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0" r:id="rId1"/>
  </p:sldMasterIdLst>
  <p:notesMasterIdLst>
    <p:notesMasterId r:id="rId48"/>
  </p:notesMasterIdLst>
  <p:handoutMasterIdLst>
    <p:handoutMasterId r:id="rId49"/>
  </p:handoutMasterIdLst>
  <p:sldIdLst>
    <p:sldId id="259" r:id="rId2"/>
    <p:sldId id="257" r:id="rId3"/>
    <p:sldId id="288" r:id="rId4"/>
    <p:sldId id="306" r:id="rId5"/>
    <p:sldId id="312" r:id="rId6"/>
    <p:sldId id="307" r:id="rId7"/>
    <p:sldId id="373" r:id="rId8"/>
    <p:sldId id="374" r:id="rId9"/>
    <p:sldId id="308" r:id="rId10"/>
    <p:sldId id="375" r:id="rId11"/>
    <p:sldId id="321" r:id="rId12"/>
    <p:sldId id="322" r:id="rId13"/>
    <p:sldId id="290" r:id="rId14"/>
    <p:sldId id="365" r:id="rId15"/>
    <p:sldId id="294" r:id="rId16"/>
    <p:sldId id="366" r:id="rId17"/>
    <p:sldId id="367" r:id="rId18"/>
    <p:sldId id="368" r:id="rId19"/>
    <p:sldId id="369" r:id="rId20"/>
    <p:sldId id="296" r:id="rId21"/>
    <p:sldId id="370" r:id="rId22"/>
    <p:sldId id="335" r:id="rId23"/>
    <p:sldId id="336" r:id="rId24"/>
    <p:sldId id="371" r:id="rId25"/>
    <p:sldId id="343" r:id="rId26"/>
    <p:sldId id="344" r:id="rId27"/>
    <p:sldId id="372" r:id="rId28"/>
    <p:sldId id="298" r:id="rId29"/>
    <p:sldId id="347" r:id="rId30"/>
    <p:sldId id="300" r:id="rId31"/>
    <p:sldId id="348" r:id="rId32"/>
    <p:sldId id="349" r:id="rId33"/>
    <p:sldId id="302" r:id="rId34"/>
    <p:sldId id="356" r:id="rId35"/>
    <p:sldId id="357" r:id="rId36"/>
    <p:sldId id="323" r:id="rId37"/>
    <p:sldId id="362" r:id="rId38"/>
    <p:sldId id="324" r:id="rId39"/>
    <p:sldId id="325" r:id="rId40"/>
    <p:sldId id="326" r:id="rId41"/>
    <p:sldId id="376" r:id="rId42"/>
    <p:sldId id="377" r:id="rId43"/>
    <p:sldId id="311" r:id="rId44"/>
    <p:sldId id="363" r:id="rId45"/>
    <p:sldId id="364" r:id="rId46"/>
    <p:sldId id="378" r:id="rId4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74" autoAdjust="0"/>
  </p:normalViewPr>
  <p:slideViewPr>
    <p:cSldViewPr>
      <p:cViewPr varScale="1">
        <p:scale>
          <a:sx n="74" d="100"/>
          <a:sy n="74" d="100"/>
        </p:scale>
        <p:origin x="67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Date procesate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A.u. 2015-2016</c:v>
                </c:pt>
                <c:pt idx="1">
                  <c:v>A.u. 2016-2017</c:v>
                </c:pt>
                <c:pt idx="2">
                  <c:v>A.u.2017-2018</c:v>
                </c:pt>
                <c:pt idx="3">
                  <c:v>A.u.2018-2019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181</c:v>
                </c:pt>
                <c:pt idx="1">
                  <c:v>259</c:v>
                </c:pt>
                <c:pt idx="2">
                  <c:v>574</c:v>
                </c:pt>
                <c:pt idx="3">
                  <c:v>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09-42F0-85AB-39D645E8D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19987544"/>
        <c:axId val="1"/>
      </c:barChart>
      <c:catAx>
        <c:axId val="11998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199875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Programe de licență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0"/>
              <c:layout>
                <c:manualLayout>
                  <c:x val="0"/>
                  <c:y val="-3.5245741139612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B0D-4290-9F0F-580B1C11BE52}"/>
                </c:ext>
              </c:extLst>
            </c:dLbl>
            <c:dLbl>
              <c:idx val="11"/>
              <c:layout>
                <c:manualLayout>
                  <c:x val="-1.9896538002387586E-3"/>
                  <c:y val="-3.5245741139612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B0D-4290-9F0F-580B1C11BE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Angajați în RM</c:v>
                </c:pt>
                <c:pt idx="1">
                  <c:v>Angajați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48.6</c:v>
                </c:pt>
                <c:pt idx="1">
                  <c:v>38.4</c:v>
                </c:pt>
                <c:pt idx="2">
                  <c:v>15.7</c:v>
                </c:pt>
                <c:pt idx="3">
                  <c:v>60.5</c:v>
                </c:pt>
                <c:pt idx="4">
                  <c:v>4.3</c:v>
                </c:pt>
                <c:pt idx="5">
                  <c:v>71.900000000000006</c:v>
                </c:pt>
                <c:pt idx="6">
                  <c:v>36.200000000000003</c:v>
                </c:pt>
                <c:pt idx="7">
                  <c:v>15.1</c:v>
                </c:pt>
                <c:pt idx="8">
                  <c:v>24.9</c:v>
                </c:pt>
                <c:pt idx="9">
                  <c:v>10.3</c:v>
                </c:pt>
                <c:pt idx="10">
                  <c:v>2.2000000000000002</c:v>
                </c:pt>
                <c:pt idx="11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0D-4290-9F0F-580B1C11BE5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Programe de masterat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7"/>
              <c:layout>
                <c:manualLayout>
                  <c:x val="0"/>
                  <c:y val="3.132954767965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B0D-4290-9F0F-580B1C11BE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Angajați în RM</c:v>
                </c:pt>
                <c:pt idx="1">
                  <c:v>Angajați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69.099999999999994</c:v>
                </c:pt>
                <c:pt idx="1">
                  <c:v>30.9</c:v>
                </c:pt>
                <c:pt idx="2">
                  <c:v>89.1</c:v>
                </c:pt>
                <c:pt idx="3">
                  <c:v>5.5</c:v>
                </c:pt>
                <c:pt idx="4">
                  <c:v>14.5</c:v>
                </c:pt>
                <c:pt idx="5">
                  <c:v>58.2</c:v>
                </c:pt>
                <c:pt idx="6">
                  <c:v>63.6</c:v>
                </c:pt>
                <c:pt idx="7">
                  <c:v>12.7</c:v>
                </c:pt>
                <c:pt idx="8">
                  <c:v>16.399999999999999</c:v>
                </c:pt>
                <c:pt idx="9">
                  <c:v>0</c:v>
                </c:pt>
                <c:pt idx="10">
                  <c:v>1.8</c:v>
                </c:pt>
                <c:pt idx="11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0D-4290-9F0F-580B1C11BE5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Total angajabilitate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"/>
              <c:layout>
                <c:manualLayout>
                  <c:x val="3.979307600477499E-3"/>
                  <c:y val="-1.9580967299784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B0D-4290-9F0F-580B1C11BE52}"/>
                </c:ext>
              </c:extLst>
            </c:dLbl>
            <c:dLbl>
              <c:idx val="10"/>
              <c:layout>
                <c:manualLayout>
                  <c:x val="-3.9793076004775172E-3"/>
                  <c:y val="-3.132954767965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B0D-4290-9F0F-580B1C11BE52}"/>
                </c:ext>
              </c:extLst>
            </c:dLbl>
            <c:dLbl>
              <c:idx val="11"/>
              <c:layout>
                <c:manualLayout>
                  <c:x val="-1.4590625982927807E-16"/>
                  <c:y val="-3.132954767965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B0D-4290-9F0F-580B1C11BE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Angajați în RM</c:v>
                </c:pt>
                <c:pt idx="1">
                  <c:v>Angajați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53.3</c:v>
                </c:pt>
                <c:pt idx="1">
                  <c:v>36.700000000000003</c:v>
                </c:pt>
                <c:pt idx="2">
                  <c:v>32.5</c:v>
                </c:pt>
                <c:pt idx="3">
                  <c:v>47.9</c:v>
                </c:pt>
                <c:pt idx="4">
                  <c:v>6.7</c:v>
                </c:pt>
                <c:pt idx="5">
                  <c:v>68.8</c:v>
                </c:pt>
                <c:pt idx="6">
                  <c:v>42.5</c:v>
                </c:pt>
                <c:pt idx="7">
                  <c:v>14.6</c:v>
                </c:pt>
                <c:pt idx="8">
                  <c:v>22.9</c:v>
                </c:pt>
                <c:pt idx="9">
                  <c:v>7.9</c:v>
                </c:pt>
                <c:pt idx="10">
                  <c:v>2.1</c:v>
                </c:pt>
                <c:pt idx="11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0D-4290-9F0F-580B1C11BE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48011304"/>
        <c:axId val="348011960"/>
      </c:barChart>
      <c:catAx>
        <c:axId val="34801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960"/>
        <c:crosses val="autoZero"/>
        <c:auto val="1"/>
        <c:lblAlgn val="ctr"/>
        <c:lblOffset val="100"/>
        <c:noMultiLvlLbl val="0"/>
      </c:catAx>
      <c:valAx>
        <c:axId val="34801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Programe de licență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9.9482690011937925E-3"/>
                  <c:y val="1.9580967299784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931-414E-B4B8-7969A1F8B683}"/>
                </c:ext>
              </c:extLst>
            </c:dLbl>
            <c:dLbl>
              <c:idx val="6"/>
              <c:layout>
                <c:manualLayout>
                  <c:x val="7.9586152009550343E-3"/>
                  <c:y val="3.9161934599569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931-414E-B4B8-7969A1F8B683}"/>
                </c:ext>
              </c:extLst>
            </c:dLbl>
            <c:dLbl>
              <c:idx val="10"/>
              <c:layout>
                <c:manualLayout>
                  <c:x val="0"/>
                  <c:y val="-3.5245741139612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31-414E-B4B8-7969A1F8B683}"/>
                </c:ext>
              </c:extLst>
            </c:dLbl>
            <c:dLbl>
              <c:idx val="11"/>
              <c:layout>
                <c:manualLayout>
                  <c:x val="-1.9896538002387586E-3"/>
                  <c:y val="-3.5245741139612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31-414E-B4B8-7969A1F8B6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51.3</c:v>
                </c:pt>
                <c:pt idx="1">
                  <c:v>48.7</c:v>
                </c:pt>
                <c:pt idx="2">
                  <c:v>51.3</c:v>
                </c:pt>
                <c:pt idx="3">
                  <c:v>31.1</c:v>
                </c:pt>
                <c:pt idx="4">
                  <c:v>40.299999999999997</c:v>
                </c:pt>
                <c:pt idx="5">
                  <c:v>47.1</c:v>
                </c:pt>
                <c:pt idx="6">
                  <c:v>48.7</c:v>
                </c:pt>
                <c:pt idx="7">
                  <c:v>23.5</c:v>
                </c:pt>
                <c:pt idx="8">
                  <c:v>12.6</c:v>
                </c:pt>
                <c:pt idx="9">
                  <c:v>46.2</c:v>
                </c:pt>
                <c:pt idx="10">
                  <c:v>7.6</c:v>
                </c:pt>
                <c:pt idx="11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31-414E-B4B8-7969A1F8B68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Programe de masterat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0"/>
                  <c:y val="7.83238691991384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931-414E-B4B8-7969A1F8B683}"/>
                </c:ext>
              </c:extLst>
            </c:dLbl>
            <c:dLbl>
              <c:idx val="5"/>
              <c:layout>
                <c:manualLayout>
                  <c:x val="0"/>
                  <c:y val="3.9161934599569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931-414E-B4B8-7969A1F8B683}"/>
                </c:ext>
              </c:extLst>
            </c:dLbl>
            <c:dLbl>
              <c:idx val="6"/>
              <c:layout>
                <c:manualLayout>
                  <c:x val="7.2953129914639036E-17"/>
                  <c:y val="1.5664773839827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931-414E-B4B8-7969A1F8B683}"/>
                </c:ext>
              </c:extLst>
            </c:dLbl>
            <c:dLbl>
              <c:idx val="7"/>
              <c:layout>
                <c:manualLayout>
                  <c:x val="0"/>
                  <c:y val="3.132954767965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931-414E-B4B8-7969A1F8B6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38.5</c:v>
                </c:pt>
                <c:pt idx="1">
                  <c:v>60</c:v>
                </c:pt>
                <c:pt idx="2">
                  <c:v>68.5</c:v>
                </c:pt>
                <c:pt idx="3">
                  <c:v>24.6</c:v>
                </c:pt>
                <c:pt idx="4">
                  <c:v>62.3</c:v>
                </c:pt>
                <c:pt idx="5">
                  <c:v>45.4</c:v>
                </c:pt>
                <c:pt idx="6">
                  <c:v>63.1</c:v>
                </c:pt>
                <c:pt idx="7">
                  <c:v>12.3</c:v>
                </c:pt>
                <c:pt idx="8">
                  <c:v>3.8</c:v>
                </c:pt>
                <c:pt idx="9">
                  <c:v>1.5</c:v>
                </c:pt>
                <c:pt idx="10">
                  <c:v>0</c:v>
                </c:pt>
                <c:pt idx="11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931-414E-B4B8-7969A1F8B68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Total angajabilitate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"/>
              <c:layout>
                <c:manualLayout>
                  <c:x val="3.9793076004775172E-3"/>
                  <c:y val="1.9580967299784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931-414E-B4B8-7969A1F8B683}"/>
                </c:ext>
              </c:extLst>
            </c:dLbl>
            <c:dLbl>
              <c:idx val="2"/>
              <c:layout>
                <c:manualLayout>
                  <c:x val="1.9896538002387586E-3"/>
                  <c:y val="2.349716075974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931-414E-B4B8-7969A1F8B683}"/>
                </c:ext>
              </c:extLst>
            </c:dLbl>
            <c:dLbl>
              <c:idx val="3"/>
              <c:layout>
                <c:manualLayout>
                  <c:x val="3.9793076004774807E-3"/>
                  <c:y val="-1.1748580379870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931-414E-B4B8-7969A1F8B683}"/>
                </c:ext>
              </c:extLst>
            </c:dLbl>
            <c:dLbl>
              <c:idx val="6"/>
              <c:layout>
                <c:manualLayout>
                  <c:x val="1.5917230401909996E-2"/>
                  <c:y val="3.9161934599569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931-414E-B4B8-7969A1F8B683}"/>
                </c:ext>
              </c:extLst>
            </c:dLbl>
            <c:dLbl>
              <c:idx val="10"/>
              <c:layout>
                <c:manualLayout>
                  <c:x val="-3.9793076004775172E-3"/>
                  <c:y val="-3.132954767965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931-414E-B4B8-7969A1F8B683}"/>
                </c:ext>
              </c:extLst>
            </c:dLbl>
            <c:dLbl>
              <c:idx val="11"/>
              <c:layout>
                <c:manualLayout>
                  <c:x val="-1.4590625982927807E-16"/>
                  <c:y val="-3.132954767965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8931-414E-B4B8-7969A1F8B6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44.6</c:v>
                </c:pt>
                <c:pt idx="1">
                  <c:v>54.6</c:v>
                </c:pt>
                <c:pt idx="2">
                  <c:v>60.2</c:v>
                </c:pt>
                <c:pt idx="3">
                  <c:v>27.7</c:v>
                </c:pt>
                <c:pt idx="4">
                  <c:v>51.8</c:v>
                </c:pt>
                <c:pt idx="5">
                  <c:v>46.2</c:v>
                </c:pt>
                <c:pt idx="6">
                  <c:v>56.2</c:v>
                </c:pt>
                <c:pt idx="7">
                  <c:v>17.7</c:v>
                </c:pt>
                <c:pt idx="8">
                  <c:v>8</c:v>
                </c:pt>
                <c:pt idx="9">
                  <c:v>22.9</c:v>
                </c:pt>
                <c:pt idx="10">
                  <c:v>3.6</c:v>
                </c:pt>
                <c:pt idx="11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931-414E-B4B8-7969A1F8B6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48011304"/>
        <c:axId val="348011960"/>
      </c:barChart>
      <c:catAx>
        <c:axId val="34801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960"/>
        <c:crosses val="autoZero"/>
        <c:auto val="1"/>
        <c:lblAlgn val="ctr"/>
        <c:lblOffset val="100"/>
        <c:noMultiLvlLbl val="0"/>
      </c:catAx>
      <c:valAx>
        <c:axId val="34801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Programe de licență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9.9482690011937925E-3"/>
                  <c:y val="1.9580967299784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2B7-406D-AEF6-87ABF7CE5CDD}"/>
                </c:ext>
              </c:extLst>
            </c:dLbl>
            <c:dLbl>
              <c:idx val="6"/>
              <c:layout>
                <c:manualLayout>
                  <c:x val="-7.9586152009550343E-3"/>
                  <c:y val="-2.349716075974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2B7-406D-AEF6-87ABF7CE5CDD}"/>
                </c:ext>
              </c:extLst>
            </c:dLbl>
            <c:dLbl>
              <c:idx val="10"/>
              <c:layout>
                <c:manualLayout>
                  <c:x val="0"/>
                  <c:y val="-3.5245741139612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2B7-406D-AEF6-87ABF7CE5CDD}"/>
                </c:ext>
              </c:extLst>
            </c:dLbl>
            <c:dLbl>
              <c:idx val="11"/>
              <c:layout>
                <c:manualLayout>
                  <c:x val="-1.9896538002387586E-3"/>
                  <c:y val="-3.5245741139612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2B7-406D-AEF6-87ABF7CE5C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72.099999999999994</c:v>
                </c:pt>
                <c:pt idx="1">
                  <c:v>27.9</c:v>
                </c:pt>
                <c:pt idx="2">
                  <c:v>30.2</c:v>
                </c:pt>
                <c:pt idx="3">
                  <c:v>32.6</c:v>
                </c:pt>
                <c:pt idx="4">
                  <c:v>16.3</c:v>
                </c:pt>
                <c:pt idx="5">
                  <c:v>41.9</c:v>
                </c:pt>
                <c:pt idx="6">
                  <c:v>58.1</c:v>
                </c:pt>
                <c:pt idx="7">
                  <c:v>41.9</c:v>
                </c:pt>
                <c:pt idx="8">
                  <c:v>20.9</c:v>
                </c:pt>
                <c:pt idx="9">
                  <c:v>27.9</c:v>
                </c:pt>
                <c:pt idx="10">
                  <c:v>16.3</c:v>
                </c:pt>
                <c:pt idx="11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B7-406D-AEF6-87ABF7CE5CD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Programe de masterat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0"/>
                  <c:y val="7.83238691991384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2B7-406D-AEF6-87ABF7CE5CDD}"/>
                </c:ext>
              </c:extLst>
            </c:dLbl>
            <c:dLbl>
              <c:idx val="5"/>
              <c:layout>
                <c:manualLayout>
                  <c:x val="0"/>
                  <c:y val="3.9161934599569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2B7-406D-AEF6-87ABF7CE5CDD}"/>
                </c:ext>
              </c:extLst>
            </c:dLbl>
            <c:dLbl>
              <c:idx val="6"/>
              <c:layout>
                <c:manualLayout>
                  <c:x val="7.2953129914639036E-17"/>
                  <c:y val="1.5664773839827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2B7-406D-AEF6-87ABF7CE5CDD}"/>
                </c:ext>
              </c:extLst>
            </c:dLbl>
            <c:dLbl>
              <c:idx val="7"/>
              <c:layout>
                <c:manualLayout>
                  <c:x val="0"/>
                  <c:y val="3.132954767965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2B7-406D-AEF6-87ABF7CE5C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58.8</c:v>
                </c:pt>
                <c:pt idx="1">
                  <c:v>41.2</c:v>
                </c:pt>
                <c:pt idx="2">
                  <c:v>76.5</c:v>
                </c:pt>
                <c:pt idx="3">
                  <c:v>70.599999999999994</c:v>
                </c:pt>
                <c:pt idx="4">
                  <c:v>29.4</c:v>
                </c:pt>
                <c:pt idx="5">
                  <c:v>35.299999999999997</c:v>
                </c:pt>
                <c:pt idx="6">
                  <c:v>58.8</c:v>
                </c:pt>
                <c:pt idx="7">
                  <c:v>11.8</c:v>
                </c:pt>
                <c:pt idx="8">
                  <c:v>11.8</c:v>
                </c:pt>
                <c:pt idx="9">
                  <c:v>11.8</c:v>
                </c:pt>
                <c:pt idx="10">
                  <c:v>0</c:v>
                </c:pt>
                <c:pt idx="11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2B7-406D-AEF6-87ABF7CE5CD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Total angajabilitate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"/>
              <c:layout>
                <c:manualLayout>
                  <c:x val="3.9793076004775172E-3"/>
                  <c:y val="1.9580967299784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2B7-406D-AEF6-87ABF7CE5CDD}"/>
                </c:ext>
              </c:extLst>
            </c:dLbl>
            <c:dLbl>
              <c:idx val="2"/>
              <c:layout>
                <c:manualLayout>
                  <c:x val="1.9896538002387586E-3"/>
                  <c:y val="2.349716075974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2B7-406D-AEF6-87ABF7CE5CDD}"/>
                </c:ext>
              </c:extLst>
            </c:dLbl>
            <c:dLbl>
              <c:idx val="3"/>
              <c:layout>
                <c:manualLayout>
                  <c:x val="3.9793076004774807E-3"/>
                  <c:y val="-1.1748580379870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2B7-406D-AEF6-87ABF7CE5CDD}"/>
                </c:ext>
              </c:extLst>
            </c:dLbl>
            <c:dLbl>
              <c:idx val="6"/>
              <c:layout>
                <c:manualLayout>
                  <c:x val="1.5917230401909996E-2"/>
                  <c:y val="-2.74133542196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2B7-406D-AEF6-87ABF7CE5CDD}"/>
                </c:ext>
              </c:extLst>
            </c:dLbl>
            <c:dLbl>
              <c:idx val="10"/>
              <c:layout>
                <c:manualLayout>
                  <c:x val="-3.9793076004775172E-3"/>
                  <c:y val="-3.132954767965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2B7-406D-AEF6-87ABF7CE5CDD}"/>
                </c:ext>
              </c:extLst>
            </c:dLbl>
            <c:dLbl>
              <c:idx val="11"/>
              <c:layout>
                <c:manualLayout>
                  <c:x val="-1.4590625982927807E-16"/>
                  <c:y val="-3.132954767965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2B7-406D-AEF6-87ABF7CE5C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68.3</c:v>
                </c:pt>
                <c:pt idx="1">
                  <c:v>31.7</c:v>
                </c:pt>
                <c:pt idx="2">
                  <c:v>43.3</c:v>
                </c:pt>
                <c:pt idx="3">
                  <c:v>43.3</c:v>
                </c:pt>
                <c:pt idx="4">
                  <c:v>20</c:v>
                </c:pt>
                <c:pt idx="5">
                  <c:v>40</c:v>
                </c:pt>
                <c:pt idx="6">
                  <c:v>58.3</c:v>
                </c:pt>
                <c:pt idx="7">
                  <c:v>33.299999999999997</c:v>
                </c:pt>
                <c:pt idx="8">
                  <c:v>18.3</c:v>
                </c:pt>
                <c:pt idx="9">
                  <c:v>23.3</c:v>
                </c:pt>
                <c:pt idx="10">
                  <c:v>11.7</c:v>
                </c:pt>
                <c:pt idx="1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2B7-406D-AEF6-87ABF7CE5C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48011304"/>
        <c:axId val="348011960"/>
      </c:barChart>
      <c:catAx>
        <c:axId val="34801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960"/>
        <c:crosses val="autoZero"/>
        <c:auto val="1"/>
        <c:lblAlgn val="ctr"/>
        <c:lblOffset val="100"/>
        <c:noMultiLvlLbl val="0"/>
      </c:catAx>
      <c:valAx>
        <c:axId val="34801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89571376948558E-2"/>
          <c:y val="3.1118596250248289E-2"/>
          <c:w val="0.94164584188858835"/>
          <c:h val="0.407643679321826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Programe de licență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0"/>
              <c:layout>
                <c:manualLayout>
                  <c:x val="0"/>
                  <c:y val="-3.5245741139612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8AC-405E-B62D-C86A87A8C880}"/>
                </c:ext>
              </c:extLst>
            </c:dLbl>
            <c:dLbl>
              <c:idx val="11"/>
              <c:layout>
                <c:manualLayout>
                  <c:x val="-1.9896538002387586E-3"/>
                  <c:y val="-3.5245741139612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8AC-405E-B62D-C86A87A8C8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62.3</c:v>
                </c:pt>
                <c:pt idx="1">
                  <c:v>37.700000000000003</c:v>
                </c:pt>
                <c:pt idx="2">
                  <c:v>26.2</c:v>
                </c:pt>
                <c:pt idx="3">
                  <c:v>39.299999999999997</c:v>
                </c:pt>
                <c:pt idx="4">
                  <c:v>4.9000000000000004</c:v>
                </c:pt>
                <c:pt idx="5">
                  <c:v>65.599999999999994</c:v>
                </c:pt>
                <c:pt idx="6">
                  <c:v>24.6</c:v>
                </c:pt>
                <c:pt idx="7">
                  <c:v>3.3</c:v>
                </c:pt>
                <c:pt idx="8">
                  <c:v>45.9</c:v>
                </c:pt>
                <c:pt idx="9">
                  <c:v>18</c:v>
                </c:pt>
                <c:pt idx="10">
                  <c:v>6.6</c:v>
                </c:pt>
                <c:pt idx="11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AC-405E-B62D-C86A87A8C8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48011304"/>
        <c:axId val="348011960"/>
      </c:barChart>
      <c:catAx>
        <c:axId val="34801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960"/>
        <c:crosses val="autoZero"/>
        <c:auto val="1"/>
        <c:lblAlgn val="ctr"/>
        <c:lblOffset val="100"/>
        <c:noMultiLvlLbl val="0"/>
      </c:catAx>
      <c:valAx>
        <c:axId val="34801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Programe de licență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9.9482690011937925E-3"/>
                  <c:y val="1.9580967299784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537-44C3-AD72-4ED82434727B}"/>
                </c:ext>
              </c:extLst>
            </c:dLbl>
            <c:dLbl>
              <c:idx val="6"/>
              <c:layout>
                <c:manualLayout>
                  <c:x val="7.9586152009550343E-3"/>
                  <c:y val="3.9161934599569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537-44C3-AD72-4ED82434727B}"/>
                </c:ext>
              </c:extLst>
            </c:dLbl>
            <c:dLbl>
              <c:idx val="10"/>
              <c:layout>
                <c:manualLayout>
                  <c:x val="0"/>
                  <c:y val="-7.8323869199139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537-44C3-AD72-4ED82434727B}"/>
                </c:ext>
              </c:extLst>
            </c:dLbl>
            <c:dLbl>
              <c:idx val="11"/>
              <c:layout>
                <c:manualLayout>
                  <c:x val="-1.9896538002387586E-3"/>
                  <c:y val="-1.1748580379870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537-44C3-AD72-4ED8243472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76.8</c:v>
                </c:pt>
                <c:pt idx="1">
                  <c:v>23.2</c:v>
                </c:pt>
                <c:pt idx="2">
                  <c:v>39.200000000000003</c:v>
                </c:pt>
                <c:pt idx="3">
                  <c:v>53.6</c:v>
                </c:pt>
                <c:pt idx="4">
                  <c:v>23.2</c:v>
                </c:pt>
                <c:pt idx="5">
                  <c:v>68</c:v>
                </c:pt>
                <c:pt idx="6">
                  <c:v>80</c:v>
                </c:pt>
                <c:pt idx="7">
                  <c:v>3.2</c:v>
                </c:pt>
                <c:pt idx="8">
                  <c:v>0</c:v>
                </c:pt>
                <c:pt idx="9">
                  <c:v>10.4</c:v>
                </c:pt>
                <c:pt idx="10">
                  <c:v>0</c:v>
                </c:pt>
                <c:pt idx="11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37-44C3-AD72-4ED8243472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48011304"/>
        <c:axId val="348011960"/>
      </c:barChart>
      <c:catAx>
        <c:axId val="34801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960"/>
        <c:crosses val="autoZero"/>
        <c:auto val="1"/>
        <c:lblAlgn val="ctr"/>
        <c:lblOffset val="100"/>
        <c:noMultiLvlLbl val="0"/>
      </c:catAx>
      <c:valAx>
        <c:axId val="34801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Programe de licență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9.9482690011937925E-3"/>
                  <c:y val="1.9580967299784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8DF-4AD2-8E1A-C31AD899DDEA}"/>
                </c:ext>
              </c:extLst>
            </c:dLbl>
            <c:dLbl>
              <c:idx val="6"/>
              <c:layout>
                <c:manualLayout>
                  <c:x val="7.9586152009550343E-3"/>
                  <c:y val="3.9161934599569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8DF-4AD2-8E1A-C31AD899DDEA}"/>
                </c:ext>
              </c:extLst>
            </c:dLbl>
            <c:dLbl>
              <c:idx val="10"/>
              <c:layout>
                <c:manualLayout>
                  <c:x val="0"/>
                  <c:y val="-7.8323869199139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8DF-4AD2-8E1A-C31AD899DDEA}"/>
                </c:ext>
              </c:extLst>
            </c:dLbl>
            <c:dLbl>
              <c:idx val="11"/>
              <c:layout>
                <c:manualLayout>
                  <c:x val="-1.9896538002387586E-3"/>
                  <c:y val="-1.1748580379870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8DF-4AD2-8E1A-C31AD899DD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64.099999999999994</c:v>
                </c:pt>
                <c:pt idx="1">
                  <c:v>35.9</c:v>
                </c:pt>
                <c:pt idx="2">
                  <c:v>46.2</c:v>
                </c:pt>
                <c:pt idx="3">
                  <c:v>46.2</c:v>
                </c:pt>
                <c:pt idx="4">
                  <c:v>2.6</c:v>
                </c:pt>
                <c:pt idx="5">
                  <c:v>84.6</c:v>
                </c:pt>
                <c:pt idx="6">
                  <c:v>35.9</c:v>
                </c:pt>
                <c:pt idx="7">
                  <c:v>35.9</c:v>
                </c:pt>
                <c:pt idx="8">
                  <c:v>20.5</c:v>
                </c:pt>
                <c:pt idx="9">
                  <c:v>10.3</c:v>
                </c:pt>
                <c:pt idx="10">
                  <c:v>0</c:v>
                </c:pt>
                <c:pt idx="11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DF-4AD2-8E1A-C31AD899DD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48011304"/>
        <c:axId val="348011960"/>
      </c:barChart>
      <c:catAx>
        <c:axId val="34801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960"/>
        <c:crosses val="autoZero"/>
        <c:auto val="1"/>
        <c:lblAlgn val="ctr"/>
        <c:lblOffset val="100"/>
        <c:noMultiLvlLbl val="0"/>
      </c:catAx>
      <c:valAx>
        <c:axId val="34801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2015/16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FBE</c:v>
                </c:pt>
                <c:pt idx="5">
                  <c:v>FTID</c:v>
                </c:pt>
                <c:pt idx="6">
                  <c:v>FRISPJ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43</c:v>
                </c:pt>
                <c:pt idx="1">
                  <c:v>30</c:v>
                </c:pt>
                <c:pt idx="2">
                  <c:v>32</c:v>
                </c:pt>
                <c:pt idx="3">
                  <c:v>28</c:v>
                </c:pt>
                <c:pt idx="4">
                  <c:v>22</c:v>
                </c:pt>
                <c:pt idx="5">
                  <c:v>22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D2-404E-80DD-11CA0EC0CF1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2016/17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6.18060807450223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C57-4454-AE5B-9B92BAE7959C}"/>
                </c:ext>
              </c:extLst>
            </c:dLbl>
            <c:dLbl>
              <c:idx val="6"/>
              <c:layout>
                <c:manualLayout>
                  <c:x val="-1.8541824223506361E-2"/>
                  <c:y val="2.29051028962141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C57-4454-AE5B-9B92BAE795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FBE</c:v>
                </c:pt>
                <c:pt idx="5">
                  <c:v>FTID</c:v>
                </c:pt>
                <c:pt idx="6">
                  <c:v>FRISPJ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30</c:v>
                </c:pt>
                <c:pt idx="1">
                  <c:v>38</c:v>
                </c:pt>
                <c:pt idx="2">
                  <c:v>58</c:v>
                </c:pt>
                <c:pt idx="3">
                  <c:v>15</c:v>
                </c:pt>
                <c:pt idx="4">
                  <c:v>70</c:v>
                </c:pt>
                <c:pt idx="5">
                  <c:v>10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D2-404E-80DD-11CA0EC0CF1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1.3906368167629772E-2"/>
                  <c:y val="-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C57-4454-AE5B-9B92BAE795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FBE</c:v>
                </c:pt>
                <c:pt idx="5">
                  <c:v>FTID</c:v>
                </c:pt>
                <c:pt idx="6">
                  <c:v>FRISPJ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214</c:v>
                </c:pt>
                <c:pt idx="1">
                  <c:v>55</c:v>
                </c:pt>
                <c:pt idx="2">
                  <c:v>140</c:v>
                </c:pt>
                <c:pt idx="3">
                  <c:v>14</c:v>
                </c:pt>
                <c:pt idx="4">
                  <c:v>67</c:v>
                </c:pt>
                <c:pt idx="5">
                  <c:v>44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D2-404E-80DD-11CA0EC0CF1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FBE</c:v>
                </c:pt>
                <c:pt idx="5">
                  <c:v>FTID</c:v>
                </c:pt>
                <c:pt idx="6">
                  <c:v>FRISPJ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80</c:v>
                </c:pt>
                <c:pt idx="1">
                  <c:v>240</c:v>
                </c:pt>
                <c:pt idx="2">
                  <c:v>249</c:v>
                </c:pt>
                <c:pt idx="3">
                  <c:v>61</c:v>
                </c:pt>
                <c:pt idx="4">
                  <c:v>125</c:v>
                </c:pt>
                <c:pt idx="5">
                  <c:v>39</c:v>
                </c:pt>
                <c:pt idx="6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57-4454-AE5B-9B92BAE79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07752304"/>
        <c:axId val="407751648"/>
      </c:barChart>
      <c:catAx>
        <c:axId val="40775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7751648"/>
        <c:crosses val="autoZero"/>
        <c:auto val="1"/>
        <c:lblAlgn val="ctr"/>
        <c:lblOffset val="100"/>
        <c:noMultiLvlLbl val="0"/>
      </c:catAx>
      <c:valAx>
        <c:axId val="407751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0775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 w="25399"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Locuiesc în prezent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49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74-45F0-87D5-B748F06C28A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49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74-45F0-87D5-B748F06C28AA}"/>
              </c:ext>
            </c:extLst>
          </c:dPt>
          <c:dLbls>
            <c:dLbl>
              <c:idx val="0"/>
              <c:layout>
                <c:manualLayout>
                  <c:x val="2.3420739860347647E-2"/>
                  <c:y val="-3.677935502345025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274-45F0-87D5-B748F06C28AA}"/>
                </c:ext>
              </c:extLst>
            </c:dLbl>
            <c:dLbl>
              <c:idx val="1"/>
              <c:layout>
                <c:manualLayout>
                  <c:x val="8.8097360471450503E-3"/>
                  <c:y val="4.954967594741716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274-45F0-87D5-B748F06C28AA}"/>
                </c:ext>
              </c:extLst>
            </c:dLbl>
            <c:spPr>
              <a:noFill/>
              <a:ln w="25399">
                <a:noFill/>
              </a:ln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În RM</c:v>
                </c:pt>
                <c:pt idx="1">
                  <c:v>Peste hotare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499</c:v>
                </c:pt>
                <c:pt idx="1">
                  <c:v>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74-45F0-87D5-B748F06C28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9">
          <a:noFill/>
        </a:ln>
      </c:spPr>
    </c:plotArea>
    <c:legend>
      <c:legendPos val="t"/>
      <c:layout/>
      <c:overlay val="0"/>
      <c:spPr>
        <a:noFill/>
        <a:ln w="25399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Angajați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Anul universitar 2014-2015</c:v>
                </c:pt>
                <c:pt idx="1">
                  <c:v>Anul universitar 2015-2016</c:v>
                </c:pt>
                <c:pt idx="2">
                  <c:v>Anul universitar 2016-2017</c:v>
                </c:pt>
                <c:pt idx="3">
                  <c:v>Anul universitar 2017-2018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0.83399999999999996</c:v>
                </c:pt>
                <c:pt idx="1">
                  <c:v>0.77700000000000002</c:v>
                </c:pt>
                <c:pt idx="2">
                  <c:v>0.88200000000000001</c:v>
                </c:pt>
                <c:pt idx="3">
                  <c:v>0.878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33-4002-A0E0-A5A9B42E478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Urmează studii la masterat, doctorat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Anul universitar 2014-2015</c:v>
                </c:pt>
                <c:pt idx="1">
                  <c:v>Anul universitar 2015-2016</c:v>
                </c:pt>
                <c:pt idx="2">
                  <c:v>Anul universitar 2016-2017</c:v>
                </c:pt>
                <c:pt idx="3">
                  <c:v>Anul universitar 2017-2018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0.43099999999999999</c:v>
                </c:pt>
                <c:pt idx="1">
                  <c:v>0.57299999999999995</c:v>
                </c:pt>
                <c:pt idx="2">
                  <c:v>0.39100000000000001</c:v>
                </c:pt>
                <c:pt idx="3">
                  <c:v>0.245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33-4002-A0E0-A5A9B42E47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321360"/>
        <c:axId val="1"/>
      </c:barChart>
      <c:catAx>
        <c:axId val="11232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232136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Licență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0.80800000000000005</c:v>
                </c:pt>
                <c:pt idx="1">
                  <c:v>0.33300000000000002</c:v>
                </c:pt>
                <c:pt idx="2">
                  <c:v>0.47499999999999998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F7-4F69-A4C0-A096065A76C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Masterat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0.98099999999999998</c:v>
                </c:pt>
                <c:pt idx="1">
                  <c:v>0.748</c:v>
                </c:pt>
                <c:pt idx="2">
                  <c:v>0.23300000000000001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F7-4F69-A4C0-A096065A76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6475912"/>
        <c:axId val="426474928"/>
      </c:barChart>
      <c:catAx>
        <c:axId val="42647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6474928"/>
        <c:crosses val="autoZero"/>
        <c:auto val="1"/>
        <c:lblAlgn val="ctr"/>
        <c:lblOffset val="100"/>
        <c:noMultiLvlLbl val="0"/>
      </c:catAx>
      <c:valAx>
        <c:axId val="42647492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426475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Licență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sectorul public </c:v>
                </c:pt>
                <c:pt idx="2">
                  <c:v>Angajați în sectorul privat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0.80800000000000005</c:v>
                </c:pt>
                <c:pt idx="1">
                  <c:v>0.17199999999999999</c:v>
                </c:pt>
                <c:pt idx="2">
                  <c:v>0.63600000000000001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D6-4A9F-A218-9FFF02A3379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Masterat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sectorul public </c:v>
                </c:pt>
                <c:pt idx="2">
                  <c:v>Angajați în sectorul privat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0.98099999999999998</c:v>
                </c:pt>
                <c:pt idx="1">
                  <c:v>0.501</c:v>
                </c:pt>
                <c:pt idx="2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D6-4A9F-A218-9FFF02A337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6306104"/>
        <c:axId val="436305776"/>
      </c:barChart>
      <c:catAx>
        <c:axId val="436306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6305776"/>
        <c:crosses val="autoZero"/>
        <c:auto val="1"/>
        <c:lblAlgn val="ctr"/>
        <c:lblOffset val="100"/>
        <c:noMultiLvlLbl val="0"/>
      </c:catAx>
      <c:valAx>
        <c:axId val="43630577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436306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Angajare conform specialității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Absolvenții 2014-2015</c:v>
                </c:pt>
                <c:pt idx="1">
                  <c:v>Absolvenții 2015-2016</c:v>
                </c:pt>
                <c:pt idx="2">
                  <c:v>Absolvenții 2016-2017</c:v>
                </c:pt>
                <c:pt idx="3">
                  <c:v>Absolvenții 2017-2018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0.52</c:v>
                </c:pt>
                <c:pt idx="1">
                  <c:v>0.59</c:v>
                </c:pt>
                <c:pt idx="2">
                  <c:v>0.65</c:v>
                </c:pt>
                <c:pt idx="3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B3-4734-A25F-FAF032C0E0B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Angajare în domeniu conex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Absolvenții 2014-2015</c:v>
                </c:pt>
                <c:pt idx="1">
                  <c:v>Absolvenții 2015-2016</c:v>
                </c:pt>
                <c:pt idx="2">
                  <c:v>Absolvenții 2016-2017</c:v>
                </c:pt>
                <c:pt idx="3">
                  <c:v>Absolvenții 2017-2018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0.21</c:v>
                </c:pt>
                <c:pt idx="1">
                  <c:v>0.26</c:v>
                </c:pt>
                <c:pt idx="2">
                  <c:v>0.25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3-4734-A25F-FAF032C0E0B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Angajare în alt domeniu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5B3-4734-A25F-FAF032C0E0B0}"/>
                </c:ext>
              </c:extLst>
            </c:dLbl>
            <c:dLbl>
              <c:idx val="3"/>
              <c:layout>
                <c:manualLayout>
                  <c:x val="9.4339622641508285E-3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5B3-4734-A25F-FAF032C0E0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Absolvenții 2014-2015</c:v>
                </c:pt>
                <c:pt idx="1">
                  <c:v>Absolvenții 2015-2016</c:v>
                </c:pt>
                <c:pt idx="2">
                  <c:v>Absolvenții 2016-2017</c:v>
                </c:pt>
                <c:pt idx="3">
                  <c:v>Absolvenții 2017-2018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0.27</c:v>
                </c:pt>
                <c:pt idx="1">
                  <c:v>0.14000000000000001</c:v>
                </c:pt>
                <c:pt idx="2">
                  <c:v>0.1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B3-4734-A25F-FAF032C0E0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97813336"/>
        <c:axId val="297816616"/>
      </c:barChart>
      <c:catAx>
        <c:axId val="297813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7816616"/>
        <c:crosses val="autoZero"/>
        <c:auto val="1"/>
        <c:lblAlgn val="ctr"/>
        <c:lblOffset val="100"/>
        <c:noMultiLvlLbl val="0"/>
      </c:catAx>
      <c:valAx>
        <c:axId val="2978166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97813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050470460060417"/>
          <c:y val="2.2448261287155904E-2"/>
          <c:w val="0.79619521616401723"/>
          <c:h val="0.169481721348583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Licență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7.4101519081141163E-3"/>
                  <c:y val="-8.6778252140085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1AA-4450-833D-6D8572D857F1}"/>
                </c:ext>
              </c:extLst>
            </c:dLbl>
            <c:dLbl>
              <c:idx val="2"/>
              <c:layout>
                <c:manualLayout>
                  <c:x val="-2.9640607632457554E-3"/>
                  <c:y val="-5.3186670666504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1AA-4450-833D-6D8572D85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0.55800000000000005</c:v>
                </c:pt>
                <c:pt idx="1">
                  <c:v>0.219</c:v>
                </c:pt>
                <c:pt idx="2">
                  <c:v>0.223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A-4450-833D-6D8572D857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Masterat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0.72399999999999998</c:v>
                </c:pt>
                <c:pt idx="1">
                  <c:v>0.17</c:v>
                </c:pt>
                <c:pt idx="2">
                  <c:v>0.106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AA-4450-833D-6D8572D857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97376232"/>
        <c:axId val="497369672"/>
      </c:barChart>
      <c:catAx>
        <c:axId val="497376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7369672"/>
        <c:crosses val="autoZero"/>
        <c:auto val="1"/>
        <c:lblAlgn val="ctr"/>
        <c:lblOffset val="100"/>
        <c:noMultiLvlLbl val="0"/>
      </c:catAx>
      <c:valAx>
        <c:axId val="4973696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97376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2.8364652891367238E-2"/>
          <c:w val="0.94300792262078348"/>
          <c:h val="0.35810364123363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Program de licență Drept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0"/>
              <c:layout>
                <c:manualLayout>
                  <c:x val="0"/>
                  <c:y val="-3.5245741139612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7F1-4BDB-93D7-C372063E2EED}"/>
                </c:ext>
              </c:extLst>
            </c:dLbl>
            <c:dLbl>
              <c:idx val="11"/>
              <c:layout>
                <c:manualLayout>
                  <c:x val="-1.9896538002387586E-3"/>
                  <c:y val="-3.5245741139612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7F1-4BDB-93D7-C372063E2E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de licență/masterat/doctorat</c:v>
                </c:pt>
                <c:pt idx="10">
                  <c:v>Nu sunt angajați, urmează stuii de licență/masterat/doctorat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72.5</c:v>
                </c:pt>
                <c:pt idx="1">
                  <c:v>27.5</c:v>
                </c:pt>
                <c:pt idx="2">
                  <c:v>28.8</c:v>
                </c:pt>
                <c:pt idx="3">
                  <c:v>32.5</c:v>
                </c:pt>
                <c:pt idx="4">
                  <c:v>15</c:v>
                </c:pt>
                <c:pt idx="5">
                  <c:v>48.8</c:v>
                </c:pt>
                <c:pt idx="6">
                  <c:v>23.8</c:v>
                </c:pt>
                <c:pt idx="7">
                  <c:v>32.5</c:v>
                </c:pt>
                <c:pt idx="8">
                  <c:v>20</c:v>
                </c:pt>
                <c:pt idx="9">
                  <c:v>66.3</c:v>
                </c:pt>
                <c:pt idx="10">
                  <c:v>8.8000000000000007</c:v>
                </c:pt>
                <c:pt idx="11">
                  <c:v>36.299999999999997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F1-4BDB-93D7-C372063E2E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48011304"/>
        <c:axId val="348011960"/>
      </c:barChart>
      <c:catAx>
        <c:axId val="34801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960"/>
        <c:crosses val="autoZero"/>
        <c:auto val="1"/>
        <c:lblAlgn val="ctr"/>
        <c:lblOffset val="100"/>
        <c:noMultiLvlLbl val="0"/>
      </c:catAx>
      <c:valAx>
        <c:axId val="34801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8011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E1DB2EB-62AE-4153-BBC1-6B9C0C096EE1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C8CC01-69C0-40F4-AAD4-ED73458F3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6613D6-E994-4779-B414-863FD418E313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7FE936-17C2-4D92-91C7-CF0BAC390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BB7720-54C1-4D5A-89F7-5AB4D5867F7D}" type="slidenum">
              <a:rPr lang="ru-RU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</a:t>
            </a:fld>
            <a:endParaRPr lang="ru-RU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7FE936-17C2-4D92-91C7-CF0BAC3908E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7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78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2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5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55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3130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82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7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4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944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5244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8463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9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mtClean="0">
                <a:solidFill>
                  <a:srgbClr val="000000"/>
                </a:solidFill>
                <a:hlinkClick r:id="rId13"/>
              </a:rPr>
              <a:t>Free Powerpoint Templates</a:t>
            </a:r>
            <a:endParaRPr lang="fr-FR" altLang="en-US" smtClean="0">
              <a:solidFill>
                <a:srgbClr val="000000"/>
              </a:solidFill>
            </a:endParaRPr>
          </a:p>
        </p:txBody>
      </p:sp>
      <p:pic>
        <p:nvPicPr>
          <p:cNvPr id="1027" name="Picture 28" descr="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b="1" smtClean="0">
                <a:solidFill>
                  <a:srgbClr val="FFFFFF"/>
                </a:solidFill>
              </a:rPr>
              <a:t>Page </a:t>
            </a:r>
            <a:fld id="{9CC38B20-7ED4-4C89-A81B-6F1F4EEDD93A}" type="slidenum">
              <a:rPr lang="fr-FR" altLang="en-US" b="1" smtClean="0">
                <a:solidFill>
                  <a:srgbClr val="FFFFFF"/>
                </a:solidFill>
              </a:rPr>
              <a:pPr eaLnBrk="1" hangingPunct="1">
                <a:defRPr/>
              </a:pPr>
              <a:t>‹#›</a:t>
            </a:fld>
            <a:endParaRPr lang="fr-FR" altLang="en-US" b="1" smtClean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568952" cy="410445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>
              <a:defRPr/>
            </a:pPr>
            <a:r>
              <a:rPr lang="ro-RO" sz="4200" b="1" dirty="0">
                <a:solidFill>
                  <a:srgbClr val="002060"/>
                </a:solidFill>
              </a:rPr>
              <a:t>Orientarea studenţilor în carieră şi studiul inserţiei absolvenţilor </a:t>
            </a:r>
            <a:r>
              <a:rPr lang="ro-RO" sz="4200" b="1" dirty="0" smtClean="0">
                <a:solidFill>
                  <a:srgbClr val="002060"/>
                </a:solidFill>
              </a:rPr>
              <a:t>ULIM în c</a:t>
            </a:r>
            <a:r>
              <a:rPr lang="ro-RO" sz="4200" b="1" dirty="0">
                <a:solidFill>
                  <a:srgbClr val="002060"/>
                </a:solidFill>
              </a:rPr>
              <a:t>â</a:t>
            </a:r>
            <a:r>
              <a:rPr lang="ro-RO" sz="4200" b="1" dirty="0" smtClean="0">
                <a:solidFill>
                  <a:srgbClr val="002060"/>
                </a:solidFill>
              </a:rPr>
              <a:t>mpul muncii</a:t>
            </a:r>
            <a:br>
              <a:rPr lang="ro-RO" sz="4200" b="1" dirty="0" smtClean="0">
                <a:solidFill>
                  <a:srgbClr val="002060"/>
                </a:solidFill>
              </a:rPr>
            </a:br>
            <a:r>
              <a:rPr lang="ro-RO" sz="4200" b="1" dirty="0" smtClean="0">
                <a:solidFill>
                  <a:srgbClr val="002060"/>
                </a:solidFill>
              </a:rPr>
              <a:t/>
            </a:r>
            <a:br>
              <a:rPr lang="ro-RO" sz="4200" b="1" dirty="0" smtClean="0">
                <a:solidFill>
                  <a:srgbClr val="002060"/>
                </a:solidFill>
              </a:rPr>
            </a:br>
            <a:r>
              <a:rPr lang="ro-RO" sz="4200" b="1" dirty="0" smtClean="0">
                <a:solidFill>
                  <a:srgbClr val="002060"/>
                </a:solidFill>
              </a:rPr>
              <a:t>Cercetare realizată în anul universitar </a:t>
            </a:r>
            <a:r>
              <a:rPr lang="ro-RO" sz="4200" b="1" dirty="0" smtClean="0">
                <a:solidFill>
                  <a:srgbClr val="002060"/>
                </a:solidFill>
              </a:rPr>
              <a:t>2018-2019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099" name="Подзаголовок 4"/>
          <p:cNvSpPr>
            <a:spLocks noGrp="1"/>
          </p:cNvSpPr>
          <p:nvPr>
            <p:ph type="subTitle" idx="1"/>
          </p:nvPr>
        </p:nvSpPr>
        <p:spPr bwMode="auto">
          <a:xfrm>
            <a:off x="899592" y="4292600"/>
            <a:ext cx="7992888" cy="2089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ro-RO" altLang="en-US" sz="2800" b="1" dirty="0" smtClean="0">
                <a:solidFill>
                  <a:srgbClr val="002060"/>
                </a:solidFill>
              </a:rPr>
              <a:t>A pregătit: </a:t>
            </a:r>
          </a:p>
          <a:p>
            <a:pPr algn="r"/>
            <a:r>
              <a:rPr lang="ro-RO" altLang="en-US" sz="2400" b="1" dirty="0" smtClean="0">
                <a:solidFill>
                  <a:srgbClr val="002060"/>
                </a:solidFill>
              </a:rPr>
              <a:t>Svetlana Rusnac, dr., conf. univ.</a:t>
            </a:r>
            <a:endParaRPr lang="en-US" altLang="en-US" sz="2400" b="1" dirty="0" smtClean="0">
              <a:solidFill>
                <a:srgbClr val="002060"/>
              </a:solidFill>
            </a:endParaRPr>
          </a:p>
          <a:p>
            <a:pPr algn="r"/>
            <a:r>
              <a:rPr lang="en-US" altLang="en-US" sz="2400" b="1" dirty="0" err="1" smtClean="0">
                <a:solidFill>
                  <a:srgbClr val="002060"/>
                </a:solidFill>
              </a:rPr>
              <a:t>Datele</a:t>
            </a:r>
            <a:r>
              <a:rPr lang="en-US" altLang="en-US" sz="2400" b="1" dirty="0" smtClean="0">
                <a:solidFill>
                  <a:srgbClr val="002060"/>
                </a:solidFill>
              </a:rPr>
              <a:t> au </a:t>
            </a:r>
            <a:r>
              <a:rPr lang="en-US" altLang="en-US" sz="2400" b="1" dirty="0" err="1" smtClean="0">
                <a:solidFill>
                  <a:srgbClr val="002060"/>
                </a:solidFill>
              </a:rPr>
              <a:t>fost</a:t>
            </a:r>
            <a:r>
              <a:rPr lang="en-US" altLang="en-US" sz="2400" b="1" dirty="0" smtClean="0">
                <a:solidFill>
                  <a:srgbClr val="002060"/>
                </a:solidFill>
              </a:rPr>
              <a:t> </a:t>
            </a:r>
            <a:r>
              <a:rPr lang="ro-RO" altLang="en-US" sz="2400" b="1" dirty="0" smtClean="0">
                <a:solidFill>
                  <a:srgbClr val="002060"/>
                </a:solidFill>
              </a:rPr>
              <a:t>colectate </a:t>
            </a:r>
            <a:r>
              <a:rPr lang="ro-RO" altLang="en-US" sz="2400" b="1" dirty="0" smtClean="0">
                <a:solidFill>
                  <a:srgbClr val="002060"/>
                </a:solidFill>
              </a:rPr>
              <a:t>de </a:t>
            </a:r>
            <a:r>
              <a:rPr lang="ro-RO" altLang="en-US" sz="2400" b="1" dirty="0" smtClean="0">
                <a:solidFill>
                  <a:srgbClr val="002060"/>
                </a:solidFill>
              </a:rPr>
              <a:t>Comisiile de Asigurare a Calității, decanatele și catedrele ULIM</a:t>
            </a:r>
            <a:endParaRPr lang="ro-RO" altLang="en-US" sz="2800" b="1" dirty="0" smtClean="0">
              <a:solidFill>
                <a:srgbClr val="002060"/>
              </a:solidFill>
            </a:endParaRPr>
          </a:p>
          <a:p>
            <a:pPr algn="r"/>
            <a:endParaRPr lang="ro-RO" altLang="en-US" b="1" dirty="0" smtClean="0">
              <a:solidFill>
                <a:srgbClr val="002060"/>
              </a:solidFill>
            </a:endParaRPr>
          </a:p>
          <a:p>
            <a:pPr algn="r"/>
            <a:endParaRPr lang="ru-RU" altLang="en-US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altLang="ru-RU" sz="2400" dirty="0"/>
              <a:t>Detalii privind angajarea – conformitate cu domeniul de formare </a:t>
            </a:r>
            <a:r>
              <a:rPr lang="ro-RO" altLang="ru-RU" sz="2400" dirty="0" smtClean="0"/>
              <a:t>profesională: licență - masterat</a:t>
            </a:r>
            <a:endParaRPr lang="ru-RU" sz="2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31708759"/>
              </p:ext>
            </p:extLst>
          </p:nvPr>
        </p:nvGraphicFramePr>
        <p:xfrm>
          <a:off x="250825" y="1268413"/>
          <a:ext cx="8569325" cy="4536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441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600" dirty="0" smtClean="0"/>
              <a:t>7 competențe care contribuie la angajarea cu succes în câmpul muncii</a:t>
            </a:r>
            <a:endParaRPr lang="ru-RU" altLang="ru-RU" sz="3600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173329"/>
              </p:ext>
            </p:extLst>
          </p:nvPr>
        </p:nvGraphicFramePr>
        <p:xfrm>
          <a:off x="179388" y="1557338"/>
          <a:ext cx="8785225" cy="4120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1054">
                  <a:extLst>
                    <a:ext uri="{9D8B030D-6E8A-4147-A177-3AD203B41FA5}">
                      <a16:colId xmlns:a16="http://schemas.microsoft.com/office/drawing/2014/main" val="215308178"/>
                    </a:ext>
                  </a:extLst>
                </a:gridCol>
                <a:gridCol w="1224171">
                  <a:extLst>
                    <a:ext uri="{9D8B030D-6E8A-4147-A177-3AD203B41FA5}">
                      <a16:colId xmlns:a16="http://schemas.microsoft.com/office/drawing/2014/main" val="30012095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RO" sz="2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Competențe</a:t>
                      </a:r>
                      <a:endParaRPr lang="ru-RU" sz="2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3" marR="914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3" marR="91443"/>
                </a:tc>
                <a:extLst>
                  <a:ext uri="{0D108BD9-81ED-4DB2-BD59-A6C34878D82A}">
                    <a16:rowId xmlns:a16="http://schemas.microsoft.com/office/drawing/2014/main" val="3675044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Abilitatea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a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acumula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rapid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noi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cunoștințe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  <a:endParaRPr lang="ru-RU" sz="2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0769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Cunoașterea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altor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domenii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discipline </a:t>
                      </a:r>
                      <a:endParaRPr lang="ru-RU" sz="2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</a:t>
                      </a:r>
                      <a:endParaRPr lang="ru-RU" sz="2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7605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Cunoașterea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aprofundată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propriului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domeniu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studiu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a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propriei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specializări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35,8</a:t>
                      </a:r>
                      <a:endParaRPr lang="ru-RU" sz="2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9034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Abilitatea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a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utiliza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calculatorul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a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naviga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internet </a:t>
                      </a:r>
                      <a:endParaRPr lang="ru-RU" sz="2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2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7204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Abilitatea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a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scrie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a conversa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într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-o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limbă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străină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  <a:endParaRPr lang="ru-RU" sz="2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2816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Abilitatea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a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negocia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mod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eficace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32,8</a:t>
                      </a:r>
                      <a:endParaRPr lang="ru-RU" sz="2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187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Abilitatea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a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coordona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activități</a:t>
                      </a:r>
                      <a:r>
                        <a:rPr lang="en-US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2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006039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600" dirty="0" smtClean="0"/>
              <a:t>6 competențe care asigură succesul în câmpul muncii</a:t>
            </a:r>
            <a:endParaRPr lang="ru-RU" altLang="ru-RU" sz="3600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761453"/>
              </p:ext>
            </p:extLst>
          </p:nvPr>
        </p:nvGraphicFramePr>
        <p:xfrm>
          <a:off x="215900" y="1417638"/>
          <a:ext cx="8712200" cy="5025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2867">
                  <a:extLst>
                    <a:ext uri="{9D8B030D-6E8A-4147-A177-3AD203B41FA5}">
                      <a16:colId xmlns:a16="http://schemas.microsoft.com/office/drawing/2014/main" val="3909056226"/>
                    </a:ext>
                  </a:extLst>
                </a:gridCol>
                <a:gridCol w="1459333">
                  <a:extLst>
                    <a:ext uri="{9D8B030D-6E8A-4147-A177-3AD203B41FA5}">
                      <a16:colId xmlns:a16="http://schemas.microsoft.com/office/drawing/2014/main" val="461313856"/>
                    </a:ext>
                  </a:extLst>
                </a:gridCol>
              </a:tblGrid>
              <a:tr h="487606">
                <a:tc>
                  <a:txBody>
                    <a:bodyPr/>
                    <a:lstStyle/>
                    <a:p>
                      <a:pPr algn="ctr"/>
                      <a:r>
                        <a:rPr lang="ro-RO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Competențe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2" marR="91432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2" marR="91432" marT="45705" marB="45705"/>
                </a:tc>
                <a:extLst>
                  <a:ext uri="{0D108BD9-81ED-4DB2-BD59-A6C34878D82A}">
                    <a16:rowId xmlns:a16="http://schemas.microsoft.com/office/drawing/2014/main" val="292802069"/>
                  </a:ext>
                </a:extLst>
              </a:tr>
              <a:tr h="405718">
                <a:tc>
                  <a:txBody>
                    <a:bodyPr/>
                    <a:lstStyle/>
                    <a:p>
                      <a:pPr algn="l" rtl="0" fontAlgn="ctr"/>
                      <a:r>
                        <a:rPr lang="ro-RO" sz="3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Abilitatea de a gestiona eficient timpul de lucru </a:t>
                      </a:r>
                    </a:p>
                  </a:txBody>
                  <a:tcPr marL="9524" marR="9524" marT="95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</a:p>
                  </a:txBody>
                  <a:tcPr marL="9524" marR="9524" marT="9522" marB="0" anchor="ctr"/>
                </a:tc>
                <a:extLst>
                  <a:ext uri="{0D108BD9-81ED-4DB2-BD59-A6C34878D82A}">
                    <a16:rowId xmlns:a16="http://schemas.microsoft.com/office/drawing/2014/main" val="1391457728"/>
                  </a:ext>
                </a:extLst>
              </a:tr>
              <a:tr h="405718">
                <a:tc>
                  <a:txBody>
                    <a:bodyPr/>
                    <a:lstStyle/>
                    <a:p>
                      <a:pPr algn="l" rtl="0" fontAlgn="ctr"/>
                      <a:r>
                        <a:rPr lang="ro-RO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Cunoașterea altor domenii sau discipline </a:t>
                      </a:r>
                    </a:p>
                  </a:txBody>
                  <a:tcPr marL="9524" marR="9524" marT="95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</a:p>
                  </a:txBody>
                  <a:tcPr marL="9524" marR="9524" marT="9522" marB="0" anchor="ctr"/>
                </a:tc>
                <a:extLst>
                  <a:ext uri="{0D108BD9-81ED-4DB2-BD59-A6C34878D82A}">
                    <a16:rowId xmlns:a16="http://schemas.microsoft.com/office/drawing/2014/main" val="1341596971"/>
                  </a:ext>
                </a:extLst>
              </a:tr>
              <a:tr h="405718">
                <a:tc>
                  <a:txBody>
                    <a:bodyPr/>
                    <a:lstStyle/>
                    <a:p>
                      <a:pPr algn="l" rtl="0" fontAlgn="ctr"/>
                      <a:r>
                        <a:rPr lang="ro-RO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Abilitatea de a acționa bine în condiții de stres </a:t>
                      </a:r>
                    </a:p>
                  </a:txBody>
                  <a:tcPr marL="9524" marR="9524" marT="95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</a:t>
                      </a:r>
                    </a:p>
                  </a:txBody>
                  <a:tcPr marL="9524" marR="9524" marT="9522" marB="0" anchor="ctr"/>
                </a:tc>
                <a:extLst>
                  <a:ext uri="{0D108BD9-81ED-4DB2-BD59-A6C34878D82A}">
                    <a16:rowId xmlns:a16="http://schemas.microsoft.com/office/drawing/2014/main" val="1332757716"/>
                  </a:ext>
                </a:extLst>
              </a:tr>
              <a:tr h="40571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Abilitatea de a acumula rapid noi cunoștințe </a:t>
                      </a:r>
                    </a:p>
                  </a:txBody>
                  <a:tcPr marL="9524" marR="9524" marT="95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</a:t>
                      </a:r>
                    </a:p>
                  </a:txBody>
                  <a:tcPr marL="9524" marR="9524" marT="9522" marB="0" anchor="ctr"/>
                </a:tc>
                <a:extLst>
                  <a:ext uri="{0D108BD9-81ED-4DB2-BD59-A6C34878D82A}">
                    <a16:rowId xmlns:a16="http://schemas.microsoft.com/office/drawing/2014/main" val="4007182330"/>
                  </a:ext>
                </a:extLst>
              </a:tr>
              <a:tr h="405718">
                <a:tc>
                  <a:txBody>
                    <a:bodyPr/>
                    <a:lstStyle/>
                    <a:p>
                      <a:pPr algn="l" rtl="0" fontAlgn="ctr"/>
                      <a:r>
                        <a:rPr lang="ro-RO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Abilitatea de a lucra în echipa </a:t>
                      </a:r>
                    </a:p>
                  </a:txBody>
                  <a:tcPr marL="9524" marR="9524" marT="95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9524" marR="9524" marT="9522" marB="0" anchor="ctr"/>
                </a:tc>
                <a:extLst>
                  <a:ext uri="{0D108BD9-81ED-4DB2-BD59-A6C34878D82A}">
                    <a16:rowId xmlns:a16="http://schemas.microsoft.com/office/drawing/2014/main" val="3142652022"/>
                  </a:ext>
                </a:extLst>
              </a:tr>
              <a:tr h="801914">
                <a:tc>
                  <a:txBody>
                    <a:bodyPr/>
                    <a:lstStyle/>
                    <a:p>
                      <a:pPr algn="l" rtl="0" fontAlgn="ctr"/>
                      <a:r>
                        <a:rPr lang="ro-RO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Abilitatea de a utiliza calculatorul și de a naviga pe internet </a:t>
                      </a:r>
                    </a:p>
                  </a:txBody>
                  <a:tcPr marL="9524" marR="9524" marT="95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9524" marR="9524" marT="9522" marB="0" anchor="ctr"/>
                </a:tc>
                <a:extLst>
                  <a:ext uri="{0D108BD9-81ED-4DB2-BD59-A6C34878D82A}">
                    <a16:rowId xmlns:a16="http://schemas.microsoft.com/office/drawing/2014/main" val="244363264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 smtClean="0"/>
              <a:t>Facultatea Drept – Programul </a:t>
            </a:r>
            <a:r>
              <a:rPr lang="ro-RO" altLang="en-US" sz="2800" b="1" dirty="0" smtClean="0"/>
              <a:t>Drept, </a:t>
            </a:r>
            <a:r>
              <a:rPr lang="ro-RO" sz="2800" b="1" dirty="0" smtClean="0"/>
              <a:t>80 absolvenți ai programului de licență, studii cu frecvență (în %)</a:t>
            </a:r>
            <a:endParaRPr lang="en-US" altLang="en-US" sz="2800" b="1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lvl="0" indent="0"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375845980"/>
              </p:ext>
            </p:extLst>
          </p:nvPr>
        </p:nvGraphicFramePr>
        <p:xfrm>
          <a:off x="457200" y="1600200"/>
          <a:ext cx="822960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358428"/>
              </p:ext>
            </p:extLst>
          </p:nvPr>
        </p:nvGraphicFramePr>
        <p:xfrm>
          <a:off x="179512" y="188641"/>
          <a:ext cx="8712967" cy="6623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5141">
                  <a:extLst>
                    <a:ext uri="{9D8B030D-6E8A-4147-A177-3AD203B41FA5}">
                      <a16:colId xmlns:a16="http://schemas.microsoft.com/office/drawing/2014/main" val="2021151763"/>
                    </a:ext>
                  </a:extLst>
                </a:gridCol>
                <a:gridCol w="1618913">
                  <a:extLst>
                    <a:ext uri="{9D8B030D-6E8A-4147-A177-3AD203B41FA5}">
                      <a16:colId xmlns:a16="http://schemas.microsoft.com/office/drawing/2014/main" val="2482991643"/>
                    </a:ext>
                  </a:extLst>
                </a:gridCol>
                <a:gridCol w="1618913">
                  <a:extLst>
                    <a:ext uri="{9D8B030D-6E8A-4147-A177-3AD203B41FA5}">
                      <a16:colId xmlns:a16="http://schemas.microsoft.com/office/drawing/2014/main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Program 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Drept (studii cu frecvență)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72,5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27,5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28,8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1390072"/>
                  </a:ext>
                </a:extLst>
              </a:tr>
              <a:tr h="6373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32,5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15,0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48,8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23,8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32,5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7109918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20,0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47225554"/>
                  </a:ext>
                </a:extLst>
              </a:tr>
              <a:tr h="6373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licență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doctorat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66,3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77245591"/>
                  </a:ext>
                </a:extLst>
              </a:tr>
              <a:tr h="6373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stuii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licență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doctorat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8,8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36,3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863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179388" y="260648"/>
            <a:ext cx="8713092" cy="20882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3200" b="1" dirty="0"/>
              <a:t>Facultatea </a:t>
            </a:r>
            <a:r>
              <a:rPr lang="ro-RO" altLang="en-US" sz="3200" b="1" dirty="0" smtClean="0"/>
              <a:t>Științe Economice – </a:t>
            </a:r>
            <a:r>
              <a:rPr lang="ro-RO" sz="3200" b="1" dirty="0" smtClean="0"/>
              <a:t>240 </a:t>
            </a:r>
            <a:r>
              <a:rPr lang="ro-RO" sz="3200" b="1" dirty="0"/>
              <a:t>absolvenți ai </a:t>
            </a:r>
            <a:r>
              <a:rPr lang="ro-RO" sz="3200" b="1" dirty="0" smtClean="0"/>
              <a:t>programelor </a:t>
            </a:r>
            <a:r>
              <a:rPr lang="ro-RO" sz="3200" b="1" dirty="0"/>
              <a:t>de </a:t>
            </a:r>
            <a:r>
              <a:rPr lang="ro-RO" sz="3200" b="1" dirty="0" smtClean="0"/>
              <a:t>licență și masterat</a:t>
            </a:r>
            <a:br>
              <a:rPr lang="ro-RO" sz="3200" b="1" dirty="0" smtClean="0"/>
            </a:br>
            <a:r>
              <a:rPr lang="ro-RO" sz="3200" b="1" dirty="0" smtClean="0"/>
              <a:t>Programe de licență</a:t>
            </a:r>
            <a:endParaRPr lang="ru-RU" sz="3200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40617283"/>
              </p:ext>
            </p:extLst>
          </p:nvPr>
        </p:nvGraphicFramePr>
        <p:xfrm>
          <a:off x="395536" y="2492896"/>
          <a:ext cx="8496944" cy="3907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02156">
                  <a:extLst>
                    <a:ext uri="{9D8B030D-6E8A-4147-A177-3AD203B41FA5}">
                      <a16:colId xmlns:a16="http://schemas.microsoft.com/office/drawing/2014/main" val="3735950306"/>
                    </a:ext>
                  </a:extLst>
                </a:gridCol>
                <a:gridCol w="1894788">
                  <a:extLst>
                    <a:ext uri="{9D8B030D-6E8A-4147-A177-3AD203B41FA5}">
                      <a16:colId xmlns:a16="http://schemas.microsoft.com/office/drawing/2014/main" val="744667307"/>
                    </a:ext>
                  </a:extLst>
                </a:gridCol>
              </a:tblGrid>
              <a:tr h="5061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3600" u="none" strike="noStrike" dirty="0" err="1">
                          <a:effectLst/>
                        </a:rPr>
                        <a:t>Finanțe</a:t>
                      </a:r>
                      <a:r>
                        <a:rPr lang="en-GB" sz="3600" u="none" strike="noStrike" dirty="0">
                          <a:effectLst/>
                        </a:rPr>
                        <a:t> </a:t>
                      </a:r>
                      <a:r>
                        <a:rPr lang="en-GB" sz="3600" u="none" strike="noStrike" dirty="0" err="1">
                          <a:effectLst/>
                        </a:rPr>
                        <a:t>și</a:t>
                      </a:r>
                      <a:r>
                        <a:rPr lang="en-GB" sz="3600" u="none" strike="noStrike" dirty="0">
                          <a:effectLst/>
                        </a:rPr>
                        <a:t> </a:t>
                      </a:r>
                      <a:r>
                        <a:rPr lang="en-GB" sz="3600" u="none" strike="noStrike" dirty="0" err="1">
                          <a:effectLst/>
                        </a:rPr>
                        <a:t>bănci</a:t>
                      </a:r>
                      <a:endParaRPr lang="en-GB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>
                          <a:effectLst/>
                        </a:rPr>
                        <a:t>24</a:t>
                      </a:r>
                      <a:endParaRPr lang="ru-RU" sz="3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0645126"/>
                  </a:ext>
                </a:extLst>
              </a:tr>
              <a:tr h="506138">
                <a:tc>
                  <a:txBody>
                    <a:bodyPr/>
                    <a:lstStyle/>
                    <a:p>
                      <a:pPr algn="l" fontAlgn="ctr"/>
                      <a:r>
                        <a:rPr lang="ro-RO" sz="3600" u="none" strike="noStrike">
                          <a:effectLst/>
                        </a:rPr>
                        <a:t>Business și Administrare</a:t>
                      </a:r>
                      <a:endParaRPr lang="ro-RO" sz="3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>
                          <a:effectLst/>
                        </a:rPr>
                        <a:t>91</a:t>
                      </a:r>
                      <a:endParaRPr lang="ru-RU" sz="3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6459797"/>
                  </a:ext>
                </a:extLst>
              </a:tr>
              <a:tr h="506138">
                <a:tc>
                  <a:txBody>
                    <a:bodyPr/>
                    <a:lstStyle/>
                    <a:p>
                      <a:pPr algn="l" fontAlgn="ctr"/>
                      <a:r>
                        <a:rPr lang="ro-RO" sz="3600" u="none" strike="noStrike" dirty="0">
                          <a:effectLst/>
                        </a:rPr>
                        <a:t>Marketing și Logistica</a:t>
                      </a:r>
                      <a:endParaRPr lang="ro-RO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>
                          <a:effectLst/>
                        </a:rPr>
                        <a:t>17</a:t>
                      </a:r>
                      <a:endParaRPr lang="ru-RU" sz="3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422221"/>
                  </a:ext>
                </a:extLst>
              </a:tr>
              <a:tr h="5061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3600" u="none" strike="noStrike">
                          <a:effectLst/>
                        </a:rPr>
                        <a:t>Relații economice internaționale</a:t>
                      </a:r>
                      <a:endParaRPr lang="en-GB" sz="3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>
                          <a:effectLst/>
                        </a:rPr>
                        <a:t>6</a:t>
                      </a:r>
                      <a:endParaRPr lang="ru-RU" sz="3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3599118"/>
                  </a:ext>
                </a:extLst>
              </a:tr>
              <a:tr h="506138">
                <a:tc>
                  <a:txBody>
                    <a:bodyPr/>
                    <a:lstStyle/>
                    <a:p>
                      <a:pPr algn="l" fontAlgn="ctr"/>
                      <a:r>
                        <a:rPr lang="ro-RO" sz="3600" u="none" strike="noStrike" dirty="0">
                          <a:effectLst/>
                        </a:rPr>
                        <a:t>Turism</a:t>
                      </a:r>
                      <a:endParaRPr lang="ro-RO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>
                          <a:effectLst/>
                        </a:rPr>
                        <a:t>28</a:t>
                      </a:r>
                      <a:endParaRPr lang="ru-RU" sz="3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428744"/>
                  </a:ext>
                </a:extLst>
              </a:tr>
              <a:tr h="5061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3600" u="none" strike="noStrike" dirty="0" err="1">
                          <a:effectLst/>
                        </a:rPr>
                        <a:t>Contabilitate</a:t>
                      </a:r>
                      <a:endParaRPr lang="en-GB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</a:rPr>
                        <a:t>19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2694193"/>
                  </a:ext>
                </a:extLst>
              </a:tr>
              <a:tr h="506138">
                <a:tc>
                  <a:txBody>
                    <a:bodyPr/>
                    <a:lstStyle/>
                    <a:p>
                      <a:pPr algn="l" fontAlgn="b"/>
                      <a:r>
                        <a:rPr lang="en-GB" sz="3600" b="1" u="none" strike="noStrike" dirty="0">
                          <a:effectLst/>
                        </a:rPr>
                        <a:t>Total</a:t>
                      </a:r>
                      <a:endParaRPr lang="en-GB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b="1" u="none" strike="noStrike" dirty="0">
                          <a:effectLst/>
                        </a:rPr>
                        <a:t>185</a:t>
                      </a:r>
                      <a:endParaRPr lang="ru-RU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879236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Programe de masterat – 55 absolvenți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39185"/>
              </p:ext>
            </p:extLst>
          </p:nvPr>
        </p:nvGraphicFramePr>
        <p:xfrm>
          <a:off x="611560" y="1628800"/>
          <a:ext cx="8229600" cy="4040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707634578"/>
                    </a:ext>
                  </a:extLst>
                </a:gridCol>
              </a:tblGrid>
              <a:tr h="455276">
                <a:tc>
                  <a:txBody>
                    <a:bodyPr/>
                    <a:lstStyle/>
                    <a:p>
                      <a:pPr algn="l" fontAlgn="b"/>
                      <a:r>
                        <a:rPr lang="ro-RO" sz="2800" u="none" strike="noStrike" dirty="0">
                          <a:effectLst/>
                          <a:latin typeface="+mj-lt"/>
                        </a:rPr>
                        <a:t>Control financiar-fiscal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2201572"/>
                  </a:ext>
                </a:extLst>
              </a:tr>
              <a:tr h="455276">
                <a:tc>
                  <a:txBody>
                    <a:bodyPr/>
                    <a:lstStyle/>
                    <a:p>
                      <a:pPr algn="l" fontAlgn="b"/>
                      <a:r>
                        <a:rPr lang="ro-RO" sz="2800" u="none" strike="noStrike" dirty="0">
                          <a:effectLst/>
                          <a:latin typeface="+mj-lt"/>
                        </a:rPr>
                        <a:t>Finanțe, fiscalitate și contabilitate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7375525"/>
                  </a:ext>
                </a:extLst>
              </a:tr>
              <a:tr h="455276">
                <a:tc>
                  <a:txBody>
                    <a:bodyPr/>
                    <a:lstStyle/>
                    <a:p>
                      <a:pPr algn="l" fontAlgn="b"/>
                      <a:r>
                        <a:rPr lang="ro-RO" sz="2800" u="none" strike="noStrike" dirty="0">
                          <a:effectLst/>
                          <a:latin typeface="+mj-lt"/>
                        </a:rPr>
                        <a:t>Finanțe, investiții și banking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6699862"/>
                  </a:ext>
                </a:extLst>
              </a:tr>
              <a:tr h="455276">
                <a:tc>
                  <a:txBody>
                    <a:bodyPr/>
                    <a:lstStyle/>
                    <a:p>
                      <a:pPr algn="l" fontAlgn="b"/>
                      <a:r>
                        <a:rPr lang="ro-RO" sz="2800" u="none" strike="noStrike" dirty="0">
                          <a:effectLst/>
                          <a:latin typeface="+mj-lt"/>
                        </a:rPr>
                        <a:t>Finanțe și contabilitatea internațională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8201470"/>
                  </a:ext>
                </a:extLst>
              </a:tr>
              <a:tr h="455276">
                <a:tc>
                  <a:txBody>
                    <a:bodyPr/>
                    <a:lstStyle/>
                    <a:p>
                      <a:pPr algn="l" fontAlgn="b"/>
                      <a:r>
                        <a:rPr lang="ro-RO" sz="2800" u="none" strike="noStrike" dirty="0">
                          <a:effectLst/>
                          <a:latin typeface="+mj-lt"/>
                        </a:rPr>
                        <a:t>Management contabil, expertiză şi audit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5380633"/>
                  </a:ext>
                </a:extLst>
              </a:tr>
              <a:tr h="455276">
                <a:tc>
                  <a:txBody>
                    <a:bodyPr/>
                    <a:lstStyle/>
                    <a:p>
                      <a:pPr algn="l" fontAlgn="b"/>
                      <a:r>
                        <a:rPr lang="ro-RO" sz="2800" u="none" strike="noStrike" dirty="0">
                          <a:effectLst/>
                          <a:latin typeface="+mj-lt"/>
                        </a:rPr>
                        <a:t>Business, Management și Antreprenoriat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4588675"/>
                  </a:ext>
                </a:extLst>
              </a:tr>
              <a:tr h="433596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>
                          <a:effectLst/>
                          <a:latin typeface="+mj-lt"/>
                        </a:rPr>
                        <a:t>Management și Marketing strategic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9448225"/>
                  </a:ext>
                </a:extLst>
              </a:tr>
              <a:tr h="433596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 err="1">
                          <a:effectLst/>
                          <a:latin typeface="+mj-lt"/>
                        </a:rPr>
                        <a:t>Managementul</a:t>
                      </a:r>
                      <a:r>
                        <a:rPr lang="ru-RU" sz="28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800" u="none" strike="noStrike" dirty="0" err="1">
                          <a:effectLst/>
                          <a:latin typeface="+mj-lt"/>
                        </a:rPr>
                        <a:t>Resurselor</a:t>
                      </a:r>
                      <a:r>
                        <a:rPr lang="ru-RU" sz="28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800" u="none" strike="noStrike" dirty="0" err="1">
                          <a:effectLst/>
                          <a:latin typeface="+mj-lt"/>
                        </a:rPr>
                        <a:t>Umane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1365390"/>
                  </a:ext>
                </a:extLst>
              </a:tr>
              <a:tr h="433596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 err="1">
                          <a:effectLst/>
                          <a:latin typeface="+mj-lt"/>
                        </a:rPr>
                        <a:t>Politici</a:t>
                      </a:r>
                      <a:r>
                        <a:rPr lang="ru-RU" sz="28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800" u="none" strike="noStrike" dirty="0" err="1">
                          <a:effectLst/>
                          <a:latin typeface="+mj-lt"/>
                        </a:rPr>
                        <a:t>comerciale</a:t>
                      </a:r>
                      <a:r>
                        <a:rPr lang="ru-RU" sz="28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800" u="none" strike="noStrike" dirty="0" err="1">
                          <a:effectLst/>
                          <a:latin typeface="+mj-lt"/>
                        </a:rPr>
                        <a:t>și</a:t>
                      </a:r>
                      <a:r>
                        <a:rPr lang="ru-RU" sz="28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800" u="none" strike="noStrike" dirty="0" err="1">
                          <a:effectLst/>
                          <a:latin typeface="+mj-lt"/>
                        </a:rPr>
                        <a:t>Drept</a:t>
                      </a:r>
                      <a:r>
                        <a:rPr lang="ru-RU" sz="28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800" u="none" strike="noStrike" dirty="0" err="1">
                          <a:effectLst/>
                          <a:latin typeface="+mj-lt"/>
                        </a:rPr>
                        <a:t>Vamal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322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490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69494"/>
              </p:ext>
            </p:extLst>
          </p:nvPr>
        </p:nvGraphicFramePr>
        <p:xfrm>
          <a:off x="323528" y="188641"/>
          <a:ext cx="8568952" cy="6610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47230">
                  <a:extLst>
                    <a:ext uri="{9D8B030D-6E8A-4147-A177-3AD203B41FA5}">
                      <a16:colId xmlns:a16="http://schemas.microsoft.com/office/drawing/2014/main" val="2020486637"/>
                    </a:ext>
                  </a:extLst>
                </a:gridCol>
                <a:gridCol w="1410861">
                  <a:extLst>
                    <a:ext uri="{9D8B030D-6E8A-4147-A177-3AD203B41FA5}">
                      <a16:colId xmlns:a16="http://schemas.microsoft.com/office/drawing/2014/main" val="547171903"/>
                    </a:ext>
                  </a:extLst>
                </a:gridCol>
                <a:gridCol w="1410861">
                  <a:extLst>
                    <a:ext uri="{9D8B030D-6E8A-4147-A177-3AD203B41FA5}">
                      <a16:colId xmlns:a16="http://schemas.microsoft.com/office/drawing/2014/main" val="2038337024"/>
                    </a:ext>
                  </a:extLst>
                </a:gridCol>
              </a:tblGrid>
              <a:tr h="3304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de licență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programe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840212"/>
                  </a:ext>
                </a:extLst>
              </a:tr>
              <a:tr h="3283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extLst>
                  <a:ext uri="{0D108BD9-81ED-4DB2-BD59-A6C34878D82A}">
                    <a16:rowId xmlns:a16="http://schemas.microsoft.com/office/drawing/2014/main" val="1095646428"/>
                  </a:ext>
                </a:extLst>
              </a:tr>
              <a:tr h="40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Total absolvenți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586437"/>
                  </a:ext>
                </a:extLst>
              </a:tr>
              <a:tr h="40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Angajați în RM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48,6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44057348"/>
                  </a:ext>
                </a:extLst>
              </a:tr>
              <a:tr h="40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Angajați peste hotare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38,4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37922868"/>
                  </a:ext>
                </a:extLst>
              </a:tr>
              <a:tr h="40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Angajați în timpul studiilor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78891369"/>
                  </a:ext>
                </a:extLst>
              </a:tr>
              <a:tr h="40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70431924"/>
                  </a:ext>
                </a:extLst>
              </a:tr>
              <a:tr h="40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57025763"/>
                  </a:ext>
                </a:extLst>
              </a:tr>
              <a:tr h="40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71,9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57245602"/>
                  </a:ext>
                </a:extLst>
              </a:tr>
              <a:tr h="40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36,2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64990298"/>
                  </a:ext>
                </a:extLst>
              </a:tr>
              <a:tr h="40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94169739"/>
                  </a:ext>
                </a:extLst>
              </a:tr>
              <a:tr h="40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24,9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28869792"/>
                  </a:ext>
                </a:extLst>
              </a:tr>
              <a:tr h="674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300">
                          <a:solidFill>
                            <a:schemeClr val="tx1"/>
                          </a:solidFill>
                          <a:effectLst/>
                        </a:rPr>
                        <a:t>Angajați, urmează studii de licență/masterat/doctorat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39184825"/>
                  </a:ext>
                </a:extLst>
              </a:tr>
              <a:tr h="674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300">
                          <a:solidFill>
                            <a:schemeClr val="tx1"/>
                          </a:solidFill>
                          <a:effectLst/>
                        </a:rPr>
                        <a:t>Nu sunt angajați, urmează stuii de licență/masterat/doctorat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11795483"/>
                  </a:ext>
                </a:extLst>
              </a:tr>
              <a:tr h="40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5558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630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262677"/>
              </p:ext>
            </p:extLst>
          </p:nvPr>
        </p:nvGraphicFramePr>
        <p:xfrm>
          <a:off x="457200" y="260654"/>
          <a:ext cx="8229599" cy="6527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9016">
                  <a:extLst>
                    <a:ext uri="{9D8B030D-6E8A-4147-A177-3AD203B41FA5}">
                      <a16:colId xmlns:a16="http://schemas.microsoft.com/office/drawing/2014/main" val="3893871758"/>
                    </a:ext>
                  </a:extLst>
                </a:gridCol>
                <a:gridCol w="815596">
                  <a:extLst>
                    <a:ext uri="{9D8B030D-6E8A-4147-A177-3AD203B41FA5}">
                      <a16:colId xmlns:a16="http://schemas.microsoft.com/office/drawing/2014/main" val="2359485565"/>
                    </a:ext>
                  </a:extLst>
                </a:gridCol>
                <a:gridCol w="1354987">
                  <a:extLst>
                    <a:ext uri="{9D8B030D-6E8A-4147-A177-3AD203B41FA5}">
                      <a16:colId xmlns:a16="http://schemas.microsoft.com/office/drawing/2014/main" val="1417286294"/>
                    </a:ext>
                  </a:extLst>
                </a:gridCol>
              </a:tblGrid>
              <a:tr h="40804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solidFill>
                            <a:schemeClr val="tx1"/>
                          </a:solidFill>
                          <a:effectLst/>
                        </a:rPr>
                        <a:t>Programe de </a:t>
                      </a: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</a:rPr>
                        <a:t>9 programe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7645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/>
                </a:tc>
                <a:extLst>
                  <a:ext uri="{0D108BD9-81ED-4DB2-BD59-A6C34878D82A}">
                    <a16:rowId xmlns:a16="http://schemas.microsoft.com/office/drawing/2014/main" val="185835437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Total absolvenți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5037147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Angajați în RM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69,1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587062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Angajați peste hotare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30,9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494095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Angajați în timpul studiilor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89,1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64886584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607502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Angajați în sectorul public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90067825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3867389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3676403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48042181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1244704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Angajați, urmează studii de licență/masterat/doctorat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01813899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Nu sunt angajați, urmează stuii de licență/masterat/doctorat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7359440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6" marR="63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70014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97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840996"/>
              </p:ext>
            </p:extLst>
          </p:nvPr>
        </p:nvGraphicFramePr>
        <p:xfrm>
          <a:off x="457201" y="333375"/>
          <a:ext cx="8291264" cy="547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51920" y="5814468"/>
            <a:ext cx="1245854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%)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2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2"/>
          <p:cNvSpPr>
            <a:spLocks noGrp="1"/>
          </p:cNvSpPr>
          <p:nvPr>
            <p:ph type="title"/>
          </p:nvPr>
        </p:nvSpPr>
        <p:spPr bwMode="auto">
          <a:xfrm>
            <a:off x="0" y="274638"/>
            <a:ext cx="9036050" cy="1325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smtClean="0"/>
              <a:t>FIŞA DE URMĂRIRE A INSERŢIEI PROFESIONALE A ABSOLVENŢILOR PE PIAŢA MUNCII</a:t>
            </a:r>
            <a:br>
              <a:rPr lang="ro-RO" altLang="en-US" sz="2800" b="1" smtClean="0"/>
            </a:br>
            <a:r>
              <a:rPr lang="ro-RO" altLang="en-US" sz="2800" b="1" smtClean="0"/>
              <a:t>Conținut</a:t>
            </a:r>
            <a:endParaRPr lang="ru-RU" altLang="en-US" sz="2800" b="1" smtClean="0">
              <a:cs typeface="Times New Roman" panose="02020603050405020304" pitchFamily="18" charset="0"/>
            </a:endParaRPr>
          </a:p>
        </p:txBody>
      </p:sp>
      <p:sp>
        <p:nvSpPr>
          <p:cNvPr id="6147" name="Объект 1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Tx/>
              <a:buAutoNum type="arabicPeriod"/>
            </a:pPr>
            <a:r>
              <a:rPr lang="ro-RO" altLang="ru-RU" sz="2800" b="1" dirty="0" smtClean="0"/>
              <a:t>Facultatea absolvită în cadrul ULIM/programul de studii </a:t>
            </a:r>
          </a:p>
          <a:p>
            <a:pPr marL="514350" indent="-514350">
              <a:buFontTx/>
              <a:buAutoNum type="arabicPeriod"/>
            </a:pPr>
            <a:r>
              <a:rPr lang="ro-RO" altLang="ru-RU" sz="2800" b="1" dirty="0" smtClean="0"/>
              <a:t>Preocupările de bază după absolvirea studiilor de licență </a:t>
            </a:r>
            <a:r>
              <a:rPr lang="ro-RO" altLang="ru-RU" sz="2800" b="1" dirty="0" smtClean="0"/>
              <a:t>- masterat</a:t>
            </a:r>
            <a:endParaRPr lang="ro-RO" altLang="ru-RU" sz="2800" b="1" dirty="0" smtClean="0"/>
          </a:p>
          <a:p>
            <a:pPr marL="514350" indent="-514350">
              <a:buFontTx/>
              <a:buAutoNum type="arabicPeriod"/>
            </a:pPr>
            <a:r>
              <a:rPr lang="ro-RO" altLang="en-US" sz="2800" b="1" dirty="0" smtClean="0">
                <a:cs typeface="Times New Roman" panose="02020603050405020304" pitchFamily="18" charset="0"/>
              </a:rPr>
              <a:t>Detalii despre angajare în câmpul muncii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800" b="1" dirty="0" smtClean="0">
                <a:cs typeface="Times New Roman" panose="02020603050405020304" pitchFamily="18" charset="0"/>
              </a:rPr>
              <a:t>Cunoștințele, abilitățile și competențele care au facilitat procesul angajării în câmpul muncii și contribuie la succesul profesional</a:t>
            </a:r>
            <a:endParaRPr lang="ru-RU" altLang="en-US" sz="2800" b="1" dirty="0" smtClean="0">
              <a:cs typeface="Times New Roman" panose="02020603050405020304" pitchFamily="18" charset="0"/>
            </a:endParaRPr>
          </a:p>
          <a:p>
            <a:pPr marL="514350" indent="-514350">
              <a:buFontTx/>
              <a:buNone/>
            </a:pPr>
            <a:endParaRPr lang="ru-RU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 bwMode="auto">
          <a:xfrm>
            <a:off x="467544" y="260648"/>
            <a:ext cx="8219256" cy="20882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3600" b="1" dirty="0"/>
              <a:t>Facultatea Științe </a:t>
            </a:r>
            <a:r>
              <a:rPr lang="ro-RO" altLang="en-US" sz="3600" b="1" dirty="0" smtClean="0"/>
              <a:t>Sociale și ale Educației – </a:t>
            </a:r>
            <a:r>
              <a:rPr lang="ro-RO" sz="3600" b="1" dirty="0" smtClean="0"/>
              <a:t>249 </a:t>
            </a:r>
            <a:r>
              <a:rPr lang="ro-RO" sz="3600" b="1" dirty="0"/>
              <a:t>absolvenți ai programelor de licență și masterat</a:t>
            </a:r>
            <a:br>
              <a:rPr lang="ro-RO" sz="3600" b="1" dirty="0"/>
            </a:br>
            <a:r>
              <a:rPr lang="ro-RO" sz="3600" b="1" dirty="0"/>
              <a:t>Programe de licență</a:t>
            </a:r>
            <a:endParaRPr lang="en-US" altLang="en-US" sz="3600" dirty="0" smtClean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62392863"/>
              </p:ext>
            </p:extLst>
          </p:nvPr>
        </p:nvGraphicFramePr>
        <p:xfrm>
          <a:off x="250825" y="2708275"/>
          <a:ext cx="8569326" cy="3027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9487">
                  <a:extLst>
                    <a:ext uri="{9D8B030D-6E8A-4147-A177-3AD203B41FA5}">
                      <a16:colId xmlns:a16="http://schemas.microsoft.com/office/drawing/2014/main" val="764315540"/>
                    </a:ext>
                  </a:extLst>
                </a:gridCol>
                <a:gridCol w="1439839">
                  <a:extLst>
                    <a:ext uri="{9D8B030D-6E8A-4147-A177-3AD203B41FA5}">
                      <a16:colId xmlns:a16="http://schemas.microsoft.com/office/drawing/2014/main" val="1801759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Asistență socială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o-RO" sz="36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3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91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Psihologie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o-RO" sz="3600" dirty="0" smtClean="0"/>
                        <a:t>75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548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Psihopedagogie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o-RO" sz="3600" dirty="0" smtClean="0"/>
                        <a:t>14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657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Pedagogia învățământului </a:t>
                      </a:r>
                      <a:r>
                        <a:rPr lang="ro-RO" sz="3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primar </a:t>
                      </a:r>
                      <a:r>
                        <a:rPr lang="ro-RO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și educației preșcolare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o-RO" sz="3600" dirty="0" smtClean="0"/>
                        <a:t>13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2915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Programe de masterat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217008"/>
              </p:ext>
            </p:extLst>
          </p:nvPr>
        </p:nvGraphicFramePr>
        <p:xfrm>
          <a:off x="457200" y="1052736"/>
          <a:ext cx="82296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5120">
                  <a:extLst>
                    <a:ext uri="{9D8B030D-6E8A-4147-A177-3AD203B41FA5}">
                      <a16:colId xmlns:a16="http://schemas.microsoft.com/office/drawing/2014/main" val="3450194428"/>
                    </a:ext>
                  </a:extLst>
                </a:gridCol>
                <a:gridCol w="1234480">
                  <a:extLst>
                    <a:ext uri="{9D8B030D-6E8A-4147-A177-3AD203B41FA5}">
                      <a16:colId xmlns:a16="http://schemas.microsoft.com/office/drawing/2014/main" val="38751509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Psihologie clinică și consiliere psihologică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225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Psihologie socială – Psihologie juridică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012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Management educațional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414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Psihopedagogia ÎLPU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948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Studii avansate de asistență socială și expertiză socială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988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Managementul organizațional și al resurselor umane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441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652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839352"/>
              </p:ext>
            </p:extLst>
          </p:nvPr>
        </p:nvGraphicFramePr>
        <p:xfrm>
          <a:off x="87125" y="212885"/>
          <a:ext cx="9026152" cy="6610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3876">
                  <a:extLst>
                    <a:ext uri="{9D8B030D-6E8A-4147-A177-3AD203B41FA5}">
                      <a16:colId xmlns:a16="http://schemas.microsoft.com/office/drawing/2014/main" val="2020486637"/>
                    </a:ext>
                  </a:extLst>
                </a:gridCol>
                <a:gridCol w="1486138">
                  <a:extLst>
                    <a:ext uri="{9D8B030D-6E8A-4147-A177-3AD203B41FA5}">
                      <a16:colId xmlns:a16="http://schemas.microsoft.com/office/drawing/2014/main" val="547171903"/>
                    </a:ext>
                  </a:extLst>
                </a:gridCol>
                <a:gridCol w="1486138">
                  <a:extLst>
                    <a:ext uri="{9D8B030D-6E8A-4147-A177-3AD203B41FA5}">
                      <a16:colId xmlns:a16="http://schemas.microsoft.com/office/drawing/2014/main" val="2038337024"/>
                    </a:ext>
                  </a:extLst>
                </a:gridCol>
              </a:tblGrid>
              <a:tr h="34615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ro-RO" sz="2300" dirty="0" smtClean="0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programe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840212"/>
                  </a:ext>
                </a:extLst>
              </a:tr>
              <a:tr h="3439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extLst>
                  <a:ext uri="{0D108BD9-81ED-4DB2-BD59-A6C34878D82A}">
                    <a16:rowId xmlns:a16="http://schemas.microsoft.com/office/drawing/2014/main" val="1095646428"/>
                  </a:ext>
                </a:extLst>
              </a:tr>
              <a:tr h="389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Total absolvenți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586437"/>
                  </a:ext>
                </a:extLst>
              </a:tr>
              <a:tr h="389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Angajați în RM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38,5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44057348"/>
                  </a:ext>
                </a:extLst>
              </a:tr>
              <a:tr h="389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Angajați peste hotare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37922868"/>
                  </a:ext>
                </a:extLst>
              </a:tr>
              <a:tr h="389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Angajați în timpul studiilor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68,5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78891369"/>
                  </a:ext>
                </a:extLst>
              </a:tr>
              <a:tr h="389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70431924"/>
                  </a:ext>
                </a:extLst>
              </a:tr>
              <a:tr h="389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57025763"/>
                  </a:ext>
                </a:extLst>
              </a:tr>
              <a:tr h="389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45,4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57245602"/>
                  </a:ext>
                </a:extLst>
              </a:tr>
              <a:tr h="389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63,1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64990298"/>
                  </a:ext>
                </a:extLst>
              </a:tr>
              <a:tr h="389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94169739"/>
                  </a:ext>
                </a:extLst>
              </a:tr>
              <a:tr h="389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28869792"/>
                  </a:ext>
                </a:extLst>
              </a:tr>
              <a:tr h="706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300">
                          <a:solidFill>
                            <a:schemeClr val="tx1"/>
                          </a:solidFill>
                          <a:effectLst/>
                        </a:rPr>
                        <a:t>Angajați, urmează studii de licență/masterat/doctorat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39184825"/>
                  </a:ext>
                </a:extLst>
              </a:tr>
              <a:tr h="706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300">
                          <a:solidFill>
                            <a:schemeClr val="tx1"/>
                          </a:solidFill>
                          <a:effectLst/>
                        </a:rPr>
                        <a:t>Nu sunt angajați, urmează stuii de licență/masterat/doctorat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11795483"/>
                  </a:ext>
                </a:extLst>
              </a:tr>
              <a:tr h="389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2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5558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82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121554"/>
              </p:ext>
            </p:extLst>
          </p:nvPr>
        </p:nvGraphicFramePr>
        <p:xfrm>
          <a:off x="457200" y="404813"/>
          <a:ext cx="9026152" cy="6914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3876">
                  <a:extLst>
                    <a:ext uri="{9D8B030D-6E8A-4147-A177-3AD203B41FA5}">
                      <a16:colId xmlns:a16="http://schemas.microsoft.com/office/drawing/2014/main" val="2020486637"/>
                    </a:ext>
                  </a:extLst>
                </a:gridCol>
                <a:gridCol w="1486138">
                  <a:extLst>
                    <a:ext uri="{9D8B030D-6E8A-4147-A177-3AD203B41FA5}">
                      <a16:colId xmlns:a16="http://schemas.microsoft.com/office/drawing/2014/main" val="547171903"/>
                    </a:ext>
                  </a:extLst>
                </a:gridCol>
                <a:gridCol w="1486138">
                  <a:extLst>
                    <a:ext uri="{9D8B030D-6E8A-4147-A177-3AD203B41FA5}">
                      <a16:colId xmlns:a16="http://schemas.microsoft.com/office/drawing/2014/main" val="2038337024"/>
                    </a:ext>
                  </a:extLst>
                </a:gridCol>
              </a:tblGrid>
              <a:tr h="34473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de licență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programe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840212"/>
                  </a:ext>
                </a:extLst>
              </a:tr>
              <a:tr h="3447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3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/>
                </a:tc>
                <a:extLst>
                  <a:ext uri="{0D108BD9-81ED-4DB2-BD59-A6C34878D82A}">
                    <a16:rowId xmlns:a16="http://schemas.microsoft.com/office/drawing/2014/main" val="1095646428"/>
                  </a:ext>
                </a:extLst>
              </a:tr>
              <a:tr h="379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Total absolvenți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586437"/>
                  </a:ext>
                </a:extLst>
              </a:tr>
              <a:tr h="379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Angajați în RM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51,3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44057348"/>
                  </a:ext>
                </a:extLst>
              </a:tr>
              <a:tr h="379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Angajați peste hotare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48,7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37922868"/>
                  </a:ext>
                </a:extLst>
              </a:tr>
              <a:tr h="379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>
                          <a:solidFill>
                            <a:schemeClr val="tx1"/>
                          </a:solidFill>
                          <a:effectLst/>
                        </a:rPr>
                        <a:t>Angajați în timpul studiilor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51,3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78891369"/>
                  </a:ext>
                </a:extLst>
              </a:tr>
              <a:tr h="379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70431924"/>
                  </a:ext>
                </a:extLst>
              </a:tr>
              <a:tr h="379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40,3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57025763"/>
                  </a:ext>
                </a:extLst>
              </a:tr>
              <a:tr h="379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47,1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57245602"/>
                  </a:ext>
                </a:extLst>
              </a:tr>
              <a:tr h="379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48,7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64990298"/>
                  </a:ext>
                </a:extLst>
              </a:tr>
              <a:tr h="379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23,5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94169739"/>
                  </a:ext>
                </a:extLst>
              </a:tr>
              <a:tr h="379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30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28869792"/>
                  </a:ext>
                </a:extLst>
              </a:tr>
              <a:tr h="689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300">
                          <a:solidFill>
                            <a:schemeClr val="tx1"/>
                          </a:solidFill>
                          <a:effectLst/>
                        </a:rPr>
                        <a:t>Angajați, urmează studii de licență/masterat/doctorat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46,2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39184825"/>
                  </a:ext>
                </a:extLst>
              </a:tr>
              <a:tr h="689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300">
                          <a:solidFill>
                            <a:schemeClr val="tx1"/>
                          </a:solidFill>
                          <a:effectLst/>
                        </a:rPr>
                        <a:t>Nu sunt angajați, urmează stuii de licență/masterat/doctorat</a:t>
                      </a:r>
                      <a:endParaRPr lang="ru-RU" sz="2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11795483"/>
                  </a:ext>
                </a:extLst>
              </a:tr>
              <a:tr h="379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3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39" marR="56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5558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53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755330"/>
              </p:ext>
            </p:extLst>
          </p:nvPr>
        </p:nvGraphicFramePr>
        <p:xfrm>
          <a:off x="179512" y="333374"/>
          <a:ext cx="8712968" cy="547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51920" y="5814468"/>
            <a:ext cx="1245854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%)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84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2002234"/>
          </a:xfrm>
        </p:spPr>
        <p:txBody>
          <a:bodyPr/>
          <a:lstStyle/>
          <a:p>
            <a:r>
              <a:rPr lang="ro-RO" altLang="en-US" sz="3200" b="1" dirty="0"/>
              <a:t>Facultatea </a:t>
            </a:r>
            <a:r>
              <a:rPr lang="ro-RO" altLang="en-US" sz="3200" b="1" dirty="0" smtClean="0"/>
              <a:t>Relații Internaționale, Științe Politice și Jurnalism – </a:t>
            </a:r>
            <a:r>
              <a:rPr lang="ro-RO" sz="3200" b="1" dirty="0" smtClean="0"/>
              <a:t>60 </a:t>
            </a:r>
            <a:r>
              <a:rPr lang="ro-RO" sz="3200" b="1" dirty="0"/>
              <a:t>absolvenți ai programelor de licență și masterat</a:t>
            </a:r>
            <a:br>
              <a:rPr lang="ro-RO" sz="3200" b="1" dirty="0"/>
            </a:br>
            <a:r>
              <a:rPr lang="ro-RO" sz="3200" b="1" dirty="0"/>
              <a:t>Programe de licență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653561"/>
              </p:ext>
            </p:extLst>
          </p:nvPr>
        </p:nvGraphicFramePr>
        <p:xfrm>
          <a:off x="468313" y="2276475"/>
          <a:ext cx="84963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31">
                  <a:extLst>
                    <a:ext uri="{9D8B030D-6E8A-4147-A177-3AD203B41FA5}">
                      <a16:colId xmlns:a16="http://schemas.microsoft.com/office/drawing/2014/main" val="4177833017"/>
                    </a:ext>
                  </a:extLst>
                </a:gridCol>
                <a:gridCol w="1296269">
                  <a:extLst>
                    <a:ext uri="{9D8B030D-6E8A-4147-A177-3AD203B41FA5}">
                      <a16:colId xmlns:a16="http://schemas.microsoft.com/office/drawing/2014/main" val="3578249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Relații Internaționale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223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Jurnalism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05879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o-RO" sz="3200" b="1" dirty="0" smtClean="0"/>
                        <a:t>Programe de masterat</a:t>
                      </a:r>
                    </a:p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21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3200" b="1" dirty="0" smtClean="0">
                          <a:solidFill>
                            <a:schemeClr val="tx1"/>
                          </a:solidFill>
                        </a:rPr>
                        <a:t>Diplomaţie, Securitate, Business şi Comunicare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32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680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3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416220"/>
              </p:ext>
            </p:extLst>
          </p:nvPr>
        </p:nvGraphicFramePr>
        <p:xfrm>
          <a:off x="323528" y="188640"/>
          <a:ext cx="8640961" cy="6083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48052684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837894043"/>
                    </a:ext>
                  </a:extLst>
                </a:gridCol>
                <a:gridCol w="728845">
                  <a:extLst>
                    <a:ext uri="{9D8B030D-6E8A-4147-A177-3AD203B41FA5}">
                      <a16:colId xmlns:a16="http://schemas.microsoft.com/office/drawing/2014/main" val="1679558010"/>
                    </a:ext>
                  </a:extLst>
                </a:gridCol>
                <a:gridCol w="599401">
                  <a:extLst>
                    <a:ext uri="{9D8B030D-6E8A-4147-A177-3AD203B41FA5}">
                      <a16:colId xmlns:a16="http://schemas.microsoft.com/office/drawing/2014/main" val="489087921"/>
                    </a:ext>
                  </a:extLst>
                </a:gridCol>
                <a:gridCol w="106073">
                  <a:extLst>
                    <a:ext uri="{9D8B030D-6E8A-4147-A177-3AD203B41FA5}">
                      <a16:colId xmlns:a16="http://schemas.microsoft.com/office/drawing/2014/main" val="1655709044"/>
                    </a:ext>
                  </a:extLst>
                </a:gridCol>
                <a:gridCol w="725921">
                  <a:extLst>
                    <a:ext uri="{9D8B030D-6E8A-4147-A177-3AD203B41FA5}">
                      <a16:colId xmlns:a16="http://schemas.microsoft.com/office/drawing/2014/main" val="495036308"/>
                    </a:ext>
                  </a:extLst>
                </a:gridCol>
                <a:gridCol w="603784">
                  <a:extLst>
                    <a:ext uri="{9D8B030D-6E8A-4147-A177-3AD203B41FA5}">
                      <a16:colId xmlns:a16="http://schemas.microsoft.com/office/drawing/2014/main" val="39844668"/>
                    </a:ext>
                  </a:extLst>
                </a:gridCol>
                <a:gridCol w="106073">
                  <a:extLst>
                    <a:ext uri="{9D8B030D-6E8A-4147-A177-3AD203B41FA5}">
                      <a16:colId xmlns:a16="http://schemas.microsoft.com/office/drawing/2014/main" val="2683316995"/>
                    </a:ext>
                  </a:extLst>
                </a:gridCol>
                <a:gridCol w="730304">
                  <a:extLst>
                    <a:ext uri="{9D8B030D-6E8A-4147-A177-3AD203B41FA5}">
                      <a16:colId xmlns:a16="http://schemas.microsoft.com/office/drawing/2014/main" val="626021546"/>
                    </a:ext>
                  </a:extLst>
                </a:gridCol>
              </a:tblGrid>
              <a:tr h="2667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</a:rPr>
                        <a:t>Programe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Total licență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ro-RO" sz="1800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045348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045867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271849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72,1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58,8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68,3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561467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 peste hotare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27,9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41,2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31,7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5555883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Angajați în timpul studiilor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30,2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76,5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43,3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7182958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32,6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70,6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43,3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0071437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Angajați în sectorul public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16,3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29,4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20,0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0972947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41,9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35,3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40,0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4863508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58,1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58,8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58,3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3996165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41,9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11,8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33,3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5017881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20,9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11,8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18,3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3711833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Angajați, urmează studii de licență/masterat/doctorat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27,9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11,8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23,3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7875876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Nu sunt angajați, urmează stuii de licență/masterat/doctorat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16,3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11,7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5132754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30,2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11,8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25,0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78636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2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227262"/>
              </p:ext>
            </p:extLst>
          </p:nvPr>
        </p:nvGraphicFramePr>
        <p:xfrm>
          <a:off x="457200" y="404813"/>
          <a:ext cx="8229600" cy="5184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51920" y="5814468"/>
            <a:ext cx="1245854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%)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0730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 bwMode="auto">
          <a:xfrm>
            <a:off x="457199" y="274638"/>
            <a:ext cx="8435975" cy="14261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3200" b="1" dirty="0"/>
              <a:t>Facultatea </a:t>
            </a:r>
            <a:r>
              <a:rPr lang="ro-RO" altLang="en-US" sz="3200" b="1" dirty="0" smtClean="0"/>
              <a:t>Litere </a:t>
            </a:r>
            <a:r>
              <a:rPr lang="ro-RO" altLang="en-US" sz="3200" b="1" dirty="0"/>
              <a:t>– </a:t>
            </a:r>
            <a:r>
              <a:rPr lang="ro-RO" altLang="en-US" sz="3200" b="1" dirty="0" smtClean="0"/>
              <a:t>Programe de licență, </a:t>
            </a:r>
            <a:r>
              <a:rPr lang="ro-RO" sz="3200" b="1" dirty="0" smtClean="0"/>
              <a:t>88 </a:t>
            </a:r>
            <a:r>
              <a:rPr lang="ro-RO" sz="3200" b="1" dirty="0"/>
              <a:t>absolvenți </a:t>
            </a:r>
            <a:r>
              <a:rPr lang="ro-RO" sz="3200" b="1" dirty="0" smtClean="0"/>
              <a:t>– informație colectată de la 61 absolvenți 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485471"/>
              </p:ext>
            </p:extLst>
          </p:nvPr>
        </p:nvGraphicFramePr>
        <p:xfrm>
          <a:off x="250825" y="1844824"/>
          <a:ext cx="8642349" cy="3969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51920" y="5814468"/>
            <a:ext cx="1245854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%)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275872"/>
              </p:ext>
            </p:extLst>
          </p:nvPr>
        </p:nvGraphicFramePr>
        <p:xfrm>
          <a:off x="323850" y="115889"/>
          <a:ext cx="8712967" cy="6517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6342">
                  <a:extLst>
                    <a:ext uri="{9D8B030D-6E8A-4147-A177-3AD203B41FA5}">
                      <a16:colId xmlns:a16="http://schemas.microsoft.com/office/drawing/2014/main" val="202115176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482991643"/>
                    </a:ext>
                  </a:extLst>
                </a:gridCol>
                <a:gridCol w="1440481">
                  <a:extLst>
                    <a:ext uri="{9D8B030D-6E8A-4147-A177-3AD203B41FA5}">
                      <a16:colId xmlns:a16="http://schemas.microsoft.com/office/drawing/2014/main" val="273235381"/>
                    </a:ext>
                  </a:extLst>
                </a:gridCol>
              </a:tblGrid>
              <a:tr h="49684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Studii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cu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frecvență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68258"/>
                  </a:ext>
                </a:extLst>
              </a:tr>
              <a:tr h="313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8111466"/>
                  </a:ext>
                </a:extLst>
              </a:tr>
              <a:tr h="342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9187483"/>
                  </a:ext>
                </a:extLst>
              </a:tr>
              <a:tr h="342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65674059"/>
                  </a:ext>
                </a:extLst>
              </a:tr>
              <a:tr h="342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37,7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86167022"/>
                  </a:ext>
                </a:extLst>
              </a:tr>
              <a:tr h="342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1390072"/>
                  </a:ext>
                </a:extLst>
              </a:tr>
              <a:tr h="559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39,3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93188025"/>
                  </a:ext>
                </a:extLst>
              </a:tr>
              <a:tr h="342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6635936"/>
                  </a:ext>
                </a:extLst>
              </a:tr>
              <a:tr h="342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7559647"/>
                  </a:ext>
                </a:extLst>
              </a:tr>
              <a:tr h="342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38036737"/>
                  </a:ext>
                </a:extLst>
              </a:tr>
              <a:tr h="342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71099182"/>
                  </a:ext>
                </a:extLst>
              </a:tr>
              <a:tr h="342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45,9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47225554"/>
                  </a:ext>
                </a:extLst>
              </a:tr>
              <a:tr h="627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licență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doctorat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77245591"/>
                  </a:ext>
                </a:extLst>
              </a:tr>
              <a:tr h="627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stuii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licență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doctorat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94576802"/>
                  </a:ext>
                </a:extLst>
              </a:tr>
              <a:tr h="342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76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179388" y="274638"/>
            <a:ext cx="8785225" cy="993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3200" dirty="0" smtClean="0"/>
              <a:t>Modalitatea de colectare a informației</a:t>
            </a:r>
            <a:endParaRPr lang="en-US" altLang="en-US" sz="3200" dirty="0" smtClean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78242004"/>
              </p:ext>
            </p:extLst>
          </p:nvPr>
        </p:nvGraphicFramePr>
        <p:xfrm>
          <a:off x="467545" y="1052736"/>
          <a:ext cx="830662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2182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4000" b="1" dirty="0"/>
              <a:t>Facultatea </a:t>
            </a:r>
            <a:r>
              <a:rPr lang="ro-RO" altLang="en-US" sz="4000" b="1" dirty="0" smtClean="0"/>
              <a:t>Biomedicină și Ecologie </a:t>
            </a:r>
            <a:r>
              <a:rPr lang="ro-RO" altLang="en-US" sz="4000" b="1" dirty="0"/>
              <a:t>– Programe de licență, </a:t>
            </a:r>
            <a:r>
              <a:rPr lang="ro-RO" sz="4000" b="1" dirty="0" smtClean="0"/>
              <a:t>125 absolvenți</a:t>
            </a:r>
            <a:endParaRPr lang="ru-RU" sz="4000" dirty="0"/>
          </a:p>
        </p:txBody>
      </p:sp>
      <p:sp>
        <p:nvSpPr>
          <p:cNvPr id="3072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23528" y="2708920"/>
            <a:ext cx="8363272" cy="39603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sz="3200" dirty="0" smtClean="0"/>
              <a:t>Programul </a:t>
            </a:r>
            <a:r>
              <a:rPr lang="ro-RO" sz="3200" dirty="0"/>
              <a:t>Servicii </a:t>
            </a:r>
            <a:r>
              <a:rPr lang="ro-RO" sz="3200" dirty="0" smtClean="0"/>
              <a:t>Publice – 59</a:t>
            </a:r>
            <a:endParaRPr lang="ro-RO" sz="3200" dirty="0" smtClean="0"/>
          </a:p>
          <a:p>
            <a:r>
              <a:rPr lang="ro-RO" sz="3200" dirty="0" smtClean="0"/>
              <a:t>Programul </a:t>
            </a:r>
            <a:r>
              <a:rPr lang="ro-RO" sz="3200" dirty="0"/>
              <a:t>Ecologie – </a:t>
            </a:r>
            <a:r>
              <a:rPr lang="ro-RO" sz="3200" dirty="0" smtClean="0"/>
              <a:t>8</a:t>
            </a:r>
            <a:endParaRPr lang="ro-RO" sz="3200" dirty="0" smtClean="0"/>
          </a:p>
          <a:p>
            <a:r>
              <a:rPr lang="ro-RO" sz="3200" dirty="0" smtClean="0"/>
              <a:t>Programul </a:t>
            </a:r>
            <a:r>
              <a:rPr lang="ro-RO" sz="3200" dirty="0" smtClean="0"/>
              <a:t>Silvicultură și Grădini publice </a:t>
            </a:r>
            <a:r>
              <a:rPr lang="ro-RO" sz="3200" dirty="0"/>
              <a:t>– </a:t>
            </a:r>
            <a:r>
              <a:rPr lang="ro-RO" sz="3200" dirty="0" smtClean="0"/>
              <a:t>21</a:t>
            </a:r>
            <a:endParaRPr lang="ro-RO" sz="3200" dirty="0" smtClean="0"/>
          </a:p>
          <a:p>
            <a:r>
              <a:rPr lang="ro-RO" sz="3200" dirty="0" smtClean="0"/>
              <a:t>Programul </a:t>
            </a:r>
            <a:r>
              <a:rPr lang="ro-RO" sz="3200" dirty="0" smtClean="0"/>
              <a:t>Tehnologie Farmaceutică </a:t>
            </a:r>
            <a:r>
              <a:rPr lang="ro-RO" sz="3200" dirty="0"/>
              <a:t>– </a:t>
            </a:r>
            <a:r>
              <a:rPr lang="ro-RO" sz="3200" dirty="0" smtClean="0"/>
              <a:t>37</a:t>
            </a:r>
            <a:endParaRPr lang="ru-RU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544104"/>
              </p:ext>
            </p:extLst>
          </p:nvPr>
        </p:nvGraphicFramePr>
        <p:xfrm>
          <a:off x="179513" y="116635"/>
          <a:ext cx="8784975" cy="6423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25733">
                  <a:extLst>
                    <a:ext uri="{9D8B030D-6E8A-4147-A177-3AD203B41FA5}">
                      <a16:colId xmlns:a16="http://schemas.microsoft.com/office/drawing/2014/main" val="2021151763"/>
                    </a:ext>
                  </a:extLst>
                </a:gridCol>
                <a:gridCol w="1306856">
                  <a:extLst>
                    <a:ext uri="{9D8B030D-6E8A-4147-A177-3AD203B41FA5}">
                      <a16:colId xmlns:a16="http://schemas.microsoft.com/office/drawing/2014/main" val="2482991643"/>
                    </a:ext>
                  </a:extLst>
                </a:gridCol>
                <a:gridCol w="1452386">
                  <a:extLst>
                    <a:ext uri="{9D8B030D-6E8A-4147-A177-3AD203B41FA5}">
                      <a16:colId xmlns:a16="http://schemas.microsoft.com/office/drawing/2014/main" val="273235381"/>
                    </a:ext>
                  </a:extLst>
                </a:gridCol>
              </a:tblGrid>
              <a:tr h="35587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Studii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cu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frecvență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68258"/>
                  </a:ext>
                </a:extLst>
              </a:tr>
              <a:tr h="327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8111466"/>
                  </a:ext>
                </a:extLst>
              </a:tr>
              <a:tr h="387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187483"/>
                  </a:ext>
                </a:extLst>
              </a:tr>
              <a:tr h="387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5674059"/>
                  </a:ext>
                </a:extLst>
              </a:tr>
              <a:tr h="387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6167022"/>
                  </a:ext>
                </a:extLst>
              </a:tr>
              <a:tr h="387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390072"/>
                  </a:ext>
                </a:extLst>
              </a:tr>
              <a:tr h="400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188025"/>
                  </a:ext>
                </a:extLst>
              </a:tr>
              <a:tr h="387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635936"/>
                  </a:ext>
                </a:extLst>
              </a:tr>
              <a:tr h="387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7559647"/>
                  </a:ext>
                </a:extLst>
              </a:tr>
              <a:tr h="387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8036737"/>
                  </a:ext>
                </a:extLst>
              </a:tr>
              <a:tr h="387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1099182"/>
                  </a:ext>
                </a:extLst>
              </a:tr>
              <a:tr h="387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7225554"/>
                  </a:ext>
                </a:extLst>
              </a:tr>
              <a:tr h="655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licență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doctorat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7245591"/>
                  </a:ext>
                </a:extLst>
              </a:tr>
              <a:tr h="655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stuii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licență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doctorat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4576802"/>
                  </a:ext>
                </a:extLst>
              </a:tr>
              <a:tr h="387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2340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035412"/>
              </p:ext>
            </p:extLst>
          </p:nvPr>
        </p:nvGraphicFramePr>
        <p:xfrm>
          <a:off x="179388" y="115888"/>
          <a:ext cx="8785225" cy="5761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51920" y="5814468"/>
            <a:ext cx="1245854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%)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0757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 bwMode="auto">
          <a:xfrm>
            <a:off x="251520" y="260350"/>
            <a:ext cx="8435280" cy="18725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sz="4000" b="1" dirty="0" smtClean="0"/>
              <a:t>Facultatea Informatică, Inginerie, </a:t>
            </a:r>
            <a:r>
              <a:rPr lang="ro-RO" sz="4000" b="1" dirty="0" smtClean="0"/>
              <a:t>Design </a:t>
            </a:r>
            <a:r>
              <a:rPr lang="ro-RO" altLang="en-US" sz="4000" b="1" dirty="0"/>
              <a:t>– Programe de licență, </a:t>
            </a:r>
            <a:r>
              <a:rPr lang="ro-RO" sz="4000" b="1" dirty="0" smtClean="0"/>
              <a:t>39 </a:t>
            </a:r>
            <a:r>
              <a:rPr lang="ro-RO" sz="4000" b="1" dirty="0"/>
              <a:t>absolvenți</a:t>
            </a:r>
            <a:endParaRPr lang="ru-RU" sz="4000" dirty="0"/>
          </a:p>
        </p:txBody>
      </p:sp>
      <p:sp>
        <p:nvSpPr>
          <p:cNvPr id="3379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251520" y="2276872"/>
            <a:ext cx="8435280" cy="42387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sz="3200" dirty="0" smtClean="0"/>
              <a:t>Programul </a:t>
            </a:r>
            <a:r>
              <a:rPr lang="ro-RO" sz="3200" dirty="0"/>
              <a:t>Design </a:t>
            </a:r>
            <a:r>
              <a:rPr lang="ro-RO" sz="3200" dirty="0" smtClean="0"/>
              <a:t>Vestimentar / Design Interior </a:t>
            </a:r>
            <a:r>
              <a:rPr lang="ro-RO" sz="3200" dirty="0"/>
              <a:t>– </a:t>
            </a:r>
            <a:r>
              <a:rPr lang="ro-RO" sz="3200" dirty="0" smtClean="0"/>
              <a:t>10 </a:t>
            </a:r>
            <a:r>
              <a:rPr lang="ro-RO" sz="3200" dirty="0"/>
              <a:t>absolvenți</a:t>
            </a:r>
            <a:endParaRPr lang="ru-RU" sz="3200" dirty="0"/>
          </a:p>
          <a:p>
            <a:r>
              <a:rPr lang="ro-RO" sz="3200" dirty="0"/>
              <a:t>Programul Informatică Aplicată – </a:t>
            </a:r>
            <a:r>
              <a:rPr lang="ro-RO" sz="3200" dirty="0" smtClean="0"/>
              <a:t>17 </a:t>
            </a:r>
            <a:r>
              <a:rPr lang="ro-RO" sz="3200" dirty="0"/>
              <a:t>absolvenți</a:t>
            </a:r>
            <a:endParaRPr lang="ru-RU" sz="3200" dirty="0"/>
          </a:p>
          <a:p>
            <a:r>
              <a:rPr lang="ro-RO" sz="3200" dirty="0"/>
              <a:t>Programul Tehnologii Informaționale – </a:t>
            </a:r>
            <a:r>
              <a:rPr lang="ro-RO" sz="3200" dirty="0" smtClean="0"/>
              <a:t>12 </a:t>
            </a:r>
            <a:r>
              <a:rPr lang="ro-RO" sz="3200" dirty="0"/>
              <a:t>absolvenți</a:t>
            </a:r>
            <a:endParaRPr lang="ru-RU" sz="3200" dirty="0"/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990114"/>
              </p:ext>
            </p:extLst>
          </p:nvPr>
        </p:nvGraphicFramePr>
        <p:xfrm>
          <a:off x="179512" y="188640"/>
          <a:ext cx="8784975" cy="6598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25733">
                  <a:extLst>
                    <a:ext uri="{9D8B030D-6E8A-4147-A177-3AD203B41FA5}">
                      <a16:colId xmlns:a16="http://schemas.microsoft.com/office/drawing/2014/main" val="2021151763"/>
                    </a:ext>
                  </a:extLst>
                </a:gridCol>
                <a:gridCol w="1306856">
                  <a:extLst>
                    <a:ext uri="{9D8B030D-6E8A-4147-A177-3AD203B41FA5}">
                      <a16:colId xmlns:a16="http://schemas.microsoft.com/office/drawing/2014/main" val="2482991643"/>
                    </a:ext>
                  </a:extLst>
                </a:gridCol>
                <a:gridCol w="1452386">
                  <a:extLst>
                    <a:ext uri="{9D8B030D-6E8A-4147-A177-3AD203B41FA5}">
                      <a16:colId xmlns:a16="http://schemas.microsoft.com/office/drawing/2014/main" val="273235381"/>
                    </a:ext>
                  </a:extLst>
                </a:gridCol>
              </a:tblGrid>
              <a:tr h="36401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Studii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cu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frecvență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68258"/>
                  </a:ext>
                </a:extLst>
              </a:tr>
              <a:tr h="3350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8111466"/>
                  </a:ext>
                </a:extLst>
              </a:tr>
              <a:tr h="395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9187483"/>
                  </a:ext>
                </a:extLst>
              </a:tr>
              <a:tr h="395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65674059"/>
                  </a:ext>
                </a:extLst>
              </a:tr>
              <a:tr h="395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35,9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86167022"/>
                  </a:ext>
                </a:extLst>
              </a:tr>
              <a:tr h="395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46,2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1390072"/>
                  </a:ext>
                </a:extLst>
              </a:tr>
              <a:tr h="409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46,2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93188025"/>
                  </a:ext>
                </a:extLst>
              </a:tr>
              <a:tr h="395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6635936"/>
                  </a:ext>
                </a:extLst>
              </a:tr>
              <a:tr h="395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84,6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7559647"/>
                  </a:ext>
                </a:extLst>
              </a:tr>
              <a:tr h="395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35,9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38036737"/>
                  </a:ext>
                </a:extLst>
              </a:tr>
              <a:tr h="395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35,9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71099182"/>
                  </a:ext>
                </a:extLst>
              </a:tr>
              <a:tr h="395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20,5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47225554"/>
                  </a:ext>
                </a:extLst>
              </a:tr>
              <a:tr h="67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licență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doctorat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77245591"/>
                  </a:ext>
                </a:extLst>
              </a:tr>
              <a:tr h="67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stuii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licență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doctorat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94576802"/>
                  </a:ext>
                </a:extLst>
              </a:tr>
              <a:tr h="395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2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9935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399991"/>
              </p:ext>
            </p:extLst>
          </p:nvPr>
        </p:nvGraphicFramePr>
        <p:xfrm>
          <a:off x="251520" y="188913"/>
          <a:ext cx="8568952" cy="5616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51920" y="5814468"/>
            <a:ext cx="1245854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%)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8682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4"/>
          <p:cNvSpPr>
            <a:spLocks noGrp="1"/>
          </p:cNvSpPr>
          <p:nvPr>
            <p:ph type="title"/>
          </p:nvPr>
        </p:nvSpPr>
        <p:spPr bwMode="auto">
          <a:xfrm>
            <a:off x="457200" y="100013"/>
            <a:ext cx="8229600" cy="706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mtClean="0"/>
              <a:t>Concluzii</a:t>
            </a:r>
            <a:endParaRPr lang="ru-RU" altLang="ru-RU" smtClean="0"/>
          </a:p>
        </p:txBody>
      </p:sp>
      <p:sp>
        <p:nvSpPr>
          <p:cNvPr id="39939" name="Объект 5"/>
          <p:cNvSpPr>
            <a:spLocks noGrp="1"/>
          </p:cNvSpPr>
          <p:nvPr>
            <p:ph idx="1"/>
          </p:nvPr>
        </p:nvSpPr>
        <p:spPr bwMode="auto">
          <a:xfrm>
            <a:off x="323850" y="821263"/>
            <a:ext cx="8496300" cy="4968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z="3000" dirty="0"/>
              <a:t>În comparație cu rezultatele chestionării realizate în anul universitar 2017-2018, cota respondenților care au menționat că sunt angajați în câmpul muncii a scăzut – de la 88,2% 87,8%, a scăzut și cea a celor care urmează studii la masterat – de la 39,1% la 24,5%.</a:t>
            </a:r>
            <a:endParaRPr lang="ru-RU" sz="3000" dirty="0"/>
          </a:p>
          <a:p>
            <a:pPr lvl="0"/>
            <a:r>
              <a:rPr lang="ro-RO" sz="3000" dirty="0"/>
              <a:t>Angajabilitatea absolvenților programelor de masterat atinge cote înalte – 98,1%, o bună parte (74,8%) fiind angajați în timpul studiilor.</a:t>
            </a:r>
            <a:endParaRPr lang="ru-RU" sz="3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9"/>
            <a:ext cx="8363272" cy="4392487"/>
          </a:xfrm>
        </p:spPr>
        <p:txBody>
          <a:bodyPr/>
          <a:lstStyle/>
          <a:p>
            <a:pPr lvl="0"/>
            <a:r>
              <a:rPr lang="ro-RO" sz="3600" dirty="0"/>
              <a:t>S-au modificat rezultatele privind angajarea conform specialității: angajați conform domeniului de pregătire profesională – 56% față de 65%; angajați în domenii conexe – 19% față de 25% în alte domenii – 25% față de 10%.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452037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ъект 2"/>
          <p:cNvSpPr>
            <a:spLocks noGrp="1"/>
          </p:cNvSpPr>
          <p:nvPr>
            <p:ph idx="1"/>
          </p:nvPr>
        </p:nvSpPr>
        <p:spPr bwMode="auto">
          <a:xfrm>
            <a:off x="323850" y="188640"/>
            <a:ext cx="8496300" cy="52564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z="2800" dirty="0"/>
              <a:t>Reieșind din </a:t>
            </a:r>
            <a:r>
              <a:rPr lang="ro-RO" sz="2800" dirty="0" smtClean="0"/>
              <a:t>cuprinderea </a:t>
            </a:r>
            <a:r>
              <a:rPr lang="ro-RO" sz="2800" dirty="0"/>
              <a:t>unui număr mai mare de absolvenți – 854 față de 574 – datele sunt mult mai complete. Cotele procentuale indică la o modificare negativă a situației, deoarece la anchete (cum s-a procedat anterior) răspund, de regulă, absolvenții angajați, care-și fac studiile la masterat, pe când construirea unor baze de date la facultăți și pe programe reflectă starea reală a lucrurilor. Totodată, 4 facultăți n-au prezentat baza de date privind angajarea în câmpul muncii a absolvenților programelor de masterat, care, de regulă, se remarcă prin angajabilitate mai înaltă.</a:t>
            </a:r>
            <a:endParaRPr lang="ru-RU" sz="2800" dirty="0"/>
          </a:p>
          <a:p>
            <a:endParaRPr lang="ru-RU" altLang="ru-RU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ъект 2"/>
          <p:cNvSpPr>
            <a:spLocks noGrp="1"/>
          </p:cNvSpPr>
          <p:nvPr>
            <p:ph idx="1"/>
          </p:nvPr>
        </p:nvSpPr>
        <p:spPr bwMode="auto">
          <a:xfrm>
            <a:off x="179388" y="332656"/>
            <a:ext cx="8785225" cy="56887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dirty="0"/>
              <a:t>Sondajul a mobilizat Comisiile de Asigurare a Calității și decanatele facultăților, astfel fiind completată baza de date privind angajabilitatea absolvenților programelor de licență și, în cazul a trei facultăți, de masterat.</a:t>
            </a:r>
            <a:endParaRPr lang="ru-RU" dirty="0"/>
          </a:p>
          <a:p>
            <a:pPr lvl="0"/>
            <a:r>
              <a:rPr lang="ro-RO" dirty="0"/>
              <a:t>Pentru prima dată informația reflectă nu doar angajabilitatea absolvenților programelor de licență, dar și a absolvenților programelor de masterat.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3469636"/>
              </p:ext>
            </p:extLst>
          </p:nvPr>
        </p:nvGraphicFramePr>
        <p:xfrm>
          <a:off x="467544" y="332656"/>
          <a:ext cx="821925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ъект 2"/>
          <p:cNvSpPr>
            <a:spLocks noGrp="1"/>
          </p:cNvSpPr>
          <p:nvPr>
            <p:ph idx="1"/>
          </p:nvPr>
        </p:nvSpPr>
        <p:spPr bwMode="auto">
          <a:xfrm>
            <a:off x="250825" y="836711"/>
            <a:ext cx="8435975" cy="52894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dirty="0"/>
              <a:t>Cele mai înalte aprecieri ale rolului studiilor la ULIM în contextul angajării în câmpul muncii  au fost date a</a:t>
            </a:r>
            <a:r>
              <a:rPr lang="en-US" dirty="0" err="1"/>
              <a:t>similării</a:t>
            </a:r>
            <a:r>
              <a:rPr lang="en-US" dirty="0"/>
              <a:t> de </a:t>
            </a:r>
            <a:r>
              <a:rPr lang="en-US" dirty="0" err="1"/>
              <a:t>cunoștințe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competențe</a:t>
            </a:r>
            <a:r>
              <a:rPr lang="en-US" dirty="0"/>
              <a:t> </a:t>
            </a:r>
            <a:r>
              <a:rPr lang="en-US" dirty="0" err="1"/>
              <a:t>profesionale</a:t>
            </a:r>
            <a:r>
              <a:rPr lang="en-US" dirty="0"/>
              <a:t>, de </a:t>
            </a:r>
            <a:r>
              <a:rPr lang="en-US" dirty="0" err="1"/>
              <a:t>deprinderi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abilități</a:t>
            </a:r>
            <a:r>
              <a:rPr lang="en-US" dirty="0"/>
              <a:t> </a:t>
            </a:r>
            <a:r>
              <a:rPr lang="en-US" dirty="0" err="1"/>
              <a:t>profesionale</a:t>
            </a:r>
            <a:r>
              <a:rPr lang="en-US" dirty="0"/>
              <a:t>, </a:t>
            </a:r>
            <a:r>
              <a:rPr lang="en-US" dirty="0" err="1"/>
              <a:t>formării</a:t>
            </a:r>
            <a:r>
              <a:rPr lang="en-US" dirty="0"/>
              <a:t> </a:t>
            </a:r>
            <a:r>
              <a:rPr lang="en-US" dirty="0" err="1"/>
              <a:t>abilităților</a:t>
            </a:r>
            <a:r>
              <a:rPr lang="en-US" dirty="0"/>
              <a:t> de </a:t>
            </a:r>
            <a:r>
              <a:rPr lang="en-US" dirty="0" err="1"/>
              <a:t>utilizare</a:t>
            </a:r>
            <a:r>
              <a:rPr lang="en-US" dirty="0"/>
              <a:t> a TIC.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0"/>
            <a:r>
              <a:rPr lang="en-US" dirty="0"/>
              <a:t>Conform </a:t>
            </a:r>
            <a:r>
              <a:rPr lang="en-US" dirty="0" err="1"/>
              <a:t>opiniilor</a:t>
            </a:r>
            <a:r>
              <a:rPr lang="en-US" dirty="0"/>
              <a:t> </a:t>
            </a:r>
            <a:r>
              <a:rPr lang="en-US" dirty="0" err="1"/>
              <a:t>respondenților</a:t>
            </a:r>
            <a:r>
              <a:rPr lang="en-US" dirty="0"/>
              <a:t>, </a:t>
            </a:r>
            <a:r>
              <a:rPr lang="en-US" dirty="0" err="1"/>
              <a:t>competențele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solicitate</a:t>
            </a:r>
            <a:r>
              <a:rPr lang="en-US" dirty="0"/>
              <a:t> la </a:t>
            </a:r>
            <a:r>
              <a:rPr lang="en-US" dirty="0" err="1"/>
              <a:t>angajare</a:t>
            </a:r>
            <a:r>
              <a:rPr lang="en-US" dirty="0"/>
              <a:t> se </a:t>
            </a:r>
            <a:r>
              <a:rPr lang="en-US" dirty="0" err="1"/>
              <a:t>referă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primul</a:t>
            </a:r>
            <a:r>
              <a:rPr lang="en-US" dirty="0"/>
              <a:t> </a:t>
            </a:r>
            <a:r>
              <a:rPr lang="en-US" dirty="0" err="1"/>
              <a:t>rând</a:t>
            </a:r>
            <a:r>
              <a:rPr lang="en-US" dirty="0"/>
              <a:t>, la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transversale</a:t>
            </a:r>
            <a:r>
              <a:rPr lang="en-US" dirty="0"/>
              <a:t> - </a:t>
            </a:r>
            <a:r>
              <a:rPr lang="en-US" dirty="0" err="1"/>
              <a:t>abilitatea</a:t>
            </a:r>
            <a:r>
              <a:rPr lang="en-US" dirty="0"/>
              <a:t> de a </a:t>
            </a:r>
            <a:r>
              <a:rPr lang="en-US" dirty="0" err="1"/>
              <a:t>acumula</a:t>
            </a:r>
            <a:r>
              <a:rPr lang="en-US" dirty="0"/>
              <a:t> rapid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cunoștințe</a:t>
            </a:r>
            <a:r>
              <a:rPr lang="en-US" dirty="0"/>
              <a:t>, de a </a:t>
            </a:r>
            <a:r>
              <a:rPr lang="en-US" dirty="0" err="1"/>
              <a:t>comunica</a:t>
            </a:r>
            <a:r>
              <a:rPr lang="en-US" dirty="0"/>
              <a:t> </a:t>
            </a:r>
            <a:r>
              <a:rPr lang="en-US" dirty="0" err="1"/>
              <a:t>eficient</a:t>
            </a:r>
            <a:r>
              <a:rPr lang="en-US" dirty="0"/>
              <a:t>, de a </a:t>
            </a:r>
            <a:r>
              <a:rPr lang="en-US" dirty="0" err="1"/>
              <a:t>utiliza</a:t>
            </a:r>
            <a:r>
              <a:rPr lang="en-US" dirty="0"/>
              <a:t> TI, a </a:t>
            </a:r>
            <a:r>
              <a:rPr lang="en-US" dirty="0" err="1"/>
              <a:t>cunoaște</a:t>
            </a:r>
            <a:r>
              <a:rPr lang="en-US" dirty="0"/>
              <a:t> o </a:t>
            </a:r>
            <a:r>
              <a:rPr lang="en-US" dirty="0" err="1"/>
              <a:t>limba</a:t>
            </a:r>
            <a:r>
              <a:rPr lang="en-US" dirty="0"/>
              <a:t> </a:t>
            </a:r>
            <a:r>
              <a:rPr lang="en-US" dirty="0" err="1"/>
              <a:t>străină</a:t>
            </a:r>
            <a:r>
              <a:rPr lang="en-US" dirty="0"/>
              <a:t>, a </a:t>
            </a:r>
            <a:r>
              <a:rPr lang="en-US" dirty="0" err="1"/>
              <a:t>negocia</a:t>
            </a:r>
            <a:r>
              <a:rPr lang="en-US" dirty="0"/>
              <a:t>,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apoi</a:t>
            </a:r>
            <a:r>
              <a:rPr lang="en-US" dirty="0"/>
              <a:t> de </a:t>
            </a:r>
            <a:r>
              <a:rPr lang="en-US" dirty="0" err="1"/>
              <a:t>cunoașterea</a:t>
            </a:r>
            <a:r>
              <a:rPr lang="en-US" dirty="0"/>
              <a:t> </a:t>
            </a:r>
            <a:r>
              <a:rPr lang="en-US" dirty="0" err="1"/>
              <a:t>aprofundată</a:t>
            </a:r>
            <a:r>
              <a:rPr lang="en-US" dirty="0"/>
              <a:t> a </a:t>
            </a:r>
            <a:r>
              <a:rPr lang="en-US" dirty="0" err="1"/>
              <a:t>propriului</a:t>
            </a:r>
            <a:r>
              <a:rPr lang="en-US" dirty="0"/>
              <a:t> </a:t>
            </a:r>
            <a:r>
              <a:rPr lang="en-US" dirty="0" err="1"/>
              <a:t>domeniu</a:t>
            </a:r>
            <a:r>
              <a:rPr lang="en-US" dirty="0"/>
              <a:t> de </a:t>
            </a:r>
            <a:r>
              <a:rPr lang="en-US" dirty="0" err="1"/>
              <a:t>studiu</a:t>
            </a:r>
            <a:r>
              <a:rPr lang="en-US" dirty="0"/>
              <a:t> / a </a:t>
            </a:r>
            <a:r>
              <a:rPr lang="en-US" dirty="0" err="1"/>
              <a:t>propriei</a:t>
            </a:r>
            <a:r>
              <a:rPr lang="en-US" dirty="0"/>
              <a:t> </a:t>
            </a:r>
            <a:r>
              <a:rPr lang="en-US" dirty="0" err="1"/>
              <a:t>specializări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3336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496944" cy="5937523"/>
          </a:xfrm>
        </p:spPr>
        <p:txBody>
          <a:bodyPr/>
          <a:lstStyle/>
          <a:p>
            <a:pPr lvl="0"/>
            <a:r>
              <a:rPr lang="ro-RO" sz="2800" dirty="0"/>
              <a:t>În același context, respondenții menționează cu prioritate competențele transversale ca importante pentru construirea unei cariere de succes, fapt care solicită amplificarea activității de dezvoltare a abilităților psihosociale (de comunicare, de relaționare, de liderism etc.), sporirea ponderii disciplinelor de cultură generală – TIC, limbi străine etc., implicarea unor modalități noi în cadrul activităților curriculare și extracurriculare în scop de sporire a capacităților analitice, gândirii critice,  spiritului de lucru în echipă, a creativității, inovației etc.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3959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4"/>
          <p:cNvSpPr>
            <a:spLocks noGrp="1"/>
          </p:cNvSpPr>
          <p:nvPr>
            <p:ph type="title"/>
          </p:nvPr>
        </p:nvSpPr>
        <p:spPr bwMode="auto">
          <a:xfrm>
            <a:off x="493713" y="12700"/>
            <a:ext cx="8229600" cy="576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4000" smtClean="0"/>
              <a:t>Proiect de hotărâre</a:t>
            </a:r>
            <a:endParaRPr lang="en-US" altLang="ru-RU" sz="4000" smtClean="0"/>
          </a:p>
        </p:txBody>
      </p:sp>
      <p:sp>
        <p:nvSpPr>
          <p:cNvPr id="44035" name="Content Placeholder 5"/>
          <p:cNvSpPr>
            <a:spLocks noGrp="1"/>
          </p:cNvSpPr>
          <p:nvPr>
            <p:ph idx="1"/>
          </p:nvPr>
        </p:nvSpPr>
        <p:spPr bwMode="auto">
          <a:xfrm>
            <a:off x="179388" y="588963"/>
            <a:ext cx="8856662" cy="55763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700" dirty="0" smtClean="0"/>
              <a:t>A lua act de cunoștință de rezultatele studiului inserţiei absolvenţilor ULIM </a:t>
            </a:r>
            <a:r>
              <a:rPr lang="ro-RO" altLang="en-US" sz="2700" dirty="0" smtClean="0"/>
              <a:t>2017-2018 </a:t>
            </a:r>
            <a:r>
              <a:rPr lang="ro-RO" altLang="en-US" sz="2700" dirty="0" smtClean="0"/>
              <a:t>în câmpul muncii.</a:t>
            </a:r>
          </a:p>
          <a:p>
            <a:r>
              <a:rPr lang="ro-RO" altLang="en-US" sz="2700" dirty="0" smtClean="0"/>
              <a:t>A aduce la cunoștință rezultatele și a le pune în discuție în ședințele catedrelor și Consiliilor profesorale ale facultăților, elaborând propuneri pentru perfecționarea activității de sporire a angajabilității absolvenților ULIM.</a:t>
            </a:r>
          </a:p>
          <a:p>
            <a:r>
              <a:rPr lang="ro-RO" altLang="en-US" sz="2700" dirty="0" smtClean="0"/>
              <a:t>A intensifica colaborarea dintre facultăți și Centrul de Consiliere Psihologică și Orientare în Carieră ULIM în pobleme legate de inserția absolvenților ULIM în câmpul muncii.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5937523"/>
          </a:xfrm>
        </p:spPr>
        <p:txBody>
          <a:bodyPr/>
          <a:lstStyle/>
          <a:p>
            <a:r>
              <a:rPr lang="ro-RO" altLang="ru-RU" sz="2800" dirty="0"/>
              <a:t>A organiza colectarea datelor privind inserția profesională a absolvenților în cadrul facultăților prin: colectarea datelor de contact (în mai-iunie), distribuirea și colectarea chestionarelor (septembrie-februarie), livrarea pentru prelucrarea finală a informației (martie). </a:t>
            </a:r>
            <a:endParaRPr lang="en-US" altLang="ru-RU" sz="2800" dirty="0"/>
          </a:p>
          <a:p>
            <a:r>
              <a:rPr lang="ro-RO" altLang="ru-RU" sz="2800" dirty="0" smtClean="0"/>
              <a:t>A crea baze </a:t>
            </a:r>
            <a:r>
              <a:rPr lang="ro-RO" altLang="ru-RU" sz="2800" dirty="0"/>
              <a:t>de date privind angajarea absolvenților ULIM în câmpul </a:t>
            </a:r>
            <a:r>
              <a:rPr lang="ro-RO" altLang="ru-RU" sz="2800" dirty="0" smtClean="0"/>
              <a:t>muncii pe programe de studii în cadrul facultăților.</a:t>
            </a:r>
          </a:p>
          <a:p>
            <a:r>
              <a:rPr lang="ro-RO" altLang="ru-RU" sz="2800" dirty="0" smtClean="0"/>
              <a:t>A examina posibilitatea colectării datelor privind angajabilitatea absolvenților prin utilizarea sistemului informațional al ULIM.</a:t>
            </a:r>
          </a:p>
        </p:txBody>
      </p:sp>
    </p:spTree>
    <p:extLst>
      <p:ext uri="{BB962C8B-B14F-4D97-AF65-F5344CB8AC3E}">
        <p14:creationId xmlns:p14="http://schemas.microsoft.com/office/powerpoint/2010/main" val="23502402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ro-RO" altLang="ru-RU" dirty="0"/>
              <a:t>A </a:t>
            </a:r>
            <a:r>
              <a:rPr lang="ro-RO" altLang="ru-RU" dirty="0" smtClean="0"/>
              <a:t>analiza inserția </a:t>
            </a:r>
            <a:r>
              <a:rPr lang="ro-RO" altLang="ru-RU" dirty="0"/>
              <a:t>absolvenților ULIM în câmpul </a:t>
            </a:r>
            <a:r>
              <a:rPr lang="ro-RO" altLang="ru-RU" dirty="0" smtClean="0"/>
              <a:t>muncii în ședințele Consiliului </a:t>
            </a:r>
            <a:r>
              <a:rPr lang="ro-RO" altLang="ru-RU" dirty="0"/>
              <a:t>de </a:t>
            </a:r>
            <a:r>
              <a:rPr lang="ro-RO" altLang="ru-RU" dirty="0" smtClean="0"/>
              <a:t>Asigurare a Calității </a:t>
            </a:r>
            <a:r>
              <a:rPr lang="ro-RO" altLang="ru-RU" dirty="0"/>
              <a:t>al ULIM, </a:t>
            </a:r>
            <a:r>
              <a:rPr lang="ro-RO" altLang="ru-RU" dirty="0" smtClean="0"/>
              <a:t>comisiilor </a:t>
            </a:r>
            <a:r>
              <a:rPr lang="ro-RO" altLang="ru-RU" dirty="0"/>
              <a:t>de </a:t>
            </a:r>
            <a:r>
              <a:rPr lang="ro-RO" altLang="ru-RU" dirty="0" smtClean="0"/>
              <a:t>asigurare a calității </a:t>
            </a:r>
            <a:r>
              <a:rPr lang="ro-RO" altLang="ru-RU" dirty="0"/>
              <a:t>de la facultăți.</a:t>
            </a:r>
            <a:endParaRPr lang="en-US" altLang="ru-RU" dirty="0"/>
          </a:p>
          <a:p>
            <a:r>
              <a:rPr lang="ro-RO" dirty="0" smtClean="0"/>
              <a:t>A detaliza activitatea privind angajarea în câmpul muncii a absolvenților în documentele interne ale ULIM, specificând rolul acesteia în asigurarea calității.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3309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888432"/>
          </a:xfrm>
        </p:spPr>
        <p:txBody>
          <a:bodyPr/>
          <a:lstStyle/>
          <a:p>
            <a:pPr marL="0" indent="0" algn="ctr">
              <a:buNone/>
            </a:pPr>
            <a:r>
              <a:rPr lang="ro-RO" sz="4400" dirty="0" smtClean="0"/>
              <a:t>Mulțumesc pentru colaborare facultățile și senatul ULIM pentru atenția cu care ați urmărit prezentarea rezultatelor studiului angajabilității absolvenților ULIM!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7282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mtClean="0"/>
              <a:t>Date demografice</a:t>
            </a:r>
            <a:endParaRPr lang="ru-RU" altLang="ru-RU" smtClean="0"/>
          </a:p>
        </p:txBody>
      </p:sp>
      <p:graphicFrame>
        <p:nvGraphicFramePr>
          <p:cNvPr id="4" name="Диаграмма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697551"/>
              </p:ext>
            </p:extLst>
          </p:nvPr>
        </p:nvGraphicFramePr>
        <p:xfrm>
          <a:off x="1835696" y="980728"/>
          <a:ext cx="5400600" cy="5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128588" y="96839"/>
            <a:ext cx="8836025" cy="6678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200" dirty="0" smtClean="0"/>
              <a:t>Traseu post-absolvire</a:t>
            </a:r>
            <a:endParaRPr lang="en-US" altLang="ru-RU" sz="2000" dirty="0" smtClean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10111943"/>
              </p:ext>
            </p:extLst>
          </p:nvPr>
        </p:nvGraphicFramePr>
        <p:xfrm>
          <a:off x="467544" y="548680"/>
          <a:ext cx="8362950" cy="521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Traseu post absolvire licență - masterat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13209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1429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/>
          <a:lstStyle/>
          <a:p>
            <a:r>
              <a:rPr lang="ro-RO" sz="3200" dirty="0"/>
              <a:t>Traseu post absolvire licență </a:t>
            </a:r>
            <a:r>
              <a:rPr lang="ro-RO" sz="3200" dirty="0" smtClean="0"/>
              <a:t>– masterat </a:t>
            </a:r>
            <a:br>
              <a:rPr lang="ro-RO" sz="3200" dirty="0" smtClean="0"/>
            </a:br>
            <a:r>
              <a:rPr lang="ro-RO" sz="3200" dirty="0" smtClean="0"/>
              <a:t>Datele reflectă cotele din nr. total de absolvenți </a:t>
            </a:r>
            <a:endParaRPr lang="ru-RU" sz="32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983057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8268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0527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200" dirty="0" smtClean="0"/>
              <a:t>Detalii privind angajarea – conformitate cu domeniul de formare profesională</a:t>
            </a:r>
            <a:endParaRPr lang="en-US" altLang="ru-RU" sz="3200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7059844"/>
              </p:ext>
            </p:extLst>
          </p:nvPr>
        </p:nvGraphicFramePr>
        <p:xfrm>
          <a:off x="4465638" y="1417638"/>
          <a:ext cx="4570411" cy="4389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966">
                  <a:extLst>
                    <a:ext uri="{9D8B030D-6E8A-4147-A177-3AD203B41FA5}">
                      <a16:colId xmlns:a16="http://schemas.microsoft.com/office/drawing/2014/main" val="4276661357"/>
                    </a:ext>
                  </a:extLst>
                </a:gridCol>
                <a:gridCol w="1007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2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Conform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specialității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Domeniu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conex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domeniu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Drept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ȘE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ȘSE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Litere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TID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RISPJ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8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59160349"/>
              </p:ext>
            </p:extLst>
          </p:nvPr>
        </p:nvGraphicFramePr>
        <p:xfrm>
          <a:off x="251520" y="1052736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2255</TotalTime>
  <Words>2200</Words>
  <Application>Microsoft Office PowerPoint</Application>
  <PresentationFormat>Экран (4:3)</PresentationFormat>
  <Paragraphs>687</Paragraphs>
  <Slides>46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0" baseType="lpstr">
      <vt:lpstr>Arial</vt:lpstr>
      <vt:lpstr>Calibri</vt:lpstr>
      <vt:lpstr>Times New Roman</vt:lpstr>
      <vt:lpstr>Modèle par défaut</vt:lpstr>
      <vt:lpstr>Orientarea studenţilor în carieră şi studiul inserţiei absolvenţilor ULIM în câmpul muncii  Cercetare realizată în anul universitar 2018-2019 </vt:lpstr>
      <vt:lpstr>FIŞA DE URMĂRIRE A INSERŢIEI PROFESIONALE A ABSOLVENŢILOR PE PIAŢA MUNCII Conținut</vt:lpstr>
      <vt:lpstr>Modalitatea de colectare a informației</vt:lpstr>
      <vt:lpstr>Презентация PowerPoint</vt:lpstr>
      <vt:lpstr>Date demografice</vt:lpstr>
      <vt:lpstr>Traseu post-absolvire</vt:lpstr>
      <vt:lpstr>Traseu post absolvire licență - masterat</vt:lpstr>
      <vt:lpstr>Traseu post absolvire licență – masterat  Datele reflectă cotele din nr. total de absolvenți </vt:lpstr>
      <vt:lpstr>Detalii privind angajarea – conformitate cu domeniul de formare profesională</vt:lpstr>
      <vt:lpstr>Detalii privind angajarea – conformitate cu domeniul de formare profesională: licență - masterat</vt:lpstr>
      <vt:lpstr>7 competențe care contribuie la angajarea cu succes în câmpul muncii</vt:lpstr>
      <vt:lpstr>6 competențe care asigură succesul în câmpul muncii</vt:lpstr>
      <vt:lpstr>Facultatea Drept – Programul Drept, 80 absolvenți ai programului de licență, studii cu frecvență (în %)</vt:lpstr>
      <vt:lpstr>Презентация PowerPoint</vt:lpstr>
      <vt:lpstr>Facultatea Științe Economice – 240 absolvenți ai programelor de licență și masterat Programe de licență</vt:lpstr>
      <vt:lpstr>Programe de masterat – 55 absolvenți</vt:lpstr>
      <vt:lpstr>Презентация PowerPoint</vt:lpstr>
      <vt:lpstr>Презентация PowerPoint</vt:lpstr>
      <vt:lpstr>Презентация PowerPoint</vt:lpstr>
      <vt:lpstr>Facultatea Științe Sociale și ale Educației – 249 absolvenți ai programelor de licență și masterat Programe de licență</vt:lpstr>
      <vt:lpstr>Programe de masterat</vt:lpstr>
      <vt:lpstr>Презентация PowerPoint</vt:lpstr>
      <vt:lpstr>Презентация PowerPoint</vt:lpstr>
      <vt:lpstr>Презентация PowerPoint</vt:lpstr>
      <vt:lpstr>Facultatea Relații Internaționale, Științe Politice și Jurnalism – 60 absolvenți ai programelor de licență și masterat Programe de licență</vt:lpstr>
      <vt:lpstr>Презентация PowerPoint</vt:lpstr>
      <vt:lpstr>Презентация PowerPoint</vt:lpstr>
      <vt:lpstr>Facultatea Litere – Programe de licență, 88 absolvenți – informație colectată de la 61 absolvenți </vt:lpstr>
      <vt:lpstr>Презентация PowerPoint</vt:lpstr>
      <vt:lpstr>Facultatea Biomedicină și Ecologie – Programe de licență, 125 absolvenți</vt:lpstr>
      <vt:lpstr>Презентация PowerPoint</vt:lpstr>
      <vt:lpstr>Презентация PowerPoint</vt:lpstr>
      <vt:lpstr>Facultatea Informatică, Inginerie, Design – Programe de licență, 39 absolvenți</vt:lpstr>
      <vt:lpstr>Презентация PowerPoint</vt:lpstr>
      <vt:lpstr>Презентация PowerPoint</vt:lpstr>
      <vt:lpstr>Concluzii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Proiect de hotărâre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ЗАНЯТОСТЬ И БЕЗРАБОТИЦА</dc:title>
  <dc:creator>Пользователь</dc:creator>
  <cp:lastModifiedBy>Пользователь</cp:lastModifiedBy>
  <cp:revision>157</cp:revision>
  <cp:lastPrinted>2017-05-22T14:00:46Z</cp:lastPrinted>
  <dcterms:created xsi:type="dcterms:W3CDTF">2015-07-23T19:01:23Z</dcterms:created>
  <dcterms:modified xsi:type="dcterms:W3CDTF">2019-04-23T19:30:17Z</dcterms:modified>
</cp:coreProperties>
</file>