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0" r:id="rId1"/>
  </p:sldMasterIdLst>
  <p:notesMasterIdLst>
    <p:notesMasterId r:id="rId48"/>
  </p:notesMasterIdLst>
  <p:handoutMasterIdLst>
    <p:handoutMasterId r:id="rId49"/>
  </p:handoutMasterIdLst>
  <p:sldIdLst>
    <p:sldId id="259" r:id="rId2"/>
    <p:sldId id="257" r:id="rId3"/>
    <p:sldId id="288" r:id="rId4"/>
    <p:sldId id="306" r:id="rId5"/>
    <p:sldId id="417" r:id="rId6"/>
    <p:sldId id="418" r:id="rId7"/>
    <p:sldId id="312" r:id="rId8"/>
    <p:sldId id="307" r:id="rId9"/>
    <p:sldId id="373" r:id="rId10"/>
    <p:sldId id="415" r:id="rId11"/>
    <p:sldId id="374" r:id="rId12"/>
    <p:sldId id="416" r:id="rId13"/>
    <p:sldId id="308" r:id="rId14"/>
    <p:sldId id="375" r:id="rId15"/>
    <p:sldId id="321" r:id="rId16"/>
    <p:sldId id="419" r:id="rId17"/>
    <p:sldId id="420" r:id="rId18"/>
    <p:sldId id="380" r:id="rId19"/>
    <p:sldId id="395" r:id="rId20"/>
    <p:sldId id="421" r:id="rId21"/>
    <p:sldId id="290" r:id="rId22"/>
    <p:sldId id="396" r:id="rId23"/>
    <p:sldId id="422" r:id="rId24"/>
    <p:sldId id="381" r:id="rId25"/>
    <p:sldId id="399" r:id="rId26"/>
    <p:sldId id="423" r:id="rId27"/>
    <p:sldId id="384" r:id="rId28"/>
    <p:sldId id="400" r:id="rId29"/>
    <p:sldId id="424" r:id="rId30"/>
    <p:sldId id="385" r:id="rId31"/>
    <p:sldId id="403" r:id="rId32"/>
    <p:sldId id="425" r:id="rId33"/>
    <p:sldId id="387" r:id="rId34"/>
    <p:sldId id="406" r:id="rId35"/>
    <p:sldId id="390" r:id="rId36"/>
    <p:sldId id="409" r:id="rId37"/>
    <p:sldId id="426" r:id="rId38"/>
    <p:sldId id="391" r:id="rId39"/>
    <p:sldId id="323" r:id="rId40"/>
    <p:sldId id="362" r:id="rId41"/>
    <p:sldId id="324" r:id="rId42"/>
    <p:sldId id="325" r:id="rId43"/>
    <p:sldId id="311" r:id="rId44"/>
    <p:sldId id="363" r:id="rId45"/>
    <p:sldId id="364" r:id="rId46"/>
    <p:sldId id="378" r:id="rId4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74" autoAdjust="0"/>
  </p:normalViewPr>
  <p:slideViewPr>
    <p:cSldViewPr>
      <p:cViewPr varScale="1">
        <p:scale>
          <a:sx n="104" d="100"/>
          <a:sy n="104" d="100"/>
        </p:scale>
        <p:origin x="114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Date procesate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A.u.2017-2018</c:v>
                </c:pt>
                <c:pt idx="1">
                  <c:v>A.u.2018-2019</c:v>
                </c:pt>
                <c:pt idx="2">
                  <c:v>A.u. 2019-2020</c:v>
                </c:pt>
                <c:pt idx="3">
                  <c:v>A.u.2020-2021</c:v>
                </c:pt>
                <c:pt idx="4">
                  <c:v>A.u.2021-2022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574</c:v>
                </c:pt>
                <c:pt idx="1">
                  <c:v>854</c:v>
                </c:pt>
                <c:pt idx="2">
                  <c:v>379</c:v>
                </c:pt>
                <c:pt idx="3">
                  <c:v>324</c:v>
                </c:pt>
                <c:pt idx="4">
                  <c:v>1032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09-42F0-85AB-39D645E8D79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Baze de date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A.u.2017-2018</c:v>
                </c:pt>
                <c:pt idx="1">
                  <c:v>A.u.2018-2019</c:v>
                </c:pt>
                <c:pt idx="2">
                  <c:v>A.u. 2019-2020</c:v>
                </c:pt>
                <c:pt idx="3">
                  <c:v>A.u.2020-2021</c:v>
                </c:pt>
                <c:pt idx="4">
                  <c:v>A.u.2021-2022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574</c:v>
                </c:pt>
                <c:pt idx="1">
                  <c:v>854</c:v>
                </c:pt>
                <c:pt idx="2">
                  <c:v>241</c:v>
                </c:pt>
                <c:pt idx="3">
                  <c:v>99</c:v>
                </c:pt>
                <c:pt idx="4">
                  <c:v>1025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E2-44DC-AB02-FF1548DE397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Chestionare online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A.u.2017-2018</c:v>
                </c:pt>
                <c:pt idx="1">
                  <c:v>A.u.2018-2019</c:v>
                </c:pt>
                <c:pt idx="2">
                  <c:v>A.u. 2019-2020</c:v>
                </c:pt>
                <c:pt idx="3">
                  <c:v>A.u.2020-2021</c:v>
                </c:pt>
                <c:pt idx="4">
                  <c:v>A.u.2021-2022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2">
                  <c:v>138</c:v>
                </c:pt>
                <c:pt idx="3">
                  <c:v>225</c:v>
                </c:pt>
                <c:pt idx="4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E2-44DC-AB02-FF1548DE3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99996928"/>
        <c:axId val="51531136"/>
      </c:barChart>
      <c:catAx>
        <c:axId val="19999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51531136"/>
        <c:crosses val="autoZero"/>
        <c:auto val="1"/>
        <c:lblAlgn val="ctr"/>
        <c:lblOffset val="100"/>
        <c:noMultiLvlLbl val="0"/>
      </c:catAx>
      <c:valAx>
        <c:axId val="51531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9999692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 2017-2018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Foaie1!$B$2:$B$3</c:f>
              <c:numCache>
                <c:formatCode>0.00%</c:formatCode>
                <c:ptCount val="2"/>
                <c:pt idx="0">
                  <c:v>0.501</c:v>
                </c:pt>
                <c:pt idx="1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74-4C18-96EE-9BD80BB912CD}"/>
            </c:ext>
          </c:extLst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Foaie1!$C$2:$C$3</c:f>
              <c:numCache>
                <c:formatCode>0.00%</c:formatCode>
                <c:ptCount val="2"/>
                <c:pt idx="0">
                  <c:v>0.59099999999999997</c:v>
                </c:pt>
                <c:pt idx="1">
                  <c:v>0.40899999999999997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74-4C18-96EE-9BD80BB912CD}"/>
            </c:ext>
          </c:extLst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Foaie1!$D$2:$D$3</c:f>
              <c:numCache>
                <c:formatCode>0.00%</c:formatCode>
                <c:ptCount val="2"/>
                <c:pt idx="0">
                  <c:v>0.36099999999999999</c:v>
                </c:pt>
                <c:pt idx="1">
                  <c:v>0.63900000000000001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74-4C18-96EE-9BD80BB912CD}"/>
            </c:ext>
          </c:extLst>
        </c:ser>
        <c:ser>
          <c:idx val="3"/>
          <c:order val="3"/>
          <c:tx>
            <c:strRef>
              <c:f>Foaie1!$E$1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Foaie1!$E$2:$E$3</c:f>
              <c:numCache>
                <c:formatCode>0.00%</c:formatCode>
                <c:ptCount val="2"/>
                <c:pt idx="0">
                  <c:v>0.64700000000000002</c:v>
                </c:pt>
                <c:pt idx="1">
                  <c:v>0.35299999999999998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74-4C18-96EE-9BD80BB912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4689152"/>
        <c:axId val="238851712"/>
      </c:barChart>
      <c:catAx>
        <c:axId val="144689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8851712"/>
        <c:crosses val="autoZero"/>
        <c:auto val="1"/>
        <c:lblAlgn val="ctr"/>
        <c:lblOffset val="100"/>
        <c:noMultiLvlLbl val="0"/>
      </c:catAx>
      <c:valAx>
        <c:axId val="238851712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14468915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78874780439304E-2"/>
          <c:y val="0.17961183283555177"/>
          <c:w val="0.97544225043912136"/>
          <c:h val="0.61792600192878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8416638526924977E-3"/>
                  <c:y val="1.0546543215628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AA-4450-833D-6D8572D857F1}"/>
                </c:ext>
              </c:extLst>
            </c:dLbl>
            <c:dLbl>
              <c:idx val="2"/>
              <c:layout>
                <c:manualLayout>
                  <c:x val="-7.0576072524249523E-4"/>
                  <c:y val="-1.98275460432722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AA-4450-833D-6D8572D85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0.55800000000000005</c:v>
                </c:pt>
                <c:pt idx="1">
                  <c:v>0.219</c:v>
                </c:pt>
                <c:pt idx="2">
                  <c:v>0.223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A-4450-833D-6D8572D857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291460330788219E-3"/>
                  <c:y val="-4.663460332364765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77-4DD1-A800-9A13DE8F63AD}"/>
                </c:ext>
              </c:extLst>
            </c:dLbl>
            <c:dLbl>
              <c:idx val="1"/>
              <c:layout>
                <c:manualLayout>
                  <c:x val="-1.0389921687055249E-3"/>
                  <c:y val="-3.731664223688407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77-4DD1-A800-9A13DE8F6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0.68600000000000005</c:v>
                </c:pt>
                <c:pt idx="1">
                  <c:v>0.14199999999999999</c:v>
                </c:pt>
                <c:pt idx="2">
                  <c:v>0.17199999999999999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AA-4450-833D-6D8572D857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62613436763208E-3"/>
                  <c:y val="8.6738976466418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77-4DD1-A800-9A13DE8F6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>
                  <c:v>0.59299999999999997</c:v>
                </c:pt>
                <c:pt idx="1">
                  <c:v>0.27500000000000002</c:v>
                </c:pt>
                <c:pt idx="2">
                  <c:v>0.13200000000000001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77-4DD1-A800-9A13DE8F63A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5.6457301653941106E-3"/>
                  <c:y val="8.533998014557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F3-41E1-B155-A08DB2B4F10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Лист1!$E$2:$E$4</c:f>
              <c:numCache>
                <c:formatCode>0.00%</c:formatCode>
                <c:ptCount val="3"/>
                <c:pt idx="0">
                  <c:v>0.33500000000000002</c:v>
                </c:pt>
                <c:pt idx="1">
                  <c:v>0.27800000000000002</c:v>
                </c:pt>
                <c:pt idx="2">
                  <c:v>0.38700000000000001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F3-41E1-B155-A08DB2B4F1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5757696"/>
        <c:axId val="49123840"/>
      </c:barChart>
      <c:catAx>
        <c:axId val="22575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9123840"/>
        <c:crosses val="autoZero"/>
        <c:auto val="1"/>
        <c:lblAlgn val="ctr"/>
        <c:lblOffset val="100"/>
        <c:noMultiLvlLbl val="0"/>
      </c:catAx>
      <c:valAx>
        <c:axId val="4912384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25757696"/>
        <c:crosses val="autoZero"/>
        <c:crossBetween val="between"/>
      </c:valAx>
    </c:plotArea>
    <c:legend>
      <c:legendPos val="t"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78874780439304E-2"/>
          <c:y val="0.12219161861928075"/>
          <c:w val="0.97544225043912136"/>
          <c:h val="0.760153540482232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5199612138735641E-3"/>
                  <c:y val="9.59835106000674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AA-4450-833D-6D8572D857F1}"/>
                </c:ext>
              </c:extLst>
            </c:dLbl>
            <c:dLbl>
              <c:idx val="2"/>
              <c:layout>
                <c:manualLayout>
                  <c:x val="-7.3154670578093296E-4"/>
                  <c:y val="2.5089810949322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AA-4450-833D-6D8572D85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0.72399999999999998</c:v>
                </c:pt>
                <c:pt idx="1">
                  <c:v>0.17</c:v>
                </c:pt>
                <c:pt idx="2">
                  <c:v>0.106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A-4450-833D-6D8572D857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325226873525805E-3"/>
                  <c:y val="-1.06518405001394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77-4DD1-A800-9A13DE8F63AD}"/>
                </c:ext>
              </c:extLst>
            </c:dLbl>
            <c:dLbl>
              <c:idx val="1"/>
              <c:layout>
                <c:manualLayout>
                  <c:x val="-5.5813067183815021E-3"/>
                  <c:y val="-1.47108446797443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77-4DD1-A800-9A13DE8F6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0.61399999999999999</c:v>
                </c:pt>
                <c:pt idx="1">
                  <c:v>0.251</c:v>
                </c:pt>
                <c:pt idx="2">
                  <c:v>0.13500000000000001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AA-4450-833D-6D8572D857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>
                  <c:v>0.67300000000000004</c:v>
                </c:pt>
                <c:pt idx="1">
                  <c:v>0.221</c:v>
                </c:pt>
                <c:pt idx="2">
                  <c:v>0.106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45-45E8-B036-B9B67D9CEA4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Лист1!$E$2:$E$4</c:f>
              <c:numCache>
                <c:formatCode>0.00%</c:formatCode>
                <c:ptCount val="3"/>
                <c:pt idx="0">
                  <c:v>0.71399999999999997</c:v>
                </c:pt>
                <c:pt idx="1">
                  <c:v>0.13900000000000001</c:v>
                </c:pt>
                <c:pt idx="2">
                  <c:v>0.14699999999999999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45-45E8-B036-B9B67D9CEA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4740352"/>
        <c:axId val="240012672"/>
      </c:barChart>
      <c:catAx>
        <c:axId val="14474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40012672"/>
        <c:crosses val="autoZero"/>
        <c:auto val="1"/>
        <c:lblAlgn val="ctr"/>
        <c:lblOffset val="100"/>
        <c:noMultiLvlLbl val="0"/>
      </c:catAx>
      <c:valAx>
        <c:axId val="24001267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44740352"/>
        <c:crosses val="autoZero"/>
        <c:crossBetween val="between"/>
      </c:valAx>
    </c:plotArea>
    <c:legend>
      <c:legendPos val="t"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25388845683814E-2"/>
          <c:y val="0.11149526833200869"/>
          <c:w val="0.97574922230863237"/>
          <c:h val="0.36320697272952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5"/>
              <c:layout>
                <c:manualLayout>
                  <c:x val="0"/>
                  <c:y val="1.8089158184703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5E-47A9-9D1E-7C45470E9791}"/>
                </c:ext>
              </c:extLst>
            </c:dLbl>
            <c:dLbl>
              <c:idx val="6"/>
              <c:layout>
                <c:manualLayout>
                  <c:x val="-1.102308076880346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D5E-47A9-9D1E-7C45470E9791}"/>
                </c:ext>
              </c:extLst>
            </c:dLbl>
            <c:dLbl>
              <c:idx val="7"/>
              <c:layout>
                <c:manualLayout>
                  <c:x val="-6.6138484612821603E-3"/>
                  <c:y val="2.0350302957791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5E-47A9-9D1E-7C45470E9791}"/>
                </c:ext>
              </c:extLst>
            </c:dLbl>
            <c:dLbl>
              <c:idx val="8"/>
              <c:layout>
                <c:manualLayout>
                  <c:x val="-1.1023080768802658E-3"/>
                  <c:y val="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5E-47A9-9D1E-7C45470E9791}"/>
                </c:ext>
              </c:extLst>
            </c:dLbl>
            <c:dLbl>
              <c:idx val="10"/>
              <c:layout>
                <c:manualLayout>
                  <c:x val="-6.6138484612822419E-3"/>
                  <c:y val="1.1305723865439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5E-47A9-9D1E-7C45470E979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învață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79.3</c:v>
                </c:pt>
                <c:pt idx="1">
                  <c:v>20.7</c:v>
                </c:pt>
                <c:pt idx="2" formatCode="0.0">
                  <c:v>56</c:v>
                </c:pt>
                <c:pt idx="3" formatCode="0.0">
                  <c:v>34.285714285714285</c:v>
                </c:pt>
                <c:pt idx="4" formatCode="0.0">
                  <c:v>32.571428571428569</c:v>
                </c:pt>
                <c:pt idx="5" formatCode="0.0">
                  <c:v>57.714285714285715</c:v>
                </c:pt>
                <c:pt idx="6" formatCode="0.0">
                  <c:v>34.857142857142854</c:v>
                </c:pt>
                <c:pt idx="7" formatCode="0.0">
                  <c:v>18.285714285714285</c:v>
                </c:pt>
                <c:pt idx="8" formatCode="0.0">
                  <c:v>37.142857142857146</c:v>
                </c:pt>
                <c:pt idx="9" formatCode="0.0">
                  <c:v>34.285714285714285</c:v>
                </c:pt>
                <c:pt idx="10" formatCode="0.0">
                  <c:v>0</c:v>
                </c:pt>
                <c:pt idx="11" formatCode="0.0">
                  <c:v>23.428571428571427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F1-4BDB-93D7-C372063E2E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5"/>
        <c:axId val="145990656"/>
        <c:axId val="62033856"/>
      </c:barChart>
      <c:catAx>
        <c:axId val="14599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2033856"/>
        <c:crosses val="autoZero"/>
        <c:auto val="1"/>
        <c:lblAlgn val="ctr"/>
        <c:lblOffset val="100"/>
        <c:noMultiLvlLbl val="0"/>
      </c:catAx>
      <c:valAx>
        <c:axId val="62033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599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25388845683814E-2"/>
          <c:y val="0.11149526833200869"/>
          <c:w val="0.97574922230863237"/>
          <c:h val="0.36320697272952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5"/>
              <c:layout>
                <c:manualLayout>
                  <c:x val="0"/>
                  <c:y val="1.8089158184703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47-4DB1-9CC7-08D3A4E61D2C}"/>
                </c:ext>
              </c:extLst>
            </c:dLbl>
            <c:dLbl>
              <c:idx val="6"/>
              <c:layout>
                <c:manualLayout>
                  <c:x val="-1.102308076880346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47-4DB1-9CC7-08D3A4E61D2C}"/>
                </c:ext>
              </c:extLst>
            </c:dLbl>
            <c:dLbl>
              <c:idx val="7"/>
              <c:layout>
                <c:manualLayout>
                  <c:x val="-6.6138484612821603E-3"/>
                  <c:y val="2.0350302957791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47-4DB1-9CC7-08D3A4E61D2C}"/>
                </c:ext>
              </c:extLst>
            </c:dLbl>
            <c:dLbl>
              <c:idx val="8"/>
              <c:layout>
                <c:manualLayout>
                  <c:x val="-1.1023080768802658E-3"/>
                  <c:y val="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47-4DB1-9CC7-08D3A4E61D2C}"/>
                </c:ext>
              </c:extLst>
            </c:dLbl>
            <c:dLbl>
              <c:idx val="10"/>
              <c:layout>
                <c:manualLayout>
                  <c:x val="-6.6138484612822419E-3"/>
                  <c:y val="1.1305723865439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47-4DB1-9CC7-08D3A4E61D2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învață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69.900000000000006</c:v>
                </c:pt>
                <c:pt idx="1">
                  <c:v>30.1</c:v>
                </c:pt>
                <c:pt idx="2" formatCode="0.0">
                  <c:v>26.519337016574585</c:v>
                </c:pt>
                <c:pt idx="3" formatCode="0.0">
                  <c:v>46.408839779005525</c:v>
                </c:pt>
                <c:pt idx="4" formatCode="0.0">
                  <c:v>25.414364640883978</c:v>
                </c:pt>
                <c:pt idx="5" formatCode="0.0">
                  <c:v>49.723756906077348</c:v>
                </c:pt>
                <c:pt idx="6" formatCode="0.0">
                  <c:v>38.674033149171272</c:v>
                </c:pt>
                <c:pt idx="7" formatCode="0.0">
                  <c:v>8.2872928176795586</c:v>
                </c:pt>
                <c:pt idx="8" formatCode="0.0">
                  <c:v>29.834254143646408</c:v>
                </c:pt>
                <c:pt idx="9" formatCode="0.0">
                  <c:v>13.259668508287293</c:v>
                </c:pt>
                <c:pt idx="10" formatCode="0.0">
                  <c:v>0</c:v>
                </c:pt>
                <c:pt idx="11" formatCode="0.0">
                  <c:v>31.49171270718232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47-4DB1-9CC7-08D3A4E61D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5"/>
        <c:axId val="145990656"/>
        <c:axId val="62033856"/>
      </c:barChart>
      <c:catAx>
        <c:axId val="14599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2033856"/>
        <c:crosses val="autoZero"/>
        <c:auto val="1"/>
        <c:lblAlgn val="ctr"/>
        <c:lblOffset val="100"/>
        <c:noMultiLvlLbl val="0"/>
      </c:catAx>
      <c:valAx>
        <c:axId val="62033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599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25388845683814E-2"/>
          <c:y val="0.11149526833200869"/>
          <c:w val="0.97574922230863237"/>
          <c:h val="0.36320697272952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5"/>
              <c:layout>
                <c:manualLayout>
                  <c:x val="0"/>
                  <c:y val="1.8089158184703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95-4468-9ADE-F1AC9F1BE529}"/>
                </c:ext>
              </c:extLst>
            </c:dLbl>
            <c:dLbl>
              <c:idx val="6"/>
              <c:layout>
                <c:manualLayout>
                  <c:x val="-1.102308076880346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95-4468-9ADE-F1AC9F1BE529}"/>
                </c:ext>
              </c:extLst>
            </c:dLbl>
            <c:dLbl>
              <c:idx val="7"/>
              <c:layout>
                <c:manualLayout>
                  <c:x val="-6.6138484612821603E-3"/>
                  <c:y val="2.0350302957791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95-4468-9ADE-F1AC9F1BE529}"/>
                </c:ext>
              </c:extLst>
            </c:dLbl>
            <c:dLbl>
              <c:idx val="8"/>
              <c:layout>
                <c:manualLayout>
                  <c:x val="-1.1023080768802658E-3"/>
                  <c:y val="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95-4468-9ADE-F1AC9F1BE529}"/>
                </c:ext>
              </c:extLst>
            </c:dLbl>
            <c:dLbl>
              <c:idx val="10"/>
              <c:layout>
                <c:manualLayout>
                  <c:x val="-6.6138484612822419E-3"/>
                  <c:y val="1.1305723865439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195-4468-9ADE-F1AC9F1BE52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învață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98.5</c:v>
                </c:pt>
                <c:pt idx="1">
                  <c:v>1.5</c:v>
                </c:pt>
                <c:pt idx="2" formatCode="0.0">
                  <c:v>55.882352941176471</c:v>
                </c:pt>
                <c:pt idx="3" formatCode="0.0">
                  <c:v>2.9411764705882355</c:v>
                </c:pt>
                <c:pt idx="4" formatCode="0.0">
                  <c:v>2.9411764705882355</c:v>
                </c:pt>
                <c:pt idx="5" formatCode="0.0">
                  <c:v>52.941176470588232</c:v>
                </c:pt>
                <c:pt idx="6" formatCode="0.0">
                  <c:v>19.117647058823529</c:v>
                </c:pt>
                <c:pt idx="7" formatCode="0.0">
                  <c:v>10.294117647058824</c:v>
                </c:pt>
                <c:pt idx="8" formatCode="0.0">
                  <c:v>29.411764705882351</c:v>
                </c:pt>
                <c:pt idx="9" formatCode="0.0">
                  <c:v>7.3529411764705879</c:v>
                </c:pt>
                <c:pt idx="10" formatCode="0.0">
                  <c:v>0</c:v>
                </c:pt>
                <c:pt idx="11" formatCode="0.0">
                  <c:v>44.117647058823529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195-4468-9ADE-F1AC9F1BE5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5"/>
        <c:axId val="145990656"/>
        <c:axId val="62033856"/>
      </c:barChart>
      <c:catAx>
        <c:axId val="14599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2033856"/>
        <c:crosses val="autoZero"/>
        <c:auto val="1"/>
        <c:lblAlgn val="ctr"/>
        <c:lblOffset val="100"/>
        <c:noMultiLvlLbl val="0"/>
      </c:catAx>
      <c:valAx>
        <c:axId val="62033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599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25388845683814E-2"/>
          <c:y val="0.11149526833200869"/>
          <c:w val="0.97574922230863237"/>
          <c:h val="0.36320697272952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5"/>
              <c:layout>
                <c:manualLayout>
                  <c:x val="0"/>
                  <c:y val="1.8089158184703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00-4AE7-95AD-54F711AF3C64}"/>
                </c:ext>
              </c:extLst>
            </c:dLbl>
            <c:dLbl>
              <c:idx val="6"/>
              <c:layout>
                <c:manualLayout>
                  <c:x val="-1.102308076880346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00-4AE7-95AD-54F711AF3C64}"/>
                </c:ext>
              </c:extLst>
            </c:dLbl>
            <c:dLbl>
              <c:idx val="7"/>
              <c:layout>
                <c:manualLayout>
                  <c:x val="-6.6138484612821603E-3"/>
                  <c:y val="2.0350302957791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00-4AE7-95AD-54F711AF3C64}"/>
                </c:ext>
              </c:extLst>
            </c:dLbl>
            <c:dLbl>
              <c:idx val="8"/>
              <c:layout>
                <c:manualLayout>
                  <c:x val="-1.1023080768802658E-3"/>
                  <c:y val="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00-4AE7-95AD-54F711AF3C64}"/>
                </c:ext>
              </c:extLst>
            </c:dLbl>
            <c:dLbl>
              <c:idx val="10"/>
              <c:layout>
                <c:manualLayout>
                  <c:x val="-6.6138484612822419E-3"/>
                  <c:y val="1.1305723865439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00-4AE7-95AD-54F711AF3C6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învață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78.400000000000006</c:v>
                </c:pt>
                <c:pt idx="1">
                  <c:v>21.6</c:v>
                </c:pt>
                <c:pt idx="2" formatCode="0.0">
                  <c:v>41.12903225806452</c:v>
                </c:pt>
                <c:pt idx="3" formatCode="0.0">
                  <c:v>26.612903225806452</c:v>
                </c:pt>
                <c:pt idx="4" formatCode="0.0">
                  <c:v>15.32258064516129</c:v>
                </c:pt>
                <c:pt idx="5" formatCode="0.0">
                  <c:v>58.87096774193548</c:v>
                </c:pt>
                <c:pt idx="6" formatCode="0.0">
                  <c:v>29.838709677419356</c:v>
                </c:pt>
                <c:pt idx="7" formatCode="0.0">
                  <c:v>12.903225806451612</c:v>
                </c:pt>
                <c:pt idx="8" formatCode="0.0">
                  <c:v>18.548387096774192</c:v>
                </c:pt>
                <c:pt idx="9" formatCode="0.0">
                  <c:v>9.67741935483871</c:v>
                </c:pt>
                <c:pt idx="10" formatCode="0.0">
                  <c:v>2.4193548387096775</c:v>
                </c:pt>
                <c:pt idx="11" formatCode="0.0">
                  <c:v>23.387096774193548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00-4AE7-95AD-54F711AF3C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5"/>
        <c:axId val="145990656"/>
        <c:axId val="62033856"/>
      </c:barChart>
      <c:catAx>
        <c:axId val="14599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2033856"/>
        <c:crosses val="autoZero"/>
        <c:auto val="1"/>
        <c:lblAlgn val="ctr"/>
        <c:lblOffset val="100"/>
        <c:noMultiLvlLbl val="0"/>
      </c:catAx>
      <c:valAx>
        <c:axId val="62033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599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25388845683814E-2"/>
          <c:y val="0.11149526833200869"/>
          <c:w val="0.97574922230863237"/>
          <c:h val="0.36320697272952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5"/>
              <c:layout>
                <c:manualLayout>
                  <c:x val="0"/>
                  <c:y val="1.8089158184703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0D-4DBB-897D-6B1B59C3C3B7}"/>
                </c:ext>
              </c:extLst>
            </c:dLbl>
            <c:dLbl>
              <c:idx val="6"/>
              <c:layout>
                <c:manualLayout>
                  <c:x val="-1.102308076880346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0D-4DBB-897D-6B1B59C3C3B7}"/>
                </c:ext>
              </c:extLst>
            </c:dLbl>
            <c:dLbl>
              <c:idx val="7"/>
              <c:layout>
                <c:manualLayout>
                  <c:x val="-6.6138484612821603E-3"/>
                  <c:y val="2.0350302957791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0D-4DBB-897D-6B1B59C3C3B7}"/>
                </c:ext>
              </c:extLst>
            </c:dLbl>
            <c:dLbl>
              <c:idx val="8"/>
              <c:layout>
                <c:manualLayout>
                  <c:x val="-1.1023080768802658E-3"/>
                  <c:y val="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0D-4DBB-897D-6B1B59C3C3B7}"/>
                </c:ext>
              </c:extLst>
            </c:dLbl>
            <c:dLbl>
              <c:idx val="10"/>
              <c:layout>
                <c:manualLayout>
                  <c:x val="-6.6138484612822419E-3"/>
                  <c:y val="1.1305723865439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0D-4DBB-897D-6B1B59C3C3B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învață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47.4</c:v>
                </c:pt>
                <c:pt idx="1">
                  <c:v>52.6</c:v>
                </c:pt>
                <c:pt idx="2" formatCode="0.0">
                  <c:v>86.781609195402297</c:v>
                </c:pt>
                <c:pt idx="3" formatCode="0.0">
                  <c:v>10.344827586206897</c:v>
                </c:pt>
                <c:pt idx="4" formatCode="0.0">
                  <c:v>66.283524904214559</c:v>
                </c:pt>
                <c:pt idx="5" formatCode="0.0">
                  <c:v>31.03448275862069</c:v>
                </c:pt>
                <c:pt idx="6" formatCode="0.0">
                  <c:v>64.750957854406124</c:v>
                </c:pt>
                <c:pt idx="7" formatCode="0.0">
                  <c:v>20.306513409961685</c:v>
                </c:pt>
                <c:pt idx="8" formatCode="0.0">
                  <c:v>11.877394636015326</c:v>
                </c:pt>
                <c:pt idx="9" formatCode="0.0">
                  <c:v>12.835249042145595</c:v>
                </c:pt>
                <c:pt idx="10" formatCode="0.0">
                  <c:v>0.38314176245210729</c:v>
                </c:pt>
                <c:pt idx="11" formatCode="0.0">
                  <c:v>3.0651340996168583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0D-4DBB-897D-6B1B59C3C3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5"/>
        <c:axId val="145990656"/>
        <c:axId val="62033856"/>
      </c:barChart>
      <c:catAx>
        <c:axId val="14599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2033856"/>
        <c:crosses val="autoZero"/>
        <c:auto val="1"/>
        <c:lblAlgn val="ctr"/>
        <c:lblOffset val="100"/>
        <c:noMultiLvlLbl val="0"/>
      </c:catAx>
      <c:valAx>
        <c:axId val="62033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599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25388845683814E-2"/>
          <c:y val="0.11149526833200869"/>
          <c:w val="0.97574922230863237"/>
          <c:h val="0.36320697272952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5"/>
              <c:layout>
                <c:manualLayout>
                  <c:x val="0"/>
                  <c:y val="1.8089158184703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C2-4C95-BAE2-8A18173E49D9}"/>
                </c:ext>
              </c:extLst>
            </c:dLbl>
            <c:dLbl>
              <c:idx val="6"/>
              <c:layout>
                <c:manualLayout>
                  <c:x val="-1.102308076880346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C2-4C95-BAE2-8A18173E49D9}"/>
                </c:ext>
              </c:extLst>
            </c:dLbl>
            <c:dLbl>
              <c:idx val="7"/>
              <c:layout>
                <c:manualLayout>
                  <c:x val="-6.6138484612821603E-3"/>
                  <c:y val="2.0350302957791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C2-4C95-BAE2-8A18173E49D9}"/>
                </c:ext>
              </c:extLst>
            </c:dLbl>
            <c:dLbl>
              <c:idx val="8"/>
              <c:layout>
                <c:manualLayout>
                  <c:x val="-1.1023080768802658E-3"/>
                  <c:y val="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CC2-4C95-BAE2-8A18173E49D9}"/>
                </c:ext>
              </c:extLst>
            </c:dLbl>
            <c:dLbl>
              <c:idx val="10"/>
              <c:layout>
                <c:manualLayout>
                  <c:x val="-6.6138484612822419E-3"/>
                  <c:y val="1.1305723865439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CC2-4C95-BAE2-8A18173E49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învață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47.4</c:v>
                </c:pt>
                <c:pt idx="1">
                  <c:v>52.6</c:v>
                </c:pt>
                <c:pt idx="2">
                  <c:v>44.4</c:v>
                </c:pt>
                <c:pt idx="3">
                  <c:v>55.6</c:v>
                </c:pt>
                <c:pt idx="4">
                  <c:v>24.4</c:v>
                </c:pt>
                <c:pt idx="5">
                  <c:v>75.599999999999994</c:v>
                </c:pt>
                <c:pt idx="6">
                  <c:v>22.2</c:v>
                </c:pt>
                <c:pt idx="7">
                  <c:v>77.8</c:v>
                </c:pt>
                <c:pt idx="8">
                  <c:v>0</c:v>
                </c:pt>
                <c:pt idx="9">
                  <c:v>22.2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C2-4C95-BAE2-8A18173E49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5"/>
        <c:axId val="145990656"/>
        <c:axId val="62033856"/>
      </c:barChart>
      <c:catAx>
        <c:axId val="14599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2033856"/>
        <c:crosses val="autoZero"/>
        <c:auto val="1"/>
        <c:lblAlgn val="ctr"/>
        <c:lblOffset val="100"/>
        <c:noMultiLvlLbl val="0"/>
      </c:catAx>
      <c:valAx>
        <c:axId val="62033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599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FBM</c:v>
                </c:pt>
                <c:pt idx="5">
                  <c:v>FIID</c:v>
                </c:pt>
                <c:pt idx="6">
                  <c:v>FRISPJ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85</c:v>
                </c:pt>
                <c:pt idx="1">
                  <c:v>107</c:v>
                </c:pt>
                <c:pt idx="2">
                  <c:v>108</c:v>
                </c:pt>
                <c:pt idx="3">
                  <c:v>36</c:v>
                </c:pt>
                <c:pt idx="4">
                  <c:v>59</c:v>
                </c:pt>
                <c:pt idx="5">
                  <c:v>10</c:v>
                </c:pt>
                <c:pt idx="6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D2-404E-80DD-11CA0EC0CF1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6.18060807450223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57-4454-AE5B-9B92BAE7959C}"/>
                </c:ext>
              </c:extLst>
            </c:dLbl>
            <c:dLbl>
              <c:idx val="6"/>
              <c:layout>
                <c:manualLayout>
                  <c:x val="-2.1099277443983105E-3"/>
                  <c:y val="-1.10110628733559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57-4454-AE5B-9B92BAE795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FBM</c:v>
                </c:pt>
                <c:pt idx="5">
                  <c:v>FIID</c:v>
                </c:pt>
                <c:pt idx="6">
                  <c:v>FRISPJ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39</c:v>
                </c:pt>
                <c:pt idx="1">
                  <c:v>92</c:v>
                </c:pt>
                <c:pt idx="2">
                  <c:v>99</c:v>
                </c:pt>
                <c:pt idx="3">
                  <c:v>24</c:v>
                </c:pt>
                <c:pt idx="4">
                  <c:v>40</c:v>
                </c:pt>
                <c:pt idx="5">
                  <c:v>22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D2-404E-80DD-11CA0EC0CF1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FBM</c:v>
                </c:pt>
                <c:pt idx="5">
                  <c:v>FIID</c:v>
                </c:pt>
                <c:pt idx="6">
                  <c:v>FRISPJ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175</c:v>
                </c:pt>
                <c:pt idx="1">
                  <c:v>181</c:v>
                </c:pt>
                <c:pt idx="2">
                  <c:v>522</c:v>
                </c:pt>
                <c:pt idx="3">
                  <c:v>124</c:v>
                </c:pt>
                <c:pt idx="4">
                  <c:v>68</c:v>
                </c:pt>
                <c:pt idx="5">
                  <c:v>45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BC-41F0-9081-704A34346B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9997440"/>
        <c:axId val="173448512"/>
      </c:barChart>
      <c:catAx>
        <c:axId val="19999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48512"/>
        <c:crosses val="autoZero"/>
        <c:auto val="1"/>
        <c:lblAlgn val="ctr"/>
        <c:lblOffset val="100"/>
        <c:noMultiLvlLbl val="0"/>
      </c:catAx>
      <c:valAx>
        <c:axId val="173448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999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F.Drept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Foaie1!$B$2:$B$3</c:f>
              <c:numCache>
                <c:formatCode>General</c:formatCode>
                <c:ptCount val="2"/>
                <c:pt idx="0">
                  <c:v>169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7-4E56-AAA9-36A41286BB24}"/>
            </c:ext>
          </c:extLst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FȘE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Foaie1!$C$2:$C$3</c:f>
              <c:numCache>
                <c:formatCode>General</c:formatCode>
                <c:ptCount val="2"/>
                <c:pt idx="0">
                  <c:v>176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A7-4E56-AAA9-36A41286BB24}"/>
            </c:ext>
          </c:extLst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FȘSE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Foaie1!$D$2:$D$3</c:f>
              <c:numCache>
                <c:formatCode>General</c:formatCode>
                <c:ptCount val="2"/>
                <c:pt idx="0">
                  <c:v>215</c:v>
                </c:pt>
                <c:pt idx="1">
                  <c:v>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A7-4E56-AAA9-36A41286BB24}"/>
            </c:ext>
          </c:extLst>
        </c:ser>
        <c:ser>
          <c:idx val="3"/>
          <c:order val="3"/>
          <c:tx>
            <c:strRef>
              <c:f>Foaie1!$E$1</c:f>
              <c:strCache>
                <c:ptCount val="1"/>
                <c:pt idx="0">
                  <c:v>F.Litere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Foaie1!$E$2:$E$3</c:f>
              <c:numCache>
                <c:formatCode>General</c:formatCode>
                <c:ptCount val="2"/>
                <c:pt idx="0">
                  <c:v>111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A7-4E56-AAA9-36A41286BB24}"/>
            </c:ext>
          </c:extLst>
        </c:ser>
        <c:ser>
          <c:idx val="4"/>
          <c:order val="4"/>
          <c:tx>
            <c:strRef>
              <c:f>Foaie1!$F$1</c:f>
              <c:strCache>
                <c:ptCount val="1"/>
                <c:pt idx="0">
                  <c:v>FBM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Foaie1!$F$2:$F$3</c:f>
              <c:numCache>
                <c:formatCode>General</c:formatCode>
                <c:ptCount val="2"/>
                <c:pt idx="0">
                  <c:v>66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A7-4E56-AAA9-36A41286BB24}"/>
            </c:ext>
          </c:extLst>
        </c:ser>
        <c:ser>
          <c:idx val="5"/>
          <c:order val="5"/>
          <c:tx>
            <c:strRef>
              <c:f>Foaie1!$G$1</c:f>
              <c:strCache>
                <c:ptCount val="1"/>
                <c:pt idx="0">
                  <c:v>FIID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Foaie1!$G$2:$G$3</c:f>
              <c:numCache>
                <c:formatCode>General</c:formatCode>
                <c:ptCount val="2"/>
                <c:pt idx="0">
                  <c:v>43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A7-4E56-AAA9-36A41286BB24}"/>
            </c:ext>
          </c:extLst>
        </c:ser>
        <c:ser>
          <c:idx val="6"/>
          <c:order val="6"/>
          <c:tx>
            <c:strRef>
              <c:f>Foaie1!$H$1</c:f>
              <c:strCache>
                <c:ptCount val="1"/>
                <c:pt idx="0">
                  <c:v>RIJSP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Foaie1!$H$2:$H$3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CA7-4E56-AAA9-36A41286BB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7490688"/>
        <c:axId val="236295232"/>
      </c:barChart>
      <c:catAx>
        <c:axId val="157490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6295232"/>
        <c:crosses val="autoZero"/>
        <c:auto val="1"/>
        <c:lblAlgn val="ctr"/>
        <c:lblOffset val="100"/>
        <c:noMultiLvlLbl val="0"/>
      </c:catAx>
      <c:valAx>
        <c:axId val="2362952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749068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Foaie1!$B$1</c:f>
              <c:strCache>
                <c:ptCount val="1"/>
                <c:pt idx="0">
                  <c:v>Vânzări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D84B-42AB-843C-8604D54C6F1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D84B-42AB-843C-8604D54C6F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Foaie1!$B$2:$B$3</c:f>
              <c:numCache>
                <c:formatCode>General</c:formatCode>
                <c:ptCount val="2"/>
                <c:pt idx="0">
                  <c:v>700</c:v>
                </c:pt>
                <c:pt idx="1">
                  <c:v>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C3-4DA7-8936-3798FFD6785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Foaie1!$B$1</c:f>
              <c:strCache>
                <c:ptCount val="1"/>
                <c:pt idx="0">
                  <c:v>Locuiesc în prezent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2055-4D38-9F3E-3E19BD41155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2055-4D38-9F3E-3E19BD4115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Foaie1!$A$2:$A$3</c:f>
              <c:strCache>
                <c:ptCount val="2"/>
                <c:pt idx="0">
                  <c:v>În RM</c:v>
                </c:pt>
                <c:pt idx="1">
                  <c:v>Peste hotare</c:v>
                </c:pt>
              </c:strCache>
            </c:strRef>
          </c:cat>
          <c:val>
            <c:numRef>
              <c:f>Foaie1!$B$2:$B$3</c:f>
              <c:numCache>
                <c:formatCode>General</c:formatCode>
                <c:ptCount val="2"/>
                <c:pt idx="0">
                  <c:v>656</c:v>
                </c:pt>
                <c:pt idx="1">
                  <c:v>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D9-4C96-A386-2B0913FE791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Angajați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Anul universitar 2016-2017</c:v>
                </c:pt>
                <c:pt idx="1">
                  <c:v>Anul universitar 2017-2018</c:v>
                </c:pt>
                <c:pt idx="2">
                  <c:v>Anul universitar 2018-2019</c:v>
                </c:pt>
                <c:pt idx="3">
                  <c:v>Anul universitar 2019-2020</c:v>
                </c:pt>
                <c:pt idx="4">
                  <c:v>Anul universitar 2020-2021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0.88200000000000001</c:v>
                </c:pt>
                <c:pt idx="1">
                  <c:v>0.878</c:v>
                </c:pt>
                <c:pt idx="2">
                  <c:v>0.873</c:v>
                </c:pt>
                <c:pt idx="3">
                  <c:v>0.93799999999999994</c:v>
                </c:pt>
                <c:pt idx="4">
                  <c:v>0.90300000000000002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33-4002-A0E0-A5A9B42E478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Urmează studii la masterat, doctorat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Anul universitar 2016-2017</c:v>
                </c:pt>
                <c:pt idx="1">
                  <c:v>Anul universitar 2017-2018</c:v>
                </c:pt>
                <c:pt idx="2">
                  <c:v>Anul universitar 2018-2019</c:v>
                </c:pt>
                <c:pt idx="3">
                  <c:v>Anul universitar 2019-2020</c:v>
                </c:pt>
                <c:pt idx="4">
                  <c:v>Anul universitar 2020-2021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0.39100000000000001</c:v>
                </c:pt>
                <c:pt idx="1">
                  <c:v>0.245</c:v>
                </c:pt>
                <c:pt idx="2">
                  <c:v>0.34300000000000003</c:v>
                </c:pt>
                <c:pt idx="3">
                  <c:v>0.38</c:v>
                </c:pt>
                <c:pt idx="4">
                  <c:v>0.17399999999999999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33-4002-A0E0-A5A9B42E47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9996416"/>
        <c:axId val="219684864"/>
      </c:barChart>
      <c:catAx>
        <c:axId val="19999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19684864"/>
        <c:crosses val="autoZero"/>
        <c:auto val="1"/>
        <c:lblAlgn val="ctr"/>
        <c:lblOffset val="100"/>
        <c:noMultiLvlLbl val="0"/>
      </c:catAx>
      <c:valAx>
        <c:axId val="2196848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9999641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2017-2028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0.80800000000000005</c:v>
                </c:pt>
                <c:pt idx="1">
                  <c:v>0.33300000000000002</c:v>
                </c:pt>
                <c:pt idx="2">
                  <c:v>0.47499999999999998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F7-4F69-A4C0-A096065A76C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 formatCode="0%">
                  <c:v>0.88</c:v>
                </c:pt>
                <c:pt idx="1">
                  <c:v>0.314</c:v>
                </c:pt>
                <c:pt idx="2">
                  <c:v>0.56699999999999995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F7-4F69-A4C0-A096065A76C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>
                  <c:v>0.96299999999999997</c:v>
                </c:pt>
                <c:pt idx="1">
                  <c:v>0.53200000000000003</c:v>
                </c:pt>
                <c:pt idx="2">
                  <c:v>0.32100000000000001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D6-468A-9B34-BEC2DC6F683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9.0334879221555184E-3"/>
                  <c:y val="1.1378666568111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90-422E-9902-72885E95B703}"/>
                </c:ext>
              </c:extLst>
            </c:dLbl>
            <c:dLbl>
              <c:idx val="2"/>
              <c:layout>
                <c:manualLayout>
                  <c:x val="4.5167439610777592E-3"/>
                  <c:y val="-2.8446666420278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90-422E-9902-72885E95B70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Лист1!$E$2:$E$4</c:f>
              <c:numCache>
                <c:formatCode>0.00%</c:formatCode>
                <c:ptCount val="3"/>
                <c:pt idx="0">
                  <c:v>0.82699999999999996</c:v>
                </c:pt>
                <c:pt idx="1">
                  <c:v>0.51200000000000001</c:v>
                </c:pt>
                <c:pt idx="2">
                  <c:v>0.318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90-422E-9902-72885E95B7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6458880"/>
        <c:axId val="219691200"/>
      </c:barChart>
      <c:catAx>
        <c:axId val="24645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19691200"/>
        <c:crosses val="autoZero"/>
        <c:auto val="1"/>
        <c:lblAlgn val="ctr"/>
        <c:lblOffset val="100"/>
        <c:noMultiLvlLbl val="0"/>
      </c:catAx>
      <c:valAx>
        <c:axId val="21969120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46458880"/>
        <c:crosses val="autoZero"/>
        <c:crossBetween val="between"/>
      </c:valAx>
    </c:plotArea>
    <c:legend>
      <c:legendPos val="t"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 2017-2018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Foaie1!$B$2:$B$4</c:f>
              <c:numCache>
                <c:formatCode>0.00%</c:formatCode>
                <c:ptCount val="3"/>
                <c:pt idx="0">
                  <c:v>0.98099999999999998</c:v>
                </c:pt>
                <c:pt idx="1">
                  <c:v>0.748</c:v>
                </c:pt>
                <c:pt idx="2">
                  <c:v>0.23300000000000001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AA-4894-BBFE-7BE8C01AEEF7}"/>
            </c:ext>
          </c:extLst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 2018-2019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Foaie1!$C$2:$C$4</c:f>
              <c:numCache>
                <c:formatCode>0.00%</c:formatCode>
                <c:ptCount val="3"/>
                <c:pt idx="0">
                  <c:v>0.85699999999999998</c:v>
                </c:pt>
                <c:pt idx="1">
                  <c:v>0.39300000000000002</c:v>
                </c:pt>
                <c:pt idx="2">
                  <c:v>0.48099999999999998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AA-4894-BBFE-7BE8C01AEEF7}"/>
            </c:ext>
          </c:extLst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Foaie1!$D$2:$D$4</c:f>
              <c:numCache>
                <c:formatCode>0.00%</c:formatCode>
                <c:ptCount val="3"/>
                <c:pt idx="0">
                  <c:v>0.96599999999999997</c:v>
                </c:pt>
                <c:pt idx="1">
                  <c:v>0.75700000000000001</c:v>
                </c:pt>
                <c:pt idx="2" formatCode="0%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AA-4894-BBFE-7BE8C01AEEF7}"/>
            </c:ext>
          </c:extLst>
        </c:ser>
        <c:ser>
          <c:idx val="3"/>
          <c:order val="3"/>
          <c:tx>
            <c:strRef>
              <c:f>Foaie1!$E$1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0498687664041995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AA-4894-BBFE-7BE8C01AEEF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Foaie1!$A$2:$A$4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Foaie1!$E$2:$E$4</c:f>
              <c:numCache>
                <c:formatCode>0.00%</c:formatCode>
                <c:ptCount val="3"/>
                <c:pt idx="0">
                  <c:v>0.99099999999999999</c:v>
                </c:pt>
                <c:pt idx="1">
                  <c:v>0.92300000000000004</c:v>
                </c:pt>
                <c:pt idx="2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AA-4894-BBFE-7BE8C01AEE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6457344"/>
        <c:axId val="238846528"/>
      </c:barChart>
      <c:catAx>
        <c:axId val="2464573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8846528"/>
        <c:crosses val="autoZero"/>
        <c:auto val="1"/>
        <c:lblAlgn val="ctr"/>
        <c:lblOffset val="100"/>
        <c:noMultiLvlLbl val="0"/>
      </c:catAx>
      <c:valAx>
        <c:axId val="238846528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24645734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25388845683814E-2"/>
          <c:y val="0.12482382909835416"/>
          <c:w val="0.97574922230863237"/>
          <c:h val="0.689791015284016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 2017-2018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Foaie1!$B$2:$B$3</c:f>
              <c:numCache>
                <c:formatCode>0.00%</c:formatCode>
                <c:ptCount val="2"/>
                <c:pt idx="0">
                  <c:v>0.17199999999999999</c:v>
                </c:pt>
                <c:pt idx="1">
                  <c:v>0.82799999999999996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3F-4755-A2BB-7777CB7D372B}"/>
            </c:ext>
          </c:extLst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Foaie1!$C$2:$C$3</c:f>
              <c:numCache>
                <c:formatCode>0.00%</c:formatCode>
                <c:ptCount val="2"/>
                <c:pt idx="0">
                  <c:v>0.29899999999999999</c:v>
                </c:pt>
                <c:pt idx="1">
                  <c:v>0.70099999999999996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3F-4755-A2BB-7777CB7D372B}"/>
            </c:ext>
          </c:extLst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Foaie1!$D$2:$D$3</c:f>
              <c:numCache>
                <c:formatCode>0.00%</c:formatCode>
                <c:ptCount val="2"/>
                <c:pt idx="0">
                  <c:v>0.39800000000000002</c:v>
                </c:pt>
                <c:pt idx="1">
                  <c:v>0.60199999999999998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3F-4755-A2BB-7777CB7D372B}"/>
            </c:ext>
          </c:extLst>
        </c:ser>
        <c:ser>
          <c:idx val="3"/>
          <c:order val="3"/>
          <c:tx>
            <c:strRef>
              <c:f>Foaie1!$E$1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Foaie1!$E$2:$E$3</c:f>
              <c:numCache>
                <c:formatCode>0.00%</c:formatCode>
                <c:ptCount val="2"/>
                <c:pt idx="0">
                  <c:v>0.44400000000000001</c:v>
                </c:pt>
                <c:pt idx="1">
                  <c:v>0.55600000000000005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3F-4755-A2BB-7777CB7D37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9920128"/>
        <c:axId val="238848832"/>
      </c:barChart>
      <c:catAx>
        <c:axId val="239920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8848832"/>
        <c:crosses val="autoZero"/>
        <c:auto val="1"/>
        <c:lblAlgn val="ctr"/>
        <c:lblOffset val="100"/>
        <c:noMultiLvlLbl val="0"/>
      </c:catAx>
      <c:valAx>
        <c:axId val="238848832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23992012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2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2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E1DB2EB-62AE-4153-BBC1-6B9C0C096EE1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C8CC01-69C0-40F4-AAD4-ED73458F3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389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6613D6-E994-4779-B414-863FD418E313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7FE936-17C2-4D92-91C7-CF0BAC390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599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BB7720-54C1-4D5A-89F7-5AB4D5867F7D}" type="slidenum">
              <a:rPr lang="ru-RU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</a:t>
            </a:fld>
            <a:endParaRPr lang="ru-RU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7FE936-17C2-4D92-91C7-CF0BAC3908EB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7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23678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852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255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2755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3130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5182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9337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2534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944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5244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8463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9"/>
          <p:cNvSpPr txBox="1">
            <a:spLocks noChangeArrowheads="1"/>
          </p:cNvSpPr>
          <p:nvPr userDrawn="1"/>
        </p:nvSpPr>
        <p:spPr bwMode="auto">
          <a:xfrm>
            <a:off x="4464051" y="6237288"/>
            <a:ext cx="29890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>
                <a:solidFill>
                  <a:srgbClr val="000000"/>
                </a:solidFill>
                <a:hlinkClick r:id="rId13"/>
              </a:rPr>
              <a:t>Free Powerpoint Templates</a:t>
            </a:r>
            <a:endParaRPr lang="fr-FR" altLang="en-US">
              <a:solidFill>
                <a:srgbClr val="000000"/>
              </a:solidFill>
            </a:endParaRPr>
          </a:p>
        </p:txBody>
      </p:sp>
      <p:pic>
        <p:nvPicPr>
          <p:cNvPr id="1027" name="Picture 28" descr="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10617200" y="6375401"/>
            <a:ext cx="1082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b="1">
                <a:solidFill>
                  <a:srgbClr val="FFFFFF"/>
                </a:solidFill>
              </a:rPr>
              <a:t>Page </a:t>
            </a:r>
            <a:fld id="{9CC38B20-7ED4-4C89-A81B-6F1F4EEDD93A}" type="slidenum">
              <a:rPr lang="fr-FR" altLang="en-US" b="1" smtClean="0">
                <a:solidFill>
                  <a:srgbClr val="FFFFFF"/>
                </a:solidFill>
              </a:rPr>
              <a:pPr eaLnBrk="1" hangingPunct="1">
                <a:defRPr/>
              </a:pPr>
              <a:t>‹#›</a:t>
            </a:fld>
            <a:endParaRPr lang="fr-FR" altLang="en-US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07368" y="332656"/>
            <a:ext cx="11305256" cy="331236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>
              <a:defRPr/>
            </a:pPr>
            <a:r>
              <a:rPr lang="ro-RO" sz="4000" b="1" dirty="0">
                <a:solidFill>
                  <a:srgbClr val="002060"/>
                </a:solidFill>
              </a:rPr>
              <a:t>Orientarea studenţilor în carieră şi studiul inserţiei absolvenţilor ULIM în câmpul muncii</a:t>
            </a:r>
            <a:br>
              <a:rPr lang="ro-RO" sz="4000" b="1" dirty="0">
                <a:solidFill>
                  <a:srgbClr val="002060"/>
                </a:solidFill>
              </a:rPr>
            </a:br>
            <a:br>
              <a:rPr lang="ro-RO" sz="4000" b="1" dirty="0">
                <a:solidFill>
                  <a:srgbClr val="002060"/>
                </a:solidFill>
              </a:rPr>
            </a:br>
            <a:r>
              <a:rPr lang="ro-RO" sz="4000" b="1" dirty="0">
                <a:solidFill>
                  <a:srgbClr val="002060"/>
                </a:solidFill>
              </a:rPr>
              <a:t>Informație privind angajabilitatea absolvenților a.u. 20</a:t>
            </a:r>
            <a:r>
              <a:rPr lang="en-US" sz="4000" b="1" dirty="0">
                <a:solidFill>
                  <a:srgbClr val="002060"/>
                </a:solidFill>
              </a:rPr>
              <a:t>20</a:t>
            </a:r>
            <a:r>
              <a:rPr lang="ro-RO" sz="4000" b="1" dirty="0">
                <a:solidFill>
                  <a:srgbClr val="002060"/>
                </a:solidFill>
              </a:rPr>
              <a:t>-202</a:t>
            </a:r>
            <a:r>
              <a:rPr lang="en-US" sz="4000" b="1" dirty="0">
                <a:solidFill>
                  <a:srgbClr val="002060"/>
                </a:solidFill>
              </a:rPr>
              <a:t>1</a:t>
            </a:r>
            <a:br>
              <a:rPr lang="ro-RO" sz="4000" b="1" dirty="0">
                <a:solidFill>
                  <a:srgbClr val="002060"/>
                </a:solidFill>
              </a:rPr>
            </a:br>
            <a:br>
              <a:rPr lang="ro-RO" sz="4000" b="1" dirty="0">
                <a:solidFill>
                  <a:srgbClr val="002060"/>
                </a:solidFill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099" name="Подзаголовок 4"/>
          <p:cNvSpPr>
            <a:spLocks noGrp="1"/>
          </p:cNvSpPr>
          <p:nvPr>
            <p:ph type="subTitle" idx="1"/>
          </p:nvPr>
        </p:nvSpPr>
        <p:spPr bwMode="auto">
          <a:xfrm>
            <a:off x="407368" y="3933056"/>
            <a:ext cx="11449271" cy="24482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ro-RO" altLang="en-US" sz="2000" b="1" dirty="0">
                <a:solidFill>
                  <a:srgbClr val="002060"/>
                </a:solidFill>
              </a:rPr>
              <a:t>A pregătit: </a:t>
            </a:r>
          </a:p>
          <a:p>
            <a:pPr algn="r"/>
            <a:r>
              <a:rPr lang="ro-RO" altLang="en-US" sz="1800" b="1" dirty="0">
                <a:solidFill>
                  <a:srgbClr val="002060"/>
                </a:solidFill>
              </a:rPr>
              <a:t>Svetlana Rusnac, dr., conf. univ.</a:t>
            </a:r>
            <a:endParaRPr lang="en-US" altLang="en-US" sz="1800" b="1" dirty="0">
              <a:solidFill>
                <a:srgbClr val="002060"/>
              </a:solidFill>
            </a:endParaRPr>
          </a:p>
          <a:p>
            <a:pPr algn="r"/>
            <a:r>
              <a:rPr lang="ro-RO" altLang="en-US" sz="2000" b="1" dirty="0">
                <a:solidFill>
                  <a:srgbClr val="002060"/>
                </a:solidFill>
              </a:rPr>
              <a:t>Pentru elaborarea raportului au fost utilizate date căpătate prin aplicarea chestionarului online „Sondaj anonim privind angajarea absolvenților ULIM în câmpul muncii”</a:t>
            </a:r>
            <a:r>
              <a:rPr lang="en-US" altLang="en-US" sz="2000" b="1" dirty="0">
                <a:solidFill>
                  <a:srgbClr val="002060"/>
                </a:solidFill>
              </a:rPr>
              <a:t>, </a:t>
            </a:r>
            <a:r>
              <a:rPr lang="ro-RO" altLang="en-US" sz="2000" b="1" dirty="0">
                <a:solidFill>
                  <a:srgbClr val="002060"/>
                </a:solidFill>
              </a:rPr>
              <a:t>distribuit online și completat de abosolvenți în perioada </a:t>
            </a:r>
            <a:r>
              <a:rPr lang="en-US" altLang="en-US" sz="2000" b="1" dirty="0">
                <a:solidFill>
                  <a:srgbClr val="002060"/>
                </a:solidFill>
              </a:rPr>
              <a:t>10</a:t>
            </a:r>
            <a:r>
              <a:rPr lang="ro-RO" altLang="en-US" sz="2000" b="1" dirty="0">
                <a:solidFill>
                  <a:srgbClr val="002060"/>
                </a:solidFill>
              </a:rPr>
              <a:t>.0</a:t>
            </a:r>
            <a:r>
              <a:rPr lang="en-US" altLang="en-US" sz="2000" b="1" dirty="0">
                <a:solidFill>
                  <a:srgbClr val="002060"/>
                </a:solidFill>
              </a:rPr>
              <a:t>3</a:t>
            </a:r>
            <a:r>
              <a:rPr lang="ro-RO" altLang="en-US" sz="2000" b="1" dirty="0">
                <a:solidFill>
                  <a:srgbClr val="002060"/>
                </a:solidFill>
              </a:rPr>
              <a:t>-</a:t>
            </a:r>
            <a:r>
              <a:rPr lang="en-US" altLang="en-US" sz="2000" b="1" dirty="0">
                <a:solidFill>
                  <a:srgbClr val="002060"/>
                </a:solidFill>
              </a:rPr>
              <a:t>10.</a:t>
            </a:r>
            <a:r>
              <a:rPr lang="ro-RO" altLang="en-US" sz="2000" b="1" dirty="0">
                <a:solidFill>
                  <a:srgbClr val="002060"/>
                </a:solidFill>
              </a:rPr>
              <a:t>0</a:t>
            </a:r>
            <a:r>
              <a:rPr lang="en-US" altLang="en-US" sz="2000" b="1" dirty="0">
                <a:solidFill>
                  <a:srgbClr val="002060"/>
                </a:solidFill>
              </a:rPr>
              <a:t>4</a:t>
            </a:r>
            <a:r>
              <a:rPr lang="ro-RO" altLang="en-US" sz="2000" b="1" dirty="0">
                <a:solidFill>
                  <a:srgbClr val="002060"/>
                </a:solidFill>
              </a:rPr>
              <a:t>.202</a:t>
            </a:r>
            <a:r>
              <a:rPr lang="en-US" altLang="en-US" sz="2000" b="1" dirty="0">
                <a:solidFill>
                  <a:srgbClr val="002060"/>
                </a:solidFill>
              </a:rPr>
              <a:t>2, </a:t>
            </a:r>
            <a:r>
              <a:rPr lang="en-US" altLang="en-US" sz="2000" b="1" dirty="0" err="1">
                <a:solidFill>
                  <a:srgbClr val="002060"/>
                </a:solidFill>
              </a:rPr>
              <a:t>și</a:t>
            </a:r>
            <a:r>
              <a:rPr lang="en-US" altLang="en-US" sz="2000" b="1" dirty="0">
                <a:solidFill>
                  <a:srgbClr val="002060"/>
                </a:solidFill>
              </a:rPr>
              <a:t> din </a:t>
            </a:r>
            <a:r>
              <a:rPr lang="en-US" altLang="en-US" sz="2000" b="1" dirty="0" err="1">
                <a:solidFill>
                  <a:srgbClr val="002060"/>
                </a:solidFill>
              </a:rPr>
              <a:t>bazele</a:t>
            </a:r>
            <a:r>
              <a:rPr lang="en-US" altLang="en-US" sz="2000" b="1" dirty="0">
                <a:solidFill>
                  <a:srgbClr val="002060"/>
                </a:solidFill>
              </a:rPr>
              <a:t> de date </a:t>
            </a:r>
            <a:r>
              <a:rPr lang="en-US" altLang="en-US" sz="2000" b="1" dirty="0" err="1">
                <a:solidFill>
                  <a:srgbClr val="002060"/>
                </a:solidFill>
              </a:rPr>
              <a:t>privind</a:t>
            </a:r>
            <a:r>
              <a:rPr lang="en-US" altLang="en-US" sz="2000" b="1" dirty="0">
                <a:solidFill>
                  <a:srgbClr val="002060"/>
                </a:solidFill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</a:rPr>
              <a:t>angajabilitatea</a:t>
            </a:r>
            <a:r>
              <a:rPr lang="en-US" altLang="en-US" sz="2000" b="1" dirty="0">
                <a:solidFill>
                  <a:srgbClr val="002060"/>
                </a:solidFill>
              </a:rPr>
              <a:t>, </a:t>
            </a:r>
            <a:r>
              <a:rPr lang="en-US" altLang="en-US" sz="2000" b="1" dirty="0" err="1">
                <a:solidFill>
                  <a:srgbClr val="002060"/>
                </a:solidFill>
              </a:rPr>
              <a:t>livrate</a:t>
            </a:r>
            <a:r>
              <a:rPr lang="en-US" altLang="en-US" sz="2000" b="1" dirty="0">
                <a:solidFill>
                  <a:srgbClr val="002060"/>
                </a:solidFill>
              </a:rPr>
              <a:t> de </a:t>
            </a:r>
            <a:r>
              <a:rPr lang="en-US" altLang="en-US" sz="2000" b="1" dirty="0" err="1">
                <a:solidFill>
                  <a:srgbClr val="002060"/>
                </a:solidFill>
              </a:rPr>
              <a:t>facultăți</a:t>
            </a:r>
            <a:r>
              <a:rPr lang="en-US" altLang="en-US" sz="2000" b="1" dirty="0">
                <a:solidFill>
                  <a:srgbClr val="002060"/>
                </a:solidFill>
              </a:rPr>
              <a:t>.</a:t>
            </a:r>
            <a:r>
              <a:rPr lang="ro-RO" altLang="en-US" sz="2000" b="1" dirty="0">
                <a:solidFill>
                  <a:srgbClr val="002060"/>
                </a:solidFill>
              </a:rPr>
              <a:t> </a:t>
            </a:r>
          </a:p>
          <a:p>
            <a:pPr algn="r"/>
            <a:endParaRPr lang="ro-RO" altLang="en-US" b="1" dirty="0">
              <a:solidFill>
                <a:srgbClr val="002060"/>
              </a:solidFill>
            </a:endParaRPr>
          </a:p>
          <a:p>
            <a:pPr algn="r"/>
            <a:endParaRPr lang="ru-RU" alt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Traseu post absolvire masterat</a:t>
            </a:r>
            <a:endParaRPr lang="ru-RU" dirty="0"/>
          </a:p>
        </p:txBody>
      </p:sp>
      <p:graphicFrame>
        <p:nvGraphicFramePr>
          <p:cNvPr id="5" name="Substituent conținut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4658264"/>
              </p:ext>
            </p:extLst>
          </p:nvPr>
        </p:nvGraphicFramePr>
        <p:xfrm>
          <a:off x="623392" y="1268760"/>
          <a:ext cx="10887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5952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784976" cy="778098"/>
          </a:xfrm>
        </p:spPr>
        <p:txBody>
          <a:bodyPr/>
          <a:lstStyle/>
          <a:p>
            <a:r>
              <a:rPr lang="ro-RO" sz="3200" dirty="0"/>
              <a:t>Traseu post absolvire licență</a:t>
            </a:r>
            <a:endParaRPr lang="ru-RU" sz="3200" dirty="0"/>
          </a:p>
        </p:txBody>
      </p:sp>
      <p:graphicFrame>
        <p:nvGraphicFramePr>
          <p:cNvPr id="4" name="Substituent conținut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24770008"/>
              </p:ext>
            </p:extLst>
          </p:nvPr>
        </p:nvGraphicFramePr>
        <p:xfrm>
          <a:off x="335360" y="980729"/>
          <a:ext cx="11521280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8268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u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Traseu post absolvire masterat</a:t>
            </a:r>
            <a:endParaRPr lang="ru-RU" dirty="0"/>
          </a:p>
        </p:txBody>
      </p:sp>
      <p:graphicFrame>
        <p:nvGraphicFramePr>
          <p:cNvPr id="9" name="Substituent conținut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314788"/>
              </p:ext>
            </p:extLst>
          </p:nvPr>
        </p:nvGraphicFramePr>
        <p:xfrm>
          <a:off x="609600" y="1052737"/>
          <a:ext cx="109728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8723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551384" y="188640"/>
            <a:ext cx="11089232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200" dirty="0"/>
              <a:t>Detalii privind angajarea – conformitate cu domeniul de formare profesională la programul de licență</a:t>
            </a:r>
            <a:endParaRPr lang="en-US" altLang="ru-RU" sz="3200" dirty="0"/>
          </a:p>
        </p:txBody>
      </p:sp>
      <p:graphicFrame>
        <p:nvGraphicFramePr>
          <p:cNvPr id="5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16611462"/>
              </p:ext>
            </p:extLst>
          </p:nvPr>
        </p:nvGraphicFramePr>
        <p:xfrm>
          <a:off x="609600" y="1340769"/>
          <a:ext cx="1124743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txBody>
          <a:bodyPr/>
          <a:lstStyle/>
          <a:p>
            <a:r>
              <a:rPr lang="ro-RO" altLang="ru-RU" sz="2400" dirty="0"/>
              <a:t>Detalii privind angajarea – conformitate cu domeniul de formare profesională la programul de masterat</a:t>
            </a:r>
            <a:endParaRPr lang="ru-RU" sz="2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86097229"/>
              </p:ext>
            </p:extLst>
          </p:nvPr>
        </p:nvGraphicFramePr>
        <p:xfrm>
          <a:off x="407368" y="1124745"/>
          <a:ext cx="11377264" cy="410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4417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600" dirty="0"/>
              <a:t>Competențe care contribuie la angajarea cu succes în câmpul muncii</a:t>
            </a:r>
            <a:r>
              <a:rPr lang="en-US" altLang="ru-RU" sz="3600" dirty="0"/>
              <a:t> (</a:t>
            </a:r>
            <a:r>
              <a:rPr lang="en-US" altLang="ru-RU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hard</a:t>
            </a:r>
            <a:r>
              <a:rPr lang="en-US" altLang="ru-RU" sz="3600" dirty="0"/>
              <a:t> </a:t>
            </a:r>
            <a:r>
              <a:rPr lang="en-US" altLang="ru-RU" sz="3600" dirty="0" err="1"/>
              <a:t>și</a:t>
            </a:r>
            <a:r>
              <a:rPr lang="en-US" altLang="ru-RU" sz="3600" dirty="0"/>
              <a:t> </a:t>
            </a:r>
            <a:r>
              <a:rPr lang="en-US" altLang="ru-RU" sz="3600" dirty="0">
                <a:solidFill>
                  <a:srgbClr val="FF0000"/>
                </a:solidFill>
              </a:rPr>
              <a:t>soft</a:t>
            </a:r>
            <a:r>
              <a:rPr lang="en-US" altLang="ru-RU" sz="3600" dirty="0"/>
              <a:t>)</a:t>
            </a:r>
            <a:endParaRPr lang="ru-RU" altLang="ru-RU" sz="36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6AF03DD-1483-4FB2-BAEB-05839D9E45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251134"/>
              </p:ext>
            </p:extLst>
          </p:nvPr>
        </p:nvGraphicFramePr>
        <p:xfrm>
          <a:off x="191344" y="1417638"/>
          <a:ext cx="11809311" cy="5190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372972877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466335595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387168953"/>
                    </a:ext>
                  </a:extLst>
                </a:gridCol>
              </a:tblGrid>
              <a:tr h="3797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Am învățat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M-a ajutat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33005861"/>
                  </a:ext>
                </a:extLst>
              </a:tr>
              <a:tr h="544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Cunoașterea aprofundata a propriului domeniu de studiu / a propriei specializări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accent2"/>
                          </a:solidFill>
                          <a:effectLst/>
                        </a:rPr>
                        <a:t>80.4</a:t>
                      </a:r>
                      <a:endParaRPr lang="en-US" sz="18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accent2"/>
                          </a:solidFill>
                          <a:effectLst/>
                        </a:rPr>
                        <a:t>74.8</a:t>
                      </a:r>
                      <a:endParaRPr lang="en-US" sz="18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885030685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 dirty="0">
                          <a:effectLst/>
                        </a:rPr>
                        <a:t>Abilitatea de a acționa bine în condiții de stres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76.6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64.5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1156961799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Abilitatea de a acumula rapid noi cunoștinte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75.7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</a:rPr>
                        <a:t>72.0</a:t>
                      </a:r>
                      <a:endParaRPr lang="en-US" sz="1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1396834278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Abilitatea de a lucra în echipa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72.0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</a:rPr>
                        <a:t>72.0</a:t>
                      </a:r>
                      <a:endParaRPr lang="en-US" sz="1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2306692063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Abilitatea de a gestiona eficient timpul de lucru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71.0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62.6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55766728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Abilitatea de a elabora rapoarte, note sau alte documente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accent2"/>
                          </a:solidFill>
                          <a:effectLst/>
                        </a:rPr>
                        <a:t>67.3</a:t>
                      </a:r>
                      <a:endParaRPr lang="en-US" sz="18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accent2"/>
                          </a:solidFill>
                          <a:effectLst/>
                        </a:rPr>
                        <a:t>34.6</a:t>
                      </a:r>
                      <a:endParaRPr lang="en-US" sz="18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3793290496"/>
                  </a:ext>
                </a:extLst>
              </a:tr>
              <a:tr h="327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Abilitatea de a utiliza calculatorul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accent2"/>
                          </a:solidFill>
                          <a:effectLst/>
                        </a:rPr>
                        <a:t>63.6</a:t>
                      </a:r>
                      <a:endParaRPr lang="en-US" sz="18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accent2"/>
                          </a:solidFill>
                          <a:effectLst/>
                        </a:rPr>
                        <a:t>57.0</a:t>
                      </a:r>
                      <a:endParaRPr lang="en-US" sz="18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3537952827"/>
                  </a:ext>
                </a:extLst>
              </a:tr>
              <a:tr h="2693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Cunoașterea altor domenii sau discipline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accent2"/>
                          </a:solidFill>
                          <a:effectLst/>
                        </a:rPr>
                        <a:t>52.3</a:t>
                      </a:r>
                      <a:endParaRPr lang="en-US" sz="18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accent2"/>
                          </a:solidFill>
                          <a:effectLst/>
                        </a:rPr>
                        <a:t>65.4</a:t>
                      </a:r>
                      <a:endParaRPr lang="en-US" sz="18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4264924277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Abilitatea de a scrie și de a conversa într-o limbă straină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accent2"/>
                          </a:solidFill>
                          <a:effectLst/>
                        </a:rPr>
                        <a:t>51.4</a:t>
                      </a:r>
                      <a:endParaRPr lang="en-US" sz="18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accent2"/>
                          </a:solidFill>
                          <a:effectLst/>
                        </a:rPr>
                        <a:t>57.9</a:t>
                      </a:r>
                      <a:endParaRPr lang="en-US" sz="18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4226431817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Abilitatea de a veni cu idei și soluții noi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accent2"/>
                          </a:solidFill>
                          <a:effectLst/>
                        </a:rPr>
                        <a:t>44.9</a:t>
                      </a:r>
                      <a:endParaRPr lang="en-US" sz="18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accent2"/>
                          </a:solidFill>
                          <a:effectLst/>
                        </a:rPr>
                        <a:t>64.5</a:t>
                      </a:r>
                      <a:endParaRPr lang="en-US" sz="18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3012331870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Abilitatea de a coordona activități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43.0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</a:rPr>
                        <a:t>43.0</a:t>
                      </a:r>
                      <a:endParaRPr lang="en-US" sz="1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3187287574"/>
                  </a:ext>
                </a:extLst>
              </a:tr>
              <a:tr h="3797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>
                          <a:effectLst/>
                        </a:rPr>
                        <a:t>Abilitatea de a-ți face punctul de vedere înteles de catre colegi și conducători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39.3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</a:rPr>
                        <a:t>64.5</a:t>
                      </a:r>
                      <a:endParaRPr lang="en-US" sz="1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3401827359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2000" dirty="0">
                          <a:effectLst/>
                        </a:rPr>
                        <a:t>Abilitatea de a negocia în mod eficace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22.4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33.6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val="40364854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FF1CB-4F6D-4B53-A77C-F69704BB1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576064"/>
          </a:xfrm>
        </p:spPr>
        <p:txBody>
          <a:bodyPr/>
          <a:lstStyle/>
          <a:p>
            <a:r>
              <a:rPr lang="en-US" dirty="0" err="1"/>
              <a:t>Opinii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sugestii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67531-E632-483E-B6E9-FBA7B5FD3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908721"/>
            <a:ext cx="11593288" cy="4464495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absolvenților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implica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cat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fostii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reusite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studentilor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impartasi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cunostintele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acumulate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viata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avem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toții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putem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exercităm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atribuțiile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serviciu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maxim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profesionalism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ULIM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pregătească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continuare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specialiști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calificați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Organizarea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întâlnirilor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absolvenții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ne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împărtăși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experiențele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angajării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Multumesc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profesorilor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tuturor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facultatii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serviciul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secretarit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un real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folos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continuare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luptați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doriți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renunțați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niciodată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viata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surprize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momentul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cind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aștepți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destul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dificil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găsești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loc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absolvire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Cadrelor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didactice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învățământului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studenților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baftă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tărâmul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specialităților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proverbul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”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omul 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slăvit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689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7B577-5DD3-4B34-8C15-39A99BD2D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2074"/>
          </a:xfrm>
        </p:spPr>
        <p:txBody>
          <a:bodyPr/>
          <a:lstStyle/>
          <a:p>
            <a:r>
              <a:rPr lang="en-US" dirty="0" err="1"/>
              <a:t>Opinii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sugestii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D39EE-FBED-4CAE-B86B-1829E42B5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024737"/>
            <a:ext cx="11665296" cy="4708519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atașeze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serios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Organizarea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conferințelor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schimbul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experiență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studenții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implicați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evenimente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Mulțumesc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tot ULIM</a:t>
            </a:r>
            <a:b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stundentilor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îndemn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învețe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limbi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străine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petreacă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biblioteca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păcat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acolo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apăream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acum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dau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seama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)! </a:t>
            </a:r>
            <a:b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ziua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cunoștințele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un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pret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destul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bun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salariu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arați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competentele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cunoștințele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accumulate.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chestionar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nu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actual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cerinței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mulți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cred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angajați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domeniu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conex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așa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Mulțumesc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frumoși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ani!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Mulțumesc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tuturor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cadrelor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didactice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m-au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îndrumat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mi-au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alături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parcurs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licenței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226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988840"/>
            <a:ext cx="10972800" cy="1800200"/>
          </a:xfrm>
        </p:spPr>
        <p:txBody>
          <a:bodyPr/>
          <a:lstStyle/>
          <a:p>
            <a:r>
              <a:rPr lang="ro-RO" dirty="0"/>
              <a:t>Angajabilitatea absolvenților programelor de licență și masterat – pe facultăți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614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348880"/>
            <a:ext cx="10972800" cy="1143000"/>
          </a:xfrm>
        </p:spPr>
        <p:txBody>
          <a:bodyPr/>
          <a:lstStyle/>
          <a:p>
            <a:r>
              <a:rPr lang="ro-RO" dirty="0"/>
              <a:t>Facultatea Drept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478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2"/>
          <p:cNvSpPr>
            <a:spLocks noGrp="1"/>
          </p:cNvSpPr>
          <p:nvPr>
            <p:ph type="title"/>
          </p:nvPr>
        </p:nvSpPr>
        <p:spPr bwMode="auto">
          <a:xfrm>
            <a:off x="1524000" y="274638"/>
            <a:ext cx="9036050" cy="1325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/>
              <a:t>FIŞA DE URMĂRIRE A INSERŢIEI PROFESIONALE A ABSOLVENŢILOR PE PIAŢA MUNCII</a:t>
            </a:r>
            <a:br>
              <a:rPr lang="ro-RO" altLang="en-US" sz="2800" b="1"/>
            </a:br>
            <a:r>
              <a:rPr lang="ro-RO" altLang="en-US" sz="2800" b="1"/>
              <a:t>Conținut</a:t>
            </a:r>
            <a:endParaRPr lang="ru-RU" altLang="en-US" sz="2800" b="1">
              <a:cs typeface="Times New Roman" panose="02020603050405020304" pitchFamily="18" charset="0"/>
            </a:endParaRPr>
          </a:p>
        </p:txBody>
      </p:sp>
      <p:sp>
        <p:nvSpPr>
          <p:cNvPr id="6147" name="Объект 1"/>
          <p:cNvSpPr>
            <a:spLocks noGrp="1"/>
          </p:cNvSpPr>
          <p:nvPr>
            <p:ph idx="1"/>
          </p:nvPr>
        </p:nvSpPr>
        <p:spPr bwMode="auto">
          <a:xfrm>
            <a:off x="263352" y="1600201"/>
            <a:ext cx="11593288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Tx/>
              <a:buAutoNum type="arabicPeriod"/>
            </a:pPr>
            <a:r>
              <a:rPr lang="ro-RO" altLang="ru-RU" sz="2600" b="1" dirty="0"/>
              <a:t>Facultatea absolvită în cadrul ULIM/programul de studii </a:t>
            </a:r>
          </a:p>
          <a:p>
            <a:pPr marL="514350" indent="-514350">
              <a:buFontTx/>
              <a:buAutoNum type="arabicPeriod"/>
            </a:pPr>
            <a:r>
              <a:rPr lang="ro-RO" altLang="ru-RU" sz="2600" b="1" dirty="0"/>
              <a:t>Preocupările de bază după absolvirea studiilor de licență - masterat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600" b="1" dirty="0">
                <a:cs typeface="Times New Roman" panose="02020603050405020304" pitchFamily="18" charset="0"/>
              </a:rPr>
              <a:t>Detalii despre angajare în câmpul muncii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600" b="1" dirty="0">
                <a:cs typeface="Times New Roman" panose="02020603050405020304" pitchFamily="18" charset="0"/>
              </a:rPr>
              <a:t>Cunoștințele, abilitățile și competențele care au facilitat procesul angajării în câmpul muncii și contribuie la succesul profesional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600" b="1" dirty="0">
                <a:cs typeface="Times New Roman" panose="02020603050405020304" pitchFamily="18" charset="0"/>
              </a:rPr>
              <a:t>Datele privind angajabilitatea absolvenților anului universitar 20</a:t>
            </a:r>
            <a:r>
              <a:rPr lang="en-US" altLang="en-US" sz="2600" b="1" dirty="0">
                <a:cs typeface="Times New Roman" panose="02020603050405020304" pitchFamily="18" charset="0"/>
              </a:rPr>
              <a:t>21</a:t>
            </a:r>
            <a:r>
              <a:rPr lang="ro-RO" altLang="en-US" sz="2600" b="1" dirty="0">
                <a:cs typeface="Times New Roman" panose="02020603050405020304" pitchFamily="18" charset="0"/>
              </a:rPr>
              <a:t>-202</a:t>
            </a:r>
            <a:r>
              <a:rPr lang="en-US" altLang="en-US" sz="2600" b="1" dirty="0">
                <a:cs typeface="Times New Roman" panose="02020603050405020304" pitchFamily="18" charset="0"/>
              </a:rPr>
              <a:t>1, </a:t>
            </a:r>
            <a:r>
              <a:rPr lang="ro-RO" altLang="en-US" sz="2600" b="1" dirty="0"/>
              <a:t>căpătate prin aplicarea chestionarului online „Sondaj anonim privind angajarea absolvenților ULIM în câmpul muncii”</a:t>
            </a:r>
            <a:r>
              <a:rPr lang="en-US" altLang="en-US" sz="2600" b="1" dirty="0"/>
              <a:t>, </a:t>
            </a:r>
            <a:r>
              <a:rPr lang="en-US" altLang="en-US" sz="2600" b="1" dirty="0" err="1"/>
              <a:t>și</a:t>
            </a:r>
            <a:r>
              <a:rPr lang="en-US" altLang="en-US" sz="2600" b="1" dirty="0"/>
              <a:t> </a:t>
            </a:r>
            <a:r>
              <a:rPr lang="en-US" altLang="en-US" sz="2600" b="1" dirty="0" err="1"/>
              <a:t>prin</a:t>
            </a:r>
            <a:r>
              <a:rPr lang="en-US" altLang="en-US" sz="2600" b="1" dirty="0"/>
              <a:t> </a:t>
            </a:r>
            <a:r>
              <a:rPr lang="en-US" altLang="en-US" sz="2600" b="1" dirty="0" err="1"/>
              <a:t>analiza</a:t>
            </a:r>
            <a:r>
              <a:rPr lang="en-US" altLang="en-US" sz="2600" b="1" dirty="0"/>
              <a:t> </a:t>
            </a:r>
            <a:r>
              <a:rPr lang="en-US" altLang="en-US" sz="2600" b="1" dirty="0" err="1"/>
              <a:t>bazelor</a:t>
            </a:r>
            <a:r>
              <a:rPr lang="en-US" altLang="en-US" sz="2600" b="1" dirty="0"/>
              <a:t> de date </a:t>
            </a:r>
            <a:r>
              <a:rPr lang="en-US" altLang="en-US" sz="2600" b="1" dirty="0" err="1"/>
              <a:t>privind</a:t>
            </a:r>
            <a:r>
              <a:rPr lang="en-US" altLang="en-US" sz="2600" b="1" dirty="0"/>
              <a:t> </a:t>
            </a:r>
            <a:r>
              <a:rPr lang="en-US" altLang="en-US" sz="2600" b="1" dirty="0" err="1"/>
              <a:t>angalabilitatea</a:t>
            </a:r>
            <a:r>
              <a:rPr lang="en-US" altLang="en-US" sz="2600" b="1" dirty="0"/>
              <a:t> de la </a:t>
            </a:r>
            <a:r>
              <a:rPr lang="en-US" altLang="en-US" sz="2600" b="1" dirty="0" err="1"/>
              <a:t>facultăți</a:t>
            </a:r>
            <a:r>
              <a:rPr lang="en-US" altLang="en-US" sz="2600" b="1" dirty="0"/>
              <a:t>/</a:t>
            </a:r>
            <a:r>
              <a:rPr lang="en-US" altLang="en-US" sz="2600" b="1" dirty="0" err="1"/>
              <a:t>catedre</a:t>
            </a:r>
            <a:r>
              <a:rPr lang="ro-RO" altLang="en-US" sz="2600" b="1" dirty="0"/>
              <a:t>.</a:t>
            </a:r>
          </a:p>
          <a:p>
            <a:pPr marL="514350" indent="-514350">
              <a:buFontTx/>
              <a:buAutoNum type="arabicPeriod"/>
            </a:pPr>
            <a:endParaRPr lang="ru-RU" altLang="en-US" sz="2800" b="1" dirty="0"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endParaRPr lang="ru-RU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D7133A7-8833-4E04-882B-F0C6D0F155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63389"/>
              </p:ext>
            </p:extLst>
          </p:nvPr>
        </p:nvGraphicFramePr>
        <p:xfrm>
          <a:off x="1703512" y="174706"/>
          <a:ext cx="10009112" cy="6508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08524">
                  <a:extLst>
                    <a:ext uri="{9D8B030D-6E8A-4147-A177-3AD203B41FA5}">
                      <a16:colId xmlns:a16="http://schemas.microsoft.com/office/drawing/2014/main" val="3008390658"/>
                    </a:ext>
                  </a:extLst>
                </a:gridCol>
                <a:gridCol w="1125147">
                  <a:extLst>
                    <a:ext uri="{9D8B030D-6E8A-4147-A177-3AD203B41FA5}">
                      <a16:colId xmlns:a16="http://schemas.microsoft.com/office/drawing/2014/main" val="4075589023"/>
                    </a:ext>
                  </a:extLst>
                </a:gridCol>
                <a:gridCol w="1125147">
                  <a:extLst>
                    <a:ext uri="{9D8B030D-6E8A-4147-A177-3AD203B41FA5}">
                      <a16:colId xmlns:a16="http://schemas.microsoft.com/office/drawing/2014/main" val="2363991100"/>
                    </a:ext>
                  </a:extLst>
                </a:gridCol>
                <a:gridCol w="1125147">
                  <a:extLst>
                    <a:ext uri="{9D8B030D-6E8A-4147-A177-3AD203B41FA5}">
                      <a16:colId xmlns:a16="http://schemas.microsoft.com/office/drawing/2014/main" val="3950209560"/>
                    </a:ext>
                  </a:extLst>
                </a:gridCol>
                <a:gridCol w="1125147">
                  <a:extLst>
                    <a:ext uri="{9D8B030D-6E8A-4147-A177-3AD203B41FA5}">
                      <a16:colId xmlns:a16="http://schemas.microsoft.com/office/drawing/2014/main" val="1438944881"/>
                    </a:ext>
                  </a:extLst>
                </a:gridCol>
              </a:tblGrid>
              <a:tr h="23861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Criteriu</a:t>
                      </a:r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593826724"/>
                  </a:ext>
                </a:extLst>
              </a:tr>
              <a:tr h="18414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Licență</a:t>
                      </a:r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Masterat</a:t>
                      </a:r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4229919477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Nr.absolvenți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4196117262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</a:rPr>
                        <a:t>În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Republica</a:t>
                      </a:r>
                      <a:r>
                        <a:rPr lang="en-US" sz="1600" b="1" u="none" strike="noStrike" dirty="0">
                          <a:effectLst/>
                        </a:rPr>
                        <a:t> Moldova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79.3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984622794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timpul studiilor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33.3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1075469161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38.1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50.0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1592189963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40.3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50.0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1530067437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sectorul privat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47.8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33.3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511916437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42.5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66.7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1320472370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domeniu conex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23.1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16.7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3329863810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23.1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16.7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802835583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44.8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900237168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Nu sunt angajați, urmează studii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3794800014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Neangajați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29.9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16.7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2216599001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 err="1">
                          <a:effectLst/>
                        </a:rPr>
                        <a:t>Peste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hotare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3704310297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timpul studiilor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82.9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488540940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17.1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4124039386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982589866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sectorul privat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1955868162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3785833575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domeniu conex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3916314639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2563590713"/>
                  </a:ext>
                </a:extLst>
              </a:tr>
              <a:tr h="313471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3146609698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</a:rPr>
                        <a:t>Nu sunt angajați, urmează stuii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4038092697"/>
                  </a:ext>
                </a:extLst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Neangajați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1920144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04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66529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Drept –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686332550"/>
              </p:ext>
            </p:extLst>
          </p:nvPr>
        </p:nvGraphicFramePr>
        <p:xfrm>
          <a:off x="407368" y="908720"/>
          <a:ext cx="115212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80928"/>
            <a:ext cx="10972800" cy="1143000"/>
          </a:xfrm>
        </p:spPr>
        <p:txBody>
          <a:bodyPr/>
          <a:lstStyle/>
          <a:p>
            <a:r>
              <a:rPr lang="ro-RO" dirty="0"/>
              <a:t>Facultatea Științe Economice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134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2FFB3F0-F092-43A8-92F2-0F6D04C966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723537"/>
              </p:ext>
            </p:extLst>
          </p:nvPr>
        </p:nvGraphicFramePr>
        <p:xfrm>
          <a:off x="1199456" y="188640"/>
          <a:ext cx="10009112" cy="6327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08524">
                  <a:extLst>
                    <a:ext uri="{9D8B030D-6E8A-4147-A177-3AD203B41FA5}">
                      <a16:colId xmlns:a16="http://schemas.microsoft.com/office/drawing/2014/main" val="3008390658"/>
                    </a:ext>
                  </a:extLst>
                </a:gridCol>
                <a:gridCol w="1125147">
                  <a:extLst>
                    <a:ext uri="{9D8B030D-6E8A-4147-A177-3AD203B41FA5}">
                      <a16:colId xmlns:a16="http://schemas.microsoft.com/office/drawing/2014/main" val="4075589023"/>
                    </a:ext>
                  </a:extLst>
                </a:gridCol>
                <a:gridCol w="1125147">
                  <a:extLst>
                    <a:ext uri="{9D8B030D-6E8A-4147-A177-3AD203B41FA5}">
                      <a16:colId xmlns:a16="http://schemas.microsoft.com/office/drawing/2014/main" val="2363991100"/>
                    </a:ext>
                  </a:extLst>
                </a:gridCol>
                <a:gridCol w="1125147">
                  <a:extLst>
                    <a:ext uri="{9D8B030D-6E8A-4147-A177-3AD203B41FA5}">
                      <a16:colId xmlns:a16="http://schemas.microsoft.com/office/drawing/2014/main" val="3950209560"/>
                    </a:ext>
                  </a:extLst>
                </a:gridCol>
                <a:gridCol w="1125147">
                  <a:extLst>
                    <a:ext uri="{9D8B030D-6E8A-4147-A177-3AD203B41FA5}">
                      <a16:colId xmlns:a16="http://schemas.microsoft.com/office/drawing/2014/main" val="1438944881"/>
                    </a:ext>
                  </a:extLst>
                </a:gridCol>
              </a:tblGrid>
              <a:tr h="24515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Criteriu</a:t>
                      </a:r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593826724"/>
                  </a:ext>
                </a:extLst>
              </a:tr>
              <a:tr h="19749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Licență</a:t>
                      </a:r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Masterat</a:t>
                      </a:r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4229919477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Nr.absolvenți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6117262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</a:rPr>
                        <a:t>În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Republica</a:t>
                      </a:r>
                      <a:r>
                        <a:rPr lang="en-US" sz="1600" b="1" u="none" strike="noStrike" dirty="0">
                          <a:effectLst/>
                        </a:rPr>
                        <a:t> Moldova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4622794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timpul studiilor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5469161"/>
                  </a:ext>
                </a:extLst>
              </a:tr>
              <a:tr h="247407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2189963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0067437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sectorul privat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1916437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0472370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domeniu conex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9863810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2835583"/>
                  </a:ext>
                </a:extLst>
              </a:tr>
              <a:tr h="247407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237168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Nu sunt angajați, urmează studii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4800014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Neangajați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599001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 err="1">
                          <a:effectLst/>
                        </a:rPr>
                        <a:t>Peste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hotare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3704310297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timpul studiilor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extLst>
                  <a:ext uri="{0D108BD9-81ED-4DB2-BD59-A6C34878D82A}">
                    <a16:rowId xmlns:a16="http://schemas.microsoft.com/office/drawing/2014/main" val="488540940"/>
                  </a:ext>
                </a:extLst>
              </a:tr>
              <a:tr h="247407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4124039386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982589866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sectorul privat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1955868162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3785833575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domeniu conex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3916314639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2563590713"/>
                  </a:ext>
                </a:extLst>
              </a:tr>
              <a:tr h="247407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3146609698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</a:rPr>
                        <a:t>Nu sunt angajați, urmează stuii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4038092697"/>
                  </a:ext>
                </a:extLst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Neangajați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1920144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615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1120" y="116632"/>
            <a:ext cx="11521280" cy="1084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Științe Economice –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Диаграмма 3">
            <a:extLst>
              <a:ext uri="{FF2B5EF4-FFF2-40B4-BE49-F238E27FC236}">
                <a16:creationId xmlns:a16="http://schemas.microsoft.com/office/drawing/2014/main" id="{364E2D4D-7189-4A8C-BAF6-C317D1E930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8548998"/>
              </p:ext>
            </p:extLst>
          </p:nvPr>
        </p:nvGraphicFramePr>
        <p:xfrm>
          <a:off x="407368" y="908720"/>
          <a:ext cx="115212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08755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636912"/>
            <a:ext cx="10972800" cy="1143000"/>
          </a:xfrm>
        </p:spPr>
        <p:txBody>
          <a:bodyPr/>
          <a:lstStyle/>
          <a:p>
            <a:r>
              <a:rPr lang="ro-RO" dirty="0"/>
              <a:t>Facultatea Biomedicină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959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A4DD2D4-FC41-460A-BF64-E04A7848E2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554715"/>
              </p:ext>
            </p:extLst>
          </p:nvPr>
        </p:nvGraphicFramePr>
        <p:xfrm>
          <a:off x="1415480" y="404664"/>
          <a:ext cx="10225137" cy="63367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7413">
                  <a:extLst>
                    <a:ext uri="{9D8B030D-6E8A-4147-A177-3AD203B41FA5}">
                      <a16:colId xmlns:a16="http://schemas.microsoft.com/office/drawing/2014/main" val="3008390658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4075589023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2363991100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3950209560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1438944881"/>
                    </a:ext>
                  </a:extLst>
                </a:gridCol>
              </a:tblGrid>
              <a:tr h="25088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Criteriu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593826724"/>
                  </a:ext>
                </a:extLst>
              </a:tr>
              <a:tr h="250885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422991947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Nr.absolvenți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6117262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Republica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Moldova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98.5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4622794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timpul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studiilor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5469161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218996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006743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privat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191643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047237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domeniu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conex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986381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283558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237168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  <a:latin typeface="+mn-lt"/>
                        </a:rPr>
                        <a:t>Nu sunt angajați, urmează studii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4800014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Neangajați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599001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Peste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hotare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431029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timpul studiilor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854094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4039386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2589866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sectorul privat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5868162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5833575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domeniu conex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6314639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359071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6609698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Nu sunt angajați, urmează stuii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809269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Neangajați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0144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111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19336" y="274638"/>
            <a:ext cx="11881320" cy="5620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Biomedicină – 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Диаграмма 3">
            <a:extLst>
              <a:ext uri="{FF2B5EF4-FFF2-40B4-BE49-F238E27FC236}">
                <a16:creationId xmlns:a16="http://schemas.microsoft.com/office/drawing/2014/main" id="{BE7EC0AC-C59E-4850-B235-AA46A632B95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81424986"/>
              </p:ext>
            </p:extLst>
          </p:nvPr>
        </p:nvGraphicFramePr>
        <p:xfrm>
          <a:off x="479425" y="981075"/>
          <a:ext cx="11304588" cy="5472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2410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060848"/>
            <a:ext cx="10972800" cy="1143000"/>
          </a:xfrm>
        </p:spPr>
        <p:txBody>
          <a:bodyPr/>
          <a:lstStyle/>
          <a:p>
            <a:r>
              <a:rPr lang="ro-RO" dirty="0"/>
              <a:t>Facultatea Litere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1039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D16A7B-5059-467F-B963-C12D124BD7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052497"/>
              </p:ext>
            </p:extLst>
          </p:nvPr>
        </p:nvGraphicFramePr>
        <p:xfrm>
          <a:off x="1271464" y="260645"/>
          <a:ext cx="10225137" cy="63367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7413">
                  <a:extLst>
                    <a:ext uri="{9D8B030D-6E8A-4147-A177-3AD203B41FA5}">
                      <a16:colId xmlns:a16="http://schemas.microsoft.com/office/drawing/2014/main" val="3008390658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4075589023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2363991100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3950209560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1438944881"/>
                    </a:ext>
                  </a:extLst>
                </a:gridCol>
              </a:tblGrid>
              <a:tr h="25088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Criteriu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593826724"/>
                  </a:ext>
                </a:extLst>
              </a:tr>
              <a:tr h="250885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422991947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Nr.absolvenți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6117262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Republica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Moldova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4622794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timpul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studiilor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5469161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218996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006743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privat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191643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047237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domeniu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conex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986381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283558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0237168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  <a:latin typeface="+mn-lt"/>
                        </a:rPr>
                        <a:t>Nu sunt angajați, urmează studii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4800014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Neangajați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6599001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Peste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hotare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431029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timpul studiilor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54094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4039386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2589866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sectorul privat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5868162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5833575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domeniu conex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6314639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359071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609698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Nu sunt angajați, urmează stuii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809269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Neangajați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0144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38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119336" y="116633"/>
            <a:ext cx="11881320" cy="9361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3200" dirty="0"/>
              <a:t>Modalitatea de colectare a informației</a:t>
            </a:r>
            <a:br>
              <a:rPr lang="ro-RO" altLang="en-US" sz="3200" dirty="0"/>
            </a:br>
            <a:r>
              <a:rPr lang="ro-RO" altLang="en-US" sz="3200" dirty="0"/>
              <a:t>și nr. participanți la sondaj </a:t>
            </a:r>
            <a:endParaRPr lang="en-US" altLang="en-US" sz="3200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599233"/>
              </p:ext>
            </p:extLst>
          </p:nvPr>
        </p:nvGraphicFramePr>
        <p:xfrm>
          <a:off x="407368" y="1052736"/>
          <a:ext cx="113772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5620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Litere  – 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Диаграмма 3">
            <a:extLst>
              <a:ext uri="{FF2B5EF4-FFF2-40B4-BE49-F238E27FC236}">
                <a16:creationId xmlns:a16="http://schemas.microsoft.com/office/drawing/2014/main" id="{27455BDB-9C70-41C9-B387-7C49B2EE21C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67639885"/>
              </p:ext>
            </p:extLst>
          </p:nvPr>
        </p:nvGraphicFramePr>
        <p:xfrm>
          <a:off x="407368" y="908720"/>
          <a:ext cx="1144927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6928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2276872"/>
            <a:ext cx="10972800" cy="1143000"/>
          </a:xfrm>
        </p:spPr>
        <p:txBody>
          <a:bodyPr/>
          <a:lstStyle/>
          <a:p>
            <a:r>
              <a:rPr lang="ro-RO" dirty="0"/>
              <a:t>Facultatea Științe Sociale și ale Educației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3556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0A4D80-DE00-4E81-8154-60F82D160D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511611"/>
              </p:ext>
            </p:extLst>
          </p:nvPr>
        </p:nvGraphicFramePr>
        <p:xfrm>
          <a:off x="1415480" y="188640"/>
          <a:ext cx="10225137" cy="63367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7413">
                  <a:extLst>
                    <a:ext uri="{9D8B030D-6E8A-4147-A177-3AD203B41FA5}">
                      <a16:colId xmlns:a16="http://schemas.microsoft.com/office/drawing/2014/main" val="3008390658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4075589023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2363991100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3950209560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1438944881"/>
                    </a:ext>
                  </a:extLst>
                </a:gridCol>
              </a:tblGrid>
              <a:tr h="25088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Criteriu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593826724"/>
                  </a:ext>
                </a:extLst>
              </a:tr>
              <a:tr h="250885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422991947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Nr.absolvenți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6117262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Republica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Moldova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4622794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timpul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studiilor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5469161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218996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006743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privat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191643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047237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domeniu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conex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986381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283558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237168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  <a:latin typeface="+mn-lt"/>
                        </a:rPr>
                        <a:t>Nu sunt angajați, urmează studii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4800014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Neangajați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599001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Peste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hotare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431029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timpul studiilor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854094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4039386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2589866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sectorul privat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5868162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5833575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domeniu conex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6314639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359071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6609698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Nu sunt angajați, urmează stuii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809269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Neangajați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0144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3225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8501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Științe Sociale și ale Educației – 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Диаграмма 3">
            <a:extLst>
              <a:ext uri="{FF2B5EF4-FFF2-40B4-BE49-F238E27FC236}">
                <a16:creationId xmlns:a16="http://schemas.microsoft.com/office/drawing/2014/main" id="{F1A2659B-0299-4745-9251-BBBAF5AECFF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7523187"/>
              </p:ext>
            </p:extLst>
          </p:nvPr>
        </p:nvGraphicFramePr>
        <p:xfrm>
          <a:off x="335360" y="1340768"/>
          <a:ext cx="115212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74939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204864"/>
            <a:ext cx="10972800" cy="1656184"/>
          </a:xfrm>
        </p:spPr>
        <p:txBody>
          <a:bodyPr/>
          <a:lstStyle/>
          <a:p>
            <a:r>
              <a:rPr lang="ro-RO" dirty="0"/>
              <a:t>Facultatea Relații Internaționale, Jurnalism și Științe Politice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2643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u 2"/>
          <p:cNvSpPr>
            <a:spLocks noGrp="1"/>
          </p:cNvSpPr>
          <p:nvPr>
            <p:ph type="title"/>
          </p:nvPr>
        </p:nvSpPr>
        <p:spPr>
          <a:xfrm>
            <a:off x="1559496" y="2060848"/>
            <a:ext cx="9217024" cy="2880320"/>
          </a:xfrm>
        </p:spPr>
        <p:txBody>
          <a:bodyPr/>
          <a:lstStyle/>
          <a:p>
            <a:r>
              <a:rPr lang="ro-RO" sz="3200" dirty="0"/>
              <a:t>Facultatea Relații Internaționale, Jurnalism și Științe Politice –</a:t>
            </a:r>
            <a:r>
              <a:rPr lang="en-US" sz="3200" dirty="0"/>
              <a:t> 2 </a:t>
            </a:r>
            <a:r>
              <a:rPr lang="ro-RO" sz="3200" dirty="0"/>
              <a:t>absolvenți – programe masterat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480713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2348880"/>
            <a:ext cx="10972800" cy="1143000"/>
          </a:xfrm>
        </p:spPr>
        <p:txBody>
          <a:bodyPr/>
          <a:lstStyle/>
          <a:p>
            <a:r>
              <a:rPr lang="ro-RO" dirty="0"/>
              <a:t>Facultatea Informatică, Inginerie și Design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1468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1E2B805-DEA6-41D8-8BDB-8761FCF250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268747"/>
              </p:ext>
            </p:extLst>
          </p:nvPr>
        </p:nvGraphicFramePr>
        <p:xfrm>
          <a:off x="983431" y="188640"/>
          <a:ext cx="10225137" cy="63367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7413">
                  <a:extLst>
                    <a:ext uri="{9D8B030D-6E8A-4147-A177-3AD203B41FA5}">
                      <a16:colId xmlns:a16="http://schemas.microsoft.com/office/drawing/2014/main" val="3008390658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4075589023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2363991100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3950209560"/>
                    </a:ext>
                  </a:extLst>
                </a:gridCol>
                <a:gridCol w="1149431">
                  <a:extLst>
                    <a:ext uri="{9D8B030D-6E8A-4147-A177-3AD203B41FA5}">
                      <a16:colId xmlns:a16="http://schemas.microsoft.com/office/drawing/2014/main" val="1438944881"/>
                    </a:ext>
                  </a:extLst>
                </a:gridCol>
              </a:tblGrid>
              <a:tr h="25088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Criteriu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593826724"/>
                  </a:ext>
                </a:extLst>
              </a:tr>
              <a:tr h="250885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4" marR="6384" marT="6384" marB="0" anchor="b"/>
                </a:tc>
                <a:extLst>
                  <a:ext uri="{0D108BD9-81ED-4DB2-BD59-A6C34878D82A}">
                    <a16:rowId xmlns:a16="http://schemas.microsoft.com/office/drawing/2014/main" val="422991947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Nr.absolvenți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6117262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Republica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Moldova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4622794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timpul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studiilor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5469161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218996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006743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privat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191643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047237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domeniu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conex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986381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283558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237168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  <a:latin typeface="+mn-lt"/>
                        </a:rPr>
                        <a:t>Nu sunt angajați, urmează studii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4800014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Neangajați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599001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Peste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hotare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431029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timpul studiilor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8540940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Angajați în primele 6 luni după absolvire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4039386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în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sectorul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2589866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sectorul privat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5868162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conform specialității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5833575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domeniu conex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6314639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+mn-lt"/>
                        </a:rPr>
                        <a:t>Angajați în alt domenu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3590713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Angajați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urmează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studii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de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licență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masterat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/doctorat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6609698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Nu sunt angajați, urmează stuii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8092697"/>
                  </a:ext>
                </a:extLst>
              </a:tr>
              <a:tr h="253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Neangajați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84" marR="6384" marT="63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0144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9622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188640"/>
            <a:ext cx="10972800" cy="4571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IID –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Диаграмма 3">
            <a:extLst>
              <a:ext uri="{FF2B5EF4-FFF2-40B4-BE49-F238E27FC236}">
                <a16:creationId xmlns:a16="http://schemas.microsoft.com/office/drawing/2014/main" id="{34F0CD59-AC15-47D4-9429-08E2EFE21E4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1428995"/>
              </p:ext>
            </p:extLst>
          </p:nvPr>
        </p:nvGraphicFramePr>
        <p:xfrm>
          <a:off x="695325" y="908050"/>
          <a:ext cx="11017250" cy="561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04281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4"/>
          <p:cNvSpPr>
            <a:spLocks noGrp="1"/>
          </p:cNvSpPr>
          <p:nvPr>
            <p:ph type="title"/>
          </p:nvPr>
        </p:nvSpPr>
        <p:spPr bwMode="auto">
          <a:xfrm>
            <a:off x="1981200" y="100014"/>
            <a:ext cx="8229600" cy="706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dirty="0"/>
              <a:t>Concluzii</a:t>
            </a:r>
            <a:endParaRPr lang="ru-RU" altLang="ru-RU" dirty="0"/>
          </a:p>
        </p:txBody>
      </p:sp>
      <p:sp>
        <p:nvSpPr>
          <p:cNvPr id="39939" name="Объект 5"/>
          <p:cNvSpPr>
            <a:spLocks noGrp="1"/>
          </p:cNvSpPr>
          <p:nvPr>
            <p:ph idx="1"/>
          </p:nvPr>
        </p:nvSpPr>
        <p:spPr bwMode="auto">
          <a:xfrm>
            <a:off x="1415480" y="692696"/>
            <a:ext cx="10585176" cy="60652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 comparație cu rezultatele chestionării realizate în anul universitar 2020-2021 privind angjarea absolvenților promoției 2019-2020, cota respondenților care au menționat că sunt angajați în câmpul muncii a scăzut – de la 93,8% la 90,3%, a scăzut numărul celor care urmează studii la masterat, doctorat, alte programe de licență – de la 38% la 17,4%. Dar datele au o explicație – a sporit considerabil numărul de studenți luat în calcul – de la 324 la 1032, astfel dispunându-se de informație mult mai completă.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Angajabilitatea absolvenților programelor de licență a scăzut – de la 96,3% la 82,7%, 51,2% angajându-se încă în timpul studiilor, iar 31,8% - în primele 6 luni după absolvire.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Angajabilitatea absolvenților programelor de masterat a sporit – de la 96,6% la 99,1%, 92,3% fiind angajați în timpul studiilor, iar 6,8% - în primele 6 uni după absolvire.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Considerăm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datele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ilustrează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sporirea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exigențelor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pieții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forțelor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muncă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preferinței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specialiști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urmează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urmat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masterat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175032" cy="1354162"/>
          </a:xfrm>
        </p:spPr>
        <p:txBody>
          <a:bodyPr/>
          <a:lstStyle/>
          <a:p>
            <a:r>
              <a:rPr lang="ro-RO" sz="4000" dirty="0"/>
              <a:t>Numărul de </a:t>
            </a:r>
            <a:r>
              <a:rPr lang="en-US" sz="4000" dirty="0" err="1"/>
              <a:t>absolvenți</a:t>
            </a:r>
            <a:r>
              <a:rPr lang="en-US" sz="4000" dirty="0"/>
              <a:t> </a:t>
            </a:r>
            <a:r>
              <a:rPr lang="en-US" sz="4000" dirty="0" err="1"/>
              <a:t>luați</a:t>
            </a:r>
            <a:r>
              <a:rPr lang="en-US" sz="4000" dirty="0"/>
              <a:t> </a:t>
            </a:r>
            <a:r>
              <a:rPr lang="en-US" sz="4000" dirty="0" err="1"/>
              <a:t>în</a:t>
            </a:r>
            <a:r>
              <a:rPr lang="en-US" sz="4000" dirty="0"/>
              <a:t> </a:t>
            </a:r>
            <a:r>
              <a:rPr lang="en-US" sz="4000" dirty="0" err="1"/>
              <a:t>cont</a:t>
            </a:r>
            <a:r>
              <a:rPr lang="en-US" sz="4000" dirty="0"/>
              <a:t> </a:t>
            </a:r>
            <a:r>
              <a:rPr lang="en-US" sz="4000" dirty="0" err="1"/>
              <a:t>în</a:t>
            </a:r>
            <a:r>
              <a:rPr lang="en-US" sz="4000" dirty="0"/>
              <a:t> </a:t>
            </a:r>
            <a:r>
              <a:rPr lang="en-US" sz="4000" dirty="0" err="1"/>
              <a:t>cadrul</a:t>
            </a:r>
            <a:r>
              <a:rPr lang="ro-RO" sz="4000" dirty="0"/>
              <a:t> sondaj</a:t>
            </a:r>
            <a:r>
              <a:rPr lang="en-US" sz="4000" dirty="0" err="1"/>
              <a:t>ului</a:t>
            </a:r>
            <a:r>
              <a:rPr lang="ro-RO" sz="4000" dirty="0"/>
              <a:t> pe facultăți</a:t>
            </a:r>
            <a:endParaRPr lang="ru-RU" sz="4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132698"/>
              </p:ext>
            </p:extLst>
          </p:nvPr>
        </p:nvGraphicFramePr>
        <p:xfrm>
          <a:off x="263352" y="1700809"/>
          <a:ext cx="1159328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9496" y="260648"/>
            <a:ext cx="10297144" cy="6480720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S-au modificat negativ rezultatele privind angajarea conform specialității după absolvirea programelor de licență, dar sunt mult mai favorabile cele care ilustrtează angajarea după programele de masterat: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după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absolvirea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licență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angajați conform domeniului de pregătire profesională – 33,5% față de 59,3%; angajați în domenii conexe – 27,8% față de 27,5%;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o-RO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după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absolvirea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masterat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angajați conform domeniului de pregătire profesională – 71,4% față de 67,3%; angajați în domenii conexe – 13,9% față de 22,1%.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Sporește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angalabilitatea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absolvenților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sectorul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public: de la 33,8% la 42,4%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absolvenții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licență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 la 36,1% la 64,7% 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absolvenții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masterat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2037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ъект 2"/>
          <p:cNvSpPr>
            <a:spLocks noGrp="1"/>
          </p:cNvSpPr>
          <p:nvPr>
            <p:ph idx="1"/>
          </p:nvPr>
        </p:nvSpPr>
        <p:spPr bwMode="auto">
          <a:xfrm>
            <a:off x="191344" y="188641"/>
            <a:ext cx="11809312" cy="53285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Cele mai înalte aprecieri ale rolului studiilor la ULIM în contextul angajării în câmpul muncii  au fost date a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similării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cunoștințe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competențe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o-RO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abilităților de a acționa eficient în condiții de stres, a acumula rapid noi cunoștințe, a lucra în echipă, a gestiona eficient timpul de muncă,  a elabora rapoarte, note sau alte documente, mai jos fiind apreciată calitatea formării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deprinderi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abilități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soluții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 a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coordona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activități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 a-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face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punctul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vedere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înțeles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colegi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conducători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a negocia în mod eficace. Sporește, chiar în rapoprt cu rezultatele din ultimii ani, necesitatea de dezvoltare a competențelor soft.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Conform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opiniilor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respondenților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competențele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importante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solicitate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angajare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referă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primul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rând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cunoașterea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aprofundată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propriului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domeniu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studiu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a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propriei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specializări</a:t>
            </a:r>
            <a:r>
              <a:rPr lang="ro-RO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abilitatea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acumula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rapid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cunoștințe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o-RO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abilitatea de a lucra în echipa, de a acționa bine în condiții de stres, 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a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soluții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 a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cunoaște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domenii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discipline, de a-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face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punctul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vedere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înțeles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colegi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conducători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ъект 2"/>
          <p:cNvSpPr>
            <a:spLocks noGrp="1"/>
          </p:cNvSpPr>
          <p:nvPr>
            <p:ph idx="1"/>
          </p:nvPr>
        </p:nvSpPr>
        <p:spPr bwMode="auto">
          <a:xfrm>
            <a:off x="335360" y="332656"/>
            <a:ext cx="11449271" cy="56887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sondajului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online au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expuse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propuneri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inclusiv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potențialul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absolvențilșr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pregătirera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angajare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studenților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dezbaterea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problemelor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legate de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construirea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carierei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Sondajul online oferă doar informație generală, facultățile urmând să completeze baza de date pentru fiecare absolvent al programelor de licență și masterat în conformitate cu solicitările regulamentelor interne și naționale.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4"/>
          <p:cNvSpPr>
            <a:spLocks noGrp="1"/>
          </p:cNvSpPr>
          <p:nvPr>
            <p:ph type="title"/>
          </p:nvPr>
        </p:nvSpPr>
        <p:spPr bwMode="auto">
          <a:xfrm>
            <a:off x="2017713" y="12701"/>
            <a:ext cx="8229600" cy="576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4000"/>
              <a:t>Proiect de hotărâre</a:t>
            </a:r>
            <a:endParaRPr lang="en-US" altLang="ru-RU" sz="4000"/>
          </a:p>
        </p:txBody>
      </p:sp>
      <p:sp>
        <p:nvSpPr>
          <p:cNvPr id="44035" name="Content Placeholder 5"/>
          <p:cNvSpPr>
            <a:spLocks noGrp="1"/>
          </p:cNvSpPr>
          <p:nvPr>
            <p:ph idx="1"/>
          </p:nvPr>
        </p:nvSpPr>
        <p:spPr bwMode="auto">
          <a:xfrm>
            <a:off x="407368" y="908720"/>
            <a:ext cx="11377264" cy="52565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700" dirty="0"/>
              <a:t>A lua act de cunoștință de rezultatele studiului inserţiei absolvenţilor ULIM 20</a:t>
            </a:r>
            <a:r>
              <a:rPr lang="en-US" altLang="en-US" sz="2700" dirty="0"/>
              <a:t>20</a:t>
            </a:r>
            <a:r>
              <a:rPr lang="ro-RO" altLang="en-US" sz="2700" dirty="0"/>
              <a:t>-202</a:t>
            </a:r>
            <a:r>
              <a:rPr lang="en-US" altLang="en-US" sz="2700" dirty="0"/>
              <a:t>1</a:t>
            </a:r>
            <a:r>
              <a:rPr lang="ro-RO" altLang="en-US" sz="2700" dirty="0"/>
              <a:t> în câmpul muncii.</a:t>
            </a:r>
          </a:p>
          <a:p>
            <a:r>
              <a:rPr lang="ro-RO" altLang="en-US" sz="2700" dirty="0"/>
              <a:t>A aduce la cunoștință rezultatele și a le pune în discuție în ședințele catedrelor și Consiliilor profesorale ale facultăților, elaborând propuneri pentru perfecționarea activității de sporire a angajabilității absolvenților ULIM.</a:t>
            </a:r>
          </a:p>
          <a:p>
            <a:r>
              <a:rPr lang="ro-RO" altLang="en-US" sz="2700" dirty="0"/>
              <a:t>A intensifica colaborarea dintre facultăți și Centrul de Consiliere Psihologică și Orientare în Carieră ULIM în pobleme legate de inserția absolvenților ULIM în câmpul muncii.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692696"/>
            <a:ext cx="11305256" cy="5433468"/>
          </a:xfrm>
        </p:spPr>
        <p:txBody>
          <a:bodyPr/>
          <a:lstStyle/>
          <a:p>
            <a:r>
              <a:rPr lang="ro-RO" altLang="ru-RU" sz="2800" dirty="0"/>
              <a:t>A organiza colectarea datelor privind inserția profesională a absolvenților în cadrul facultăților prin: colectarea datelor de contact (în mai-iunie), distribuirea și colectarea chestionarelor (septembrie-februarie), livrarea pentru prelucrarea finală a informației (martie). </a:t>
            </a:r>
            <a:endParaRPr lang="en-US" altLang="ru-RU" sz="2800" dirty="0"/>
          </a:p>
          <a:p>
            <a:r>
              <a:rPr lang="ro-RO" altLang="ru-RU" sz="2800" dirty="0"/>
              <a:t>A completa baze de date privind angajarea absolvenților ULIM în câmpul muncii pe programe de studii în cadrul facultăților.</a:t>
            </a:r>
          </a:p>
          <a:p>
            <a:r>
              <a:rPr lang="ro-RO" altLang="ru-RU" sz="2800" dirty="0"/>
              <a:t>A examina posibilitatea colectării datelor privind angajabilitatea absolvenților prin utilizarea sistemului informațional al ULIM.</a:t>
            </a:r>
          </a:p>
        </p:txBody>
      </p:sp>
    </p:spTree>
    <p:extLst>
      <p:ext uri="{BB962C8B-B14F-4D97-AF65-F5344CB8AC3E}">
        <p14:creationId xmlns:p14="http://schemas.microsoft.com/office/powerpoint/2010/main" val="23502402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392" y="908720"/>
            <a:ext cx="11161240" cy="5217444"/>
          </a:xfrm>
        </p:spPr>
        <p:txBody>
          <a:bodyPr/>
          <a:lstStyle/>
          <a:p>
            <a:r>
              <a:rPr lang="ro-RO" altLang="ru-RU" dirty="0"/>
              <a:t>A analiza inserția absolvenților ULIM în câmpul muncii în ședințele Consiliului de Asigurare a Calității al ULIM, comisiilor de asigurare a calității de la facultăți.</a:t>
            </a:r>
            <a:endParaRPr lang="en-US" altLang="ru-RU" dirty="0"/>
          </a:p>
          <a:p>
            <a:r>
              <a:rPr lang="ro-RO" dirty="0"/>
              <a:t>A detaliza activitatea privind angajarea în câmpul muncii a absolvenților în documentele interne ale ULIM, specificând rolul acesteia în asigurarea calității.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3309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1412776"/>
            <a:ext cx="8229600" cy="3240360"/>
          </a:xfrm>
        </p:spPr>
        <p:txBody>
          <a:bodyPr/>
          <a:lstStyle/>
          <a:p>
            <a:pPr marL="0" indent="0" algn="ctr">
              <a:buNone/>
            </a:pPr>
            <a:r>
              <a:rPr lang="ro-RO" sz="7200" dirty="0"/>
              <a:t>Mulțumesc pentru atenție! 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37282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1031016" cy="1228998"/>
          </a:xfrm>
        </p:spPr>
        <p:txBody>
          <a:bodyPr/>
          <a:lstStyle/>
          <a:p>
            <a:r>
              <a:rPr lang="ro-RO" dirty="0"/>
              <a:t>Numărul de participanți – absolvenți la programele de licență-masterat</a:t>
            </a:r>
            <a:endParaRPr lang="ru-RU" dirty="0"/>
          </a:p>
        </p:txBody>
      </p:sp>
      <p:graphicFrame>
        <p:nvGraphicFramePr>
          <p:cNvPr id="4" name="Substituent conținu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726660"/>
              </p:ext>
            </p:extLst>
          </p:nvPr>
        </p:nvGraphicFramePr>
        <p:xfrm>
          <a:off x="263352" y="1556793"/>
          <a:ext cx="1169288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222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1031016" cy="1228998"/>
          </a:xfrm>
        </p:spPr>
        <p:txBody>
          <a:bodyPr/>
          <a:lstStyle/>
          <a:p>
            <a:r>
              <a:rPr lang="ro-RO" dirty="0"/>
              <a:t>Numărul de participanți – absolvenți la programele de licență-masterat</a:t>
            </a:r>
            <a:endParaRPr lang="ru-RU" dirty="0"/>
          </a:p>
        </p:txBody>
      </p:sp>
      <p:graphicFrame>
        <p:nvGraphicFramePr>
          <p:cNvPr id="4" name="Substituent conținu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7216633"/>
              </p:ext>
            </p:extLst>
          </p:nvPr>
        </p:nvGraphicFramePr>
        <p:xfrm>
          <a:off x="623392" y="1556792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9793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6340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dirty="0"/>
              <a:t>Date demografice</a:t>
            </a:r>
            <a:endParaRPr lang="ru-RU" altLang="ru-RU" dirty="0"/>
          </a:p>
        </p:txBody>
      </p:sp>
      <p:graphicFrame>
        <p:nvGraphicFramePr>
          <p:cNvPr id="3" name="Substituent conținu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049746"/>
              </p:ext>
            </p:extLst>
          </p:nvPr>
        </p:nvGraphicFramePr>
        <p:xfrm>
          <a:off x="767408" y="980728"/>
          <a:ext cx="10972800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1652589" y="96839"/>
            <a:ext cx="8836025" cy="6678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200" dirty="0"/>
              <a:t>Traseu post-absolvire</a:t>
            </a:r>
            <a:endParaRPr lang="en-US" altLang="ru-RU" sz="2000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42108469"/>
              </p:ext>
            </p:extLst>
          </p:nvPr>
        </p:nvGraphicFramePr>
        <p:xfrm>
          <a:off x="623392" y="548681"/>
          <a:ext cx="11161240" cy="521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Traseu post absolvire licență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71581287"/>
              </p:ext>
            </p:extLst>
          </p:nvPr>
        </p:nvGraphicFramePr>
        <p:xfrm>
          <a:off x="335360" y="1196753"/>
          <a:ext cx="11247040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1429603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3699</TotalTime>
  <Words>2809</Words>
  <Application>Microsoft Office PowerPoint</Application>
  <PresentationFormat>Widescreen</PresentationFormat>
  <Paragraphs>830</Paragraphs>
  <Slides>46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Calibri</vt:lpstr>
      <vt:lpstr>Times New Roman</vt:lpstr>
      <vt:lpstr>Modèle par défaut</vt:lpstr>
      <vt:lpstr>Orientarea studenţilor în carieră şi studiul inserţiei absolvenţilor ULIM în câmpul muncii  Informație privind angajabilitatea absolvenților a.u. 2020-2021  </vt:lpstr>
      <vt:lpstr>FIŞA DE URMĂRIRE A INSERŢIEI PROFESIONALE A ABSOLVENŢILOR PE PIAŢA MUNCII Conținut</vt:lpstr>
      <vt:lpstr>Modalitatea de colectare a informației și nr. participanți la sondaj </vt:lpstr>
      <vt:lpstr>Numărul de absolvenți luați în cont în cadrul sondajului pe facultăți</vt:lpstr>
      <vt:lpstr>Numărul de participanți – absolvenți la programele de licență-masterat</vt:lpstr>
      <vt:lpstr>Numărul de participanți – absolvenți la programele de licență-masterat</vt:lpstr>
      <vt:lpstr>Date demografice</vt:lpstr>
      <vt:lpstr>Traseu post-absolvire</vt:lpstr>
      <vt:lpstr>Traseu post absolvire licență</vt:lpstr>
      <vt:lpstr>Traseu post absolvire masterat</vt:lpstr>
      <vt:lpstr>Traseu post absolvire licență</vt:lpstr>
      <vt:lpstr>Traseu post absolvire masterat</vt:lpstr>
      <vt:lpstr>Detalii privind angajarea – conformitate cu domeniul de formare profesională la programul de licență</vt:lpstr>
      <vt:lpstr>Detalii privind angajarea – conformitate cu domeniul de formare profesională la programul de masterat</vt:lpstr>
      <vt:lpstr>Competențe care contribuie la angajarea cu succes în câmpul muncii (hard și soft)</vt:lpstr>
      <vt:lpstr>Opinii și sugestii</vt:lpstr>
      <vt:lpstr>Opinii și sugestii</vt:lpstr>
      <vt:lpstr>Angajabilitatea absolvenților programelor de licență și masterat – pe facultăți</vt:lpstr>
      <vt:lpstr>Facultatea Drept</vt:lpstr>
      <vt:lpstr>PowerPoint Presentation</vt:lpstr>
      <vt:lpstr>Facultatea Drept – calcule generale ale angajabilității (în %)</vt:lpstr>
      <vt:lpstr>Facultatea Științe Economice</vt:lpstr>
      <vt:lpstr>PowerPoint Presentation</vt:lpstr>
      <vt:lpstr>Facultatea Științe Economice – calcule generale ale angajabilității (în %)</vt:lpstr>
      <vt:lpstr>Facultatea Biomedicină</vt:lpstr>
      <vt:lpstr>PowerPoint Presentation</vt:lpstr>
      <vt:lpstr>Facultatea Biomedicină – calcule generale ale angajabilității (în %)</vt:lpstr>
      <vt:lpstr>Facultatea Litere</vt:lpstr>
      <vt:lpstr>PowerPoint Presentation</vt:lpstr>
      <vt:lpstr>Facultatea Litere  – calcule generale ale angajabilității (în %)</vt:lpstr>
      <vt:lpstr>Facultatea Științe Sociale și ale Educației</vt:lpstr>
      <vt:lpstr>PowerPoint Presentation</vt:lpstr>
      <vt:lpstr>Facultatea Științe Sociale și ale Educației – calcule generale ale angajabilității (în %)</vt:lpstr>
      <vt:lpstr>Facultatea Relații Internaționale, Jurnalism și Științe Politice</vt:lpstr>
      <vt:lpstr>Facultatea Relații Internaționale, Jurnalism și Științe Politice – 2 absolvenți – programe masterat </vt:lpstr>
      <vt:lpstr>Facultatea Informatică, Inginerie și Design</vt:lpstr>
      <vt:lpstr>PowerPoint Presentation</vt:lpstr>
      <vt:lpstr>Facultatea IID –calcule generale ale angajabilității (în %)</vt:lpstr>
      <vt:lpstr>Concluzii</vt:lpstr>
      <vt:lpstr>PowerPoint Presentation</vt:lpstr>
      <vt:lpstr>PowerPoint Presentation</vt:lpstr>
      <vt:lpstr>PowerPoint Presentation</vt:lpstr>
      <vt:lpstr>Proiect de hotărâre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ЗАНЯТОСТЬ И БЕЗРАБОТИЦА</dc:title>
  <dc:creator>Пользователь</dc:creator>
  <cp:lastModifiedBy>srusnac58@mail.ru</cp:lastModifiedBy>
  <cp:revision>258</cp:revision>
  <cp:lastPrinted>2017-05-22T14:00:46Z</cp:lastPrinted>
  <dcterms:created xsi:type="dcterms:W3CDTF">2015-07-23T19:01:23Z</dcterms:created>
  <dcterms:modified xsi:type="dcterms:W3CDTF">2022-04-20T20:38:01Z</dcterms:modified>
</cp:coreProperties>
</file>