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6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notesSlides/notesSlide2.xml" ContentType="application/vnd.openxmlformats-officedocument.presentationml.notesSlide+xml"/>
  <Override PartName="/ppt/charts/chart1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1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1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19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20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21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22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720" r:id="rId1"/>
  </p:sldMasterIdLst>
  <p:notesMasterIdLst>
    <p:notesMasterId r:id="rId38"/>
  </p:notesMasterIdLst>
  <p:handoutMasterIdLst>
    <p:handoutMasterId r:id="rId39"/>
  </p:handoutMasterIdLst>
  <p:sldIdLst>
    <p:sldId id="259" r:id="rId2"/>
    <p:sldId id="257" r:id="rId3"/>
    <p:sldId id="288" r:id="rId4"/>
    <p:sldId id="427" r:id="rId5"/>
    <p:sldId id="428" r:id="rId6"/>
    <p:sldId id="306" r:id="rId7"/>
    <p:sldId id="429" r:id="rId8"/>
    <p:sldId id="417" r:id="rId9"/>
    <p:sldId id="418" r:id="rId10"/>
    <p:sldId id="312" r:id="rId11"/>
    <p:sldId id="307" r:id="rId12"/>
    <p:sldId id="373" r:id="rId13"/>
    <p:sldId id="430" r:id="rId14"/>
    <p:sldId id="415" r:id="rId15"/>
    <p:sldId id="431" r:id="rId16"/>
    <p:sldId id="374" r:id="rId17"/>
    <p:sldId id="416" r:id="rId18"/>
    <p:sldId id="308" r:id="rId19"/>
    <p:sldId id="375" r:id="rId20"/>
    <p:sldId id="432" r:id="rId21"/>
    <p:sldId id="321" r:id="rId22"/>
    <p:sldId id="380" r:id="rId23"/>
    <p:sldId id="290" r:id="rId24"/>
    <p:sldId id="381" r:id="rId25"/>
    <p:sldId id="384" r:id="rId26"/>
    <p:sldId id="385" r:id="rId27"/>
    <p:sldId id="387" r:id="rId28"/>
    <p:sldId id="390" r:id="rId29"/>
    <p:sldId id="391" r:id="rId30"/>
    <p:sldId id="323" r:id="rId31"/>
    <p:sldId id="362" r:id="rId32"/>
    <p:sldId id="324" r:id="rId33"/>
    <p:sldId id="311" r:id="rId34"/>
    <p:sldId id="363" r:id="rId35"/>
    <p:sldId id="364" r:id="rId36"/>
    <p:sldId id="378" r:id="rId37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23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374" autoAdjust="0"/>
  </p:normalViewPr>
  <p:slideViewPr>
    <p:cSldViewPr>
      <p:cViewPr varScale="1">
        <p:scale>
          <a:sx n="114" d="100"/>
          <a:sy n="114" d="100"/>
        </p:scale>
        <p:origin x="438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8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9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0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1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Date procesate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A.u.2018-2019</c:v>
                </c:pt>
                <c:pt idx="1">
                  <c:v>A.u. 2019-2020</c:v>
                </c:pt>
                <c:pt idx="2">
                  <c:v>A.u.2020-2021</c:v>
                </c:pt>
                <c:pt idx="3">
                  <c:v>A.u.2021-2022</c:v>
                </c:pt>
                <c:pt idx="4">
                  <c:v>A.u.2022-2023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854</c:v>
                </c:pt>
                <c:pt idx="1">
                  <c:v>379</c:v>
                </c:pt>
                <c:pt idx="2">
                  <c:v>324</c:v>
                </c:pt>
                <c:pt idx="3">
                  <c:v>1032</c:v>
                </c:pt>
                <c:pt idx="4">
                  <c:v>475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A09-42F0-85AB-39D645E8D79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Baze de date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Лист1!$A$2:$A$6</c:f>
              <c:strCache>
                <c:ptCount val="5"/>
                <c:pt idx="0">
                  <c:v>A.u.2018-2019</c:v>
                </c:pt>
                <c:pt idx="1">
                  <c:v>A.u. 2019-2020</c:v>
                </c:pt>
                <c:pt idx="2">
                  <c:v>A.u.2020-2021</c:v>
                </c:pt>
                <c:pt idx="3">
                  <c:v>A.u.2021-2022</c:v>
                </c:pt>
                <c:pt idx="4">
                  <c:v>A.u.2022-2023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854</c:v>
                </c:pt>
                <c:pt idx="1">
                  <c:v>241</c:v>
                </c:pt>
                <c:pt idx="2">
                  <c:v>99</c:v>
                </c:pt>
                <c:pt idx="3">
                  <c:v>1025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9E2-44DC-AB02-FF1548DE397A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Chestionare online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Лист1!$A$2:$A$6</c:f>
              <c:strCache>
                <c:ptCount val="5"/>
                <c:pt idx="0">
                  <c:v>A.u.2018-2019</c:v>
                </c:pt>
                <c:pt idx="1">
                  <c:v>A.u. 2019-2020</c:v>
                </c:pt>
                <c:pt idx="2">
                  <c:v>A.u.2020-2021</c:v>
                </c:pt>
                <c:pt idx="3">
                  <c:v>A.u.2021-2022</c:v>
                </c:pt>
                <c:pt idx="4">
                  <c:v>A.u.2022-2023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1">
                  <c:v>138</c:v>
                </c:pt>
                <c:pt idx="2">
                  <c:v>225</c:v>
                </c:pt>
                <c:pt idx="3">
                  <c:v>107</c:v>
                </c:pt>
                <c:pt idx="4">
                  <c:v>475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9E2-44DC-AB02-FF1548DE39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199996928"/>
        <c:axId val="51531136"/>
      </c:barChart>
      <c:catAx>
        <c:axId val="199996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700000" vert="horz"/>
          <a:lstStyle/>
          <a:p>
            <a:pPr>
              <a:defRPr/>
            </a:pPr>
            <a:endParaRPr lang="en-US"/>
          </a:p>
        </c:txPr>
        <c:crossAx val="51531136"/>
        <c:crosses val="autoZero"/>
        <c:auto val="1"/>
        <c:lblAlgn val="ctr"/>
        <c:lblOffset val="100"/>
        <c:noMultiLvlLbl val="0"/>
      </c:catAx>
      <c:valAx>
        <c:axId val="515311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199996928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Foaie1!$B$1</c:f>
              <c:strCache>
                <c:ptCount val="1"/>
                <c:pt idx="0">
                  <c:v> 2017-2018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Foaie1!$A$2:$A$5</c:f>
              <c:strCache>
                <c:ptCount val="4"/>
                <c:pt idx="0">
                  <c:v>Total angajați</c:v>
                </c:pt>
                <c:pt idx="1">
                  <c:v>Angajați în timpul studiilor</c:v>
                </c:pt>
                <c:pt idx="2">
                  <c:v>Angajați în primele 6 luni după absolvire</c:v>
                </c:pt>
                <c:pt idx="3">
                  <c:v>Angajați în ultimele 2-3 luni</c:v>
                </c:pt>
              </c:strCache>
            </c:strRef>
          </c:cat>
          <c:val>
            <c:numRef>
              <c:f>Foaie1!$B$2:$B$5</c:f>
              <c:numCache>
                <c:formatCode>0.0%</c:formatCode>
                <c:ptCount val="4"/>
                <c:pt idx="0">
                  <c:v>0.98099999999999998</c:v>
                </c:pt>
                <c:pt idx="1">
                  <c:v>0.748</c:v>
                </c:pt>
                <c:pt idx="2">
                  <c:v>0.23300000000000001</c:v>
                </c:pt>
                <c:pt idx="3">
                  <c:v>1.9E-2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AA-4894-BBFE-7BE8C01AEEF7}"/>
            </c:ext>
          </c:extLst>
        </c:ser>
        <c:ser>
          <c:idx val="1"/>
          <c:order val="1"/>
          <c:tx>
            <c:strRef>
              <c:f>Foaie1!$C$1</c:f>
              <c:strCache>
                <c:ptCount val="1"/>
                <c:pt idx="0">
                  <c:v> 2018-2019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Foaie1!$A$2:$A$5</c:f>
              <c:strCache>
                <c:ptCount val="4"/>
                <c:pt idx="0">
                  <c:v>Total angajați</c:v>
                </c:pt>
                <c:pt idx="1">
                  <c:v>Angajați în timpul studiilor</c:v>
                </c:pt>
                <c:pt idx="2">
                  <c:v>Angajați în primele 6 luni după absolvire</c:v>
                </c:pt>
                <c:pt idx="3">
                  <c:v>Angajați în ultimele 2-3 luni</c:v>
                </c:pt>
              </c:strCache>
            </c:strRef>
          </c:cat>
          <c:val>
            <c:numRef>
              <c:f>Foaie1!$C$2:$C$5</c:f>
              <c:numCache>
                <c:formatCode>0.0%</c:formatCode>
                <c:ptCount val="4"/>
                <c:pt idx="0">
                  <c:v>0.85699999999999998</c:v>
                </c:pt>
                <c:pt idx="1">
                  <c:v>0.39300000000000002</c:v>
                </c:pt>
                <c:pt idx="2">
                  <c:v>0.48099999999999998</c:v>
                </c:pt>
                <c:pt idx="3">
                  <c:v>0.126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5AA-4894-BBFE-7BE8C01AEEF7}"/>
            </c:ext>
          </c:extLst>
        </c:ser>
        <c:ser>
          <c:idx val="2"/>
          <c:order val="2"/>
          <c:tx>
            <c:strRef>
              <c:f>Foaie1!$D$1</c:f>
              <c:strCache>
                <c:ptCount val="1"/>
                <c:pt idx="0">
                  <c:v>2019-2020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Foaie1!$A$2:$A$5</c:f>
              <c:strCache>
                <c:ptCount val="4"/>
                <c:pt idx="0">
                  <c:v>Total angajați</c:v>
                </c:pt>
                <c:pt idx="1">
                  <c:v>Angajați în timpul studiilor</c:v>
                </c:pt>
                <c:pt idx="2">
                  <c:v>Angajați în primele 6 luni după absolvire</c:v>
                </c:pt>
                <c:pt idx="3">
                  <c:v>Angajați în ultimele 2-3 luni</c:v>
                </c:pt>
              </c:strCache>
            </c:strRef>
          </c:cat>
          <c:val>
            <c:numRef>
              <c:f>Foaie1!$D$2:$D$5</c:f>
              <c:numCache>
                <c:formatCode>0.0%</c:formatCode>
                <c:ptCount val="4"/>
                <c:pt idx="0">
                  <c:v>0.96599999999999997</c:v>
                </c:pt>
                <c:pt idx="1">
                  <c:v>0.75700000000000001</c:v>
                </c:pt>
                <c:pt idx="2">
                  <c:v>0.2</c:v>
                </c:pt>
                <c:pt idx="3">
                  <c:v>4.2999999999999997E-2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5AA-4894-BBFE-7BE8C01AEEF7}"/>
            </c:ext>
          </c:extLst>
        </c:ser>
        <c:ser>
          <c:idx val="3"/>
          <c:order val="3"/>
          <c:tx>
            <c:strRef>
              <c:f>Foaie1!$E$1</c:f>
              <c:strCache>
                <c:ptCount val="1"/>
                <c:pt idx="0">
                  <c:v>2020-2021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1.0498687664041995E-2"/>
                  <c:y val="2.8060326608944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5AA-4894-BBFE-7BE8C01AEEF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Foaie1!$A$2:$A$5</c:f>
              <c:strCache>
                <c:ptCount val="4"/>
                <c:pt idx="0">
                  <c:v>Total angajați</c:v>
                </c:pt>
                <c:pt idx="1">
                  <c:v>Angajați în timpul studiilor</c:v>
                </c:pt>
                <c:pt idx="2">
                  <c:v>Angajați în primele 6 luni după absolvire</c:v>
                </c:pt>
                <c:pt idx="3">
                  <c:v>Angajați în ultimele 2-3 luni</c:v>
                </c:pt>
              </c:strCache>
            </c:strRef>
          </c:cat>
          <c:val>
            <c:numRef>
              <c:f>Foaie1!$E$2:$E$5</c:f>
              <c:numCache>
                <c:formatCode>0.0%</c:formatCode>
                <c:ptCount val="4"/>
                <c:pt idx="0">
                  <c:v>0.99099999999999999</c:v>
                </c:pt>
                <c:pt idx="1">
                  <c:v>0.92300000000000004</c:v>
                </c:pt>
                <c:pt idx="2">
                  <c:v>6.8000000000000005E-2</c:v>
                </c:pt>
                <c:pt idx="3">
                  <c:v>8.9999999999999993E-3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5AA-4894-BBFE-7BE8C01AEEF7}"/>
            </c:ext>
          </c:extLst>
        </c:ser>
        <c:ser>
          <c:idx val="4"/>
          <c:order val="4"/>
          <c:tx>
            <c:strRef>
              <c:f>Foaie1!$F$1</c:f>
              <c:strCache>
                <c:ptCount val="1"/>
                <c:pt idx="0">
                  <c:v>2021-2022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Foaie1!$A$2:$A$5</c:f>
              <c:strCache>
                <c:ptCount val="4"/>
                <c:pt idx="0">
                  <c:v>Total angajați</c:v>
                </c:pt>
                <c:pt idx="1">
                  <c:v>Angajați în timpul studiilor</c:v>
                </c:pt>
                <c:pt idx="2">
                  <c:v>Angajați în primele 6 luni după absolvire</c:v>
                </c:pt>
                <c:pt idx="3">
                  <c:v>Angajați în ultimele 2-3 luni</c:v>
                </c:pt>
              </c:strCache>
            </c:strRef>
          </c:cat>
          <c:val>
            <c:numRef>
              <c:f>Foaie1!$F$2:$F$5</c:f>
              <c:numCache>
                <c:formatCode>0.0%</c:formatCode>
                <c:ptCount val="4"/>
                <c:pt idx="0">
                  <c:v>0.93799999999999994</c:v>
                </c:pt>
                <c:pt idx="1">
                  <c:v>0.76500000000000001</c:v>
                </c:pt>
                <c:pt idx="2">
                  <c:v>7.3999999999999996E-2</c:v>
                </c:pt>
                <c:pt idx="3">
                  <c:v>0.161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282-462C-9E33-772AEA3AD9C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46457344"/>
        <c:axId val="238846528"/>
      </c:barChart>
      <c:catAx>
        <c:axId val="24645734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38846528"/>
        <c:crosses val="autoZero"/>
        <c:auto val="1"/>
        <c:lblAlgn val="ctr"/>
        <c:lblOffset val="100"/>
        <c:noMultiLvlLbl val="0"/>
      </c:catAx>
      <c:valAx>
        <c:axId val="238846528"/>
        <c:scaling>
          <c:orientation val="minMax"/>
        </c:scaling>
        <c:delete val="1"/>
        <c:axPos val="l"/>
        <c:numFmt formatCode="0.0%" sourceLinked="1"/>
        <c:majorTickMark val="out"/>
        <c:minorTickMark val="none"/>
        <c:tickLblPos val="nextTo"/>
        <c:crossAx val="246457344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Preocupări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Total angajați</c:v>
                </c:pt>
                <c:pt idx="1">
                  <c:v>Angajați, urmează studii în alte programe de licență, masterat, sau doctorat</c:v>
                </c:pt>
                <c:pt idx="2">
                  <c:v>Nu sunt angajați, urmează stuii </c:v>
                </c:pt>
                <c:pt idx="3">
                  <c:v>Angajați, nu învață</c:v>
                </c:pt>
                <c:pt idx="4">
                  <c:v>Nu sunt angajați și nu învață</c:v>
                </c:pt>
              </c:strCache>
            </c:strRef>
          </c:cat>
          <c:val>
            <c:numRef>
              <c:f>Лист1!$B$2:$B$6</c:f>
              <c:numCache>
                <c:formatCode>0.0%</c:formatCode>
                <c:ptCount val="5"/>
                <c:pt idx="0">
                  <c:v>0.93799999999999994</c:v>
                </c:pt>
                <c:pt idx="1">
                  <c:v>6.2E-2</c:v>
                </c:pt>
                <c:pt idx="2">
                  <c:v>7.0000000000000001E-3</c:v>
                </c:pt>
                <c:pt idx="3">
                  <c:v>0.86899999999999999</c:v>
                </c:pt>
                <c:pt idx="4">
                  <c:v>6.2E-2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C34-4CD9-8840-599CF3D7FE6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99996416"/>
        <c:axId val="219684864"/>
      </c:barChart>
      <c:catAx>
        <c:axId val="199996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219684864"/>
        <c:crosses val="autoZero"/>
        <c:auto val="1"/>
        <c:lblAlgn val="ctr"/>
        <c:lblOffset val="100"/>
        <c:noMultiLvlLbl val="0"/>
      </c:catAx>
      <c:valAx>
        <c:axId val="219684864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1999964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1.2125388845683814E-2"/>
          <c:y val="0.12482382909835416"/>
          <c:w val="0.97574922230863237"/>
          <c:h val="0.6897910152840162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Foaie1!$B$1</c:f>
              <c:strCache>
                <c:ptCount val="1"/>
                <c:pt idx="0">
                  <c:v> 2017-2018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Foaie1!$A$2:$A$3</c:f>
              <c:strCache>
                <c:ptCount val="2"/>
                <c:pt idx="0">
                  <c:v>Angajați în sectorul public </c:v>
                </c:pt>
                <c:pt idx="1">
                  <c:v>Angajați în sectorul privat</c:v>
                </c:pt>
              </c:strCache>
            </c:strRef>
          </c:cat>
          <c:val>
            <c:numRef>
              <c:f>Foaie1!$B$2:$B$3</c:f>
              <c:numCache>
                <c:formatCode>0.0%</c:formatCode>
                <c:ptCount val="2"/>
                <c:pt idx="0">
                  <c:v>0.17199999999999999</c:v>
                </c:pt>
                <c:pt idx="1">
                  <c:v>0.82799999999999996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D3F-4755-A2BB-7777CB7D372B}"/>
            </c:ext>
          </c:extLst>
        </c:ser>
        <c:ser>
          <c:idx val="1"/>
          <c:order val="1"/>
          <c:tx>
            <c:strRef>
              <c:f>Foaie1!$C$1</c:f>
              <c:strCache>
                <c:ptCount val="1"/>
                <c:pt idx="0">
                  <c:v>2018-2019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Foaie1!$A$2:$A$3</c:f>
              <c:strCache>
                <c:ptCount val="2"/>
                <c:pt idx="0">
                  <c:v>Angajați în sectorul public </c:v>
                </c:pt>
                <c:pt idx="1">
                  <c:v>Angajați în sectorul privat</c:v>
                </c:pt>
              </c:strCache>
            </c:strRef>
          </c:cat>
          <c:val>
            <c:numRef>
              <c:f>Foaie1!$C$2:$C$3</c:f>
              <c:numCache>
                <c:formatCode>0.0%</c:formatCode>
                <c:ptCount val="2"/>
                <c:pt idx="0">
                  <c:v>0.29899999999999999</c:v>
                </c:pt>
                <c:pt idx="1">
                  <c:v>0.70099999999999996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D3F-4755-A2BB-7777CB7D372B}"/>
            </c:ext>
          </c:extLst>
        </c:ser>
        <c:ser>
          <c:idx val="2"/>
          <c:order val="2"/>
          <c:tx>
            <c:strRef>
              <c:f>Foaie1!$D$1</c:f>
              <c:strCache>
                <c:ptCount val="1"/>
                <c:pt idx="0">
                  <c:v>2019-2020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Foaie1!$A$2:$A$3</c:f>
              <c:strCache>
                <c:ptCount val="2"/>
                <c:pt idx="0">
                  <c:v>Angajați în sectorul public </c:v>
                </c:pt>
                <c:pt idx="1">
                  <c:v>Angajați în sectorul privat</c:v>
                </c:pt>
              </c:strCache>
            </c:strRef>
          </c:cat>
          <c:val>
            <c:numRef>
              <c:f>Foaie1!$D$2:$D$3</c:f>
              <c:numCache>
                <c:formatCode>0.0%</c:formatCode>
                <c:ptCount val="2"/>
                <c:pt idx="0">
                  <c:v>0.39800000000000002</c:v>
                </c:pt>
                <c:pt idx="1">
                  <c:v>0.60199999999999998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D3F-4755-A2BB-7777CB7D372B}"/>
            </c:ext>
          </c:extLst>
        </c:ser>
        <c:ser>
          <c:idx val="3"/>
          <c:order val="3"/>
          <c:tx>
            <c:strRef>
              <c:f>Foaie1!$E$1</c:f>
              <c:strCache>
                <c:ptCount val="1"/>
                <c:pt idx="0">
                  <c:v>2020-2021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Foaie1!$A$2:$A$3</c:f>
              <c:strCache>
                <c:ptCount val="2"/>
                <c:pt idx="0">
                  <c:v>Angajați în sectorul public </c:v>
                </c:pt>
                <c:pt idx="1">
                  <c:v>Angajați în sectorul privat</c:v>
                </c:pt>
              </c:strCache>
            </c:strRef>
          </c:cat>
          <c:val>
            <c:numRef>
              <c:f>Foaie1!$E$2:$E$3</c:f>
              <c:numCache>
                <c:formatCode>0.0%</c:formatCode>
                <c:ptCount val="2"/>
                <c:pt idx="0">
                  <c:v>0.44400000000000001</c:v>
                </c:pt>
                <c:pt idx="1">
                  <c:v>0.55600000000000005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D3F-4755-A2BB-7777CB7D372B}"/>
            </c:ext>
          </c:extLst>
        </c:ser>
        <c:ser>
          <c:idx val="4"/>
          <c:order val="4"/>
          <c:tx>
            <c:strRef>
              <c:f>Foaie1!$F$1</c:f>
              <c:strCache>
                <c:ptCount val="1"/>
                <c:pt idx="0">
                  <c:v>2021-2022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Foaie1!$A$2:$A$3</c:f>
              <c:strCache>
                <c:ptCount val="2"/>
                <c:pt idx="0">
                  <c:v>Angajați în sectorul public </c:v>
                </c:pt>
                <c:pt idx="1">
                  <c:v>Angajați în sectorul privat</c:v>
                </c:pt>
              </c:strCache>
            </c:strRef>
          </c:cat>
          <c:val>
            <c:numRef>
              <c:f>Foaie1!$F$2:$F$3</c:f>
              <c:numCache>
                <c:formatCode>0.0%</c:formatCode>
                <c:ptCount val="2"/>
                <c:pt idx="0">
                  <c:v>0.39900000000000002</c:v>
                </c:pt>
                <c:pt idx="1">
                  <c:v>0.60099999999999998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D52-4E37-8512-DB5A7F3E42C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39920128"/>
        <c:axId val="238848832"/>
      </c:barChart>
      <c:catAx>
        <c:axId val="23992012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38848832"/>
        <c:crosses val="autoZero"/>
        <c:auto val="1"/>
        <c:lblAlgn val="ctr"/>
        <c:lblOffset val="100"/>
        <c:noMultiLvlLbl val="0"/>
      </c:catAx>
      <c:valAx>
        <c:axId val="238848832"/>
        <c:scaling>
          <c:orientation val="minMax"/>
        </c:scaling>
        <c:delete val="1"/>
        <c:axPos val="l"/>
        <c:numFmt formatCode="0.0%" sourceLinked="1"/>
        <c:majorTickMark val="out"/>
        <c:minorTickMark val="none"/>
        <c:tickLblPos val="nextTo"/>
        <c:crossAx val="239920128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txPr>
    <a:bodyPr/>
    <a:lstStyle/>
    <a:p>
      <a:pPr>
        <a:defRPr sz="2400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Foaie1!$B$1</c:f>
              <c:strCache>
                <c:ptCount val="1"/>
                <c:pt idx="0">
                  <c:v> 2017-2018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Foaie1!$A$2:$A$3</c:f>
              <c:strCache>
                <c:ptCount val="2"/>
                <c:pt idx="0">
                  <c:v>Angajați în sectorul public </c:v>
                </c:pt>
                <c:pt idx="1">
                  <c:v>Angajați în sectorul privat</c:v>
                </c:pt>
              </c:strCache>
            </c:strRef>
          </c:cat>
          <c:val>
            <c:numRef>
              <c:f>Foaie1!$B$2:$B$3</c:f>
              <c:numCache>
                <c:formatCode>0.0%</c:formatCode>
                <c:ptCount val="2"/>
                <c:pt idx="0">
                  <c:v>0.501</c:v>
                </c:pt>
                <c:pt idx="1">
                  <c:v>0.48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74-4C18-96EE-9BD80BB912CD}"/>
            </c:ext>
          </c:extLst>
        </c:ser>
        <c:ser>
          <c:idx val="1"/>
          <c:order val="1"/>
          <c:tx>
            <c:strRef>
              <c:f>Foaie1!$C$1</c:f>
              <c:strCache>
                <c:ptCount val="1"/>
                <c:pt idx="0">
                  <c:v>2018-2019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Foaie1!$A$2:$A$3</c:f>
              <c:strCache>
                <c:ptCount val="2"/>
                <c:pt idx="0">
                  <c:v>Angajați în sectorul public </c:v>
                </c:pt>
                <c:pt idx="1">
                  <c:v>Angajați în sectorul privat</c:v>
                </c:pt>
              </c:strCache>
            </c:strRef>
          </c:cat>
          <c:val>
            <c:numRef>
              <c:f>Foaie1!$C$2:$C$3</c:f>
              <c:numCache>
                <c:formatCode>0.0%</c:formatCode>
                <c:ptCount val="2"/>
                <c:pt idx="0">
                  <c:v>0.59099999999999997</c:v>
                </c:pt>
                <c:pt idx="1">
                  <c:v>0.40899999999999997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74-4C18-96EE-9BD80BB912CD}"/>
            </c:ext>
          </c:extLst>
        </c:ser>
        <c:ser>
          <c:idx val="2"/>
          <c:order val="2"/>
          <c:tx>
            <c:strRef>
              <c:f>Foaie1!$D$1</c:f>
              <c:strCache>
                <c:ptCount val="1"/>
                <c:pt idx="0">
                  <c:v>2019-2020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Foaie1!$A$2:$A$3</c:f>
              <c:strCache>
                <c:ptCount val="2"/>
                <c:pt idx="0">
                  <c:v>Angajați în sectorul public </c:v>
                </c:pt>
                <c:pt idx="1">
                  <c:v>Angajați în sectorul privat</c:v>
                </c:pt>
              </c:strCache>
            </c:strRef>
          </c:cat>
          <c:val>
            <c:numRef>
              <c:f>Foaie1!$D$2:$D$3</c:f>
              <c:numCache>
                <c:formatCode>0.0%</c:formatCode>
                <c:ptCount val="2"/>
                <c:pt idx="0">
                  <c:v>0.36099999999999999</c:v>
                </c:pt>
                <c:pt idx="1">
                  <c:v>0.63900000000000001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474-4C18-96EE-9BD80BB912CD}"/>
            </c:ext>
          </c:extLst>
        </c:ser>
        <c:ser>
          <c:idx val="3"/>
          <c:order val="3"/>
          <c:tx>
            <c:strRef>
              <c:f>Foaie1!$E$1</c:f>
              <c:strCache>
                <c:ptCount val="1"/>
                <c:pt idx="0">
                  <c:v>2020-2021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Foaie1!$A$2:$A$3</c:f>
              <c:strCache>
                <c:ptCount val="2"/>
                <c:pt idx="0">
                  <c:v>Angajați în sectorul public </c:v>
                </c:pt>
                <c:pt idx="1">
                  <c:v>Angajați în sectorul privat</c:v>
                </c:pt>
              </c:strCache>
            </c:strRef>
          </c:cat>
          <c:val>
            <c:numRef>
              <c:f>Foaie1!$E$2:$E$3</c:f>
              <c:numCache>
                <c:formatCode>0.0%</c:formatCode>
                <c:ptCount val="2"/>
                <c:pt idx="0">
                  <c:v>0.64700000000000002</c:v>
                </c:pt>
                <c:pt idx="1">
                  <c:v>0.35299999999999998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474-4C18-96EE-9BD80BB912CD}"/>
            </c:ext>
          </c:extLst>
        </c:ser>
        <c:ser>
          <c:idx val="4"/>
          <c:order val="4"/>
          <c:tx>
            <c:strRef>
              <c:f>Foaie1!$F$1</c:f>
              <c:strCache>
                <c:ptCount val="1"/>
                <c:pt idx="0">
                  <c:v>2021-2022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Foaie1!$A$2:$A$3</c:f>
              <c:strCache>
                <c:ptCount val="2"/>
                <c:pt idx="0">
                  <c:v>Angajați în sectorul public </c:v>
                </c:pt>
                <c:pt idx="1">
                  <c:v>Angajați în sectorul privat</c:v>
                </c:pt>
              </c:strCache>
            </c:strRef>
          </c:cat>
          <c:val>
            <c:numRef>
              <c:f>Foaie1!$F$2:$F$3</c:f>
              <c:numCache>
                <c:formatCode>0.0%</c:formatCode>
                <c:ptCount val="2"/>
                <c:pt idx="0">
                  <c:v>0.55900000000000005</c:v>
                </c:pt>
                <c:pt idx="1">
                  <c:v>0.441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812-46A3-AFE2-896FC7CC739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44689152"/>
        <c:axId val="238851712"/>
      </c:barChart>
      <c:catAx>
        <c:axId val="1446891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38851712"/>
        <c:crosses val="autoZero"/>
        <c:auto val="1"/>
        <c:lblAlgn val="ctr"/>
        <c:lblOffset val="100"/>
        <c:noMultiLvlLbl val="0"/>
      </c:catAx>
      <c:valAx>
        <c:axId val="238851712"/>
        <c:scaling>
          <c:orientation val="minMax"/>
        </c:scaling>
        <c:delete val="1"/>
        <c:axPos val="l"/>
        <c:numFmt formatCode="0.0%" sourceLinked="1"/>
        <c:majorTickMark val="out"/>
        <c:minorTickMark val="none"/>
        <c:tickLblPos val="nextTo"/>
        <c:crossAx val="144689152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txPr>
    <a:bodyPr/>
    <a:lstStyle/>
    <a:p>
      <a:pPr>
        <a:defRPr sz="2400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1.2278874780439304E-2"/>
          <c:y val="0.17961183283555177"/>
          <c:w val="0.97544225043912136"/>
          <c:h val="0.6179260019287854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2017-2018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-1.8416638526924977E-3"/>
                  <c:y val="1.05465432156283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1AA-4450-833D-6D8572D857F1}"/>
                </c:ext>
              </c:extLst>
            </c:dLbl>
            <c:dLbl>
              <c:idx val="2"/>
              <c:layout>
                <c:manualLayout>
                  <c:x val="-7.0576072524249523E-4"/>
                  <c:y val="-1.982754604327222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1AA-4450-833D-6D8572D857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Angajați conform specialității</c:v>
                </c:pt>
                <c:pt idx="1">
                  <c:v>Angajați în domeniu conex</c:v>
                </c:pt>
                <c:pt idx="2">
                  <c:v>Angajați în alt domenu</c:v>
                </c:pt>
              </c:strCache>
            </c:strRef>
          </c:cat>
          <c:val>
            <c:numRef>
              <c:f>Лист1!$B$2:$B$4</c:f>
              <c:numCache>
                <c:formatCode>0.0%</c:formatCode>
                <c:ptCount val="3"/>
                <c:pt idx="0">
                  <c:v>0.55800000000000005</c:v>
                </c:pt>
                <c:pt idx="1">
                  <c:v>0.219</c:v>
                </c:pt>
                <c:pt idx="2">
                  <c:v>0.223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AA-4450-833D-6D8572D857F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2018-2019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1291460330788219E-3"/>
                  <c:y val="-4.6634603323647653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D77-4DD1-A800-9A13DE8F63AD}"/>
                </c:ext>
              </c:extLst>
            </c:dLbl>
            <c:dLbl>
              <c:idx val="1"/>
              <c:layout>
                <c:manualLayout>
                  <c:x val="-1.0389921687055249E-3"/>
                  <c:y val="-3.7316642236884072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D77-4DD1-A800-9A13DE8F63A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Angajați conform specialității</c:v>
                </c:pt>
                <c:pt idx="1">
                  <c:v>Angajați în domeniu conex</c:v>
                </c:pt>
                <c:pt idx="2">
                  <c:v>Angajați în alt domenu</c:v>
                </c:pt>
              </c:strCache>
            </c:strRef>
          </c:cat>
          <c:val>
            <c:numRef>
              <c:f>Лист1!$C$2:$C$4</c:f>
              <c:numCache>
                <c:formatCode>0.0%</c:formatCode>
                <c:ptCount val="3"/>
                <c:pt idx="0">
                  <c:v>0.68600000000000005</c:v>
                </c:pt>
                <c:pt idx="1">
                  <c:v>0.14199999999999999</c:v>
                </c:pt>
                <c:pt idx="2">
                  <c:v>0.17199999999999999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1AA-4450-833D-6D8572D857F1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2019-2020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1162613436763208E-3"/>
                  <c:y val="8.673897646641800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D77-4DD1-A800-9A13DE8F63A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Angajați conform specialității</c:v>
                </c:pt>
                <c:pt idx="1">
                  <c:v>Angajați în domeniu conex</c:v>
                </c:pt>
                <c:pt idx="2">
                  <c:v>Angajați în alt domenu</c:v>
                </c:pt>
              </c:strCache>
            </c:strRef>
          </c:cat>
          <c:val>
            <c:numRef>
              <c:f>Лист1!$D$2:$D$4</c:f>
              <c:numCache>
                <c:formatCode>0.0%</c:formatCode>
                <c:ptCount val="3"/>
                <c:pt idx="0">
                  <c:v>0.59299999999999997</c:v>
                </c:pt>
                <c:pt idx="1">
                  <c:v>0.27500000000000002</c:v>
                </c:pt>
                <c:pt idx="2">
                  <c:v>0.13200000000000001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77-4DD1-A800-9A13DE8F63AD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2020-2021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</c:spPr>
          <c:invertIfNegative val="0"/>
          <c:dLbls>
            <c:dLbl>
              <c:idx val="1"/>
              <c:layout>
                <c:manualLayout>
                  <c:x val="5.6457301653941106E-3"/>
                  <c:y val="8.53399801455752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EF3-41E1-B155-A08DB2B4F107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Лист1!$A$2:$A$4</c:f>
              <c:strCache>
                <c:ptCount val="3"/>
                <c:pt idx="0">
                  <c:v>Angajați conform specialității</c:v>
                </c:pt>
                <c:pt idx="1">
                  <c:v>Angajați în domeniu conex</c:v>
                </c:pt>
                <c:pt idx="2">
                  <c:v>Angajați în alt domenu</c:v>
                </c:pt>
              </c:strCache>
            </c:strRef>
          </c:cat>
          <c:val>
            <c:numRef>
              <c:f>Лист1!$E$2:$E$4</c:f>
              <c:numCache>
                <c:formatCode>0.0%</c:formatCode>
                <c:ptCount val="3"/>
                <c:pt idx="0">
                  <c:v>0.33500000000000002</c:v>
                </c:pt>
                <c:pt idx="1">
                  <c:v>0.27800000000000002</c:v>
                </c:pt>
                <c:pt idx="2">
                  <c:v>0.38700000000000001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EF3-41E1-B155-A08DB2B4F107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2021-2022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Лист1!$A$2:$A$4</c:f>
              <c:strCache>
                <c:ptCount val="3"/>
                <c:pt idx="0">
                  <c:v>Angajați conform specialității</c:v>
                </c:pt>
                <c:pt idx="1">
                  <c:v>Angajați în domeniu conex</c:v>
                </c:pt>
                <c:pt idx="2">
                  <c:v>Angajați în alt domenu</c:v>
                </c:pt>
              </c:strCache>
            </c:strRef>
          </c:cat>
          <c:val>
            <c:numRef>
              <c:f>Лист1!$F$2:$F$4</c:f>
              <c:numCache>
                <c:formatCode>0.0%</c:formatCode>
                <c:ptCount val="3"/>
                <c:pt idx="0">
                  <c:v>0.83699999999999997</c:v>
                </c:pt>
                <c:pt idx="1">
                  <c:v>9.2999999999999999E-2</c:v>
                </c:pt>
                <c:pt idx="2">
                  <c:v>7.0000000000000007E-2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F8A-40BC-B636-91975930720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25757696"/>
        <c:axId val="49123840"/>
      </c:barChart>
      <c:catAx>
        <c:axId val="225757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en-US"/>
          </a:p>
        </c:txPr>
        <c:crossAx val="49123840"/>
        <c:crosses val="autoZero"/>
        <c:auto val="1"/>
        <c:lblAlgn val="ctr"/>
        <c:lblOffset val="100"/>
        <c:noMultiLvlLbl val="0"/>
      </c:catAx>
      <c:valAx>
        <c:axId val="49123840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225757696"/>
        <c:crosses val="autoZero"/>
        <c:crossBetween val="between"/>
      </c:valAx>
    </c:plotArea>
    <c:legend>
      <c:legendPos val="t"/>
      <c:overlay val="0"/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1.2278874780439304E-2"/>
          <c:y val="0.23358277773784827"/>
          <c:w val="0.97544225043912136"/>
          <c:h val="0.654950779092473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2017-2018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1.5199612138735641E-3"/>
                  <c:y val="9.59835106000674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1AA-4450-833D-6D8572D857F1}"/>
                </c:ext>
              </c:extLst>
            </c:dLbl>
            <c:dLbl>
              <c:idx val="2"/>
              <c:layout>
                <c:manualLayout>
                  <c:x val="-7.3154670578093296E-4"/>
                  <c:y val="2.50898109493221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1AA-4450-833D-6D8572D857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Angajați conform specialității</c:v>
                </c:pt>
                <c:pt idx="1">
                  <c:v>Angajați în domeniu conex</c:v>
                </c:pt>
                <c:pt idx="2">
                  <c:v>Angajați în alt domenu</c:v>
                </c:pt>
              </c:strCache>
            </c:strRef>
          </c:cat>
          <c:val>
            <c:numRef>
              <c:f>Лист1!$B$2:$B$4</c:f>
              <c:numCache>
                <c:formatCode>0.0%</c:formatCode>
                <c:ptCount val="3"/>
                <c:pt idx="0">
                  <c:v>0.72399999999999998</c:v>
                </c:pt>
                <c:pt idx="1">
                  <c:v>0.17</c:v>
                </c:pt>
                <c:pt idx="2">
                  <c:v>0.106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AA-4450-833D-6D8572D857F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2018-2019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2325226873525805E-3"/>
                  <c:y val="-1.065184050013948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D77-4DD1-A800-9A13DE8F63AD}"/>
                </c:ext>
              </c:extLst>
            </c:dLbl>
            <c:dLbl>
              <c:idx val="1"/>
              <c:layout>
                <c:manualLayout>
                  <c:x val="-5.5813067183815021E-3"/>
                  <c:y val="-1.47108446797443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D77-4DD1-A800-9A13DE8F63A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Angajați conform specialității</c:v>
                </c:pt>
                <c:pt idx="1">
                  <c:v>Angajați în domeniu conex</c:v>
                </c:pt>
                <c:pt idx="2">
                  <c:v>Angajați în alt domenu</c:v>
                </c:pt>
              </c:strCache>
            </c:strRef>
          </c:cat>
          <c:val>
            <c:numRef>
              <c:f>Лист1!$C$2:$C$4</c:f>
              <c:numCache>
                <c:formatCode>0.0%</c:formatCode>
                <c:ptCount val="3"/>
                <c:pt idx="0">
                  <c:v>0.61399999999999999</c:v>
                </c:pt>
                <c:pt idx="1">
                  <c:v>0.251</c:v>
                </c:pt>
                <c:pt idx="2">
                  <c:v>0.13500000000000001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1AA-4450-833D-6D8572D857F1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2019-2020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Angajați conform specialității</c:v>
                </c:pt>
                <c:pt idx="1">
                  <c:v>Angajați în domeniu conex</c:v>
                </c:pt>
                <c:pt idx="2">
                  <c:v>Angajați în alt domenu</c:v>
                </c:pt>
              </c:strCache>
            </c:strRef>
          </c:cat>
          <c:val>
            <c:numRef>
              <c:f>Лист1!$D$2:$D$4</c:f>
              <c:numCache>
                <c:formatCode>0.0%</c:formatCode>
                <c:ptCount val="3"/>
                <c:pt idx="0">
                  <c:v>0.67300000000000004</c:v>
                </c:pt>
                <c:pt idx="1">
                  <c:v>0.221</c:v>
                </c:pt>
                <c:pt idx="2">
                  <c:v>0.106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45-45E8-B036-B9B67D9CEA42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2020-2021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Лист1!$A$2:$A$4</c:f>
              <c:strCache>
                <c:ptCount val="3"/>
                <c:pt idx="0">
                  <c:v>Angajați conform specialității</c:v>
                </c:pt>
                <c:pt idx="1">
                  <c:v>Angajați în domeniu conex</c:v>
                </c:pt>
                <c:pt idx="2">
                  <c:v>Angajați în alt domenu</c:v>
                </c:pt>
              </c:strCache>
            </c:strRef>
          </c:cat>
          <c:val>
            <c:numRef>
              <c:f>Лист1!$E$2:$E$4</c:f>
              <c:numCache>
                <c:formatCode>0.0%</c:formatCode>
                <c:ptCount val="3"/>
                <c:pt idx="0">
                  <c:v>0.71399999999999997</c:v>
                </c:pt>
                <c:pt idx="1">
                  <c:v>0.13900000000000001</c:v>
                </c:pt>
                <c:pt idx="2">
                  <c:v>0.14699999999999999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445-45E8-B036-B9B67D9CEA42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2021-2022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Лист1!$A$2:$A$4</c:f>
              <c:strCache>
                <c:ptCount val="3"/>
                <c:pt idx="0">
                  <c:v>Angajați conform specialității</c:v>
                </c:pt>
                <c:pt idx="1">
                  <c:v>Angajați în domeniu conex</c:v>
                </c:pt>
                <c:pt idx="2">
                  <c:v>Angajați în alt domenu</c:v>
                </c:pt>
              </c:strCache>
            </c:strRef>
          </c:cat>
          <c:val>
            <c:numRef>
              <c:f>Лист1!$F$2:$F$4</c:f>
              <c:numCache>
                <c:formatCode>0.0%</c:formatCode>
                <c:ptCount val="3"/>
                <c:pt idx="0">
                  <c:v>0.88200000000000001</c:v>
                </c:pt>
                <c:pt idx="1">
                  <c:v>7.3999999999999996E-2</c:v>
                </c:pt>
                <c:pt idx="2">
                  <c:v>4.3999999999999997E-2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FF1-4E9C-A40C-AAF3C0C544C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44740352"/>
        <c:axId val="240012672"/>
      </c:barChart>
      <c:catAx>
        <c:axId val="144740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en-US"/>
          </a:p>
        </c:txPr>
        <c:crossAx val="240012672"/>
        <c:crosses val="autoZero"/>
        <c:auto val="1"/>
        <c:lblAlgn val="ctr"/>
        <c:lblOffset val="100"/>
        <c:noMultiLvlLbl val="0"/>
      </c:catAx>
      <c:valAx>
        <c:axId val="240012672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144740352"/>
        <c:crosses val="autoZero"/>
        <c:crossBetween val="between"/>
      </c:valAx>
    </c:plotArea>
    <c:legend>
      <c:legendPos val="t"/>
      <c:overlay val="0"/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2201885745978924E-2"/>
          <c:y val="0.18661732444322107"/>
          <c:w val="0.97559622850804217"/>
          <c:h val="0.3298677841765509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Licență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14"/>
                <c:pt idx="0">
                  <c:v>Locuiesc în RM</c:v>
                </c:pt>
                <c:pt idx="1">
                  <c:v>Locuiesc peste hotare</c:v>
                </c:pt>
                <c:pt idx="2">
                  <c:v>Total angajați</c:v>
                </c:pt>
                <c:pt idx="3">
                  <c:v>Angajați în timpul studiilor</c:v>
                </c:pt>
                <c:pt idx="4">
                  <c:v>Angajați în primele 6 luni după absolvire</c:v>
                </c:pt>
                <c:pt idx="5">
                  <c:v>Angajat în ultimele 2-3 luni</c:v>
                </c:pt>
                <c:pt idx="6">
                  <c:v>Angajați în sectorul public</c:v>
                </c:pt>
                <c:pt idx="7">
                  <c:v>Angajați în sectorul privat</c:v>
                </c:pt>
                <c:pt idx="8">
                  <c:v>Angajați conform specialității</c:v>
                </c:pt>
                <c:pt idx="9">
                  <c:v>Angajați în domeniu conex</c:v>
                </c:pt>
                <c:pt idx="10">
                  <c:v>Angajați în alt domenu</c:v>
                </c:pt>
                <c:pt idx="11">
                  <c:v>Angajați, urmează studii </c:v>
                </c:pt>
                <c:pt idx="12">
                  <c:v>Nu sunt angajați, învață</c:v>
                </c:pt>
                <c:pt idx="13">
                  <c:v>Neangajați</c:v>
                </c:pt>
              </c:strCache>
            </c:strRef>
          </c:cat>
          <c:val>
            <c:numRef>
              <c:f>Sheet1!$B$2:$B$15</c:f>
              <c:numCache>
                <c:formatCode>0.0%</c:formatCode>
                <c:ptCount val="14"/>
                <c:pt idx="0">
                  <c:v>0.97</c:v>
                </c:pt>
                <c:pt idx="1">
                  <c:v>0.03</c:v>
                </c:pt>
                <c:pt idx="2">
                  <c:v>0.95499999999999996</c:v>
                </c:pt>
                <c:pt idx="3">
                  <c:v>0.182</c:v>
                </c:pt>
                <c:pt idx="4">
                  <c:v>0.63600000000000001</c:v>
                </c:pt>
                <c:pt idx="5">
                  <c:v>0.13600000000000001</c:v>
                </c:pt>
                <c:pt idx="6">
                  <c:v>0.65200000000000002</c:v>
                </c:pt>
                <c:pt idx="7">
                  <c:v>0.30299999999999999</c:v>
                </c:pt>
                <c:pt idx="8">
                  <c:v>0.879</c:v>
                </c:pt>
                <c:pt idx="9">
                  <c:v>0.03</c:v>
                </c:pt>
                <c:pt idx="10">
                  <c:v>4.4999999999999998E-2</c:v>
                </c:pt>
                <c:pt idx="11">
                  <c:v>0.84799999999999998</c:v>
                </c:pt>
                <c:pt idx="12">
                  <c:v>1.4999999999999999E-2</c:v>
                </c:pt>
                <c:pt idx="13">
                  <c:v>4.4999999999999998E-2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FE-4CC1-93C1-9F3820E9E83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Masterat</c:v>
                </c:pt>
              </c:strCache>
            </c:strRef>
          </c:tx>
          <c:spPr>
            <a:solidFill>
              <a:schemeClr val="accent3">
                <a:lumMod val="9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14"/>
                <c:pt idx="0">
                  <c:v>Locuiesc în RM</c:v>
                </c:pt>
                <c:pt idx="1">
                  <c:v>Locuiesc peste hotare</c:v>
                </c:pt>
                <c:pt idx="2">
                  <c:v>Total angajați</c:v>
                </c:pt>
                <c:pt idx="3">
                  <c:v>Angajați în timpul studiilor</c:v>
                </c:pt>
                <c:pt idx="4">
                  <c:v>Angajați în primele 6 luni după absolvire</c:v>
                </c:pt>
                <c:pt idx="5">
                  <c:v>Angajat în ultimele 2-3 luni</c:v>
                </c:pt>
                <c:pt idx="6">
                  <c:v>Angajați în sectorul public</c:v>
                </c:pt>
                <c:pt idx="7">
                  <c:v>Angajați în sectorul privat</c:v>
                </c:pt>
                <c:pt idx="8">
                  <c:v>Angajați conform specialității</c:v>
                </c:pt>
                <c:pt idx="9">
                  <c:v>Angajați în domeniu conex</c:v>
                </c:pt>
                <c:pt idx="10">
                  <c:v>Angajați în alt domenu</c:v>
                </c:pt>
                <c:pt idx="11">
                  <c:v>Angajați, urmează studii </c:v>
                </c:pt>
                <c:pt idx="12">
                  <c:v>Nu sunt angajați, învață</c:v>
                </c:pt>
                <c:pt idx="13">
                  <c:v>Neangajați</c:v>
                </c:pt>
              </c:strCache>
            </c:strRef>
          </c:cat>
          <c:val>
            <c:numRef>
              <c:f>Sheet1!$C$2:$C$15</c:f>
              <c:numCache>
                <c:formatCode>0.0%</c:formatCode>
                <c:ptCount val="14"/>
                <c:pt idx="0">
                  <c:v>0.97899999999999998</c:v>
                </c:pt>
                <c:pt idx="1">
                  <c:v>2.1000000000000001E-2</c:v>
                </c:pt>
                <c:pt idx="2">
                  <c:v>0.97899999999999998</c:v>
                </c:pt>
                <c:pt idx="3">
                  <c:v>0.63800000000000001</c:v>
                </c:pt>
                <c:pt idx="4">
                  <c:v>0.31900000000000001</c:v>
                </c:pt>
                <c:pt idx="5">
                  <c:v>2.1000000000000001E-2</c:v>
                </c:pt>
                <c:pt idx="6">
                  <c:v>0.59599999999999997</c:v>
                </c:pt>
                <c:pt idx="7">
                  <c:v>0.38300000000000001</c:v>
                </c:pt>
                <c:pt idx="8">
                  <c:v>0.83</c:v>
                </c:pt>
                <c:pt idx="9">
                  <c:v>0.128</c:v>
                </c:pt>
                <c:pt idx="10">
                  <c:v>2.1000000000000001E-2</c:v>
                </c:pt>
                <c:pt idx="11">
                  <c:v>4.2999999999999997E-2</c:v>
                </c:pt>
                <c:pt idx="12">
                  <c:v>0</c:v>
                </c:pt>
                <c:pt idx="13">
                  <c:v>2.1000000000000001E-2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3FE-4CC1-93C1-9F3820E9E83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12408831"/>
        <c:axId val="112403423"/>
      </c:barChart>
      <c:catAx>
        <c:axId val="1124088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2403423"/>
        <c:crosses val="autoZero"/>
        <c:auto val="1"/>
        <c:lblAlgn val="ctr"/>
        <c:lblOffset val="100"/>
        <c:noMultiLvlLbl val="0"/>
      </c:catAx>
      <c:valAx>
        <c:axId val="112403423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11240883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190239761318162E-2"/>
          <c:y val="0.18299398357447463"/>
          <c:w val="0.97619520477363675"/>
          <c:h val="0.3186137437720595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Licență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14"/>
                <c:pt idx="0">
                  <c:v>Locuiesc în RM</c:v>
                </c:pt>
                <c:pt idx="1">
                  <c:v>Locuiesc peste hotare</c:v>
                </c:pt>
                <c:pt idx="2">
                  <c:v>Total angajați</c:v>
                </c:pt>
                <c:pt idx="3">
                  <c:v>Angajați în timpul studiilor</c:v>
                </c:pt>
                <c:pt idx="4">
                  <c:v>Angajați în primele 6 luni după absolvire</c:v>
                </c:pt>
                <c:pt idx="5">
                  <c:v>Angajat în ultimele 2-3 luni</c:v>
                </c:pt>
                <c:pt idx="6">
                  <c:v>Angajați în sectorul public</c:v>
                </c:pt>
                <c:pt idx="7">
                  <c:v>Angajați în sectorul privat</c:v>
                </c:pt>
                <c:pt idx="8">
                  <c:v>Angajați conform specialității</c:v>
                </c:pt>
                <c:pt idx="9">
                  <c:v>Angajați în domeniu conex</c:v>
                </c:pt>
                <c:pt idx="10">
                  <c:v>Angajați în alt domenu</c:v>
                </c:pt>
                <c:pt idx="11">
                  <c:v>Angajați, urmează studii </c:v>
                </c:pt>
                <c:pt idx="12">
                  <c:v>Nu sunt angajați, învață</c:v>
                </c:pt>
                <c:pt idx="13">
                  <c:v>Neangajați</c:v>
                </c:pt>
              </c:strCache>
            </c:strRef>
          </c:cat>
          <c:val>
            <c:numRef>
              <c:f>Sheet1!$B$2:$B$15</c:f>
              <c:numCache>
                <c:formatCode>0.0%</c:formatCode>
                <c:ptCount val="14"/>
                <c:pt idx="0">
                  <c:v>0.84</c:v>
                </c:pt>
                <c:pt idx="1">
                  <c:v>0.16</c:v>
                </c:pt>
                <c:pt idx="2">
                  <c:v>0.9</c:v>
                </c:pt>
                <c:pt idx="3">
                  <c:v>0.3</c:v>
                </c:pt>
                <c:pt idx="4">
                  <c:v>0.4</c:v>
                </c:pt>
                <c:pt idx="5">
                  <c:v>0.2</c:v>
                </c:pt>
                <c:pt idx="6">
                  <c:v>0.28000000000000003</c:v>
                </c:pt>
                <c:pt idx="7">
                  <c:v>0.62</c:v>
                </c:pt>
                <c:pt idx="8">
                  <c:v>0.82</c:v>
                </c:pt>
                <c:pt idx="9">
                  <c:v>0.04</c:v>
                </c:pt>
                <c:pt idx="10">
                  <c:v>0.04</c:v>
                </c:pt>
                <c:pt idx="11">
                  <c:v>0.74</c:v>
                </c:pt>
                <c:pt idx="12">
                  <c:v>0.04</c:v>
                </c:pt>
                <c:pt idx="13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77E-4866-B17F-757E6EFB3DF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Masterat</c:v>
                </c:pt>
              </c:strCache>
            </c:strRef>
          </c:tx>
          <c:spPr>
            <a:solidFill>
              <a:schemeClr val="accent3">
                <a:lumMod val="9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14"/>
                <c:pt idx="0">
                  <c:v>Locuiesc în RM</c:v>
                </c:pt>
                <c:pt idx="1">
                  <c:v>Locuiesc peste hotare</c:v>
                </c:pt>
                <c:pt idx="2">
                  <c:v>Total angajați</c:v>
                </c:pt>
                <c:pt idx="3">
                  <c:v>Angajați în timpul studiilor</c:v>
                </c:pt>
                <c:pt idx="4">
                  <c:v>Angajați în primele 6 luni după absolvire</c:v>
                </c:pt>
                <c:pt idx="5">
                  <c:v>Angajat în ultimele 2-3 luni</c:v>
                </c:pt>
                <c:pt idx="6">
                  <c:v>Angajați în sectorul public</c:v>
                </c:pt>
                <c:pt idx="7">
                  <c:v>Angajați în sectorul privat</c:v>
                </c:pt>
                <c:pt idx="8">
                  <c:v>Angajați conform specialității</c:v>
                </c:pt>
                <c:pt idx="9">
                  <c:v>Angajați în domeniu conex</c:v>
                </c:pt>
                <c:pt idx="10">
                  <c:v>Angajați în alt domenu</c:v>
                </c:pt>
                <c:pt idx="11">
                  <c:v>Angajați, urmează studii </c:v>
                </c:pt>
                <c:pt idx="12">
                  <c:v>Nu sunt angajați, învață</c:v>
                </c:pt>
                <c:pt idx="13">
                  <c:v>Neangajați</c:v>
                </c:pt>
              </c:strCache>
            </c:strRef>
          </c:cat>
          <c:val>
            <c:numRef>
              <c:f>Sheet1!$C$2:$C$15</c:f>
              <c:numCache>
                <c:formatCode>0.0%</c:formatCode>
                <c:ptCount val="14"/>
                <c:pt idx="0">
                  <c:v>0.94699999999999995</c:v>
                </c:pt>
                <c:pt idx="1">
                  <c:v>5.2999999999999999E-2</c:v>
                </c:pt>
                <c:pt idx="2">
                  <c:v>0.94699999999999995</c:v>
                </c:pt>
                <c:pt idx="3">
                  <c:v>0.89500000000000002</c:v>
                </c:pt>
                <c:pt idx="4">
                  <c:v>2.5999999999999999E-2</c:v>
                </c:pt>
                <c:pt idx="5">
                  <c:v>2.5999999999999999E-2</c:v>
                </c:pt>
                <c:pt idx="6">
                  <c:v>0.21099999999999999</c:v>
                </c:pt>
                <c:pt idx="7">
                  <c:v>0.73699999999999999</c:v>
                </c:pt>
                <c:pt idx="8">
                  <c:v>0.86799999999999999</c:v>
                </c:pt>
                <c:pt idx="9">
                  <c:v>2.5999999999999999E-2</c:v>
                </c:pt>
                <c:pt idx="10">
                  <c:v>5.2999999999999999E-2</c:v>
                </c:pt>
                <c:pt idx="11">
                  <c:v>5.2999999999999999E-2</c:v>
                </c:pt>
                <c:pt idx="12">
                  <c:v>0</c:v>
                </c:pt>
                <c:pt idx="13">
                  <c:v>5.2999999999999999E-2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77E-4866-B17F-757E6EFB3DF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12408831"/>
        <c:axId val="112403423"/>
      </c:barChart>
      <c:catAx>
        <c:axId val="1124088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2403423"/>
        <c:crosses val="autoZero"/>
        <c:auto val="1"/>
        <c:lblAlgn val="ctr"/>
        <c:lblOffset val="100"/>
        <c:noMultiLvlLbl val="0"/>
      </c:catAx>
      <c:valAx>
        <c:axId val="112403423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11240883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2021-2022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14"/>
                <c:pt idx="0">
                  <c:v>Locuiesc în RM</c:v>
                </c:pt>
                <c:pt idx="1">
                  <c:v>Locuiesc peste hotare</c:v>
                </c:pt>
                <c:pt idx="2">
                  <c:v>Total angajați</c:v>
                </c:pt>
                <c:pt idx="3">
                  <c:v>Angajați în timpul studiilor</c:v>
                </c:pt>
                <c:pt idx="4">
                  <c:v>Angajați în primele 6 luni după absolvire</c:v>
                </c:pt>
                <c:pt idx="5">
                  <c:v>Angajat în ultimele 2-3 luni</c:v>
                </c:pt>
                <c:pt idx="6">
                  <c:v>Angajați în sectorul public</c:v>
                </c:pt>
                <c:pt idx="7">
                  <c:v>Angajați în sectorul privat</c:v>
                </c:pt>
                <c:pt idx="8">
                  <c:v>Angajați conform specialității</c:v>
                </c:pt>
                <c:pt idx="9">
                  <c:v>Angajați în domeniu conex</c:v>
                </c:pt>
                <c:pt idx="10">
                  <c:v>Angajați în alt domenu</c:v>
                </c:pt>
                <c:pt idx="11">
                  <c:v>Angajați, urmează studii </c:v>
                </c:pt>
                <c:pt idx="12">
                  <c:v>Nu sunt angajați, învață</c:v>
                </c:pt>
                <c:pt idx="13">
                  <c:v>Neangajați</c:v>
                </c:pt>
              </c:strCache>
            </c:strRef>
          </c:cat>
          <c:val>
            <c:numRef>
              <c:f>Sheet1!$B$2:$B$15</c:f>
              <c:numCache>
                <c:formatCode>0.0%</c:formatCode>
                <c:ptCount val="14"/>
                <c:pt idx="0">
                  <c:v>0.98499999999999999</c:v>
                </c:pt>
                <c:pt idx="1">
                  <c:v>1.4999999999999999E-2</c:v>
                </c:pt>
                <c:pt idx="2">
                  <c:v>0.89700000000000002</c:v>
                </c:pt>
                <c:pt idx="3">
                  <c:v>0.308</c:v>
                </c:pt>
                <c:pt idx="4">
                  <c:v>0.38500000000000001</c:v>
                </c:pt>
                <c:pt idx="5">
                  <c:v>0.20499999999999999</c:v>
                </c:pt>
                <c:pt idx="6">
                  <c:v>0</c:v>
                </c:pt>
                <c:pt idx="7">
                  <c:v>0.89700000000000002</c:v>
                </c:pt>
                <c:pt idx="8">
                  <c:v>0.69199999999999995</c:v>
                </c:pt>
                <c:pt idx="9">
                  <c:v>0.154</c:v>
                </c:pt>
                <c:pt idx="10">
                  <c:v>5.0999999999999997E-2</c:v>
                </c:pt>
                <c:pt idx="11">
                  <c:v>0.41</c:v>
                </c:pt>
                <c:pt idx="12">
                  <c:v>0</c:v>
                </c:pt>
                <c:pt idx="13">
                  <c:v>0.10299999999999999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1F-46E7-8FA5-CFFBA4F2ACF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12408831"/>
        <c:axId val="112403423"/>
      </c:barChart>
      <c:catAx>
        <c:axId val="1124088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2403423"/>
        <c:crosses val="autoZero"/>
        <c:auto val="1"/>
        <c:lblAlgn val="ctr"/>
        <c:lblOffset val="100"/>
        <c:noMultiLvlLbl val="0"/>
      </c:catAx>
      <c:valAx>
        <c:axId val="112403423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1124088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2021-2022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14"/>
                <c:pt idx="0">
                  <c:v>Locuiesc în RM</c:v>
                </c:pt>
                <c:pt idx="1">
                  <c:v>Locuiesc peste hotare</c:v>
                </c:pt>
                <c:pt idx="2">
                  <c:v>Total angajați</c:v>
                </c:pt>
                <c:pt idx="3">
                  <c:v>Angajați în timpul studiilor</c:v>
                </c:pt>
                <c:pt idx="4">
                  <c:v>Angajați în primele 6 luni după absolvire</c:v>
                </c:pt>
                <c:pt idx="5">
                  <c:v>Angajat în ultimele 2-3 luni</c:v>
                </c:pt>
                <c:pt idx="6">
                  <c:v>Angajați în sectorul public</c:v>
                </c:pt>
                <c:pt idx="7">
                  <c:v>Angajați în sectorul privat</c:v>
                </c:pt>
                <c:pt idx="8">
                  <c:v>Angajați conform specialității</c:v>
                </c:pt>
                <c:pt idx="9">
                  <c:v>Angajați în domeniu conex</c:v>
                </c:pt>
                <c:pt idx="10">
                  <c:v>Angajați în alt domenu</c:v>
                </c:pt>
                <c:pt idx="11">
                  <c:v>Angajați, urmează studii </c:v>
                </c:pt>
                <c:pt idx="12">
                  <c:v>Nu sunt angajați, învață</c:v>
                </c:pt>
                <c:pt idx="13">
                  <c:v>Neangajați</c:v>
                </c:pt>
              </c:strCache>
            </c:strRef>
          </c:cat>
          <c:val>
            <c:numRef>
              <c:f>Sheet1!$B$2:$B$15</c:f>
              <c:numCache>
                <c:formatCode>0.0%</c:formatCode>
                <c:ptCount val="14"/>
                <c:pt idx="0">
                  <c:v>0.86</c:v>
                </c:pt>
                <c:pt idx="1">
                  <c:v>0.14000000000000001</c:v>
                </c:pt>
                <c:pt idx="2">
                  <c:v>1</c:v>
                </c:pt>
                <c:pt idx="3">
                  <c:v>0.20899999999999999</c:v>
                </c:pt>
                <c:pt idx="4">
                  <c:v>0.58099999999999996</c:v>
                </c:pt>
                <c:pt idx="5">
                  <c:v>0.20899999999999999</c:v>
                </c:pt>
                <c:pt idx="6">
                  <c:v>0.11600000000000001</c:v>
                </c:pt>
                <c:pt idx="7">
                  <c:v>0.88400000000000001</c:v>
                </c:pt>
                <c:pt idx="8">
                  <c:v>0.46500000000000002</c:v>
                </c:pt>
                <c:pt idx="9">
                  <c:v>0.34899999999999998</c:v>
                </c:pt>
                <c:pt idx="10">
                  <c:v>0.186</c:v>
                </c:pt>
                <c:pt idx="11">
                  <c:v>0.41899999999999998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C1F-45AE-A2AF-636C26403B7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12408831"/>
        <c:axId val="112403423"/>
      </c:barChart>
      <c:catAx>
        <c:axId val="1124088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2403423"/>
        <c:crosses val="autoZero"/>
        <c:auto val="1"/>
        <c:lblAlgn val="ctr"/>
        <c:lblOffset val="100"/>
        <c:noMultiLvlLbl val="0"/>
      </c:catAx>
      <c:valAx>
        <c:axId val="112403423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1124088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BM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2019-2020</c:v>
                </c:pt>
                <c:pt idx="1">
                  <c:v>2020-2021</c:v>
                </c:pt>
                <c:pt idx="2">
                  <c:v>2021-2022</c:v>
                </c:pt>
                <c:pt idx="3">
                  <c:v>2022-2023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59</c:v>
                </c:pt>
                <c:pt idx="1">
                  <c:v>40</c:v>
                </c:pt>
                <c:pt idx="2">
                  <c:v>68</c:v>
                </c:pt>
                <c:pt idx="3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E07-4F1C-B1E8-26AD27F46AA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Litere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4"/>
              <c:layout>
                <c:manualLayout>
                  <c:x val="-6.18060807450223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E07-4F1C-B1E8-26AD27F46AAC}"/>
                </c:ext>
              </c:extLst>
            </c:dLbl>
            <c:dLbl>
              <c:idx val="6"/>
              <c:layout>
                <c:manualLayout>
                  <c:x val="-2.1099277443983105E-3"/>
                  <c:y val="-1.101106287335595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E07-4F1C-B1E8-26AD27F46A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2019-2020</c:v>
                </c:pt>
                <c:pt idx="1">
                  <c:v>2020-2021</c:v>
                </c:pt>
                <c:pt idx="2">
                  <c:v>2021-2022</c:v>
                </c:pt>
                <c:pt idx="3">
                  <c:v>2022-2023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36</c:v>
                </c:pt>
                <c:pt idx="1">
                  <c:v>24</c:v>
                </c:pt>
                <c:pt idx="2">
                  <c:v>124</c:v>
                </c:pt>
                <c:pt idx="3">
                  <c:v>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E07-4F1C-B1E8-26AD27F46AA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Drept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2019-2020</c:v>
                </c:pt>
                <c:pt idx="1">
                  <c:v>2020-2021</c:v>
                </c:pt>
                <c:pt idx="2">
                  <c:v>2021-2022</c:v>
                </c:pt>
                <c:pt idx="3">
                  <c:v>2022-2023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85</c:v>
                </c:pt>
                <c:pt idx="1">
                  <c:v>39</c:v>
                </c:pt>
                <c:pt idx="2">
                  <c:v>175</c:v>
                </c:pt>
                <c:pt idx="3">
                  <c:v>113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E07-4F1C-B1E8-26AD27F46AAC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IID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2019-2020</c:v>
                </c:pt>
                <c:pt idx="1">
                  <c:v>2020-2021</c:v>
                </c:pt>
                <c:pt idx="2">
                  <c:v>2021-2022</c:v>
                </c:pt>
                <c:pt idx="3">
                  <c:v>2022-2023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  <c:pt idx="0">
                  <c:v>10</c:v>
                </c:pt>
                <c:pt idx="1">
                  <c:v>22</c:v>
                </c:pt>
                <c:pt idx="2">
                  <c:v>45</c:v>
                </c:pt>
                <c:pt idx="3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E07-4F1C-B1E8-26AD27F46AAC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RISPJ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2019-2020</c:v>
                </c:pt>
                <c:pt idx="1">
                  <c:v>2020-2021</c:v>
                </c:pt>
                <c:pt idx="2">
                  <c:v>2021-2022</c:v>
                </c:pt>
                <c:pt idx="3">
                  <c:v>2022-2023</c:v>
                </c:pt>
              </c:strCache>
            </c:strRef>
          </c:cat>
          <c:val>
            <c:numRef>
              <c:f>Лист1!$F$2:$F$5</c:f>
              <c:numCache>
                <c:formatCode>General</c:formatCode>
                <c:ptCount val="4"/>
                <c:pt idx="0">
                  <c:v>49</c:v>
                </c:pt>
                <c:pt idx="1">
                  <c:v>8</c:v>
                </c:pt>
                <c:pt idx="2">
                  <c:v>2</c:v>
                </c:pt>
                <c:pt idx="3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E07-4F1C-B1E8-26AD27F46AAC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ȘE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2019-2020</c:v>
                </c:pt>
                <c:pt idx="1">
                  <c:v>2020-2021</c:v>
                </c:pt>
                <c:pt idx="2">
                  <c:v>2021-2022</c:v>
                </c:pt>
                <c:pt idx="3">
                  <c:v>2022-2023</c:v>
                </c:pt>
              </c:strCache>
            </c:strRef>
          </c:cat>
          <c:val>
            <c:numRef>
              <c:f>Лист1!$G$2:$G$5</c:f>
              <c:numCache>
                <c:formatCode>General</c:formatCode>
                <c:ptCount val="4"/>
                <c:pt idx="0">
                  <c:v>107</c:v>
                </c:pt>
                <c:pt idx="1">
                  <c:v>92</c:v>
                </c:pt>
                <c:pt idx="2">
                  <c:v>181</c:v>
                </c:pt>
                <c:pt idx="3">
                  <c:v>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E07-4F1C-B1E8-26AD27F46AAC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ȘSE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3.73088987198267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E07-4F1C-B1E8-26AD27F46A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2019-2020</c:v>
                </c:pt>
                <c:pt idx="1">
                  <c:v>2020-2021</c:v>
                </c:pt>
                <c:pt idx="2">
                  <c:v>2021-2022</c:v>
                </c:pt>
                <c:pt idx="3">
                  <c:v>2022-2023</c:v>
                </c:pt>
              </c:strCache>
            </c:strRef>
          </c:cat>
          <c:val>
            <c:numRef>
              <c:f>Лист1!$H$2:$H$5</c:f>
              <c:numCache>
                <c:formatCode>General</c:formatCode>
                <c:ptCount val="4"/>
                <c:pt idx="0">
                  <c:v>108</c:v>
                </c:pt>
                <c:pt idx="1">
                  <c:v>99</c:v>
                </c:pt>
                <c:pt idx="2">
                  <c:v>522</c:v>
                </c:pt>
                <c:pt idx="3">
                  <c:v>119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E07-4F1C-B1E8-26AD27F46AA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99997440"/>
        <c:axId val="173448512"/>
      </c:barChart>
      <c:catAx>
        <c:axId val="199997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3448512"/>
        <c:crosses val="autoZero"/>
        <c:auto val="1"/>
        <c:lblAlgn val="ctr"/>
        <c:lblOffset val="100"/>
        <c:noMultiLvlLbl val="0"/>
      </c:catAx>
      <c:valAx>
        <c:axId val="17344851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99997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2050075871487018E-2"/>
          <c:y val="0.20375707888022948"/>
          <c:w val="0.97589984825702591"/>
          <c:h val="0.2962430315934973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Licență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14"/>
                <c:pt idx="0">
                  <c:v>Locuiesc în RM</c:v>
                </c:pt>
                <c:pt idx="1">
                  <c:v>Locuiesc peste hotare</c:v>
                </c:pt>
                <c:pt idx="2">
                  <c:v>Total angajați</c:v>
                </c:pt>
                <c:pt idx="3">
                  <c:v>Angajați în timpul studiilor</c:v>
                </c:pt>
                <c:pt idx="4">
                  <c:v>Angajați în primele 6 luni după absolvire</c:v>
                </c:pt>
                <c:pt idx="5">
                  <c:v>Angajat în ultimele 2-3 luni</c:v>
                </c:pt>
                <c:pt idx="6">
                  <c:v>Angajați în sectorul public</c:v>
                </c:pt>
                <c:pt idx="7">
                  <c:v>Angajați în sectorul privat</c:v>
                </c:pt>
                <c:pt idx="8">
                  <c:v>Angajați conform specialității</c:v>
                </c:pt>
                <c:pt idx="9">
                  <c:v>Angajați în domeniu conex</c:v>
                </c:pt>
                <c:pt idx="10">
                  <c:v>Angajați în alt domenu</c:v>
                </c:pt>
                <c:pt idx="11">
                  <c:v>Angajați, urmează studii </c:v>
                </c:pt>
                <c:pt idx="12">
                  <c:v>Nu sunt angajați, învață</c:v>
                </c:pt>
                <c:pt idx="13">
                  <c:v>Neangajați</c:v>
                </c:pt>
              </c:strCache>
            </c:strRef>
          </c:cat>
          <c:val>
            <c:numRef>
              <c:f>Sheet1!$B$2:$B$15</c:f>
              <c:numCache>
                <c:formatCode>0.0%</c:formatCode>
                <c:ptCount val="14"/>
                <c:pt idx="0">
                  <c:v>0.90800000000000003</c:v>
                </c:pt>
                <c:pt idx="1">
                  <c:v>9.1999999999999998E-2</c:v>
                </c:pt>
                <c:pt idx="2">
                  <c:v>0.86799999999999999</c:v>
                </c:pt>
                <c:pt idx="3">
                  <c:v>0.434</c:v>
                </c:pt>
                <c:pt idx="4">
                  <c:v>0.26300000000000001</c:v>
                </c:pt>
                <c:pt idx="5">
                  <c:v>0.17100000000000001</c:v>
                </c:pt>
                <c:pt idx="6">
                  <c:v>0.68400000000000005</c:v>
                </c:pt>
                <c:pt idx="7">
                  <c:v>0.184</c:v>
                </c:pt>
                <c:pt idx="8">
                  <c:v>0.77600000000000002</c:v>
                </c:pt>
                <c:pt idx="9">
                  <c:v>6.6000000000000003E-2</c:v>
                </c:pt>
                <c:pt idx="10">
                  <c:v>2.5999999999999999E-2</c:v>
                </c:pt>
                <c:pt idx="11">
                  <c:v>0.65800000000000003</c:v>
                </c:pt>
                <c:pt idx="12">
                  <c:v>2.5999999999999999E-2</c:v>
                </c:pt>
                <c:pt idx="13">
                  <c:v>3.9E-2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CAA-4422-9486-E6A27CBD5EE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Masterat</c:v>
                </c:pt>
              </c:strCache>
            </c:strRef>
          </c:tx>
          <c:spPr>
            <a:solidFill>
              <a:schemeClr val="accent3">
                <a:lumMod val="9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14"/>
                <c:pt idx="0">
                  <c:v>Locuiesc în RM</c:v>
                </c:pt>
                <c:pt idx="1">
                  <c:v>Locuiesc peste hotare</c:v>
                </c:pt>
                <c:pt idx="2">
                  <c:v>Total angajați</c:v>
                </c:pt>
                <c:pt idx="3">
                  <c:v>Angajați în timpul studiilor</c:v>
                </c:pt>
                <c:pt idx="4">
                  <c:v>Angajați în primele 6 luni după absolvire</c:v>
                </c:pt>
                <c:pt idx="5">
                  <c:v>Angajat în ultimele 2-3 luni</c:v>
                </c:pt>
                <c:pt idx="6">
                  <c:v>Angajați în sectorul public</c:v>
                </c:pt>
                <c:pt idx="7">
                  <c:v>Angajați în sectorul privat</c:v>
                </c:pt>
                <c:pt idx="8">
                  <c:v>Angajați conform specialității</c:v>
                </c:pt>
                <c:pt idx="9">
                  <c:v>Angajați în domeniu conex</c:v>
                </c:pt>
                <c:pt idx="10">
                  <c:v>Angajați în alt domenu</c:v>
                </c:pt>
                <c:pt idx="11">
                  <c:v>Angajați, urmează studii </c:v>
                </c:pt>
                <c:pt idx="12">
                  <c:v>Nu sunt angajați, învață</c:v>
                </c:pt>
                <c:pt idx="13">
                  <c:v>Neangajați</c:v>
                </c:pt>
              </c:strCache>
            </c:strRef>
          </c:cat>
          <c:val>
            <c:numRef>
              <c:f>Sheet1!$C$2:$C$15</c:f>
              <c:numCache>
                <c:formatCode>0.0%</c:formatCode>
                <c:ptCount val="14"/>
                <c:pt idx="0">
                  <c:v>0.76700000000000002</c:v>
                </c:pt>
                <c:pt idx="1">
                  <c:v>0.23300000000000001</c:v>
                </c:pt>
                <c:pt idx="2">
                  <c:v>0.88400000000000001</c:v>
                </c:pt>
                <c:pt idx="3">
                  <c:v>0.74399999999999999</c:v>
                </c:pt>
                <c:pt idx="4">
                  <c:v>9.2999999999999999E-2</c:v>
                </c:pt>
                <c:pt idx="5">
                  <c:v>4.7E-2</c:v>
                </c:pt>
                <c:pt idx="6">
                  <c:v>0.76700000000000002</c:v>
                </c:pt>
                <c:pt idx="7">
                  <c:v>0.11600000000000001</c:v>
                </c:pt>
                <c:pt idx="8">
                  <c:v>0.76700000000000002</c:v>
                </c:pt>
                <c:pt idx="9">
                  <c:v>9.2999999999999999E-2</c:v>
                </c:pt>
                <c:pt idx="10">
                  <c:v>2.3E-2</c:v>
                </c:pt>
                <c:pt idx="11">
                  <c:v>0.14000000000000001</c:v>
                </c:pt>
                <c:pt idx="12">
                  <c:v>0</c:v>
                </c:pt>
                <c:pt idx="13">
                  <c:v>0.11600000000000001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CAA-4422-9486-E6A27CBD5EE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12408831"/>
        <c:axId val="112403423"/>
      </c:barChart>
      <c:catAx>
        <c:axId val="1124088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2403423"/>
        <c:crosses val="autoZero"/>
        <c:auto val="1"/>
        <c:lblAlgn val="ctr"/>
        <c:lblOffset val="100"/>
        <c:noMultiLvlLbl val="0"/>
      </c:catAx>
      <c:valAx>
        <c:axId val="112403423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11240883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Licență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14"/>
                <c:pt idx="0">
                  <c:v>Locuiesc în RM</c:v>
                </c:pt>
                <c:pt idx="1">
                  <c:v>Locuiesc peste hotare</c:v>
                </c:pt>
                <c:pt idx="2">
                  <c:v>Total angajați</c:v>
                </c:pt>
                <c:pt idx="3">
                  <c:v>Angajați în timpul studiilor</c:v>
                </c:pt>
                <c:pt idx="4">
                  <c:v>Angajați în primele 6 luni după absolvire</c:v>
                </c:pt>
                <c:pt idx="5">
                  <c:v>Angajat în ultimele 2-3 luni</c:v>
                </c:pt>
                <c:pt idx="6">
                  <c:v>Angajați în sectorul public</c:v>
                </c:pt>
                <c:pt idx="7">
                  <c:v>Angajați în sectorul privat</c:v>
                </c:pt>
                <c:pt idx="8">
                  <c:v>Angajați conform specialității</c:v>
                </c:pt>
                <c:pt idx="9">
                  <c:v>Angajați în domeniu conex</c:v>
                </c:pt>
                <c:pt idx="10">
                  <c:v>Angajați în alt domenu</c:v>
                </c:pt>
                <c:pt idx="11">
                  <c:v>Angajați, urmează studii </c:v>
                </c:pt>
                <c:pt idx="12">
                  <c:v>Nu sunt angajați, învață</c:v>
                </c:pt>
                <c:pt idx="13">
                  <c:v>Neangajați</c:v>
                </c:pt>
              </c:strCache>
            </c:strRef>
          </c:cat>
          <c:val>
            <c:numRef>
              <c:f>Sheet1!$B$2:$B$15</c:f>
              <c:numCache>
                <c:formatCode>0.0%</c:formatCode>
                <c:ptCount val="14"/>
                <c:pt idx="0">
                  <c:v>0.96299999999999997</c:v>
                </c:pt>
                <c:pt idx="1">
                  <c:v>3.6999999999999998E-2</c:v>
                </c:pt>
                <c:pt idx="2">
                  <c:v>0.77800000000000002</c:v>
                </c:pt>
                <c:pt idx="3">
                  <c:v>0.25900000000000001</c:v>
                </c:pt>
                <c:pt idx="4">
                  <c:v>0.40699999999999997</c:v>
                </c:pt>
                <c:pt idx="5">
                  <c:v>0.111</c:v>
                </c:pt>
                <c:pt idx="6">
                  <c:v>0.51900000000000002</c:v>
                </c:pt>
                <c:pt idx="7">
                  <c:v>0.25900000000000001</c:v>
                </c:pt>
                <c:pt idx="8">
                  <c:v>0.66700000000000004</c:v>
                </c:pt>
                <c:pt idx="9">
                  <c:v>7.3999999999999996E-2</c:v>
                </c:pt>
                <c:pt idx="10">
                  <c:v>3.6999999999999998E-2</c:v>
                </c:pt>
                <c:pt idx="11">
                  <c:v>0.48099999999999998</c:v>
                </c:pt>
                <c:pt idx="12">
                  <c:v>0.185</c:v>
                </c:pt>
                <c:pt idx="13">
                  <c:v>0.222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270-4B15-8436-AE6522EEC8B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Masterat</c:v>
                </c:pt>
              </c:strCache>
            </c:strRef>
          </c:tx>
          <c:spPr>
            <a:solidFill>
              <a:schemeClr val="accent3">
                <a:lumMod val="9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14"/>
                <c:pt idx="0">
                  <c:v>Locuiesc în RM</c:v>
                </c:pt>
                <c:pt idx="1">
                  <c:v>Locuiesc peste hotare</c:v>
                </c:pt>
                <c:pt idx="2">
                  <c:v>Total angajați</c:v>
                </c:pt>
                <c:pt idx="3">
                  <c:v>Angajați în timpul studiilor</c:v>
                </c:pt>
                <c:pt idx="4">
                  <c:v>Angajați în primele 6 luni după absolvire</c:v>
                </c:pt>
                <c:pt idx="5">
                  <c:v>Angajat în ultimele 2-3 luni</c:v>
                </c:pt>
                <c:pt idx="6">
                  <c:v>Angajați în sectorul public</c:v>
                </c:pt>
                <c:pt idx="7">
                  <c:v>Angajați în sectorul privat</c:v>
                </c:pt>
                <c:pt idx="8">
                  <c:v>Angajați conform specialității</c:v>
                </c:pt>
                <c:pt idx="9">
                  <c:v>Angajați în domeniu conex</c:v>
                </c:pt>
                <c:pt idx="10">
                  <c:v>Angajați în alt domenu</c:v>
                </c:pt>
                <c:pt idx="11">
                  <c:v>Angajați, urmează studii </c:v>
                </c:pt>
                <c:pt idx="12">
                  <c:v>Nu sunt angajați, învață</c:v>
                </c:pt>
                <c:pt idx="13">
                  <c:v>Neangajați</c:v>
                </c:pt>
              </c:strCache>
            </c:strRef>
          </c:cat>
          <c:val>
            <c:numRef>
              <c:f>Sheet1!$C$2:$C$15</c:f>
              <c:numCache>
                <c:formatCode>0.0%</c:formatCode>
                <c:ptCount val="14"/>
                <c:pt idx="0">
                  <c:v>1</c:v>
                </c:pt>
                <c:pt idx="1">
                  <c:v>0</c:v>
                </c:pt>
                <c:pt idx="2">
                  <c:v>1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  <c:pt idx="6">
                  <c:v>0.38500000000000001</c:v>
                </c:pt>
                <c:pt idx="7">
                  <c:v>0.61499999999999999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270-4B15-8436-AE6522EEC8B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12408831"/>
        <c:axId val="112403423"/>
      </c:barChart>
      <c:catAx>
        <c:axId val="1124088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2403423"/>
        <c:crosses val="autoZero"/>
        <c:auto val="1"/>
        <c:lblAlgn val="ctr"/>
        <c:lblOffset val="100"/>
        <c:noMultiLvlLbl val="0"/>
      </c:catAx>
      <c:valAx>
        <c:axId val="112403423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11240883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2021-2022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14"/>
                <c:pt idx="0">
                  <c:v>Locuiesc în RM</c:v>
                </c:pt>
                <c:pt idx="1">
                  <c:v>Locuiesc peste hotare</c:v>
                </c:pt>
                <c:pt idx="2">
                  <c:v>Total angajați</c:v>
                </c:pt>
                <c:pt idx="3">
                  <c:v>Angajați în timpul studiilor</c:v>
                </c:pt>
                <c:pt idx="4">
                  <c:v>Angajați în primele 6 luni după absolvire</c:v>
                </c:pt>
                <c:pt idx="5">
                  <c:v>Angajat în ultimele 2-3 luni</c:v>
                </c:pt>
                <c:pt idx="6">
                  <c:v>Angajați în sectorul public</c:v>
                </c:pt>
                <c:pt idx="7">
                  <c:v>Angajați în sectorul privat</c:v>
                </c:pt>
                <c:pt idx="8">
                  <c:v>Angajați conform specialității</c:v>
                </c:pt>
                <c:pt idx="9">
                  <c:v>Angajați în domeniu conex</c:v>
                </c:pt>
                <c:pt idx="10">
                  <c:v>Angajați în alt domenu</c:v>
                </c:pt>
                <c:pt idx="11">
                  <c:v>Angajați, urmează studii </c:v>
                </c:pt>
                <c:pt idx="12">
                  <c:v>Nu sunt angajați, învață</c:v>
                </c:pt>
                <c:pt idx="13">
                  <c:v>Neangajați</c:v>
                </c:pt>
              </c:strCache>
            </c:strRef>
          </c:cat>
          <c:val>
            <c:numRef>
              <c:f>Sheet1!$B$2:$B$15</c:f>
              <c:numCache>
                <c:formatCode>0.0%</c:formatCode>
                <c:ptCount val="14"/>
                <c:pt idx="0">
                  <c:v>0.97</c:v>
                </c:pt>
                <c:pt idx="1">
                  <c:v>0.03</c:v>
                </c:pt>
                <c:pt idx="2">
                  <c:v>0.93899999999999995</c:v>
                </c:pt>
                <c:pt idx="3">
                  <c:v>0.42399999999999999</c:v>
                </c:pt>
                <c:pt idx="4">
                  <c:v>0.21199999999999999</c:v>
                </c:pt>
                <c:pt idx="5">
                  <c:v>0.30299999999999999</c:v>
                </c:pt>
                <c:pt idx="6">
                  <c:v>9.0999999999999998E-2</c:v>
                </c:pt>
                <c:pt idx="7">
                  <c:v>0.90900000000000003</c:v>
                </c:pt>
                <c:pt idx="8">
                  <c:v>0.03</c:v>
                </c:pt>
                <c:pt idx="9">
                  <c:v>0</c:v>
                </c:pt>
                <c:pt idx="10">
                  <c:v>0</c:v>
                </c:pt>
                <c:pt idx="11">
                  <c:v>0.57599999999999996</c:v>
                </c:pt>
                <c:pt idx="12">
                  <c:v>0</c:v>
                </c:pt>
                <c:pt idx="13">
                  <c:v>6.0999999999999999E-2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29E-4C56-AF29-3695132834E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12408831"/>
        <c:axId val="112403423"/>
      </c:barChart>
      <c:catAx>
        <c:axId val="1124088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2403423"/>
        <c:crosses val="autoZero"/>
        <c:auto val="1"/>
        <c:lblAlgn val="ctr"/>
        <c:lblOffset val="100"/>
        <c:noMultiLvlLbl val="0"/>
      </c:catAx>
      <c:valAx>
        <c:axId val="112403423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1124088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%%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Лист1!$A$2:$A$9</c:f>
              <c:strCache>
                <c:ptCount val="8"/>
                <c:pt idx="0">
                  <c:v>BM</c:v>
                </c:pt>
                <c:pt idx="1">
                  <c:v>Litere</c:v>
                </c:pt>
                <c:pt idx="2">
                  <c:v>Drept</c:v>
                </c:pt>
                <c:pt idx="3">
                  <c:v>IID</c:v>
                </c:pt>
                <c:pt idx="4">
                  <c:v>RISPJ</c:v>
                </c:pt>
                <c:pt idx="5">
                  <c:v>ȘE</c:v>
                </c:pt>
                <c:pt idx="6">
                  <c:v>ȘSE</c:v>
                </c:pt>
                <c:pt idx="7">
                  <c:v>Total ULIM</c:v>
                </c:pt>
              </c:strCache>
            </c:strRef>
          </c:cat>
          <c:val>
            <c:numRef>
              <c:f>Лист1!$B$2:$B$9</c:f>
              <c:numCache>
                <c:formatCode>0.0%</c:formatCode>
                <c:ptCount val="8"/>
                <c:pt idx="0">
                  <c:v>0.443</c:v>
                </c:pt>
                <c:pt idx="1">
                  <c:v>0.55800000000000005</c:v>
                </c:pt>
                <c:pt idx="2">
                  <c:v>0.307</c:v>
                </c:pt>
                <c:pt idx="3">
                  <c:v>0.46500000000000002</c:v>
                </c:pt>
                <c:pt idx="4">
                  <c:v>0.52600000000000002</c:v>
                </c:pt>
                <c:pt idx="5">
                  <c:v>0.3</c:v>
                </c:pt>
                <c:pt idx="6">
                  <c:v>0.23200000000000001</c:v>
                </c:pt>
                <c:pt idx="7">
                  <c:v>0.32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287-4244-85AE-43AB1B232E5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99997440"/>
        <c:axId val="173448512"/>
      </c:barChart>
      <c:catAx>
        <c:axId val="199997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3448512"/>
        <c:crosses val="autoZero"/>
        <c:auto val="1"/>
        <c:lblAlgn val="ctr"/>
        <c:lblOffset val="100"/>
        <c:noMultiLvlLbl val="0"/>
      </c:catAx>
      <c:valAx>
        <c:axId val="173448512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1999974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autoTitleDeleted val="1"/>
    <c:plotArea>
      <c:layout>
        <c:manualLayout>
          <c:layoutTarget val="inner"/>
          <c:xMode val="edge"/>
          <c:yMode val="edge"/>
          <c:x val="1.1947441519967707E-2"/>
          <c:y val="0.12482385386224028"/>
          <c:w val="0.97610511696006463"/>
          <c:h val="0.304688626797146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Foaie1!$B$1</c:f>
              <c:strCache>
                <c:ptCount val="1"/>
                <c:pt idx="0">
                  <c:v>Licență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Foaie1!$A$2:$A$8</c:f>
              <c:strCache>
                <c:ptCount val="7"/>
                <c:pt idx="0">
                  <c:v>Facultatea Biomedicină</c:v>
                </c:pt>
                <c:pt idx="1">
                  <c:v>Facultatea de Litere</c:v>
                </c:pt>
                <c:pt idx="2">
                  <c:v>Facultatea Drept</c:v>
                </c:pt>
                <c:pt idx="3">
                  <c:v>Facultatea Informatică, Inginerie și Design</c:v>
                </c:pt>
                <c:pt idx="4">
                  <c:v>Facultatea Relații Internaționale, Științe Politice și Jurnalism</c:v>
                </c:pt>
                <c:pt idx="5">
                  <c:v>Facultatea Științe Economice</c:v>
                </c:pt>
                <c:pt idx="6">
                  <c:v>Facultatea Științe Sociale și ale Educației</c:v>
                </c:pt>
              </c:strCache>
            </c:strRef>
          </c:cat>
          <c:val>
            <c:numRef>
              <c:f>Foaie1!$B$2:$B$8</c:f>
              <c:numCache>
                <c:formatCode>General</c:formatCode>
                <c:ptCount val="7"/>
                <c:pt idx="0">
                  <c:v>38</c:v>
                </c:pt>
                <c:pt idx="1">
                  <c:v>42</c:v>
                </c:pt>
                <c:pt idx="2">
                  <c:v>66</c:v>
                </c:pt>
                <c:pt idx="3">
                  <c:v>31</c:v>
                </c:pt>
                <c:pt idx="4">
                  <c:v>27</c:v>
                </c:pt>
                <c:pt idx="5">
                  <c:v>50</c:v>
                </c:pt>
                <c:pt idx="6">
                  <c:v>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CA7-4E56-AAA9-36A41286BB24}"/>
            </c:ext>
          </c:extLst>
        </c:ser>
        <c:ser>
          <c:idx val="1"/>
          <c:order val="1"/>
          <c:tx>
            <c:strRef>
              <c:f>Foaie1!$C$1</c:f>
              <c:strCache>
                <c:ptCount val="1"/>
                <c:pt idx="0">
                  <c:v>Masterat</c:v>
                </c:pt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Foaie1!$A$2:$A$8</c:f>
              <c:strCache>
                <c:ptCount val="7"/>
                <c:pt idx="0">
                  <c:v>Facultatea Biomedicină</c:v>
                </c:pt>
                <c:pt idx="1">
                  <c:v>Facultatea de Litere</c:v>
                </c:pt>
                <c:pt idx="2">
                  <c:v>Facultatea Drept</c:v>
                </c:pt>
                <c:pt idx="3">
                  <c:v>Facultatea Informatică, Inginerie și Design</c:v>
                </c:pt>
                <c:pt idx="4">
                  <c:v>Facultatea Relații Internaționale, Științe Politice și Jurnalism</c:v>
                </c:pt>
                <c:pt idx="5">
                  <c:v>Facultatea Științe Economice</c:v>
                </c:pt>
                <c:pt idx="6">
                  <c:v>Facultatea Științe Sociale și ale Educației</c:v>
                </c:pt>
              </c:strCache>
            </c:strRef>
          </c:cat>
          <c:val>
            <c:numRef>
              <c:f>Foaie1!$C$2:$C$8</c:f>
              <c:numCache>
                <c:formatCode>General</c:formatCode>
                <c:ptCount val="7"/>
                <c:pt idx="0">
                  <c:v>1</c:v>
                </c:pt>
                <c:pt idx="1">
                  <c:v>1</c:v>
                </c:pt>
                <c:pt idx="2">
                  <c:v>47</c:v>
                </c:pt>
                <c:pt idx="3">
                  <c:v>2</c:v>
                </c:pt>
                <c:pt idx="4">
                  <c:v>13</c:v>
                </c:pt>
                <c:pt idx="5">
                  <c:v>38</c:v>
                </c:pt>
                <c:pt idx="6">
                  <c:v>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CA7-4E56-AAA9-36A41286BB2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57490688"/>
        <c:axId val="236295232"/>
      </c:barChart>
      <c:catAx>
        <c:axId val="15749068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236295232"/>
        <c:crosses val="autoZero"/>
        <c:auto val="1"/>
        <c:lblAlgn val="ctr"/>
        <c:lblOffset val="100"/>
        <c:noMultiLvlLbl val="0"/>
      </c:catAx>
      <c:valAx>
        <c:axId val="23629523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57490688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txPr>
    <a:bodyPr/>
    <a:lstStyle/>
    <a:p>
      <a:pPr>
        <a:defRPr sz="24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Foaie1!$B$1</c:f>
              <c:strCache>
                <c:ptCount val="1"/>
                <c:pt idx="0">
                  <c:v>Vânzări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1-D84B-42AB-843C-8604D54C6F1A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3-D84B-42AB-843C-8604D54C6F1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shade val="95000"/>
                      <a:satMod val="105000"/>
                    </a:schemeClr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Foaie1!$A$2:$A$3</c:f>
              <c:strCache>
                <c:ptCount val="2"/>
                <c:pt idx="0">
                  <c:v>Licență</c:v>
                </c:pt>
                <c:pt idx="1">
                  <c:v>Masterat</c:v>
                </c:pt>
              </c:strCache>
            </c:strRef>
          </c:cat>
          <c:val>
            <c:numRef>
              <c:f>Foaie1!$B$2:$B$3</c:f>
              <c:numCache>
                <c:formatCode>General</c:formatCode>
                <c:ptCount val="2"/>
                <c:pt idx="0">
                  <c:v>330</c:v>
                </c:pt>
                <c:pt idx="1">
                  <c:v>145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C3-4DA7-8936-3798FFD67856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2400"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8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Foaie1!$B$1</c:f>
              <c:strCache>
                <c:ptCount val="1"/>
                <c:pt idx="0">
                  <c:v>Locuiesc în prezent (în %)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1-2055-4D38-9F3E-3E19BD41155B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3-2055-4D38-9F3E-3E19BD41155B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AD76651A-CBA4-42B6-8D72-425297AA7E0D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055-4D38-9F3E-3E19BD41155B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88A0A578-B135-4436-8CA7-2DDA63C5F707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2055-4D38-9F3E-3E19BD41155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shade val="95000"/>
                      <a:satMod val="105000"/>
                    </a:schemeClr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Foaie1!$A$2:$A$3</c:f>
              <c:strCache>
                <c:ptCount val="2"/>
                <c:pt idx="0">
                  <c:v>În RM</c:v>
                </c:pt>
                <c:pt idx="1">
                  <c:v>Peste hotare</c:v>
                </c:pt>
              </c:strCache>
            </c:strRef>
          </c:cat>
          <c:val>
            <c:numRef>
              <c:f>Foaie1!$B$2:$B$3</c:f>
              <c:numCache>
                <c:formatCode>###0.0</c:formatCode>
                <c:ptCount val="2"/>
                <c:pt idx="0">
                  <c:v>90.3</c:v>
                </c:pt>
                <c:pt idx="1">
                  <c:v>9.6999999999999993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2D9-4C96-A386-2B0913FE791D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2400"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Angajați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Anul universitar 2017-2018</c:v>
                </c:pt>
                <c:pt idx="1">
                  <c:v>Anul universitar 2018-2019</c:v>
                </c:pt>
                <c:pt idx="2">
                  <c:v>Anul universitar 2019-2020</c:v>
                </c:pt>
                <c:pt idx="3">
                  <c:v>Anul universitar 2020-2021</c:v>
                </c:pt>
                <c:pt idx="4">
                  <c:v>Anul universitar 2021-2022</c:v>
                </c:pt>
              </c:strCache>
            </c:strRef>
          </c:cat>
          <c:val>
            <c:numRef>
              <c:f>Лист1!$B$2:$B$6</c:f>
              <c:numCache>
                <c:formatCode>0.0%</c:formatCode>
                <c:ptCount val="5"/>
                <c:pt idx="0">
                  <c:v>0.98099999999999998</c:v>
                </c:pt>
                <c:pt idx="1">
                  <c:v>0.85699999999999998</c:v>
                </c:pt>
                <c:pt idx="2">
                  <c:v>0.96599999999999997</c:v>
                </c:pt>
                <c:pt idx="3">
                  <c:v>0.99099999999999999</c:v>
                </c:pt>
                <c:pt idx="4">
                  <c:v>0.94499999999999995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433-4002-A0E0-A5A9B42E478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Urmează studii la masterat, doctorat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Anul universitar 2017-2018</c:v>
                </c:pt>
                <c:pt idx="1">
                  <c:v>Anul universitar 2018-2019</c:v>
                </c:pt>
                <c:pt idx="2">
                  <c:v>Anul universitar 2019-2020</c:v>
                </c:pt>
                <c:pt idx="3">
                  <c:v>Anul universitar 2020-2021</c:v>
                </c:pt>
                <c:pt idx="4">
                  <c:v>Anul universitar 2021-2022</c:v>
                </c:pt>
              </c:strCache>
            </c:strRef>
          </c:cat>
          <c:val>
            <c:numRef>
              <c:f>Лист1!$C$2:$C$6</c:f>
              <c:numCache>
                <c:formatCode>0.0%</c:formatCode>
                <c:ptCount val="5"/>
                <c:pt idx="0">
                  <c:v>0.44500000000000001</c:v>
                </c:pt>
                <c:pt idx="1">
                  <c:v>0.443</c:v>
                </c:pt>
                <c:pt idx="2">
                  <c:v>0.48</c:v>
                </c:pt>
                <c:pt idx="3">
                  <c:v>0.47399999999999998</c:v>
                </c:pt>
                <c:pt idx="4">
                  <c:v>0.49299999999999999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433-4002-A0E0-A5A9B42E478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99996416"/>
        <c:axId val="219684864"/>
      </c:barChart>
      <c:catAx>
        <c:axId val="199996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219684864"/>
        <c:crosses val="autoZero"/>
        <c:auto val="1"/>
        <c:lblAlgn val="ctr"/>
        <c:lblOffset val="100"/>
        <c:noMultiLvlLbl val="0"/>
      </c:catAx>
      <c:valAx>
        <c:axId val="219684864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199996416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2017-2028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Total angajați</c:v>
                </c:pt>
                <c:pt idx="1">
                  <c:v>Angajați în timpul studiilor</c:v>
                </c:pt>
                <c:pt idx="2">
                  <c:v>Angajați în primele 6 luni după absolvire</c:v>
                </c:pt>
                <c:pt idx="3">
                  <c:v>Angajați în ultimele 2-3 luni</c:v>
                </c:pt>
              </c:strCache>
            </c:strRef>
          </c:cat>
          <c:val>
            <c:numRef>
              <c:f>Лист1!$B$2:$B$5</c:f>
              <c:numCache>
                <c:formatCode>0.0%</c:formatCode>
                <c:ptCount val="4"/>
                <c:pt idx="0">
                  <c:v>0.80800000000000005</c:v>
                </c:pt>
                <c:pt idx="1">
                  <c:v>0.33300000000000002</c:v>
                </c:pt>
                <c:pt idx="2">
                  <c:v>0.47499999999999998</c:v>
                </c:pt>
                <c:pt idx="3">
                  <c:v>0.192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432-4ECE-83F0-26737B71E78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2018-2019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Total angajați</c:v>
                </c:pt>
                <c:pt idx="1">
                  <c:v>Angajați în timpul studiilor</c:v>
                </c:pt>
                <c:pt idx="2">
                  <c:v>Angajați în primele 6 luni după absolvire</c:v>
                </c:pt>
                <c:pt idx="3">
                  <c:v>Angajați în ultimele 2-3 luni</c:v>
                </c:pt>
              </c:strCache>
            </c:strRef>
          </c:cat>
          <c:val>
            <c:numRef>
              <c:f>Лист1!$C$2:$C$5</c:f>
              <c:numCache>
                <c:formatCode>0.0%</c:formatCode>
                <c:ptCount val="4"/>
                <c:pt idx="0">
                  <c:v>0.88</c:v>
                </c:pt>
                <c:pt idx="1">
                  <c:v>0.314</c:v>
                </c:pt>
                <c:pt idx="2">
                  <c:v>0.56699999999999995</c:v>
                </c:pt>
                <c:pt idx="3">
                  <c:v>0.11899999999999999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432-4ECE-83F0-26737B71E78B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2019-2020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Total angajați</c:v>
                </c:pt>
                <c:pt idx="1">
                  <c:v>Angajați în timpul studiilor</c:v>
                </c:pt>
                <c:pt idx="2">
                  <c:v>Angajați în primele 6 luni după absolvire</c:v>
                </c:pt>
                <c:pt idx="3">
                  <c:v>Angajați în ultimele 2-3 luni</c:v>
                </c:pt>
              </c:strCache>
            </c:strRef>
          </c:cat>
          <c:val>
            <c:numRef>
              <c:f>Лист1!$D$2:$D$5</c:f>
              <c:numCache>
                <c:formatCode>0.0%</c:formatCode>
                <c:ptCount val="4"/>
                <c:pt idx="0">
                  <c:v>0.96299999999999997</c:v>
                </c:pt>
                <c:pt idx="1">
                  <c:v>0.53200000000000003</c:v>
                </c:pt>
                <c:pt idx="2">
                  <c:v>0.32100000000000001</c:v>
                </c:pt>
                <c:pt idx="3">
                  <c:v>0.14699999999999999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432-4ECE-83F0-26737B71E78B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2020-2021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</c:spPr>
          <c:invertIfNegative val="0"/>
          <c:dLbls>
            <c:dLbl>
              <c:idx val="1"/>
              <c:layout>
                <c:manualLayout>
                  <c:x val="9.0334879221555184E-3"/>
                  <c:y val="1.13786665681112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432-4ECE-83F0-26737B71E78B}"/>
                </c:ext>
              </c:extLst>
            </c:dLbl>
            <c:dLbl>
              <c:idx val="2"/>
              <c:layout>
                <c:manualLayout>
                  <c:x val="4.5167439610777592E-3"/>
                  <c:y val="-2.844666642027821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432-4ECE-83F0-26737B71E78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Лист1!$A$2:$A$5</c:f>
              <c:strCache>
                <c:ptCount val="4"/>
                <c:pt idx="0">
                  <c:v>Total angajați</c:v>
                </c:pt>
                <c:pt idx="1">
                  <c:v>Angajați în timpul studiilor</c:v>
                </c:pt>
                <c:pt idx="2">
                  <c:v>Angajați în primele 6 luni după absolvire</c:v>
                </c:pt>
                <c:pt idx="3">
                  <c:v>Angajați în ultimele 2-3 luni</c:v>
                </c:pt>
              </c:strCache>
            </c:strRef>
          </c:cat>
          <c:val>
            <c:numRef>
              <c:f>Лист1!$E$2:$E$5</c:f>
              <c:numCache>
                <c:formatCode>0.0%</c:formatCode>
                <c:ptCount val="4"/>
                <c:pt idx="0">
                  <c:v>0.82699999999999996</c:v>
                </c:pt>
                <c:pt idx="1">
                  <c:v>0.51200000000000001</c:v>
                </c:pt>
                <c:pt idx="2">
                  <c:v>0.318</c:v>
                </c:pt>
                <c:pt idx="3">
                  <c:v>0.17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432-4ECE-83F0-26737B71E78B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2021-2022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Лист1!$A$2:$A$5</c:f>
              <c:strCache>
                <c:ptCount val="4"/>
                <c:pt idx="0">
                  <c:v>Total angajați</c:v>
                </c:pt>
                <c:pt idx="1">
                  <c:v>Angajați în timpul studiilor</c:v>
                </c:pt>
                <c:pt idx="2">
                  <c:v>Angajați în primele 6 luni după absolvire</c:v>
                </c:pt>
                <c:pt idx="3">
                  <c:v>Angajați în ultimele 2-3 luni</c:v>
                </c:pt>
              </c:strCache>
            </c:strRef>
          </c:cat>
          <c:val>
            <c:numRef>
              <c:f>Лист1!$F$2:$F$5</c:f>
              <c:numCache>
                <c:formatCode>0.0%</c:formatCode>
                <c:ptCount val="4"/>
                <c:pt idx="0">
                  <c:v>0.94799999999999995</c:v>
                </c:pt>
                <c:pt idx="1">
                  <c:v>0.33500000000000002</c:v>
                </c:pt>
                <c:pt idx="2">
                  <c:v>0.441</c:v>
                </c:pt>
                <c:pt idx="3">
                  <c:v>0.224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432-4ECE-83F0-26737B71E78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46458880"/>
        <c:axId val="219691200"/>
      </c:barChart>
      <c:catAx>
        <c:axId val="246458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en-US"/>
          </a:p>
        </c:txPr>
        <c:crossAx val="219691200"/>
        <c:crosses val="autoZero"/>
        <c:auto val="1"/>
        <c:lblAlgn val="ctr"/>
        <c:lblOffset val="100"/>
        <c:noMultiLvlLbl val="0"/>
      </c:catAx>
      <c:valAx>
        <c:axId val="219691200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246458880"/>
        <c:crosses val="autoZero"/>
        <c:crossBetween val="between"/>
      </c:valAx>
    </c:plotArea>
    <c:legend>
      <c:legendPos val="t"/>
      <c:overlay val="0"/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Preocupări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Total angajați</c:v>
                </c:pt>
                <c:pt idx="1">
                  <c:v>Angajați, urmează studii de masterat</c:v>
                </c:pt>
                <c:pt idx="2">
                  <c:v>Nu sunt angajați, urmează stuii de masterat</c:v>
                </c:pt>
                <c:pt idx="3">
                  <c:v>Angajați, nu învață</c:v>
                </c:pt>
                <c:pt idx="4">
                  <c:v>Nu sunt angajați și nu învață</c:v>
                </c:pt>
              </c:strCache>
            </c:strRef>
          </c:cat>
          <c:val>
            <c:numRef>
              <c:f>Лист1!$B$2:$B$6</c:f>
              <c:numCache>
                <c:formatCode>0.00%</c:formatCode>
                <c:ptCount val="5"/>
                <c:pt idx="0">
                  <c:v>0.94799999999999995</c:v>
                </c:pt>
                <c:pt idx="1">
                  <c:v>0.63900000000000001</c:v>
                </c:pt>
                <c:pt idx="2">
                  <c:v>3.5999999999999997E-2</c:v>
                </c:pt>
                <c:pt idx="3">
                  <c:v>0.309</c:v>
                </c:pt>
                <c:pt idx="4">
                  <c:v>1.4999999999999999E-2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4C4-4AEE-A33C-51D86CFD6B0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99996416"/>
        <c:axId val="219684864"/>
      </c:barChart>
      <c:catAx>
        <c:axId val="199996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219684864"/>
        <c:crosses val="autoZero"/>
        <c:auto val="1"/>
        <c:lblAlgn val="ctr"/>
        <c:lblOffset val="100"/>
        <c:noMultiLvlLbl val="0"/>
      </c:catAx>
      <c:valAx>
        <c:axId val="219684864"/>
        <c:scaling>
          <c:orientation val="minMax"/>
        </c:scaling>
        <c:delete val="1"/>
        <c:axPos val="l"/>
        <c:numFmt formatCode="0.00%" sourceLinked="1"/>
        <c:majorTickMark val="none"/>
        <c:minorTickMark val="none"/>
        <c:tickLblPos val="nextTo"/>
        <c:crossAx val="1999964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127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3">
      <cs:styleClr val="auto"/>
    </cs:fillRef>
    <cs:effectRef idx="3">
      <a:schemeClr val="dk1"/>
    </cs:effectRef>
    <cs:fontRef idx="minor">
      <a:schemeClr val="tx1"/>
    </cs:fontRef>
  </cs:dataPoint>
  <cs:dataPoint3D>
    <cs:lnRef idx="0"/>
    <cs:fillRef idx="1">
      <cs:styleClr val="auto"/>
    </cs:fillRef>
    <cs:effectRef idx="3">
      <a:schemeClr val="dk1"/>
    </cs:effectRef>
    <cs:fontRef idx="minor">
      <a:schemeClr val="tx1"/>
    </cs:fontRef>
  </cs:dataPoint3D>
  <cs:dataPointLine>
    <cs:lnRef idx="1">
      <cs:styleClr val="auto"/>
    </cs:lnRef>
    <cs:lineWidthScale>7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3">
      <cs:styleClr val="auto"/>
    </cs:fillRef>
    <cs:effectRef idx="3">
      <a:schemeClr val="dk1"/>
    </cs:effectRef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0"/>
    <cs:fillRef idx="3" mods="ignoreCSTransforms">
      <cs:styleClr val="0">
        <a:shade val="25000"/>
      </cs:styleClr>
    </cs:fillRef>
    <cs:effectRef idx="3">
      <a:schemeClr val="dk1"/>
    </cs:effectRef>
    <cs:fontRef idx="minor">
      <a:schemeClr val="tx1"/>
    </cs:fontRef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0"/>
    <cs:fillRef idx="3" mods="ignoreCSTransforms">
      <cs:styleClr val="0">
        <a:tint val="25000"/>
      </cs:styleClr>
    </cs:fillRef>
    <cs:effectRef idx="3">
      <a:schemeClr val="dk1"/>
    </cs:effectRef>
    <cs:fontRef idx="minor">
      <a:schemeClr val="tx1"/>
    </cs:fontRef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127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3">
      <cs:styleClr val="auto"/>
    </cs:fillRef>
    <cs:effectRef idx="3">
      <a:schemeClr val="dk1"/>
    </cs:effectRef>
    <cs:fontRef idx="minor">
      <a:schemeClr val="tx1"/>
    </cs:fontRef>
  </cs:dataPoint>
  <cs:dataPoint3D>
    <cs:lnRef idx="0"/>
    <cs:fillRef idx="1">
      <cs:styleClr val="auto"/>
    </cs:fillRef>
    <cs:effectRef idx="3">
      <a:schemeClr val="dk1"/>
    </cs:effectRef>
    <cs:fontRef idx="minor">
      <a:schemeClr val="tx1"/>
    </cs:fontRef>
  </cs:dataPoint3D>
  <cs:dataPointLine>
    <cs:lnRef idx="1">
      <cs:styleClr val="auto"/>
    </cs:lnRef>
    <cs:lineWidthScale>7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3">
      <cs:styleClr val="auto"/>
    </cs:fillRef>
    <cs:effectRef idx="3">
      <a:schemeClr val="dk1"/>
    </cs:effectRef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0"/>
    <cs:fillRef idx="3" mods="ignoreCSTransforms">
      <cs:styleClr val="0">
        <a:shade val="25000"/>
      </cs:styleClr>
    </cs:fillRef>
    <cs:effectRef idx="3">
      <a:schemeClr val="dk1"/>
    </cs:effectRef>
    <cs:fontRef idx="minor">
      <a:schemeClr val="tx1"/>
    </cs:fontRef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0"/>
    <cs:fillRef idx="3" mods="ignoreCSTransforms">
      <cs:styleClr val="0">
        <a:tint val="25000"/>
      </cs:styleClr>
    </cs:fillRef>
    <cs:effectRef idx="3">
      <a:schemeClr val="dk1"/>
    </cs:effectRef>
    <cs:fontRef idx="minor">
      <a:schemeClr val="tx1"/>
    </cs:fontRef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BE1DB2EB-62AE-4153-BBC1-6B9C0C096EE1}" type="datetimeFigureOut">
              <a:rPr lang="ru-RU"/>
              <a:pPr>
                <a:defRPr/>
              </a:pPr>
              <a:t>27.09.2023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CDC8CC01-69C0-40F4-AAD4-ED73458F38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7389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F6613D6-E994-4779-B414-863FD418E313}" type="datetimeFigureOut">
              <a:rPr lang="ru-RU"/>
              <a:pPr>
                <a:defRPr/>
              </a:pPr>
              <a:t>27.09.2023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E7FE936-17C2-4D92-91C7-CF0BAC3908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95995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12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3BB7720-54C1-4D5A-89F7-5AB4D5867F7D}" type="slidenum">
              <a:rPr lang="ru-RU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0</a:t>
            </a:fld>
            <a:endParaRPr lang="ru-RU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E7FE936-17C2-4D92-91C7-CF0BAC3908EB}" type="slidenum">
              <a:rPr lang="ru-RU" smtClean="0"/>
              <a:pPr>
                <a:defRPr/>
              </a:pPr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43712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1236786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88528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02554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927551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031309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751823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4193374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32534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9446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652445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284636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powerpointstyles.com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9"/>
          <p:cNvSpPr txBox="1">
            <a:spLocks noChangeArrowheads="1"/>
          </p:cNvSpPr>
          <p:nvPr userDrawn="1"/>
        </p:nvSpPr>
        <p:spPr bwMode="auto">
          <a:xfrm>
            <a:off x="4464051" y="6237288"/>
            <a:ext cx="298902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fr-FR" altLang="en-US">
                <a:solidFill>
                  <a:srgbClr val="000000"/>
                </a:solidFill>
                <a:hlinkClick r:id="rId13"/>
              </a:rPr>
              <a:t>Free Powerpoint Templates</a:t>
            </a:r>
            <a:endParaRPr lang="fr-FR" altLang="en-US">
              <a:solidFill>
                <a:srgbClr val="000000"/>
              </a:solidFill>
            </a:endParaRPr>
          </a:p>
        </p:txBody>
      </p:sp>
      <p:pic>
        <p:nvPicPr>
          <p:cNvPr id="1027" name="Picture 28" descr="2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ext Box 8"/>
          <p:cNvSpPr txBox="1">
            <a:spLocks noChangeArrowheads="1"/>
          </p:cNvSpPr>
          <p:nvPr userDrawn="1"/>
        </p:nvSpPr>
        <p:spPr bwMode="auto">
          <a:xfrm>
            <a:off x="10617200" y="6375401"/>
            <a:ext cx="108234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fr-FR" altLang="en-US" b="1">
                <a:solidFill>
                  <a:srgbClr val="FFFFFF"/>
                </a:solidFill>
              </a:rPr>
              <a:t>Page </a:t>
            </a:r>
            <a:fld id="{9CC38B20-7ED4-4C89-A81B-6F1F4EEDD93A}" type="slidenum">
              <a:rPr lang="fr-FR" altLang="en-US" b="1" smtClean="0">
                <a:solidFill>
                  <a:srgbClr val="FFFFFF"/>
                </a:solidFill>
              </a:rPr>
              <a:pPr eaLnBrk="1" hangingPunct="1">
                <a:defRPr/>
              </a:pPr>
              <a:t>‹#›</a:t>
            </a:fld>
            <a:endParaRPr lang="fr-FR" altLang="en-US" b="1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07368" y="332656"/>
            <a:ext cx="11305256" cy="3312368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cene3d>
              <a:camera prst="orthographicFront"/>
              <a:lightRig rig="threePt" dir="t"/>
            </a:scene3d>
            <a:sp3d extrusionH="57150">
              <a:bevelT w="69850" h="69850" prst="divot"/>
            </a:sp3d>
          </a:bodyPr>
          <a:lstStyle/>
          <a:p>
            <a:pPr>
              <a:defRPr/>
            </a:pPr>
            <a:r>
              <a:rPr lang="ro-RO" sz="4000" b="1" dirty="0">
                <a:solidFill>
                  <a:srgbClr val="002060"/>
                </a:solidFill>
              </a:rPr>
              <a:t>Orientarea studenţilor în carieră şi studiul inserţiei absolvenţilor ULIM în câmpul muncii</a:t>
            </a:r>
            <a:br>
              <a:rPr lang="ro-RO" sz="4000" b="1" dirty="0">
                <a:solidFill>
                  <a:srgbClr val="002060"/>
                </a:solidFill>
              </a:rPr>
            </a:br>
            <a:br>
              <a:rPr lang="ro-RO" sz="4000" b="1" dirty="0">
                <a:solidFill>
                  <a:srgbClr val="002060"/>
                </a:solidFill>
              </a:rPr>
            </a:br>
            <a:r>
              <a:rPr lang="ro-RO" sz="4000" b="1" dirty="0">
                <a:solidFill>
                  <a:srgbClr val="002060"/>
                </a:solidFill>
              </a:rPr>
              <a:t>Informație privind angajabilitatea absolvenților a.u. 20</a:t>
            </a:r>
            <a:r>
              <a:rPr lang="en-US" sz="4000" b="1" dirty="0">
                <a:solidFill>
                  <a:srgbClr val="002060"/>
                </a:solidFill>
              </a:rPr>
              <a:t>21</a:t>
            </a:r>
            <a:r>
              <a:rPr lang="ro-RO" sz="4000" b="1" dirty="0">
                <a:solidFill>
                  <a:srgbClr val="002060"/>
                </a:solidFill>
              </a:rPr>
              <a:t>-202</a:t>
            </a:r>
            <a:r>
              <a:rPr lang="en-US" sz="4000" b="1" dirty="0">
                <a:solidFill>
                  <a:srgbClr val="002060"/>
                </a:solidFill>
              </a:rPr>
              <a:t>2</a:t>
            </a:r>
            <a:br>
              <a:rPr lang="ro-RO" sz="4000" b="1" dirty="0">
                <a:solidFill>
                  <a:srgbClr val="002060"/>
                </a:solidFill>
              </a:rPr>
            </a:br>
            <a:br>
              <a:rPr lang="ro-RO" sz="4000" b="1" dirty="0">
                <a:solidFill>
                  <a:srgbClr val="002060"/>
                </a:solidFill>
              </a:rPr>
            </a:b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4099" name="Подзаголовок 4"/>
          <p:cNvSpPr>
            <a:spLocks noGrp="1"/>
          </p:cNvSpPr>
          <p:nvPr>
            <p:ph type="subTitle" idx="1"/>
          </p:nvPr>
        </p:nvSpPr>
        <p:spPr bwMode="auto">
          <a:xfrm>
            <a:off x="407368" y="3933056"/>
            <a:ext cx="11449271" cy="244827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ro-RO" altLang="en-US" sz="2000" b="1" dirty="0">
                <a:solidFill>
                  <a:srgbClr val="002060"/>
                </a:solidFill>
              </a:rPr>
              <a:t>A pregătit: </a:t>
            </a:r>
          </a:p>
          <a:p>
            <a:pPr algn="r"/>
            <a:r>
              <a:rPr lang="ro-RO" altLang="en-US" sz="1800" b="1" dirty="0">
                <a:solidFill>
                  <a:srgbClr val="002060"/>
                </a:solidFill>
              </a:rPr>
              <a:t>Svetlana Rusnac, dr., conf. univ.</a:t>
            </a:r>
            <a:endParaRPr lang="en-US" altLang="en-US" sz="1800" b="1" dirty="0">
              <a:solidFill>
                <a:srgbClr val="002060"/>
              </a:solidFill>
            </a:endParaRPr>
          </a:p>
          <a:p>
            <a:pPr algn="r"/>
            <a:r>
              <a:rPr lang="ro-RO" altLang="en-US" sz="2000" b="1" dirty="0">
                <a:solidFill>
                  <a:srgbClr val="002060"/>
                </a:solidFill>
              </a:rPr>
              <a:t>Pentru elaborarea raportului au fost utilizate date căpătate prin aplicarea chestionarului online „Sondaj anonim privind angajarea absolvenților ULIM în câmpul muncii”</a:t>
            </a:r>
            <a:r>
              <a:rPr lang="en-US" altLang="en-US" sz="2000" b="1" dirty="0">
                <a:solidFill>
                  <a:srgbClr val="002060"/>
                </a:solidFill>
              </a:rPr>
              <a:t>, </a:t>
            </a:r>
            <a:r>
              <a:rPr lang="ro-RO" altLang="en-US" sz="2000" b="1" dirty="0">
                <a:solidFill>
                  <a:srgbClr val="002060"/>
                </a:solidFill>
              </a:rPr>
              <a:t>distribuit online și completat de abosolvenți în perioada </a:t>
            </a:r>
            <a:r>
              <a:rPr lang="en-US" altLang="en-US" sz="2000" b="1" dirty="0">
                <a:solidFill>
                  <a:srgbClr val="002060"/>
                </a:solidFill>
              </a:rPr>
              <a:t>29</a:t>
            </a:r>
            <a:r>
              <a:rPr lang="ro-RO" altLang="en-US" sz="2000" b="1" dirty="0">
                <a:solidFill>
                  <a:srgbClr val="002060"/>
                </a:solidFill>
              </a:rPr>
              <a:t>.0</a:t>
            </a:r>
            <a:r>
              <a:rPr lang="en-US" altLang="en-US" sz="2000" b="1" dirty="0">
                <a:solidFill>
                  <a:srgbClr val="002060"/>
                </a:solidFill>
              </a:rPr>
              <a:t>3</a:t>
            </a:r>
            <a:r>
              <a:rPr lang="ro-RO" altLang="en-US" sz="2000" b="1" dirty="0">
                <a:solidFill>
                  <a:srgbClr val="002060"/>
                </a:solidFill>
              </a:rPr>
              <a:t>-</a:t>
            </a:r>
            <a:r>
              <a:rPr lang="en-US" altLang="en-US" sz="2000" b="1" dirty="0">
                <a:solidFill>
                  <a:srgbClr val="002060"/>
                </a:solidFill>
              </a:rPr>
              <a:t>19.</a:t>
            </a:r>
            <a:r>
              <a:rPr lang="ro-RO" altLang="en-US" sz="2000" b="1" dirty="0">
                <a:solidFill>
                  <a:srgbClr val="002060"/>
                </a:solidFill>
              </a:rPr>
              <a:t>0</a:t>
            </a:r>
            <a:r>
              <a:rPr lang="en-US" altLang="en-US" sz="2000" b="1" dirty="0">
                <a:solidFill>
                  <a:srgbClr val="002060"/>
                </a:solidFill>
              </a:rPr>
              <a:t>4</a:t>
            </a:r>
            <a:r>
              <a:rPr lang="ro-RO" altLang="en-US" sz="2000" b="1" dirty="0">
                <a:solidFill>
                  <a:srgbClr val="002060"/>
                </a:solidFill>
              </a:rPr>
              <a:t>.202</a:t>
            </a:r>
            <a:r>
              <a:rPr lang="en-US" altLang="en-US" sz="2000" b="1" dirty="0">
                <a:solidFill>
                  <a:srgbClr val="002060"/>
                </a:solidFill>
              </a:rPr>
              <a:t>3.</a:t>
            </a:r>
            <a:r>
              <a:rPr lang="ro-RO" altLang="en-US" sz="2000" b="1" dirty="0">
                <a:solidFill>
                  <a:srgbClr val="002060"/>
                </a:solidFill>
              </a:rPr>
              <a:t> </a:t>
            </a:r>
          </a:p>
          <a:p>
            <a:pPr algn="r"/>
            <a:endParaRPr lang="ro-RO" altLang="en-US" b="1" dirty="0">
              <a:solidFill>
                <a:srgbClr val="002060"/>
              </a:solidFill>
            </a:endParaRPr>
          </a:p>
          <a:p>
            <a:pPr algn="r"/>
            <a:endParaRPr lang="ru-RU" altLang="en-US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63408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o-RO" altLang="ru-RU" dirty="0"/>
              <a:t>Date demografice</a:t>
            </a:r>
            <a:endParaRPr lang="ru-RU" altLang="ru-RU" dirty="0"/>
          </a:p>
        </p:txBody>
      </p:sp>
      <p:graphicFrame>
        <p:nvGraphicFramePr>
          <p:cNvPr id="3" name="Substituent conținut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3759407"/>
              </p:ext>
            </p:extLst>
          </p:nvPr>
        </p:nvGraphicFramePr>
        <p:xfrm>
          <a:off x="767408" y="980728"/>
          <a:ext cx="10972800" cy="51454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 bwMode="auto">
          <a:xfrm>
            <a:off x="1652589" y="96839"/>
            <a:ext cx="8836025" cy="6678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o-RO" altLang="ru-RU" sz="3200" dirty="0"/>
              <a:t>Traseu post-absolvire</a:t>
            </a:r>
            <a:endParaRPr lang="en-US" altLang="ru-RU" sz="2000" dirty="0"/>
          </a:p>
        </p:txBody>
      </p:sp>
      <p:graphicFrame>
        <p:nvGraphicFramePr>
          <p:cNvPr id="5" name="Объект 4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73849515"/>
              </p:ext>
            </p:extLst>
          </p:nvPr>
        </p:nvGraphicFramePr>
        <p:xfrm>
          <a:off x="623392" y="548681"/>
          <a:ext cx="11161240" cy="5218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Traseu post absolvire </a:t>
            </a:r>
            <a:r>
              <a:rPr lang="en-US" dirty="0" err="1"/>
              <a:t>licență</a:t>
            </a:r>
            <a:endParaRPr lang="ru-RU" dirty="0"/>
          </a:p>
        </p:txBody>
      </p:sp>
      <p:graphicFrame>
        <p:nvGraphicFramePr>
          <p:cNvPr id="6" name="Объект 6">
            <a:extLst>
              <a:ext uri="{FF2B5EF4-FFF2-40B4-BE49-F238E27FC236}">
                <a16:creationId xmlns:a16="http://schemas.microsoft.com/office/drawing/2014/main" id="{78279909-4554-4116-AECA-7A91E10AF2EC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221540461"/>
              </p:ext>
            </p:extLst>
          </p:nvPr>
        </p:nvGraphicFramePr>
        <p:xfrm>
          <a:off x="263352" y="1268760"/>
          <a:ext cx="11665296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914296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F446D-D578-4837-86C9-F267FCAA84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344" y="116632"/>
            <a:ext cx="11665694" cy="1301006"/>
          </a:xfrm>
        </p:spPr>
        <p:txBody>
          <a:bodyPr/>
          <a:lstStyle/>
          <a:p>
            <a:r>
              <a:rPr lang="en-US" dirty="0" err="1"/>
              <a:t>Preocupările</a:t>
            </a:r>
            <a:r>
              <a:rPr lang="en-US" dirty="0"/>
              <a:t> </a:t>
            </a:r>
            <a:r>
              <a:rPr lang="en-US" dirty="0" err="1"/>
              <a:t>muncă-studii</a:t>
            </a:r>
            <a:r>
              <a:rPr lang="en-US" dirty="0"/>
              <a:t> ale </a:t>
            </a:r>
            <a:r>
              <a:rPr lang="en-US" dirty="0" err="1"/>
              <a:t>absolvenților</a:t>
            </a:r>
            <a:r>
              <a:rPr lang="en-US" dirty="0"/>
              <a:t> </a:t>
            </a:r>
            <a:r>
              <a:rPr lang="en-US" dirty="0" err="1"/>
              <a:t>programelor</a:t>
            </a:r>
            <a:r>
              <a:rPr lang="en-US" dirty="0"/>
              <a:t> de </a:t>
            </a:r>
            <a:r>
              <a:rPr lang="en-US" dirty="0" err="1"/>
              <a:t>licență</a:t>
            </a:r>
            <a:r>
              <a:rPr lang="en-US" dirty="0"/>
              <a:t> 2021-2022 </a:t>
            </a: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16D5C7AB-03F1-43D8-8422-09B5D7A49134}"/>
              </a:ext>
            </a:extLst>
          </p:cNvPr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918747141"/>
              </p:ext>
            </p:extLst>
          </p:nvPr>
        </p:nvGraphicFramePr>
        <p:xfrm>
          <a:off x="278189" y="1700808"/>
          <a:ext cx="11578849" cy="40324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378788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>
                <a:solidFill>
                  <a:schemeClr val="tx1"/>
                </a:solidFill>
              </a:rPr>
              <a:t>Traseu post absolvire masterat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5" name="Substituent conținut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502495425"/>
              </p:ext>
            </p:extLst>
          </p:nvPr>
        </p:nvGraphicFramePr>
        <p:xfrm>
          <a:off x="335360" y="1052736"/>
          <a:ext cx="11593288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459529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2F584A11-C57B-498E-84FC-E57C94028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344" y="116632"/>
            <a:ext cx="11665694" cy="1301006"/>
          </a:xfrm>
        </p:spPr>
        <p:txBody>
          <a:bodyPr/>
          <a:lstStyle/>
          <a:p>
            <a:r>
              <a:rPr lang="en-US" dirty="0" err="1"/>
              <a:t>Preocupările</a:t>
            </a:r>
            <a:r>
              <a:rPr lang="en-US" dirty="0"/>
              <a:t> </a:t>
            </a:r>
            <a:r>
              <a:rPr lang="en-US" dirty="0" err="1"/>
              <a:t>muncă-studii</a:t>
            </a:r>
            <a:r>
              <a:rPr lang="en-US" dirty="0"/>
              <a:t> ale </a:t>
            </a:r>
            <a:r>
              <a:rPr lang="en-US" dirty="0" err="1"/>
              <a:t>absolvenților</a:t>
            </a:r>
            <a:r>
              <a:rPr lang="en-US" dirty="0"/>
              <a:t> </a:t>
            </a:r>
            <a:r>
              <a:rPr lang="en-US" dirty="0" err="1"/>
              <a:t>programelor</a:t>
            </a:r>
            <a:r>
              <a:rPr lang="en-US" dirty="0"/>
              <a:t> de </a:t>
            </a:r>
            <a:r>
              <a:rPr lang="en-US" dirty="0" err="1"/>
              <a:t>masterat</a:t>
            </a:r>
            <a:r>
              <a:rPr lang="en-US" dirty="0"/>
              <a:t> 2021-2022 </a:t>
            </a:r>
          </a:p>
        </p:txBody>
      </p:sp>
      <p:graphicFrame>
        <p:nvGraphicFramePr>
          <p:cNvPr id="6" name="Объект 4">
            <a:extLst>
              <a:ext uri="{FF2B5EF4-FFF2-40B4-BE49-F238E27FC236}">
                <a16:creationId xmlns:a16="http://schemas.microsoft.com/office/drawing/2014/main" id="{7A7EE017-28AE-47E3-9F6A-ACCA2ABC3F3D}"/>
              </a:ext>
            </a:extLst>
          </p:cNvPr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920675972"/>
              </p:ext>
            </p:extLst>
          </p:nvPr>
        </p:nvGraphicFramePr>
        <p:xfrm>
          <a:off x="278189" y="1700808"/>
          <a:ext cx="11578849" cy="40324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26274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75520" y="274638"/>
            <a:ext cx="8784976" cy="778098"/>
          </a:xfrm>
        </p:spPr>
        <p:txBody>
          <a:bodyPr/>
          <a:lstStyle/>
          <a:p>
            <a:r>
              <a:rPr lang="ro-RO" sz="3200" dirty="0"/>
              <a:t>Traseu post absolvire licență</a:t>
            </a:r>
            <a:endParaRPr lang="ru-RU" sz="3200" dirty="0"/>
          </a:p>
        </p:txBody>
      </p:sp>
      <p:graphicFrame>
        <p:nvGraphicFramePr>
          <p:cNvPr id="4" name="Substituent conținut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557053137"/>
              </p:ext>
            </p:extLst>
          </p:nvPr>
        </p:nvGraphicFramePr>
        <p:xfrm>
          <a:off x="335360" y="980729"/>
          <a:ext cx="11521280" cy="48245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982686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u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>
                <a:solidFill>
                  <a:schemeClr val="tx1"/>
                </a:solidFill>
              </a:rPr>
              <a:t>Traseu post absolvire masterat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9" name="Substituent conținut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287936"/>
              </p:ext>
            </p:extLst>
          </p:nvPr>
        </p:nvGraphicFramePr>
        <p:xfrm>
          <a:off x="609600" y="1052737"/>
          <a:ext cx="10972800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287236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 bwMode="auto">
          <a:xfrm>
            <a:off x="551384" y="188640"/>
            <a:ext cx="11089232" cy="108012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o-RO" altLang="ru-RU" sz="3200" dirty="0"/>
              <a:t>Detalii privind angajarea – conformitate cu domeniul de formare profesională la programul de licență</a:t>
            </a:r>
            <a:endParaRPr lang="en-US" altLang="ru-RU" sz="3200" dirty="0"/>
          </a:p>
        </p:txBody>
      </p:sp>
      <p:graphicFrame>
        <p:nvGraphicFramePr>
          <p:cNvPr id="5" name="Объект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554173300"/>
              </p:ext>
            </p:extLst>
          </p:nvPr>
        </p:nvGraphicFramePr>
        <p:xfrm>
          <a:off x="609600" y="1340769"/>
          <a:ext cx="11247438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50106"/>
          </a:xfrm>
        </p:spPr>
        <p:txBody>
          <a:bodyPr/>
          <a:lstStyle/>
          <a:p>
            <a:r>
              <a:rPr lang="ro-RO" altLang="ru-RU" sz="2400" dirty="0">
                <a:solidFill>
                  <a:schemeClr val="tx1"/>
                </a:solidFill>
              </a:rPr>
              <a:t>Detalii privind angajarea – conformitate cu domeniul de formare profesională la programul de masterat</a:t>
            </a:r>
            <a:endParaRPr lang="ru-RU" sz="2400" dirty="0">
              <a:solidFill>
                <a:schemeClr val="tx1"/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156463867"/>
              </p:ext>
            </p:extLst>
          </p:nvPr>
        </p:nvGraphicFramePr>
        <p:xfrm>
          <a:off x="407368" y="1124745"/>
          <a:ext cx="11377264" cy="43204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34417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2"/>
          <p:cNvSpPr>
            <a:spLocks noGrp="1"/>
          </p:cNvSpPr>
          <p:nvPr>
            <p:ph type="title"/>
          </p:nvPr>
        </p:nvSpPr>
        <p:spPr bwMode="auto">
          <a:xfrm>
            <a:off x="1524000" y="274638"/>
            <a:ext cx="9036050" cy="1325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o-RO" altLang="en-US" sz="2800" b="1"/>
              <a:t>FIŞA DE URMĂRIRE A INSERŢIEI PROFESIONALE A ABSOLVENŢILOR PE PIAŢA MUNCII</a:t>
            </a:r>
            <a:br>
              <a:rPr lang="ro-RO" altLang="en-US" sz="2800" b="1"/>
            </a:br>
            <a:r>
              <a:rPr lang="ro-RO" altLang="en-US" sz="2800" b="1"/>
              <a:t>Conținut</a:t>
            </a:r>
            <a:endParaRPr lang="ru-RU" altLang="en-US" sz="2800" b="1">
              <a:cs typeface="Times New Roman" panose="02020603050405020304" pitchFamily="18" charset="0"/>
            </a:endParaRPr>
          </a:p>
        </p:txBody>
      </p:sp>
      <p:sp>
        <p:nvSpPr>
          <p:cNvPr id="6147" name="Объект 1"/>
          <p:cNvSpPr>
            <a:spLocks noGrp="1"/>
          </p:cNvSpPr>
          <p:nvPr>
            <p:ph idx="1"/>
          </p:nvPr>
        </p:nvSpPr>
        <p:spPr bwMode="auto">
          <a:xfrm>
            <a:off x="263352" y="1556793"/>
            <a:ext cx="11665296" cy="456937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indent="-514350">
              <a:buFontTx/>
              <a:buAutoNum type="arabicPeriod"/>
            </a:pPr>
            <a:r>
              <a:rPr lang="ro-RO" altLang="ru-RU" sz="2300" b="1" dirty="0"/>
              <a:t>Facultatea absolvită în cadrul ULIM/programul de studii </a:t>
            </a:r>
          </a:p>
          <a:p>
            <a:pPr marL="514350" indent="-514350">
              <a:buFontTx/>
              <a:buAutoNum type="arabicPeriod"/>
            </a:pPr>
            <a:r>
              <a:rPr lang="ro-RO" altLang="ru-RU" sz="2300" b="1" dirty="0"/>
              <a:t>Preocupările de bază după absolvirea studiilor de licență - masterat</a:t>
            </a:r>
          </a:p>
          <a:p>
            <a:pPr marL="514350" indent="-514350">
              <a:buFontTx/>
              <a:buAutoNum type="arabicPeriod"/>
            </a:pPr>
            <a:r>
              <a:rPr lang="ro-RO" altLang="en-US" sz="2300" b="1" dirty="0">
                <a:cs typeface="Times New Roman" panose="02020603050405020304" pitchFamily="18" charset="0"/>
              </a:rPr>
              <a:t>Detalii despre angajare în câmpul muncii</a:t>
            </a:r>
            <a:endParaRPr lang="en-US" altLang="en-US" sz="2300" b="1" dirty="0">
              <a:cs typeface="Times New Roman" panose="02020603050405020304" pitchFamily="18" charset="0"/>
            </a:endParaRPr>
          </a:p>
          <a:p>
            <a:pPr marL="514350" indent="-514350">
              <a:buFontTx/>
              <a:buAutoNum type="arabicPeriod"/>
            </a:pPr>
            <a:r>
              <a:rPr lang="en-US" altLang="en-US" sz="2300" b="1" dirty="0" err="1">
                <a:cs typeface="Times New Roman" panose="02020603050405020304" pitchFamily="18" charset="0"/>
              </a:rPr>
              <a:t>Detalii</a:t>
            </a:r>
            <a:r>
              <a:rPr lang="en-US" altLang="en-US" sz="2300" b="1" dirty="0">
                <a:cs typeface="Times New Roman" panose="02020603050405020304" pitchFamily="18" charset="0"/>
              </a:rPr>
              <a:t> </a:t>
            </a:r>
            <a:r>
              <a:rPr lang="en-US" altLang="en-US" sz="2300" b="1" dirty="0" err="1">
                <a:cs typeface="Times New Roman" panose="02020603050405020304" pitchFamily="18" charset="0"/>
              </a:rPr>
              <a:t>despre</a:t>
            </a:r>
            <a:r>
              <a:rPr lang="en-US" altLang="en-US" sz="2300" b="1" dirty="0">
                <a:cs typeface="Times New Roman" panose="02020603050405020304" pitchFamily="18" charset="0"/>
              </a:rPr>
              <a:t> </a:t>
            </a:r>
            <a:r>
              <a:rPr lang="en-US" altLang="en-US" sz="2300" b="1" dirty="0" err="1">
                <a:cs typeface="Times New Roman" panose="02020603050405020304" pitchFamily="18" charset="0"/>
              </a:rPr>
              <a:t>urmarea</a:t>
            </a:r>
            <a:r>
              <a:rPr lang="en-US" altLang="en-US" sz="2300" b="1" dirty="0">
                <a:cs typeface="Times New Roman" panose="02020603050405020304" pitchFamily="18" charset="0"/>
              </a:rPr>
              <a:t> </a:t>
            </a:r>
            <a:r>
              <a:rPr lang="en-US" altLang="en-US" sz="2300" b="1" dirty="0" err="1">
                <a:cs typeface="Times New Roman" panose="02020603050405020304" pitchFamily="18" charset="0"/>
              </a:rPr>
              <a:t>studiilor</a:t>
            </a:r>
            <a:r>
              <a:rPr lang="en-US" altLang="en-US" sz="2300" b="1" dirty="0">
                <a:cs typeface="Times New Roman" panose="02020603050405020304" pitchFamily="18" charset="0"/>
              </a:rPr>
              <a:t> la </a:t>
            </a:r>
            <a:r>
              <a:rPr lang="en-US" altLang="en-US" sz="2300" b="1" dirty="0" err="1">
                <a:cs typeface="Times New Roman" panose="02020603050405020304" pitchFamily="18" charset="0"/>
              </a:rPr>
              <a:t>masterat</a:t>
            </a:r>
            <a:r>
              <a:rPr lang="en-US" altLang="en-US" sz="2300" b="1" dirty="0">
                <a:cs typeface="Times New Roman" panose="02020603050405020304" pitchFamily="18" charset="0"/>
              </a:rPr>
              <a:t>/</a:t>
            </a:r>
            <a:r>
              <a:rPr lang="en-US" altLang="en-US" sz="2300" b="1" dirty="0" err="1">
                <a:cs typeface="Times New Roman" panose="02020603050405020304" pitchFamily="18" charset="0"/>
              </a:rPr>
              <a:t>doctorat</a:t>
            </a:r>
            <a:r>
              <a:rPr lang="en-US" altLang="en-US" sz="2300" b="1" dirty="0">
                <a:cs typeface="Times New Roman" panose="02020603050405020304" pitchFamily="18" charset="0"/>
              </a:rPr>
              <a:t>/</a:t>
            </a:r>
            <a:r>
              <a:rPr lang="en-US" altLang="en-US" sz="2300" b="1" dirty="0" err="1">
                <a:cs typeface="Times New Roman" panose="02020603050405020304" pitchFamily="18" charset="0"/>
              </a:rPr>
              <a:t>alte</a:t>
            </a:r>
            <a:r>
              <a:rPr lang="en-US" altLang="en-US" sz="2300" b="1" dirty="0">
                <a:cs typeface="Times New Roman" panose="02020603050405020304" pitchFamily="18" charset="0"/>
              </a:rPr>
              <a:t> </a:t>
            </a:r>
            <a:r>
              <a:rPr lang="en-US" altLang="en-US" sz="2300" b="1" dirty="0" err="1">
                <a:cs typeface="Times New Roman" panose="02020603050405020304" pitchFamily="18" charset="0"/>
              </a:rPr>
              <a:t>programe</a:t>
            </a:r>
            <a:r>
              <a:rPr lang="en-US" altLang="en-US" sz="2300" b="1" dirty="0">
                <a:cs typeface="Times New Roman" panose="02020603050405020304" pitchFamily="18" charset="0"/>
              </a:rPr>
              <a:t> de </a:t>
            </a:r>
            <a:r>
              <a:rPr lang="en-US" altLang="en-US" sz="2300" b="1" dirty="0" err="1">
                <a:cs typeface="Times New Roman" panose="02020603050405020304" pitchFamily="18" charset="0"/>
              </a:rPr>
              <a:t>licență</a:t>
            </a:r>
            <a:endParaRPr lang="ro-RO" altLang="en-US" sz="2300" b="1" dirty="0">
              <a:cs typeface="Times New Roman" panose="02020603050405020304" pitchFamily="18" charset="0"/>
            </a:endParaRPr>
          </a:p>
          <a:p>
            <a:pPr marL="514350" indent="-514350">
              <a:buFontTx/>
              <a:buAutoNum type="arabicPeriod"/>
            </a:pPr>
            <a:r>
              <a:rPr lang="ro-RO" altLang="en-US" sz="2300" b="1" dirty="0">
                <a:cs typeface="Times New Roman" panose="02020603050405020304" pitchFamily="18" charset="0"/>
              </a:rPr>
              <a:t>Cunoștințele, abilitățile și competențele care au facilitat procesul angajării în câmpul muncii și contribuie la succesul profesional</a:t>
            </a:r>
          </a:p>
          <a:p>
            <a:pPr marL="514350" indent="-514350">
              <a:buFontTx/>
              <a:buAutoNum type="arabicPeriod"/>
            </a:pPr>
            <a:r>
              <a:rPr lang="ro-RO" altLang="en-US" sz="2300" b="1" dirty="0">
                <a:cs typeface="Times New Roman" panose="02020603050405020304" pitchFamily="18" charset="0"/>
              </a:rPr>
              <a:t>Datele privind angajabilitatea absolvenților anului universitar 20</a:t>
            </a:r>
            <a:r>
              <a:rPr lang="en-US" altLang="en-US" sz="2300" b="1" dirty="0">
                <a:cs typeface="Times New Roman" panose="02020603050405020304" pitchFamily="18" charset="0"/>
              </a:rPr>
              <a:t>21</a:t>
            </a:r>
            <a:r>
              <a:rPr lang="ro-RO" altLang="en-US" sz="2300" b="1" dirty="0">
                <a:cs typeface="Times New Roman" panose="02020603050405020304" pitchFamily="18" charset="0"/>
              </a:rPr>
              <a:t>-202</a:t>
            </a:r>
            <a:r>
              <a:rPr lang="en-US" altLang="en-US" sz="2300" b="1" dirty="0">
                <a:cs typeface="Times New Roman" panose="02020603050405020304" pitchFamily="18" charset="0"/>
              </a:rPr>
              <a:t>1, </a:t>
            </a:r>
            <a:r>
              <a:rPr lang="ro-RO" altLang="en-US" sz="2300" b="1" dirty="0"/>
              <a:t>căpătate prin aplicarea chestionarului online „Sondaj anonim privind angajarea absolvenților ULIM în câmpul muncii”</a:t>
            </a:r>
            <a:r>
              <a:rPr lang="en-US" altLang="en-US" sz="2300" b="1" dirty="0"/>
              <a:t>, </a:t>
            </a:r>
            <a:r>
              <a:rPr lang="en-US" altLang="en-US" sz="2300" b="1" dirty="0" err="1"/>
              <a:t>și</a:t>
            </a:r>
            <a:r>
              <a:rPr lang="en-US" altLang="en-US" sz="2300" b="1" dirty="0"/>
              <a:t> din </a:t>
            </a:r>
            <a:r>
              <a:rPr lang="en-US" altLang="en-US" sz="2300" b="1" dirty="0" err="1"/>
              <a:t>bazele</a:t>
            </a:r>
            <a:r>
              <a:rPr lang="en-US" altLang="en-US" sz="2300" b="1" dirty="0"/>
              <a:t> de date </a:t>
            </a:r>
            <a:r>
              <a:rPr lang="en-US" altLang="en-US" sz="2300" b="1" dirty="0" err="1"/>
              <a:t>privind</a:t>
            </a:r>
            <a:r>
              <a:rPr lang="en-US" altLang="en-US" sz="2300" b="1" dirty="0"/>
              <a:t> </a:t>
            </a:r>
            <a:r>
              <a:rPr lang="en-US" altLang="en-US" sz="2300" b="1" dirty="0" err="1"/>
              <a:t>absolvenții</a:t>
            </a:r>
            <a:r>
              <a:rPr lang="en-US" altLang="en-US" sz="2300" b="1" dirty="0"/>
              <a:t> </a:t>
            </a:r>
            <a:r>
              <a:rPr lang="en-US" altLang="en-US" sz="2300" b="1" dirty="0" err="1"/>
              <a:t>livrate</a:t>
            </a:r>
            <a:r>
              <a:rPr lang="en-US" altLang="en-US" sz="2300" b="1" dirty="0"/>
              <a:t> de </a:t>
            </a:r>
            <a:r>
              <a:rPr lang="en-US" altLang="en-US" sz="2300" b="1" dirty="0" err="1"/>
              <a:t>facultăți</a:t>
            </a:r>
            <a:r>
              <a:rPr lang="ro-RO" altLang="en-US" sz="2300" b="1" dirty="0"/>
              <a:t>.</a:t>
            </a:r>
          </a:p>
          <a:p>
            <a:pPr marL="514350" indent="-514350">
              <a:buFontTx/>
              <a:buAutoNum type="arabicPeriod"/>
            </a:pPr>
            <a:endParaRPr lang="ru-RU" altLang="en-US" sz="2400" b="1" dirty="0">
              <a:cs typeface="Times New Roman" panose="02020603050405020304" pitchFamily="18" charset="0"/>
            </a:endParaRPr>
          </a:p>
          <a:p>
            <a:pPr marL="514350" indent="-514350">
              <a:buNone/>
            </a:pPr>
            <a:endParaRPr lang="ru-RU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2539150-1B59-49EB-ACFD-57F20B567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344" y="160336"/>
            <a:ext cx="11665296" cy="1180432"/>
          </a:xfrm>
        </p:spPr>
        <p:txBody>
          <a:bodyPr/>
          <a:lstStyle/>
          <a:p>
            <a:r>
              <a:rPr lang="ro-RO" altLang="ru-RU" sz="4400" dirty="0"/>
              <a:t>Competențe </a:t>
            </a:r>
            <a:r>
              <a:rPr lang="en-US" altLang="ru-RU" sz="4400" dirty="0" err="1"/>
              <a:t>dezvoltate</a:t>
            </a:r>
            <a:r>
              <a:rPr lang="en-US" altLang="ru-RU" sz="4400" dirty="0"/>
              <a:t> </a:t>
            </a:r>
            <a:r>
              <a:rPr lang="en-US" altLang="ru-RU" sz="4400" dirty="0" err="1"/>
              <a:t>în</a:t>
            </a:r>
            <a:r>
              <a:rPr lang="en-US" altLang="ru-RU" sz="4400" dirty="0"/>
              <a:t> </a:t>
            </a:r>
            <a:r>
              <a:rPr lang="en-US" altLang="ru-RU" sz="4400" dirty="0" err="1"/>
              <a:t>timpul</a:t>
            </a:r>
            <a:r>
              <a:rPr lang="en-US" altLang="ru-RU" sz="4400" dirty="0"/>
              <a:t> </a:t>
            </a:r>
            <a:r>
              <a:rPr lang="en-US" altLang="ru-RU" sz="4400" dirty="0" err="1"/>
              <a:t>studiilor</a:t>
            </a:r>
            <a:r>
              <a:rPr lang="en-US" altLang="ru-RU" sz="4400" dirty="0"/>
              <a:t>(</a:t>
            </a:r>
            <a:r>
              <a:rPr lang="en-US" altLang="ru-RU" sz="4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hard</a:t>
            </a:r>
            <a:r>
              <a:rPr lang="en-US" altLang="ru-RU" sz="4400" dirty="0"/>
              <a:t> </a:t>
            </a:r>
            <a:r>
              <a:rPr lang="en-US" altLang="ru-RU" sz="4400" dirty="0" err="1"/>
              <a:t>și</a:t>
            </a:r>
            <a:r>
              <a:rPr lang="en-US" altLang="ru-RU" sz="4400" dirty="0"/>
              <a:t> </a:t>
            </a:r>
            <a:r>
              <a:rPr lang="en-US" altLang="ru-RU" sz="4400" dirty="0">
                <a:solidFill>
                  <a:srgbClr val="FF0000"/>
                </a:solidFill>
              </a:rPr>
              <a:t>soft</a:t>
            </a:r>
            <a:r>
              <a:rPr lang="en-US" altLang="ru-RU" sz="4400" dirty="0"/>
              <a:t>)</a:t>
            </a:r>
            <a:endParaRPr lang="en-US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E879734F-91A4-4BA5-9C02-C5F1DB23FB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8475278"/>
              </p:ext>
            </p:extLst>
          </p:nvPr>
        </p:nvGraphicFramePr>
        <p:xfrm>
          <a:off x="191344" y="1628800"/>
          <a:ext cx="11809311" cy="44644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341788">
                  <a:extLst>
                    <a:ext uri="{9D8B030D-6E8A-4147-A177-3AD203B41FA5}">
                      <a16:colId xmlns:a16="http://schemas.microsoft.com/office/drawing/2014/main" val="1205045233"/>
                    </a:ext>
                  </a:extLst>
                </a:gridCol>
                <a:gridCol w="1299172">
                  <a:extLst>
                    <a:ext uri="{9D8B030D-6E8A-4147-A177-3AD203B41FA5}">
                      <a16:colId xmlns:a16="http://schemas.microsoft.com/office/drawing/2014/main" val="2844221436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4023216359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791357976"/>
                    </a:ext>
                  </a:extLst>
                </a:gridCol>
                <a:gridCol w="1008111">
                  <a:extLst>
                    <a:ext uri="{9D8B030D-6E8A-4147-A177-3AD203B41FA5}">
                      <a16:colId xmlns:a16="http://schemas.microsoft.com/office/drawing/2014/main" val="1703114582"/>
                    </a:ext>
                  </a:extLst>
                </a:gridCol>
              </a:tblGrid>
              <a:tr h="28575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6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600">
                          <a:effectLst/>
                        </a:rPr>
                        <a:t>2020-2021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600">
                          <a:effectLst/>
                        </a:rPr>
                        <a:t>2021-2022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146558"/>
                  </a:ext>
                </a:extLst>
              </a:tr>
              <a:tr h="29112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600">
                          <a:effectLst/>
                        </a:rPr>
                        <a:t>Total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600">
                          <a:effectLst/>
                        </a:rPr>
                        <a:t>Licență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600">
                          <a:effectLst/>
                        </a:rPr>
                        <a:t>Masterat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137640100"/>
                  </a:ext>
                </a:extLst>
              </a:tr>
              <a:tr h="2856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600" dirty="0">
                          <a:solidFill>
                            <a:srgbClr val="3723AD"/>
                          </a:solidFill>
                          <a:effectLst/>
                        </a:rPr>
                        <a:t>Cunoașterea aprofundata a propriului domeniu de studiu / a propriei specializări </a:t>
                      </a:r>
                      <a:endParaRPr lang="en-US" sz="1400" dirty="0">
                        <a:solidFill>
                          <a:srgbClr val="3723A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3723AD"/>
                          </a:solidFill>
                          <a:effectLst/>
                        </a:rPr>
                        <a:t>80.4%</a:t>
                      </a:r>
                      <a:endParaRPr lang="en-US" sz="1400" dirty="0">
                        <a:solidFill>
                          <a:srgbClr val="3723A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3723AD"/>
                          </a:solidFill>
                          <a:effectLst/>
                        </a:rPr>
                        <a:t>93.5%</a:t>
                      </a:r>
                      <a:r>
                        <a:rPr lang="en-US" sz="1600" dirty="0">
                          <a:solidFill>
                            <a:srgbClr val="3723AD"/>
                          </a:solidFill>
                          <a:effectLst/>
                        </a:rPr>
                        <a:t> (1)</a:t>
                      </a:r>
                      <a:endParaRPr lang="en-US" sz="1400" dirty="0">
                        <a:solidFill>
                          <a:srgbClr val="3723A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3723AD"/>
                          </a:solidFill>
                          <a:effectLst/>
                        </a:rPr>
                        <a:t>93.3%</a:t>
                      </a:r>
                      <a:endParaRPr lang="en-US" sz="1400" dirty="0">
                        <a:solidFill>
                          <a:srgbClr val="3723A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3723AD"/>
                          </a:solidFill>
                          <a:effectLst/>
                        </a:rPr>
                        <a:t>93.8%</a:t>
                      </a:r>
                      <a:endParaRPr lang="en-US" sz="1400" dirty="0">
                        <a:solidFill>
                          <a:srgbClr val="3723A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717170816"/>
                  </a:ext>
                </a:extLst>
              </a:tr>
              <a:tr h="2856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600" dirty="0">
                          <a:solidFill>
                            <a:srgbClr val="FF0000"/>
                          </a:solidFill>
                          <a:effectLst/>
                        </a:rPr>
                        <a:t>Abilitatea de a acționa bine în condiții de stres 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FF0000"/>
                          </a:solidFill>
                          <a:effectLst/>
                        </a:rPr>
                        <a:t>76.6%</a:t>
                      </a:r>
                      <a:endParaRPr lang="en-US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</a:rPr>
                        <a:t>60.4%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</a:rPr>
                        <a:t> (9)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</a:rPr>
                        <a:t>63.6%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</a:rPr>
                        <a:t>53.1%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07654497"/>
                  </a:ext>
                </a:extLst>
              </a:tr>
              <a:tr h="2856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600" dirty="0">
                          <a:solidFill>
                            <a:srgbClr val="3723AD"/>
                          </a:solidFill>
                          <a:effectLst/>
                        </a:rPr>
                        <a:t>Abilitatea de a acumula rapid noi cunoștinte </a:t>
                      </a:r>
                      <a:endParaRPr lang="en-US" sz="1400" dirty="0">
                        <a:solidFill>
                          <a:srgbClr val="3723A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3723AD"/>
                          </a:solidFill>
                          <a:effectLst/>
                        </a:rPr>
                        <a:t>75.7%</a:t>
                      </a:r>
                      <a:endParaRPr lang="en-US" sz="1400" dirty="0">
                        <a:solidFill>
                          <a:srgbClr val="3723A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3723AD"/>
                          </a:solidFill>
                          <a:effectLst/>
                        </a:rPr>
                        <a:t>80.8%</a:t>
                      </a:r>
                      <a:r>
                        <a:rPr lang="en-US" sz="1600" dirty="0">
                          <a:solidFill>
                            <a:srgbClr val="3723AD"/>
                          </a:solidFill>
                          <a:effectLst/>
                        </a:rPr>
                        <a:t> (3)</a:t>
                      </a:r>
                      <a:endParaRPr lang="en-US" sz="1400" dirty="0">
                        <a:solidFill>
                          <a:srgbClr val="3723A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3723AD"/>
                          </a:solidFill>
                          <a:effectLst/>
                        </a:rPr>
                        <a:t>82.1%</a:t>
                      </a:r>
                      <a:endParaRPr lang="en-US" sz="1400" dirty="0">
                        <a:solidFill>
                          <a:srgbClr val="3723A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3723AD"/>
                          </a:solidFill>
                          <a:effectLst/>
                        </a:rPr>
                        <a:t>77.9%</a:t>
                      </a:r>
                      <a:endParaRPr lang="en-US" sz="1400" dirty="0">
                        <a:solidFill>
                          <a:srgbClr val="3723A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732202439"/>
                  </a:ext>
                </a:extLst>
              </a:tr>
              <a:tr h="30158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600" dirty="0">
                          <a:solidFill>
                            <a:srgbClr val="FF0000"/>
                          </a:solidFill>
                          <a:effectLst/>
                        </a:rPr>
                        <a:t>Abilitatea de a lucra în echipa 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FF0000"/>
                          </a:solidFill>
                          <a:effectLst/>
                        </a:rPr>
                        <a:t>72.0%</a:t>
                      </a:r>
                      <a:endParaRPr lang="en-US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</a:rPr>
                        <a:t>85.7%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</a:rPr>
                        <a:t> (2)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</a:rPr>
                        <a:t>86.1%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FF0000"/>
                          </a:solidFill>
                          <a:effectLst/>
                        </a:rPr>
                        <a:t>84.8%</a:t>
                      </a:r>
                      <a:endParaRPr lang="en-US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25619662"/>
                  </a:ext>
                </a:extLst>
              </a:tr>
              <a:tr h="28575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600" dirty="0">
                          <a:solidFill>
                            <a:srgbClr val="FF0000"/>
                          </a:solidFill>
                          <a:effectLst/>
                        </a:rPr>
                        <a:t>Abilitatea de a gestiona eficient timpul de lucru 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</a:rPr>
                        <a:t>71.0%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</a:rPr>
                        <a:t>80.6%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</a:rPr>
                        <a:t> (4)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FF0000"/>
                          </a:solidFill>
                          <a:effectLst/>
                        </a:rPr>
                        <a:t>81.5%</a:t>
                      </a:r>
                      <a:endParaRPr lang="en-US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</a:rPr>
                        <a:t>78.6%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461689307"/>
                  </a:ext>
                </a:extLst>
              </a:tr>
              <a:tr h="2856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600" dirty="0">
                          <a:solidFill>
                            <a:srgbClr val="3723AD"/>
                          </a:solidFill>
                          <a:effectLst/>
                        </a:rPr>
                        <a:t>Abilitatea de a elabora rapoarte, note sau alte documente </a:t>
                      </a:r>
                      <a:endParaRPr lang="en-US" sz="1400" dirty="0">
                        <a:solidFill>
                          <a:srgbClr val="3723A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3723AD"/>
                          </a:solidFill>
                          <a:effectLst/>
                        </a:rPr>
                        <a:t>67.3%</a:t>
                      </a:r>
                      <a:endParaRPr lang="en-US" sz="1400">
                        <a:solidFill>
                          <a:srgbClr val="3723A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3723AD"/>
                          </a:solidFill>
                          <a:effectLst/>
                        </a:rPr>
                        <a:t>52.4%</a:t>
                      </a:r>
                      <a:r>
                        <a:rPr lang="en-US" sz="1600" dirty="0">
                          <a:solidFill>
                            <a:srgbClr val="3723AD"/>
                          </a:solidFill>
                          <a:effectLst/>
                        </a:rPr>
                        <a:t> (11)</a:t>
                      </a:r>
                      <a:endParaRPr lang="en-US" sz="1400" dirty="0">
                        <a:solidFill>
                          <a:srgbClr val="3723A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3723AD"/>
                          </a:solidFill>
                          <a:effectLst/>
                        </a:rPr>
                        <a:t>52.1%</a:t>
                      </a:r>
                      <a:endParaRPr lang="en-US" sz="1400">
                        <a:solidFill>
                          <a:srgbClr val="3723A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3723AD"/>
                          </a:solidFill>
                          <a:effectLst/>
                        </a:rPr>
                        <a:t>53.1%</a:t>
                      </a:r>
                      <a:endParaRPr lang="en-US" sz="1400">
                        <a:solidFill>
                          <a:srgbClr val="3723A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299496330"/>
                  </a:ext>
                </a:extLst>
              </a:tr>
              <a:tr h="2936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600" dirty="0">
                          <a:solidFill>
                            <a:srgbClr val="3723AD"/>
                          </a:solidFill>
                          <a:effectLst/>
                        </a:rPr>
                        <a:t>Abilitatea de a utiliza calculatorul </a:t>
                      </a:r>
                      <a:endParaRPr lang="en-US" sz="1400" dirty="0">
                        <a:solidFill>
                          <a:srgbClr val="3723A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3723AD"/>
                          </a:solidFill>
                          <a:effectLst/>
                        </a:rPr>
                        <a:t>63.6%</a:t>
                      </a:r>
                      <a:endParaRPr lang="en-US" sz="1400">
                        <a:solidFill>
                          <a:srgbClr val="3723A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3723AD"/>
                          </a:solidFill>
                          <a:effectLst/>
                        </a:rPr>
                        <a:t>74.1%</a:t>
                      </a:r>
                      <a:r>
                        <a:rPr lang="en-US" sz="1600" dirty="0">
                          <a:solidFill>
                            <a:srgbClr val="3723AD"/>
                          </a:solidFill>
                          <a:effectLst/>
                        </a:rPr>
                        <a:t> (6)</a:t>
                      </a:r>
                      <a:endParaRPr lang="en-US" sz="1400" dirty="0">
                        <a:solidFill>
                          <a:srgbClr val="3723A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3723AD"/>
                          </a:solidFill>
                          <a:effectLst/>
                        </a:rPr>
                        <a:t>76.4%</a:t>
                      </a:r>
                      <a:endParaRPr lang="en-US" sz="1400">
                        <a:solidFill>
                          <a:srgbClr val="3723A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3723AD"/>
                          </a:solidFill>
                          <a:effectLst/>
                        </a:rPr>
                        <a:t>69.0%</a:t>
                      </a:r>
                      <a:endParaRPr lang="en-US" sz="1400">
                        <a:solidFill>
                          <a:srgbClr val="3723A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367720396"/>
                  </a:ext>
                </a:extLst>
              </a:tr>
              <a:tr h="2856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600" dirty="0">
                          <a:solidFill>
                            <a:srgbClr val="3723AD"/>
                          </a:solidFill>
                          <a:effectLst/>
                        </a:rPr>
                        <a:t>Cunoașterea altor domenii sau discipline </a:t>
                      </a:r>
                      <a:endParaRPr lang="en-US" sz="1400" dirty="0">
                        <a:solidFill>
                          <a:srgbClr val="3723A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3723AD"/>
                          </a:solidFill>
                          <a:effectLst/>
                        </a:rPr>
                        <a:t>52.3%</a:t>
                      </a:r>
                      <a:endParaRPr lang="en-US" sz="1400">
                        <a:solidFill>
                          <a:srgbClr val="3723A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3723AD"/>
                          </a:solidFill>
                          <a:effectLst/>
                        </a:rPr>
                        <a:t>38.9%</a:t>
                      </a:r>
                      <a:r>
                        <a:rPr lang="en-US" sz="1600" dirty="0">
                          <a:solidFill>
                            <a:srgbClr val="3723AD"/>
                          </a:solidFill>
                          <a:effectLst/>
                        </a:rPr>
                        <a:t> (12)</a:t>
                      </a:r>
                      <a:endParaRPr lang="en-US" sz="1400" dirty="0">
                        <a:solidFill>
                          <a:srgbClr val="3723A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3723AD"/>
                          </a:solidFill>
                          <a:effectLst/>
                        </a:rPr>
                        <a:t>39.1%</a:t>
                      </a:r>
                      <a:endParaRPr lang="en-US" sz="1400">
                        <a:solidFill>
                          <a:srgbClr val="3723A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3723AD"/>
                          </a:solidFill>
                          <a:effectLst/>
                        </a:rPr>
                        <a:t>38.8%</a:t>
                      </a:r>
                      <a:endParaRPr lang="en-US" sz="1400">
                        <a:solidFill>
                          <a:srgbClr val="3723A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93744008"/>
                  </a:ext>
                </a:extLst>
              </a:tr>
              <a:tr h="2936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600" dirty="0">
                          <a:solidFill>
                            <a:srgbClr val="3723AD"/>
                          </a:solidFill>
                          <a:effectLst/>
                        </a:rPr>
                        <a:t>Abilitatea de a scrie și de a conversa într-o limbă straină </a:t>
                      </a:r>
                      <a:endParaRPr lang="en-US" sz="1400" dirty="0">
                        <a:solidFill>
                          <a:srgbClr val="3723A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3723AD"/>
                          </a:solidFill>
                          <a:effectLst/>
                        </a:rPr>
                        <a:t>51.4%</a:t>
                      </a:r>
                      <a:endParaRPr lang="en-US" sz="1400" dirty="0">
                        <a:solidFill>
                          <a:srgbClr val="3723A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3723AD"/>
                          </a:solidFill>
                          <a:effectLst/>
                        </a:rPr>
                        <a:t>71.6%</a:t>
                      </a:r>
                      <a:r>
                        <a:rPr lang="en-US" sz="1600" dirty="0">
                          <a:solidFill>
                            <a:srgbClr val="3723AD"/>
                          </a:solidFill>
                          <a:effectLst/>
                        </a:rPr>
                        <a:t> (7)</a:t>
                      </a:r>
                      <a:endParaRPr lang="en-US" sz="1400" dirty="0">
                        <a:solidFill>
                          <a:srgbClr val="3723A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3723AD"/>
                          </a:solidFill>
                          <a:effectLst/>
                        </a:rPr>
                        <a:t>73.9%</a:t>
                      </a:r>
                      <a:endParaRPr lang="en-US" sz="1400" dirty="0">
                        <a:solidFill>
                          <a:srgbClr val="3723A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3723AD"/>
                          </a:solidFill>
                          <a:effectLst/>
                        </a:rPr>
                        <a:t>66.2%</a:t>
                      </a:r>
                      <a:endParaRPr lang="en-US" sz="1400" dirty="0">
                        <a:solidFill>
                          <a:srgbClr val="3723A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144961794"/>
                  </a:ext>
                </a:extLst>
              </a:tr>
              <a:tr h="28575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600" dirty="0">
                          <a:solidFill>
                            <a:srgbClr val="FF0000"/>
                          </a:solidFill>
                          <a:effectLst/>
                        </a:rPr>
                        <a:t>Abilitatea de a veni cu idei și soluții noi 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FF0000"/>
                          </a:solidFill>
                          <a:effectLst/>
                        </a:rPr>
                        <a:t>44.9%</a:t>
                      </a:r>
                      <a:endParaRPr lang="en-US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</a:rPr>
                        <a:t>60.4%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</a:rPr>
                        <a:t> (10)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FF0000"/>
                          </a:solidFill>
                          <a:effectLst/>
                        </a:rPr>
                        <a:t>63.6%</a:t>
                      </a:r>
                      <a:endParaRPr lang="en-US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FF0000"/>
                          </a:solidFill>
                          <a:effectLst/>
                        </a:rPr>
                        <a:t>53.1%</a:t>
                      </a:r>
                      <a:endParaRPr lang="en-US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135968081"/>
                  </a:ext>
                </a:extLst>
              </a:tr>
              <a:tr h="28575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600" dirty="0">
                          <a:solidFill>
                            <a:srgbClr val="FF0000"/>
                          </a:solidFill>
                          <a:effectLst/>
                        </a:rPr>
                        <a:t>Abilitatea de a coordona activități 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FF0000"/>
                          </a:solidFill>
                          <a:effectLst/>
                        </a:rPr>
                        <a:t>43.0%</a:t>
                      </a:r>
                      <a:endParaRPr lang="en-US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</a:rPr>
                        <a:t>68.0%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</a:rPr>
                        <a:t> (8)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FF0000"/>
                          </a:solidFill>
                          <a:effectLst/>
                        </a:rPr>
                        <a:t>68.2%</a:t>
                      </a:r>
                      <a:endParaRPr lang="en-US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FF0000"/>
                          </a:solidFill>
                          <a:effectLst/>
                        </a:rPr>
                        <a:t>67.6%</a:t>
                      </a:r>
                      <a:endParaRPr lang="en-US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868249756"/>
                  </a:ext>
                </a:extLst>
              </a:tr>
              <a:tr h="28575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600" dirty="0">
                          <a:solidFill>
                            <a:srgbClr val="FF0000"/>
                          </a:solidFill>
                          <a:effectLst/>
                        </a:rPr>
                        <a:t>Abilitatea de a-ți face punctul de vedere înteles de catre colegi și conducători 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FF0000"/>
                          </a:solidFill>
                          <a:effectLst/>
                        </a:rPr>
                        <a:t>39.3%</a:t>
                      </a:r>
                      <a:endParaRPr lang="en-US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</a:rPr>
                        <a:t>74.7%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</a:rPr>
                        <a:t> (5)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FF0000"/>
                          </a:solidFill>
                          <a:effectLst/>
                        </a:rPr>
                        <a:t>75.5%</a:t>
                      </a:r>
                      <a:endParaRPr lang="en-US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FF0000"/>
                          </a:solidFill>
                          <a:effectLst/>
                        </a:rPr>
                        <a:t>73.1%</a:t>
                      </a:r>
                      <a:endParaRPr lang="en-US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936374885"/>
                  </a:ext>
                </a:extLst>
              </a:tr>
              <a:tr h="4273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600" dirty="0">
                          <a:solidFill>
                            <a:srgbClr val="FF0000"/>
                          </a:solidFill>
                          <a:effectLst/>
                        </a:rPr>
                        <a:t>Abilitatea de a negocia în mod eficace 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</a:rPr>
                        <a:t>22.4%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</a:rPr>
                        <a:t>35.2%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</a:rPr>
                        <a:t> (13)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</a:rPr>
                        <a:t>36.1%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</a:rPr>
                        <a:t>33.1%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6467692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86474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 bwMode="auto">
          <a:xfrm>
            <a:off x="609599" y="116632"/>
            <a:ext cx="109728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o-RO" altLang="ru-RU" sz="3600" dirty="0"/>
              <a:t>Competențe care contribuie la angajarea cu succes în câmpul muncii</a:t>
            </a:r>
            <a:r>
              <a:rPr lang="en-US" altLang="ru-RU" sz="3600" dirty="0"/>
              <a:t> (</a:t>
            </a:r>
            <a:r>
              <a:rPr lang="en-US" altLang="ru-RU" sz="36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hard</a:t>
            </a:r>
            <a:r>
              <a:rPr lang="en-US" altLang="ru-RU" sz="3600" dirty="0"/>
              <a:t> </a:t>
            </a:r>
            <a:r>
              <a:rPr lang="en-US" altLang="ru-RU" sz="3600" dirty="0" err="1"/>
              <a:t>și</a:t>
            </a:r>
            <a:r>
              <a:rPr lang="en-US" altLang="ru-RU" sz="3600" dirty="0"/>
              <a:t> </a:t>
            </a:r>
            <a:r>
              <a:rPr lang="en-US" altLang="ru-RU" sz="3600" dirty="0">
                <a:solidFill>
                  <a:srgbClr val="FF0000"/>
                </a:solidFill>
              </a:rPr>
              <a:t>soft</a:t>
            </a:r>
            <a:r>
              <a:rPr lang="en-US" altLang="ru-RU" sz="3600" dirty="0"/>
              <a:t>)</a:t>
            </a:r>
            <a:endParaRPr lang="ru-RU" altLang="ru-RU" sz="3600" dirty="0"/>
          </a:p>
        </p:txBody>
      </p:sp>
      <p:graphicFrame>
        <p:nvGraphicFramePr>
          <p:cNvPr id="6" name="Content Placeholder 6">
            <a:extLst>
              <a:ext uri="{FF2B5EF4-FFF2-40B4-BE49-F238E27FC236}">
                <a16:creationId xmlns:a16="http://schemas.microsoft.com/office/drawing/2014/main" id="{E531EB04-8695-40D1-8EDC-8C0C5574C0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1753406"/>
              </p:ext>
            </p:extLst>
          </p:nvPr>
        </p:nvGraphicFramePr>
        <p:xfrm>
          <a:off x="191343" y="1484784"/>
          <a:ext cx="11809311" cy="46640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341788">
                  <a:extLst>
                    <a:ext uri="{9D8B030D-6E8A-4147-A177-3AD203B41FA5}">
                      <a16:colId xmlns:a16="http://schemas.microsoft.com/office/drawing/2014/main" val="1205045233"/>
                    </a:ext>
                  </a:extLst>
                </a:gridCol>
                <a:gridCol w="1299172">
                  <a:extLst>
                    <a:ext uri="{9D8B030D-6E8A-4147-A177-3AD203B41FA5}">
                      <a16:colId xmlns:a16="http://schemas.microsoft.com/office/drawing/2014/main" val="2844221436"/>
                    </a:ext>
                  </a:extLst>
                </a:gridCol>
                <a:gridCol w="1296145">
                  <a:extLst>
                    <a:ext uri="{9D8B030D-6E8A-4147-A177-3AD203B41FA5}">
                      <a16:colId xmlns:a16="http://schemas.microsoft.com/office/drawing/2014/main" val="4023216359"/>
                    </a:ext>
                  </a:extLst>
                </a:gridCol>
                <a:gridCol w="864095">
                  <a:extLst>
                    <a:ext uri="{9D8B030D-6E8A-4147-A177-3AD203B41FA5}">
                      <a16:colId xmlns:a16="http://schemas.microsoft.com/office/drawing/2014/main" val="791357976"/>
                    </a:ext>
                  </a:extLst>
                </a:gridCol>
                <a:gridCol w="1008111">
                  <a:extLst>
                    <a:ext uri="{9D8B030D-6E8A-4147-A177-3AD203B41FA5}">
                      <a16:colId xmlns:a16="http://schemas.microsoft.com/office/drawing/2014/main" val="1703114582"/>
                    </a:ext>
                  </a:extLst>
                </a:gridCol>
              </a:tblGrid>
              <a:tr h="28575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6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600">
                          <a:effectLst/>
                        </a:rPr>
                        <a:t>2020-2021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600">
                          <a:effectLst/>
                        </a:rPr>
                        <a:t>2021-2022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146558"/>
                  </a:ext>
                </a:extLst>
              </a:tr>
              <a:tr h="29112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600">
                          <a:effectLst/>
                        </a:rPr>
                        <a:t>Total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600">
                          <a:effectLst/>
                        </a:rPr>
                        <a:t>Licență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600">
                          <a:effectLst/>
                        </a:rPr>
                        <a:t>Masterat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137640100"/>
                  </a:ext>
                </a:extLst>
              </a:tr>
              <a:tr h="2856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600" dirty="0">
                          <a:solidFill>
                            <a:srgbClr val="3723AD"/>
                          </a:solidFill>
                          <a:effectLst/>
                        </a:rPr>
                        <a:t>Cunoașterea aprofundata a propriului domeniu de studiu / a propriei specializări </a:t>
                      </a:r>
                      <a:endParaRPr lang="en-US" sz="1400" dirty="0">
                        <a:solidFill>
                          <a:srgbClr val="3723A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3723AD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74.8%</a:t>
                      </a:r>
                      <a:endParaRPr lang="en-US" sz="1600" dirty="0">
                        <a:solidFill>
                          <a:srgbClr val="3723A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3723AD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86.7% (1)</a:t>
                      </a:r>
                      <a:endParaRPr lang="en-US" sz="1600" dirty="0">
                        <a:solidFill>
                          <a:srgbClr val="3723A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3723AD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86.4%</a:t>
                      </a:r>
                      <a:endParaRPr lang="en-US" sz="1600" dirty="0">
                        <a:solidFill>
                          <a:srgbClr val="3723A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3723AD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86.9%</a:t>
                      </a:r>
                      <a:endParaRPr lang="en-US" sz="1600" dirty="0">
                        <a:solidFill>
                          <a:srgbClr val="3723A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717170816"/>
                  </a:ext>
                </a:extLst>
              </a:tr>
              <a:tr h="2856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600" dirty="0">
                          <a:solidFill>
                            <a:srgbClr val="FF0000"/>
                          </a:solidFill>
                          <a:effectLst/>
                        </a:rPr>
                        <a:t>Abilitatea de a acționa bine în condiții de stres 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64.5%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79.1% (5)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80.2%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76.4%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07654497"/>
                  </a:ext>
                </a:extLst>
              </a:tr>
              <a:tr h="2856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600" dirty="0">
                          <a:solidFill>
                            <a:srgbClr val="3723AD"/>
                          </a:solidFill>
                          <a:effectLst/>
                        </a:rPr>
                        <a:t>Abilitatea de a acumula rapid noi cunoștinte </a:t>
                      </a:r>
                      <a:endParaRPr lang="en-US" sz="1400" dirty="0">
                        <a:solidFill>
                          <a:srgbClr val="3723A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3723AD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72.0%</a:t>
                      </a:r>
                      <a:endParaRPr lang="en-US" sz="1600" dirty="0">
                        <a:solidFill>
                          <a:srgbClr val="3723A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3723AD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79.4% (4)</a:t>
                      </a:r>
                      <a:endParaRPr lang="en-US" sz="1600" dirty="0">
                        <a:solidFill>
                          <a:srgbClr val="3723A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3723AD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79.7%</a:t>
                      </a:r>
                      <a:endParaRPr lang="en-US" sz="1600" dirty="0">
                        <a:solidFill>
                          <a:srgbClr val="3723A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3723AD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78.6%</a:t>
                      </a:r>
                      <a:endParaRPr lang="en-US" sz="1600" dirty="0">
                        <a:solidFill>
                          <a:srgbClr val="3723A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732202439"/>
                  </a:ext>
                </a:extLst>
              </a:tr>
              <a:tr h="30158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600" dirty="0">
                          <a:solidFill>
                            <a:srgbClr val="FF0000"/>
                          </a:solidFill>
                          <a:effectLst/>
                        </a:rPr>
                        <a:t>Abilitatea de a lucra în echipa 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72.0%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80.2% (3)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81.8%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76.5%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25619662"/>
                  </a:ext>
                </a:extLst>
              </a:tr>
              <a:tr h="28575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600" dirty="0">
                          <a:solidFill>
                            <a:srgbClr val="FF0000"/>
                          </a:solidFill>
                          <a:effectLst/>
                        </a:rPr>
                        <a:t>Abilitatea de a gestiona eficient timpul de lucru 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62.6%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79.9% (6)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81.2%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76.6%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461689307"/>
                  </a:ext>
                </a:extLst>
              </a:tr>
              <a:tr h="2856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600" dirty="0">
                          <a:solidFill>
                            <a:srgbClr val="3723AD"/>
                          </a:solidFill>
                          <a:effectLst/>
                        </a:rPr>
                        <a:t>Abilitatea de a elabora rapoarte, note sau alte documente </a:t>
                      </a:r>
                      <a:endParaRPr lang="en-US" sz="1400" dirty="0">
                        <a:solidFill>
                          <a:srgbClr val="3723A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3723AD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34.6%</a:t>
                      </a:r>
                      <a:endParaRPr lang="en-US" sz="1600" dirty="0">
                        <a:solidFill>
                          <a:srgbClr val="3723A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3723AD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76.6% (7)</a:t>
                      </a:r>
                      <a:endParaRPr lang="en-US" sz="1600" dirty="0">
                        <a:solidFill>
                          <a:srgbClr val="3723A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3723AD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78.8%</a:t>
                      </a:r>
                      <a:endParaRPr lang="en-US" sz="1600">
                        <a:solidFill>
                          <a:srgbClr val="3723A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3723AD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71.7%</a:t>
                      </a:r>
                      <a:endParaRPr lang="en-US" sz="1600">
                        <a:solidFill>
                          <a:srgbClr val="3723A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299496330"/>
                  </a:ext>
                </a:extLst>
              </a:tr>
              <a:tr h="2936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600" dirty="0">
                          <a:solidFill>
                            <a:srgbClr val="3723AD"/>
                          </a:solidFill>
                          <a:effectLst/>
                        </a:rPr>
                        <a:t>Abilitatea de a utiliza calculatorul </a:t>
                      </a:r>
                      <a:endParaRPr lang="en-US" sz="1400" dirty="0">
                        <a:solidFill>
                          <a:srgbClr val="3723A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3723AD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57.0%</a:t>
                      </a:r>
                      <a:endParaRPr lang="en-US" sz="1600" dirty="0">
                        <a:solidFill>
                          <a:srgbClr val="3723A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3723AD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76.0% (9)</a:t>
                      </a:r>
                      <a:endParaRPr lang="en-US" sz="1600" dirty="0">
                        <a:solidFill>
                          <a:srgbClr val="3723A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3723AD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77.0%</a:t>
                      </a:r>
                      <a:endParaRPr lang="en-US" sz="1600">
                        <a:solidFill>
                          <a:srgbClr val="3723A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3723AD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73.8%</a:t>
                      </a:r>
                      <a:endParaRPr lang="en-US" sz="1600">
                        <a:solidFill>
                          <a:srgbClr val="3723A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367720396"/>
                  </a:ext>
                </a:extLst>
              </a:tr>
              <a:tr h="2856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600" dirty="0">
                          <a:solidFill>
                            <a:srgbClr val="3723AD"/>
                          </a:solidFill>
                          <a:effectLst/>
                        </a:rPr>
                        <a:t>Cunoașterea altor domenii sau discipline </a:t>
                      </a:r>
                      <a:endParaRPr lang="en-US" sz="1400" dirty="0">
                        <a:solidFill>
                          <a:srgbClr val="3723A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3723AD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65.4%</a:t>
                      </a:r>
                      <a:endParaRPr lang="en-US" sz="1600" dirty="0">
                        <a:solidFill>
                          <a:srgbClr val="3723A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3723AD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76.4% (8)</a:t>
                      </a:r>
                      <a:endParaRPr lang="en-US" sz="1600" dirty="0">
                        <a:solidFill>
                          <a:srgbClr val="3723A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3723AD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77.9%</a:t>
                      </a:r>
                      <a:endParaRPr lang="en-US" sz="1600">
                        <a:solidFill>
                          <a:srgbClr val="3723A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3723AD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73.1%</a:t>
                      </a:r>
                      <a:endParaRPr lang="en-US" sz="1600">
                        <a:solidFill>
                          <a:srgbClr val="3723A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93744008"/>
                  </a:ext>
                </a:extLst>
              </a:tr>
              <a:tr h="2936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600" dirty="0">
                          <a:solidFill>
                            <a:srgbClr val="3723AD"/>
                          </a:solidFill>
                          <a:effectLst/>
                        </a:rPr>
                        <a:t>Abilitatea de a scrie și de a conversa într-o limbă straină </a:t>
                      </a:r>
                      <a:endParaRPr lang="en-US" sz="1400" dirty="0">
                        <a:solidFill>
                          <a:srgbClr val="3723A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3723AD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57.9%</a:t>
                      </a:r>
                      <a:endParaRPr lang="en-US" sz="1600" dirty="0">
                        <a:solidFill>
                          <a:srgbClr val="3723A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3723AD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68.2% (11)</a:t>
                      </a:r>
                      <a:endParaRPr lang="en-US" sz="1600" dirty="0">
                        <a:solidFill>
                          <a:srgbClr val="3723A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3723AD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72.1%</a:t>
                      </a:r>
                      <a:endParaRPr lang="en-US" sz="1600" dirty="0">
                        <a:solidFill>
                          <a:srgbClr val="3723A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3723AD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59.3%</a:t>
                      </a:r>
                      <a:endParaRPr lang="en-US" sz="1600" dirty="0">
                        <a:solidFill>
                          <a:srgbClr val="3723A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144961794"/>
                  </a:ext>
                </a:extLst>
              </a:tr>
              <a:tr h="28575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600" dirty="0">
                          <a:solidFill>
                            <a:srgbClr val="FF0000"/>
                          </a:solidFill>
                          <a:effectLst/>
                        </a:rPr>
                        <a:t>Abilitatea de a veni cu idei și soluții noi 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64.5%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77.9% (6)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80.3%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72.4%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135968081"/>
                  </a:ext>
                </a:extLst>
              </a:tr>
              <a:tr h="28575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600" dirty="0">
                          <a:solidFill>
                            <a:srgbClr val="FF0000"/>
                          </a:solidFill>
                          <a:effectLst/>
                        </a:rPr>
                        <a:t>Abilitatea de a coordona activități 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43.0%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80.4% (2)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82.4%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75.9%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868249756"/>
                  </a:ext>
                </a:extLst>
              </a:tr>
              <a:tr h="28575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600" dirty="0">
                          <a:solidFill>
                            <a:srgbClr val="FF0000"/>
                          </a:solidFill>
                          <a:effectLst/>
                        </a:rPr>
                        <a:t>Abilitatea de a-ți face punctul de vedere înteles de catre colegi și conducători 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64.5%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77.9% (6)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79.7%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73.8%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936374885"/>
                  </a:ext>
                </a:extLst>
              </a:tr>
              <a:tr h="4273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600" dirty="0">
                          <a:solidFill>
                            <a:srgbClr val="FF0000"/>
                          </a:solidFill>
                          <a:effectLst/>
                        </a:rPr>
                        <a:t>Abilitatea de a negocia în mod eficace 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33.6%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75.2% (10)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76.1%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73.1%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64676925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988840"/>
            <a:ext cx="10972800" cy="1800200"/>
          </a:xfrm>
        </p:spPr>
        <p:txBody>
          <a:bodyPr/>
          <a:lstStyle/>
          <a:p>
            <a:r>
              <a:rPr lang="ro-RO" dirty="0"/>
              <a:t>Angajabilitatea absolvenților programelor de licență și masterat – pe facultăți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16141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 bwMode="auto">
          <a:xfrm>
            <a:off x="263352" y="274638"/>
            <a:ext cx="11665296" cy="56207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o-RO" altLang="en-US" sz="2800" b="1" dirty="0"/>
              <a:t>Facultatea Drept –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calcule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generale</a:t>
            </a:r>
            <a:r>
              <a:rPr lang="en-US" altLang="en-US" sz="2800" b="1" dirty="0"/>
              <a:t> ale </a:t>
            </a:r>
            <a:r>
              <a:rPr lang="en-US" altLang="en-US" sz="2800" b="1" dirty="0" err="1"/>
              <a:t>angajabilității</a:t>
            </a:r>
            <a:r>
              <a:rPr lang="en-US" altLang="en-US" sz="2800" b="1" dirty="0"/>
              <a:t> </a:t>
            </a:r>
            <a:r>
              <a:rPr lang="ro-RO" sz="2800" b="1" dirty="0"/>
              <a:t>(în %)</a:t>
            </a:r>
            <a:endParaRPr lang="en-US" altLang="en-US" sz="2800" b="1" dirty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2400" dirty="0"/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5" name="Content Placeholder 8">
            <a:extLst>
              <a:ext uri="{FF2B5EF4-FFF2-40B4-BE49-F238E27FC236}">
                <a16:creationId xmlns:a16="http://schemas.microsoft.com/office/drawing/2014/main" id="{534627C1-DFC8-4717-AA79-18F99AB51EC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1753480"/>
              </p:ext>
            </p:extLst>
          </p:nvPr>
        </p:nvGraphicFramePr>
        <p:xfrm>
          <a:off x="479425" y="1124744"/>
          <a:ext cx="11449050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61120" y="116632"/>
            <a:ext cx="11521280" cy="10843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o-RO" altLang="en-US" sz="2800" b="1" dirty="0"/>
              <a:t>Facultatea Științe Economice –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calcule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generale</a:t>
            </a:r>
            <a:r>
              <a:rPr lang="en-US" altLang="en-US" sz="2800" b="1" dirty="0"/>
              <a:t> ale </a:t>
            </a:r>
            <a:r>
              <a:rPr lang="en-US" altLang="en-US" sz="2800" b="1" dirty="0" err="1"/>
              <a:t>angajabilității</a:t>
            </a:r>
            <a:r>
              <a:rPr lang="en-US" altLang="en-US" sz="2800" b="1" dirty="0"/>
              <a:t> </a:t>
            </a:r>
            <a:r>
              <a:rPr lang="ro-RO" sz="2800" b="1" dirty="0"/>
              <a:t>(în %)</a:t>
            </a:r>
            <a:endParaRPr lang="en-US" altLang="en-US" sz="2800" b="1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 bwMode="auto">
          <a:xfrm>
            <a:off x="609600" y="1600201"/>
            <a:ext cx="10972800" cy="4525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2400" dirty="0"/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6" name="Content Placeholder 8">
            <a:extLst>
              <a:ext uri="{FF2B5EF4-FFF2-40B4-BE49-F238E27FC236}">
                <a16:creationId xmlns:a16="http://schemas.microsoft.com/office/drawing/2014/main" id="{65CBBEF6-0C88-44C6-A103-D4DD03AB711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0959035"/>
              </p:ext>
            </p:extLst>
          </p:nvPr>
        </p:nvGraphicFramePr>
        <p:xfrm>
          <a:off x="72155" y="966428"/>
          <a:ext cx="11737131" cy="49251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108755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119336" y="274638"/>
            <a:ext cx="11881320" cy="56207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o-RO" altLang="en-US" sz="2800" b="1" dirty="0"/>
              <a:t>Facultatea Biomedicină – </a:t>
            </a:r>
            <a:r>
              <a:rPr lang="en-US" altLang="en-US" sz="2800" b="1" dirty="0" err="1"/>
              <a:t>calcule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generale</a:t>
            </a:r>
            <a:r>
              <a:rPr lang="en-US" altLang="en-US" sz="2800" b="1" dirty="0"/>
              <a:t> ale </a:t>
            </a:r>
            <a:r>
              <a:rPr lang="en-US" altLang="en-US" sz="2800" b="1" dirty="0" err="1"/>
              <a:t>angajabilității</a:t>
            </a:r>
            <a:r>
              <a:rPr lang="en-US" altLang="en-US" sz="2800" b="1" dirty="0"/>
              <a:t> </a:t>
            </a:r>
            <a:r>
              <a:rPr lang="ro-RO" sz="2800" b="1" dirty="0"/>
              <a:t>(în %)</a:t>
            </a:r>
            <a:endParaRPr lang="en-US" altLang="en-US" sz="2800" b="1" dirty="0"/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2400" dirty="0"/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CBB43918-A68F-446C-A6D3-58261F4F6E10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47837709"/>
              </p:ext>
            </p:extLst>
          </p:nvPr>
        </p:nvGraphicFramePr>
        <p:xfrm>
          <a:off x="479425" y="908050"/>
          <a:ext cx="11449050" cy="4825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62410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56207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o-RO" altLang="en-US" sz="2800" b="1" dirty="0"/>
              <a:t>Facultatea Litere  – </a:t>
            </a:r>
            <a:r>
              <a:rPr lang="en-US" altLang="en-US" sz="2800" b="1" dirty="0" err="1"/>
              <a:t>calcule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generale</a:t>
            </a:r>
            <a:r>
              <a:rPr lang="en-US" altLang="en-US" sz="2800" b="1" dirty="0"/>
              <a:t> ale </a:t>
            </a:r>
            <a:r>
              <a:rPr lang="en-US" altLang="en-US" sz="2800" b="1" dirty="0" err="1"/>
              <a:t>angajabilității</a:t>
            </a:r>
            <a:r>
              <a:rPr lang="en-US" altLang="en-US" sz="2800" b="1" dirty="0"/>
              <a:t> </a:t>
            </a:r>
            <a:r>
              <a:rPr lang="ro-RO" sz="2800" b="1" dirty="0"/>
              <a:t>(în %)</a:t>
            </a:r>
            <a:endParaRPr lang="en-US" altLang="en-US" sz="2800" b="1" dirty="0"/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2400" dirty="0"/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8" name="Content Placeholder 8">
            <a:extLst>
              <a:ext uri="{FF2B5EF4-FFF2-40B4-BE49-F238E27FC236}">
                <a16:creationId xmlns:a16="http://schemas.microsoft.com/office/drawing/2014/main" id="{75C1FF60-64E0-4A65-A55B-A994D7F1D642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855074206"/>
              </p:ext>
            </p:extLst>
          </p:nvPr>
        </p:nvGraphicFramePr>
        <p:xfrm>
          <a:off x="609600" y="1052513"/>
          <a:ext cx="10972800" cy="5073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569287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85010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o-RO" altLang="en-US" sz="2800" b="1" dirty="0"/>
              <a:t>Facultatea Științe Sociale și ale Educației – </a:t>
            </a:r>
            <a:r>
              <a:rPr lang="en-US" altLang="en-US" sz="2800" b="1" dirty="0" err="1"/>
              <a:t>calcule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generale</a:t>
            </a:r>
            <a:r>
              <a:rPr lang="en-US" altLang="en-US" sz="2800" b="1" dirty="0"/>
              <a:t> ale </a:t>
            </a:r>
            <a:r>
              <a:rPr lang="en-US" altLang="en-US" sz="2800" b="1" dirty="0" err="1"/>
              <a:t>angajabilității</a:t>
            </a:r>
            <a:r>
              <a:rPr lang="en-US" altLang="en-US" sz="2800" b="1" dirty="0"/>
              <a:t> </a:t>
            </a:r>
            <a:r>
              <a:rPr lang="ro-RO" sz="2800" b="1" dirty="0"/>
              <a:t>(în %)</a:t>
            </a:r>
            <a:endParaRPr lang="en-US" altLang="en-US" sz="2800" b="1" dirty="0"/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2400" dirty="0"/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8" name="Content Placeholder 8">
            <a:extLst>
              <a:ext uri="{FF2B5EF4-FFF2-40B4-BE49-F238E27FC236}">
                <a16:creationId xmlns:a16="http://schemas.microsoft.com/office/drawing/2014/main" id="{13D49D5F-96E7-430E-899C-C84F109B0E8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377135903"/>
              </p:ext>
            </p:extLst>
          </p:nvPr>
        </p:nvGraphicFramePr>
        <p:xfrm>
          <a:off x="263352" y="1279302"/>
          <a:ext cx="11593288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274939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C7BEFE7E-D857-4C44-BF33-307D76E6384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63352" y="274638"/>
            <a:ext cx="11665296" cy="56207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o-RO" sz="2800" b="1" dirty="0"/>
              <a:t>Facultatea Relații Internaționale, Jurnalism și Științe Politice</a:t>
            </a:r>
            <a:r>
              <a:rPr lang="en-US" sz="2800" b="1" dirty="0"/>
              <a:t> </a:t>
            </a:r>
            <a:r>
              <a:rPr lang="ro-RO" altLang="en-US" sz="2800" b="1" dirty="0"/>
              <a:t>–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calcule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generale</a:t>
            </a:r>
            <a:r>
              <a:rPr lang="en-US" altLang="en-US" sz="2800" b="1" dirty="0"/>
              <a:t> ale </a:t>
            </a:r>
            <a:r>
              <a:rPr lang="en-US" altLang="en-US" sz="2800" b="1" dirty="0" err="1"/>
              <a:t>angajabilității</a:t>
            </a:r>
            <a:r>
              <a:rPr lang="en-US" altLang="en-US" sz="2800" b="1" dirty="0"/>
              <a:t> </a:t>
            </a:r>
            <a:r>
              <a:rPr lang="ro-RO" sz="2800" b="1" dirty="0"/>
              <a:t>(în %)</a:t>
            </a:r>
            <a:endParaRPr lang="en-US" altLang="en-US" sz="2800" b="1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5CECB4B-6452-4D5A-8376-33FA82750991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609600" y="1600201"/>
            <a:ext cx="10972800" cy="4525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2400" dirty="0"/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B977D672-B6C3-4AF4-83A2-FDE62059CB0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841305"/>
              </p:ext>
            </p:extLst>
          </p:nvPr>
        </p:nvGraphicFramePr>
        <p:xfrm>
          <a:off x="263180" y="1423317"/>
          <a:ext cx="11665296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480713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609600" y="188640"/>
            <a:ext cx="10972800" cy="45719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o-RO" altLang="en-US" sz="2800" b="1" dirty="0"/>
              <a:t>Facultatea IID –</a:t>
            </a:r>
            <a:r>
              <a:rPr lang="en-US" altLang="en-US" sz="2800" b="1" dirty="0" err="1"/>
              <a:t>calcule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generale</a:t>
            </a:r>
            <a:r>
              <a:rPr lang="en-US" altLang="en-US" sz="2800" b="1" dirty="0"/>
              <a:t> ale </a:t>
            </a:r>
            <a:r>
              <a:rPr lang="en-US" altLang="en-US" sz="2800" b="1" dirty="0" err="1"/>
              <a:t>angajabilității</a:t>
            </a:r>
            <a:r>
              <a:rPr lang="en-US" altLang="en-US" sz="2800" b="1" dirty="0"/>
              <a:t> </a:t>
            </a:r>
            <a:r>
              <a:rPr lang="ro-RO" sz="2800" b="1" dirty="0"/>
              <a:t>(în %)</a:t>
            </a:r>
            <a:endParaRPr lang="en-US" altLang="en-US" sz="2800" b="1" dirty="0"/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2400" dirty="0"/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8" name="Content Placeholder 8">
            <a:extLst>
              <a:ext uri="{FF2B5EF4-FFF2-40B4-BE49-F238E27FC236}">
                <a16:creationId xmlns:a16="http://schemas.microsoft.com/office/drawing/2014/main" id="{4480A811-5D70-4D4B-B57B-CAC0B17427D4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342057392"/>
              </p:ext>
            </p:extLst>
          </p:nvPr>
        </p:nvGraphicFramePr>
        <p:xfrm>
          <a:off x="609600" y="908050"/>
          <a:ext cx="10972800" cy="5218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50428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 bwMode="auto">
          <a:xfrm>
            <a:off x="119336" y="116633"/>
            <a:ext cx="11881320" cy="93610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o-RO" altLang="en-US" sz="3200" dirty="0"/>
              <a:t>Modalitatea de colectare a informației</a:t>
            </a:r>
            <a:br>
              <a:rPr lang="ro-RO" altLang="en-US" sz="3200" dirty="0"/>
            </a:br>
            <a:r>
              <a:rPr lang="ro-RO" altLang="en-US" sz="3200" dirty="0"/>
              <a:t>și nr. participanți la sondaj </a:t>
            </a:r>
            <a:endParaRPr lang="en-US" altLang="en-US" sz="3200" dirty="0"/>
          </a:p>
        </p:txBody>
      </p:sp>
      <p:graphicFrame>
        <p:nvGraphicFramePr>
          <p:cNvPr id="5" name="Объект 4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255443188"/>
              </p:ext>
            </p:extLst>
          </p:nvPr>
        </p:nvGraphicFramePr>
        <p:xfrm>
          <a:off x="407368" y="1052736"/>
          <a:ext cx="11377264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Заголовок 4"/>
          <p:cNvSpPr>
            <a:spLocks noGrp="1"/>
          </p:cNvSpPr>
          <p:nvPr>
            <p:ph type="title"/>
          </p:nvPr>
        </p:nvSpPr>
        <p:spPr bwMode="auto">
          <a:xfrm>
            <a:off x="1981200" y="100014"/>
            <a:ext cx="8229600" cy="7064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o-RO" altLang="ru-RU" dirty="0"/>
              <a:t>Concluzii</a:t>
            </a:r>
            <a:endParaRPr lang="ru-RU" altLang="ru-RU" dirty="0"/>
          </a:p>
        </p:txBody>
      </p:sp>
      <p:sp>
        <p:nvSpPr>
          <p:cNvPr id="39939" name="Объект 5"/>
          <p:cNvSpPr>
            <a:spLocks noGrp="1"/>
          </p:cNvSpPr>
          <p:nvPr>
            <p:ph idx="1"/>
          </p:nvPr>
        </p:nvSpPr>
        <p:spPr bwMode="auto">
          <a:xfrm>
            <a:off x="119336" y="692696"/>
            <a:ext cx="11881320" cy="511256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Times New Roman" panose="02020603050405020304" pitchFamily="18" charset="0"/>
              <a:buChar char="•"/>
              <a:tabLst>
                <a:tab pos="457200" algn="l"/>
              </a:tabLst>
            </a:pPr>
            <a:r>
              <a:rPr lang="ro-RO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În comparație cu rezultatele chestionării realizate în anul universitar 2020-2021 privind angjarea absolvenților promoției 2020-2021, cota respondenților care au menționat că sunt angajați în câmpul muncii a scăzut – de la 99,1% la 94,5%, a sporit numărul celor care urmează studii la masterat, doctorat, alte programe de licență – de la 47.4% la 49.3%. 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Times New Roman" panose="02020603050405020304" pitchFamily="18" charset="0"/>
              <a:buChar char="•"/>
              <a:tabLst>
                <a:tab pos="457200" algn="l"/>
              </a:tabLst>
            </a:pPr>
            <a:r>
              <a:rPr lang="ro-RO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Angajabilitatea absolvenților programelor de licență a sporit – de la 82,7% la 94.8%, 33.5% angajându-se încă în timpul studiilor, iar 44,1% - în primele 6 luni după absolvire.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Times New Roman" panose="02020603050405020304" pitchFamily="18" charset="0"/>
              <a:buChar char="•"/>
              <a:tabLst>
                <a:tab pos="457200" algn="l"/>
              </a:tabLst>
            </a:pPr>
            <a:r>
              <a:rPr lang="ro-RO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63.9% din absolvenții programeloșr de licență urmează studii la masterat, fiind angajați, iar 3,6% - doar învață.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Times New Roman" panose="02020603050405020304" pitchFamily="18" charset="0"/>
              <a:buChar char="•"/>
              <a:tabLst>
                <a:tab pos="457200" algn="l"/>
              </a:tabLst>
            </a:pPr>
            <a:r>
              <a:rPr lang="ro-RO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Angajabilitatea absolvenților programelor de masterat a scăzut – de la 99,1% la 93,8%, 76.5% fiind angajați în timpul studiilor, iar 7,4% - în primele 6 uni după absolvire.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Times New Roman" panose="02020603050405020304" pitchFamily="18" charset="0"/>
              <a:buChar char="•"/>
              <a:tabLst>
                <a:tab pos="457200" algn="l"/>
              </a:tabLst>
            </a:pPr>
            <a:r>
              <a:rPr lang="en-US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Considerăm</a:t>
            </a: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că</a:t>
            </a: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datele</a:t>
            </a: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ilustrează</a:t>
            </a: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sporirea</a:t>
            </a: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exigențelor</a:t>
            </a: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pieții</a:t>
            </a: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forțelor</a:t>
            </a: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muncă</a:t>
            </a: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a </a:t>
            </a:r>
            <a:r>
              <a:rPr lang="en-US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preferinței</a:t>
            </a: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pentru</a:t>
            </a: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specialiști</a:t>
            </a: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care </a:t>
            </a:r>
            <a:r>
              <a:rPr lang="en-US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urmează</a:t>
            </a: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au </a:t>
            </a:r>
            <a:r>
              <a:rPr lang="en-US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urmat</a:t>
            </a: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studii</a:t>
            </a: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masterat</a:t>
            </a: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5360" y="332656"/>
            <a:ext cx="11521280" cy="4968552"/>
          </a:xfrm>
        </p:spPr>
        <p:txBody>
          <a:bodyPr/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Times New Roman" panose="02020603050405020304" pitchFamily="18" charset="0"/>
              <a:buChar char="•"/>
              <a:tabLst>
                <a:tab pos="457200" algn="l"/>
              </a:tabLst>
            </a:pPr>
            <a:r>
              <a:rPr lang="ro-RO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S-au modificat considerabil pozitiv rezultatele privind angajarea conform specialității după absolvirea programelor de licență, dar sunt favorabile și datele care ilustrtează angajarea după programele de masterat: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fr-FR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după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absolvirea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programelor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fr-FR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licență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angajați conform domeniului de pregătire profesională – 83,7% față de 33,5% conform rezultatelor căpătate pentru angajabilitatea absolvenților din a.u. 2020-2021; angajați în domenii conexe – 9,3% față de 27,8%;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o-RO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fr-FR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după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absolvirea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programelor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fr-FR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masterat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angajați conform domeniului de pregătire profesională – 88,2% față de 71,4%; angajați în domenii conexe – 13,9% față de 7.4%.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Times New Roman" panose="02020603050405020304" pitchFamily="18" charset="0"/>
              <a:buChar char="•"/>
              <a:tabLst>
                <a:tab pos="457200" algn="l"/>
              </a:tabLst>
            </a:pP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Sporește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angalabilitatea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absolvenților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sectorul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privat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de la 55,6% la 60,1%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pentru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absolvenții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programelor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licență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de la 35,3% la 44,1% -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pentru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absolvenții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programelor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masterat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4520370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ъект 2"/>
          <p:cNvSpPr>
            <a:spLocks noGrp="1"/>
          </p:cNvSpPr>
          <p:nvPr>
            <p:ph idx="1"/>
          </p:nvPr>
        </p:nvSpPr>
        <p:spPr bwMode="auto">
          <a:xfrm>
            <a:off x="191344" y="188641"/>
            <a:ext cx="11809312" cy="532859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Times New Roman" panose="02020603050405020304" pitchFamily="18" charset="0"/>
              <a:buChar char="•"/>
              <a:tabLst>
                <a:tab pos="457200" algn="l"/>
              </a:tabLst>
            </a:pPr>
            <a:r>
              <a:rPr lang="ro-RO" sz="2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Cele mai înalte aprecieri ale rolului studiilor la ULIM în contextul angajării în câmpul muncii  au fost date a</a:t>
            </a:r>
            <a:r>
              <a:rPr lang="fr-FR" sz="2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similării</a:t>
            </a:r>
            <a:r>
              <a:rPr lang="fr-FR" sz="2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fr-FR" sz="2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cunoștințe</a:t>
            </a:r>
            <a:r>
              <a:rPr lang="fr-FR" sz="2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și</a:t>
            </a:r>
            <a:r>
              <a:rPr lang="fr-FR" sz="2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competențe</a:t>
            </a:r>
            <a:r>
              <a:rPr lang="fr-FR" sz="2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profesionale</a:t>
            </a:r>
            <a:r>
              <a:rPr lang="fr-FR" sz="2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ro-RO" sz="2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abilităților de a lucra în echipă, a acumula rapid noi cunoștințe, a gestiona eficient timpul de muncă, </a:t>
            </a:r>
            <a:r>
              <a:rPr lang="fr-FR" sz="2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a-</a:t>
            </a:r>
            <a:r>
              <a:rPr lang="fr-FR" sz="2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și</a:t>
            </a:r>
            <a:r>
              <a:rPr lang="fr-FR" sz="2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face </a:t>
            </a:r>
            <a:r>
              <a:rPr lang="fr-FR" sz="2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punctul</a:t>
            </a:r>
            <a:r>
              <a:rPr lang="fr-FR" sz="2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fr-FR" sz="2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vedere</a:t>
            </a:r>
            <a:r>
              <a:rPr lang="fr-FR" sz="2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înțeles</a:t>
            </a:r>
            <a:r>
              <a:rPr lang="fr-FR" sz="2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fr-FR" sz="2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colegi</a:t>
            </a:r>
            <a:r>
              <a:rPr lang="fr-FR" sz="2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și</a:t>
            </a:r>
            <a:r>
              <a:rPr lang="fr-FR" sz="2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conducători</a:t>
            </a:r>
            <a:r>
              <a:rPr lang="fr-FR" sz="2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 </a:t>
            </a:r>
            <a:r>
              <a:rPr lang="fr-FR" sz="2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utiliza</a:t>
            </a:r>
            <a:r>
              <a:rPr lang="fr-FR" sz="2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TI, a </a:t>
            </a:r>
            <a:r>
              <a:rPr lang="fr-FR" sz="2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scrie</a:t>
            </a:r>
            <a:r>
              <a:rPr lang="fr-FR" sz="2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și</a:t>
            </a:r>
            <a:r>
              <a:rPr lang="fr-FR" sz="2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comunica</a:t>
            </a:r>
            <a:r>
              <a:rPr lang="fr-FR" sz="2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într</a:t>
            </a:r>
            <a:r>
              <a:rPr lang="fr-FR" sz="2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-o </a:t>
            </a:r>
            <a:r>
              <a:rPr lang="fr-FR" sz="2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limbă</a:t>
            </a:r>
            <a:r>
              <a:rPr lang="fr-FR" sz="2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străină</a:t>
            </a:r>
            <a:r>
              <a:rPr lang="fr-FR" sz="2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o-RO" sz="2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 jos fiind apreciată calitatea formării</a:t>
            </a:r>
            <a:r>
              <a:rPr lang="fr-FR" sz="2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fr-FR" sz="2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deprinderi</a:t>
            </a:r>
            <a:r>
              <a:rPr lang="fr-FR" sz="2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și</a:t>
            </a:r>
            <a:r>
              <a:rPr lang="fr-FR" sz="2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abilități</a:t>
            </a:r>
            <a:r>
              <a:rPr lang="fr-FR" sz="2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a </a:t>
            </a:r>
            <a:r>
              <a:rPr lang="fr-FR" sz="2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veni</a:t>
            </a:r>
            <a:r>
              <a:rPr lang="fr-FR" sz="2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</a:t>
            </a:r>
            <a:r>
              <a:rPr lang="fr-FR" sz="2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idei</a:t>
            </a:r>
            <a:r>
              <a:rPr lang="fr-FR" sz="2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și</a:t>
            </a:r>
            <a:r>
              <a:rPr lang="fr-FR" sz="2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soluții</a:t>
            </a:r>
            <a:r>
              <a:rPr lang="fr-FR" sz="2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noi</a:t>
            </a:r>
            <a:r>
              <a:rPr lang="fr-FR" sz="2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o-RO" sz="2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elabora rapoarte, note sau alte documente, a cunoaște alte domenii și discipline și a negocia în mod eficace. Sporește în raport cu rezultatele din ultimii ani, necesitatea de dezvoltare a competențelor soft. </a:t>
            </a:r>
            <a:endParaRPr lang="en-US" sz="2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Times New Roman" panose="02020603050405020304" pitchFamily="18" charset="0"/>
              <a:buChar char="•"/>
              <a:tabLst>
                <a:tab pos="457200" algn="l"/>
              </a:tabLst>
            </a:pPr>
            <a:r>
              <a:rPr lang="fr-FR" sz="2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Conform</a:t>
            </a:r>
            <a:r>
              <a:rPr lang="fr-FR" sz="2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opiniilor</a:t>
            </a:r>
            <a:r>
              <a:rPr lang="fr-FR" sz="2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respondenților</a:t>
            </a:r>
            <a:r>
              <a:rPr lang="fr-FR" sz="2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FR" sz="2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competențele</a:t>
            </a:r>
            <a:r>
              <a:rPr lang="fr-FR" sz="2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importante </a:t>
            </a:r>
            <a:r>
              <a:rPr lang="fr-FR" sz="2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solicitate</a:t>
            </a:r>
            <a:r>
              <a:rPr lang="fr-FR" sz="2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fr-FR" sz="2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angajare</a:t>
            </a:r>
            <a:r>
              <a:rPr lang="fr-FR" sz="2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fr-FR" sz="2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referă</a:t>
            </a:r>
            <a:r>
              <a:rPr lang="fr-FR" sz="2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FR" sz="2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fr-FR" sz="2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primul</a:t>
            </a:r>
            <a:r>
              <a:rPr lang="fr-FR" sz="2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rând</a:t>
            </a:r>
            <a:r>
              <a:rPr lang="fr-FR" sz="2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la </a:t>
            </a:r>
            <a:r>
              <a:rPr lang="fr-FR" sz="2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cunoașterea</a:t>
            </a:r>
            <a:r>
              <a:rPr lang="fr-FR" sz="2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aprofundată</a:t>
            </a:r>
            <a:r>
              <a:rPr lang="fr-FR" sz="2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fr-FR" sz="2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propriului</a:t>
            </a:r>
            <a:r>
              <a:rPr lang="fr-FR" sz="2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domeniu</a:t>
            </a:r>
            <a:r>
              <a:rPr lang="fr-FR" sz="2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fr-FR" sz="2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studiu</a:t>
            </a:r>
            <a:r>
              <a:rPr lang="fr-FR" sz="2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/ a </a:t>
            </a:r>
            <a:r>
              <a:rPr lang="fr-FR" sz="2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propriei</a:t>
            </a:r>
            <a:r>
              <a:rPr lang="fr-FR" sz="2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specializări</a:t>
            </a:r>
            <a:r>
              <a:rPr lang="ro-RO" sz="2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 abilitatea de a coordona activități, de a lucra în echipa, </a:t>
            </a:r>
            <a:r>
              <a:rPr lang="fr-FR" sz="2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a </a:t>
            </a:r>
            <a:r>
              <a:rPr lang="fr-FR" sz="2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acumula</a:t>
            </a:r>
            <a:r>
              <a:rPr lang="fr-FR" sz="2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rapid</a:t>
            </a:r>
            <a:r>
              <a:rPr lang="fr-FR" sz="2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noi</a:t>
            </a:r>
            <a:r>
              <a:rPr lang="fr-FR" sz="2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cunoștințe</a:t>
            </a:r>
            <a:r>
              <a:rPr lang="fr-FR" sz="2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o-RO" sz="2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a acționa bine în condiții de stres, a gestiona eficient timpul, </a:t>
            </a:r>
            <a:r>
              <a:rPr lang="fr-FR" sz="2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fr-FR" sz="2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veni</a:t>
            </a:r>
            <a:r>
              <a:rPr lang="fr-FR" sz="2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</a:t>
            </a:r>
            <a:r>
              <a:rPr lang="fr-FR" sz="2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idei</a:t>
            </a:r>
            <a:r>
              <a:rPr lang="fr-FR" sz="2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și</a:t>
            </a:r>
            <a:r>
              <a:rPr lang="fr-FR" sz="2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soluții</a:t>
            </a:r>
            <a:r>
              <a:rPr lang="fr-FR" sz="2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noi</a:t>
            </a:r>
            <a:r>
              <a:rPr lang="fr-FR" sz="2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FR" sz="2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aface</a:t>
            </a:r>
            <a:r>
              <a:rPr lang="fr-FR" sz="2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punctul</a:t>
            </a:r>
            <a:r>
              <a:rPr lang="fr-FR" sz="2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fr-FR" sz="2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vedere</a:t>
            </a:r>
            <a:r>
              <a:rPr lang="fr-FR" sz="2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înțeles</a:t>
            </a:r>
            <a:r>
              <a:rPr lang="fr-FR" sz="2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fr-FR" sz="2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colegi</a:t>
            </a:r>
            <a:r>
              <a:rPr lang="fr-FR" sz="2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și</a:t>
            </a:r>
            <a:r>
              <a:rPr lang="fr-FR" sz="2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conducători</a:t>
            </a:r>
            <a:r>
              <a:rPr lang="fr-FR" sz="2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2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Times New Roman" panose="02020603050405020304" pitchFamily="18" charset="0"/>
              <a:buChar char="•"/>
              <a:tabLst>
                <a:tab pos="457200" algn="l"/>
              </a:tabLst>
            </a:pPr>
            <a:r>
              <a:rPr lang="ro-RO" sz="2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Sondajul online oferă doar informație generală, facultățile urmând să completeze baza de date pentru fiecare absolvent al programelor de licență și masterat în conformitate cu solicitările regulamentelor interne și naționale.</a:t>
            </a:r>
            <a:endParaRPr lang="en-US" sz="2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4"/>
          <p:cNvSpPr>
            <a:spLocks noGrp="1"/>
          </p:cNvSpPr>
          <p:nvPr>
            <p:ph type="title"/>
          </p:nvPr>
        </p:nvSpPr>
        <p:spPr bwMode="auto">
          <a:xfrm>
            <a:off x="2017713" y="12701"/>
            <a:ext cx="8229600" cy="5762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o-RO" altLang="en-US" sz="4000"/>
              <a:t>Proiect de hotărâre</a:t>
            </a:r>
            <a:endParaRPr lang="en-US" altLang="ru-RU" sz="4000"/>
          </a:p>
        </p:txBody>
      </p:sp>
      <p:sp>
        <p:nvSpPr>
          <p:cNvPr id="44035" name="Content Placeholder 5"/>
          <p:cNvSpPr>
            <a:spLocks noGrp="1"/>
          </p:cNvSpPr>
          <p:nvPr>
            <p:ph idx="1"/>
          </p:nvPr>
        </p:nvSpPr>
        <p:spPr bwMode="auto">
          <a:xfrm>
            <a:off x="407368" y="908720"/>
            <a:ext cx="11377264" cy="525658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o-RO" altLang="en-US" sz="2700" dirty="0"/>
              <a:t>A lua act de cunoștință de rezultatele studiului inserţiei absolvenţilor ULIM 20</a:t>
            </a:r>
            <a:r>
              <a:rPr lang="en-US" altLang="en-US" sz="2700" dirty="0"/>
              <a:t>21</a:t>
            </a:r>
            <a:r>
              <a:rPr lang="ro-RO" altLang="en-US" sz="2700" dirty="0"/>
              <a:t>-202</a:t>
            </a:r>
            <a:r>
              <a:rPr lang="en-US" altLang="en-US" sz="2700" dirty="0"/>
              <a:t>2</a:t>
            </a:r>
            <a:r>
              <a:rPr lang="ro-RO" altLang="en-US" sz="2700" dirty="0"/>
              <a:t> în câmpul muncii.</a:t>
            </a:r>
          </a:p>
          <a:p>
            <a:r>
              <a:rPr lang="ro-RO" altLang="en-US" sz="2700" dirty="0"/>
              <a:t>A aduce la cunoștință rezultatele și a le pune în discuție în ședințele catedrelor și Consiliilor facultăților, elaborând propuneri pentru perfecționarea activității de sporire a angajabilității absolvenților ULIM.</a:t>
            </a:r>
          </a:p>
          <a:p>
            <a:r>
              <a:rPr lang="ro-RO" altLang="en-US" sz="2700" dirty="0"/>
              <a:t>A intensifica colaborarea dintre facultăți și Centrul de Consiliere Psihologică și Orientare în Carieră ULIM în pobleme legate de inserția absolvenților ULIM în câmpul muncii.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9376" y="692696"/>
            <a:ext cx="11305256" cy="5433468"/>
          </a:xfrm>
        </p:spPr>
        <p:txBody>
          <a:bodyPr/>
          <a:lstStyle/>
          <a:p>
            <a:r>
              <a:rPr lang="ro-RO" altLang="ru-RU" sz="2800" dirty="0"/>
              <a:t>A organiza colectarea datelor privind inserția profesională a absolvenților în cadrul facultăților prin: colectarea datelor de contact (în mai-iunie), distribuirea și colectarea chestionarelor (septembrie-februarie), livrarea pentru prelucrarea finală a informației (martie</a:t>
            </a:r>
            <a:r>
              <a:rPr lang="en-US" altLang="ru-RU" sz="2800" dirty="0"/>
              <a:t>-</a:t>
            </a:r>
            <a:r>
              <a:rPr lang="en-US" altLang="ru-RU" sz="2800" dirty="0" err="1"/>
              <a:t>aprilie</a:t>
            </a:r>
            <a:r>
              <a:rPr lang="ro-RO" altLang="ru-RU" sz="2800" dirty="0"/>
              <a:t>). </a:t>
            </a:r>
            <a:endParaRPr lang="en-US" altLang="ru-RU" sz="2800" dirty="0"/>
          </a:p>
          <a:p>
            <a:r>
              <a:rPr lang="ro-RO" altLang="ru-RU" sz="2800" dirty="0"/>
              <a:t>A completa baze de date privind angajarea absolvenților ULIM în câmpul muncii pe programe de studii în cadrul facultăților.</a:t>
            </a:r>
          </a:p>
          <a:p>
            <a:r>
              <a:rPr lang="ro-RO" altLang="ru-RU" sz="2800" dirty="0"/>
              <a:t>A examina posibilitatea colectării datelor privind angajabilitatea absolvenților prin utilizarea sistemului informațional al ULIM.</a:t>
            </a:r>
          </a:p>
        </p:txBody>
      </p:sp>
    </p:spTree>
    <p:extLst>
      <p:ext uri="{BB962C8B-B14F-4D97-AF65-F5344CB8AC3E}">
        <p14:creationId xmlns:p14="http://schemas.microsoft.com/office/powerpoint/2010/main" val="235024024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3392" y="908720"/>
            <a:ext cx="11161240" cy="5217444"/>
          </a:xfrm>
        </p:spPr>
        <p:txBody>
          <a:bodyPr/>
          <a:lstStyle/>
          <a:p>
            <a:r>
              <a:rPr lang="ro-RO" altLang="ru-RU" dirty="0"/>
              <a:t>A analiza inserția absolvenților ULIM în câmpul muncii în ședințele Consiliului de Asigurare a Calității al ULIM, comisiilor de asigurare a calității de la facultăți.</a:t>
            </a:r>
            <a:endParaRPr lang="en-US" altLang="ru-RU" dirty="0"/>
          </a:p>
          <a:p>
            <a:r>
              <a:rPr lang="ro-RO" dirty="0"/>
              <a:t>A detaliza activitatea privind angajarea în câmpul muncii a absolvenților în documentele interne ale ULIM, specificând rolul acesteia în asigurarea calității.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233099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91544" y="1412776"/>
            <a:ext cx="8229600" cy="3240360"/>
          </a:xfrm>
        </p:spPr>
        <p:txBody>
          <a:bodyPr/>
          <a:lstStyle/>
          <a:p>
            <a:pPr marL="0" indent="0" algn="ctr">
              <a:buNone/>
            </a:pPr>
            <a:r>
              <a:rPr lang="ro-RO" sz="7200" dirty="0"/>
              <a:t>Mulțumesc pentru atenție! </a:t>
            </a:r>
            <a:endParaRPr lang="ru-RU" sz="7200" dirty="0"/>
          </a:p>
        </p:txBody>
      </p:sp>
    </p:spTree>
    <p:extLst>
      <p:ext uri="{BB962C8B-B14F-4D97-AF65-F5344CB8AC3E}">
        <p14:creationId xmlns:p14="http://schemas.microsoft.com/office/powerpoint/2010/main" val="3372825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64847-C4C4-4968-BAA6-91F3F47CA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Raportul</a:t>
            </a:r>
            <a:r>
              <a:rPr lang="en-US" dirty="0"/>
              <a:t> </a:t>
            </a:r>
            <a:r>
              <a:rPr lang="en-US" dirty="0" err="1"/>
              <a:t>dintre</a:t>
            </a:r>
            <a:r>
              <a:rPr lang="en-US" dirty="0"/>
              <a:t> </a:t>
            </a:r>
            <a:r>
              <a:rPr lang="en-US" dirty="0" err="1"/>
              <a:t>numărul</a:t>
            </a:r>
            <a:r>
              <a:rPr lang="en-US" dirty="0"/>
              <a:t> de </a:t>
            </a:r>
            <a:r>
              <a:rPr lang="en-US" dirty="0" err="1"/>
              <a:t>absolvenți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participarea</a:t>
            </a:r>
            <a:r>
              <a:rPr lang="en-US" dirty="0"/>
              <a:t> la </a:t>
            </a:r>
            <a:r>
              <a:rPr lang="en-US" dirty="0" err="1"/>
              <a:t>sondaj</a:t>
            </a:r>
            <a:endParaRPr lang="en-US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99EE4F09-7129-4C03-AEA8-A1B93BA4194E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647801478"/>
              </p:ext>
            </p:extLst>
          </p:nvPr>
        </p:nvGraphicFramePr>
        <p:xfrm>
          <a:off x="155340" y="1772816"/>
          <a:ext cx="11881320" cy="41735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28892">
                  <a:extLst>
                    <a:ext uri="{9D8B030D-6E8A-4147-A177-3AD203B41FA5}">
                      <a16:colId xmlns:a16="http://schemas.microsoft.com/office/drawing/2014/main" val="2750669403"/>
                    </a:ext>
                  </a:extLst>
                </a:gridCol>
                <a:gridCol w="1075842">
                  <a:extLst>
                    <a:ext uri="{9D8B030D-6E8A-4147-A177-3AD203B41FA5}">
                      <a16:colId xmlns:a16="http://schemas.microsoft.com/office/drawing/2014/main" val="36785721"/>
                    </a:ext>
                  </a:extLst>
                </a:gridCol>
                <a:gridCol w="1178224">
                  <a:extLst>
                    <a:ext uri="{9D8B030D-6E8A-4147-A177-3AD203B41FA5}">
                      <a16:colId xmlns:a16="http://schemas.microsoft.com/office/drawing/2014/main" val="871746793"/>
                    </a:ext>
                  </a:extLst>
                </a:gridCol>
                <a:gridCol w="500353">
                  <a:extLst>
                    <a:ext uri="{9D8B030D-6E8A-4147-A177-3AD203B41FA5}">
                      <a16:colId xmlns:a16="http://schemas.microsoft.com/office/drawing/2014/main" val="1498040949"/>
                    </a:ext>
                  </a:extLst>
                </a:gridCol>
                <a:gridCol w="1118776">
                  <a:extLst>
                    <a:ext uri="{9D8B030D-6E8A-4147-A177-3AD203B41FA5}">
                      <a16:colId xmlns:a16="http://schemas.microsoft.com/office/drawing/2014/main" val="2328535297"/>
                    </a:ext>
                  </a:extLst>
                </a:gridCol>
                <a:gridCol w="1133638">
                  <a:extLst>
                    <a:ext uri="{9D8B030D-6E8A-4147-A177-3AD203B41FA5}">
                      <a16:colId xmlns:a16="http://schemas.microsoft.com/office/drawing/2014/main" val="2285320492"/>
                    </a:ext>
                  </a:extLst>
                </a:gridCol>
                <a:gridCol w="500353">
                  <a:extLst>
                    <a:ext uri="{9D8B030D-6E8A-4147-A177-3AD203B41FA5}">
                      <a16:colId xmlns:a16="http://schemas.microsoft.com/office/drawing/2014/main" val="2396004223"/>
                    </a:ext>
                  </a:extLst>
                </a:gridCol>
                <a:gridCol w="1035384">
                  <a:extLst>
                    <a:ext uri="{9D8B030D-6E8A-4147-A177-3AD203B41FA5}">
                      <a16:colId xmlns:a16="http://schemas.microsoft.com/office/drawing/2014/main" val="2742475607"/>
                    </a:ext>
                  </a:extLst>
                </a:gridCol>
                <a:gridCol w="1133638">
                  <a:extLst>
                    <a:ext uri="{9D8B030D-6E8A-4147-A177-3AD203B41FA5}">
                      <a16:colId xmlns:a16="http://schemas.microsoft.com/office/drawing/2014/main" val="225647121"/>
                    </a:ext>
                  </a:extLst>
                </a:gridCol>
                <a:gridCol w="676220">
                  <a:extLst>
                    <a:ext uri="{9D8B030D-6E8A-4147-A177-3AD203B41FA5}">
                      <a16:colId xmlns:a16="http://schemas.microsoft.com/office/drawing/2014/main" val="612403340"/>
                    </a:ext>
                  </a:extLst>
                </a:gridCol>
              </a:tblGrid>
              <a:tr h="2532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Absolvenți licență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Absolvenți masterat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9542527"/>
                  </a:ext>
                </a:extLst>
              </a:tr>
              <a:tr h="3296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absolvenți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Participare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la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sondaj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absolvenți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Participare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la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sondaj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absolvenți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Participare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la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sondaj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30950751"/>
                  </a:ext>
                </a:extLst>
              </a:tr>
              <a:tr h="32027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Facultatea Biomedicină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47.5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12.5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88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44.3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4540684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Facultatea de Litere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58.3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20.0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55.8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8434254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Facultatea Drept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32.7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28.3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368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30.7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61324568"/>
                  </a:ext>
                </a:extLst>
              </a:tr>
              <a:tr h="51994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Facultatea Informatică, Inginerie și Design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59.6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10.5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46.5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3648279"/>
                  </a:ext>
                </a:extLst>
              </a:tr>
              <a:tr h="51994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Facultatea Relații Internaționale, Științe Politice și Jurnalism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51.9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54.2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52.6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53362171"/>
                  </a:ext>
                </a:extLst>
              </a:tr>
              <a:tr h="29512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Facultatea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Științe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Economice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26.0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37.6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88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30.0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09006443"/>
                  </a:ext>
                </a:extLst>
              </a:tr>
              <a:tr h="51994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Facultatea Științe Sociale și ale Educației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30.3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16.4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119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23.2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75297225"/>
                  </a:ext>
                </a:extLst>
              </a:tr>
              <a:tr h="4765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901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330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36.6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585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145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24.8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1486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475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32.0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431431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2246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11D7B115-DD90-46D4-A88E-BD27C36F4211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34641" y="460892"/>
            <a:ext cx="11235731" cy="4624292"/>
          </a:xfrm>
        </p:spPr>
      </p:pic>
    </p:spTree>
    <p:extLst>
      <p:ext uri="{BB962C8B-B14F-4D97-AF65-F5344CB8AC3E}">
        <p14:creationId xmlns:p14="http://schemas.microsoft.com/office/powerpoint/2010/main" val="1228251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1175032" cy="1354162"/>
          </a:xfrm>
        </p:spPr>
        <p:txBody>
          <a:bodyPr/>
          <a:lstStyle/>
          <a:p>
            <a:r>
              <a:rPr lang="ro-RO" sz="4000" dirty="0"/>
              <a:t>Numărul de </a:t>
            </a:r>
            <a:r>
              <a:rPr lang="en-US" sz="4000" dirty="0" err="1"/>
              <a:t>absolvenți</a:t>
            </a:r>
            <a:r>
              <a:rPr lang="en-US" sz="4000" dirty="0"/>
              <a:t> </a:t>
            </a:r>
            <a:r>
              <a:rPr lang="en-US" sz="4000" dirty="0" err="1"/>
              <a:t>luați</a:t>
            </a:r>
            <a:r>
              <a:rPr lang="en-US" sz="4000" dirty="0"/>
              <a:t> </a:t>
            </a:r>
            <a:r>
              <a:rPr lang="en-US" sz="4000" dirty="0" err="1"/>
              <a:t>în</a:t>
            </a:r>
            <a:r>
              <a:rPr lang="en-US" sz="4000" dirty="0"/>
              <a:t> </a:t>
            </a:r>
            <a:r>
              <a:rPr lang="en-US" sz="4000" dirty="0" err="1"/>
              <a:t>cont</a:t>
            </a:r>
            <a:r>
              <a:rPr lang="en-US" sz="4000" dirty="0"/>
              <a:t> </a:t>
            </a:r>
            <a:r>
              <a:rPr lang="en-US" sz="4000" dirty="0" err="1"/>
              <a:t>în</a:t>
            </a:r>
            <a:r>
              <a:rPr lang="en-US" sz="4000" dirty="0"/>
              <a:t> </a:t>
            </a:r>
            <a:r>
              <a:rPr lang="en-US" sz="4000" dirty="0" err="1"/>
              <a:t>cadrul</a:t>
            </a:r>
            <a:r>
              <a:rPr lang="ro-RO" sz="4000" dirty="0"/>
              <a:t> sondaj</a:t>
            </a:r>
            <a:r>
              <a:rPr lang="en-US" sz="4000" dirty="0" err="1"/>
              <a:t>ului</a:t>
            </a:r>
            <a:r>
              <a:rPr lang="ro-RO" sz="4000" dirty="0"/>
              <a:t> pe facultăți</a:t>
            </a:r>
            <a:endParaRPr lang="ru-RU" sz="4000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F0C7A756-8DB3-4243-91A8-7154C398316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3010672"/>
              </p:ext>
            </p:extLst>
          </p:nvPr>
        </p:nvGraphicFramePr>
        <p:xfrm>
          <a:off x="609600" y="1600200"/>
          <a:ext cx="10972800" cy="39890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85E0337F-DA3F-48F7-AD57-FA79D5FC5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352" y="188640"/>
            <a:ext cx="11665296" cy="1224136"/>
          </a:xfrm>
        </p:spPr>
        <p:txBody>
          <a:bodyPr/>
          <a:lstStyle/>
          <a:p>
            <a:r>
              <a:rPr lang="en-US" sz="4000" dirty="0"/>
              <a:t>Cota </a:t>
            </a:r>
            <a:r>
              <a:rPr lang="en-US" sz="4000" dirty="0" err="1"/>
              <a:t>procentuală</a:t>
            </a:r>
            <a:r>
              <a:rPr lang="en-US" sz="4000" dirty="0"/>
              <a:t> din </a:t>
            </a:r>
            <a:r>
              <a:rPr lang="en-US" sz="4000" dirty="0" err="1"/>
              <a:t>numărul</a:t>
            </a:r>
            <a:r>
              <a:rPr lang="en-US" sz="4000" dirty="0"/>
              <a:t> de </a:t>
            </a:r>
            <a:r>
              <a:rPr lang="en-US" sz="4000" dirty="0" err="1"/>
              <a:t>absolvenți</a:t>
            </a:r>
            <a:r>
              <a:rPr lang="en-US" sz="4000" dirty="0"/>
              <a:t> ai </a:t>
            </a:r>
            <a:r>
              <a:rPr lang="en-US" sz="4000" dirty="0" err="1"/>
              <a:t>anului</a:t>
            </a:r>
            <a:r>
              <a:rPr lang="en-US" sz="4000" dirty="0"/>
              <a:t> </a:t>
            </a:r>
            <a:r>
              <a:rPr lang="en-US" sz="4000" dirty="0" err="1"/>
              <a:t>universitar</a:t>
            </a:r>
            <a:r>
              <a:rPr lang="en-US" sz="4000" dirty="0"/>
              <a:t> 2021-2022</a:t>
            </a:r>
            <a:endParaRPr lang="ru-RU" sz="4000" dirty="0"/>
          </a:p>
        </p:txBody>
      </p:sp>
      <p:graphicFrame>
        <p:nvGraphicFramePr>
          <p:cNvPr id="10" name="Объект 7">
            <a:extLst>
              <a:ext uri="{FF2B5EF4-FFF2-40B4-BE49-F238E27FC236}">
                <a16:creationId xmlns:a16="http://schemas.microsoft.com/office/drawing/2014/main" id="{C75EE2B5-E249-4028-B74B-FD780F6CE1D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9232435"/>
              </p:ext>
            </p:extLst>
          </p:nvPr>
        </p:nvGraphicFramePr>
        <p:xfrm>
          <a:off x="609600" y="1600201"/>
          <a:ext cx="10972800" cy="3917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173347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609600" y="188640"/>
            <a:ext cx="11031016" cy="1228998"/>
          </a:xfrm>
        </p:spPr>
        <p:txBody>
          <a:bodyPr/>
          <a:lstStyle/>
          <a:p>
            <a:r>
              <a:rPr lang="ro-RO" dirty="0"/>
              <a:t>Numărul de participanți – absolvenți la programele de licență-masterat</a:t>
            </a:r>
            <a:endParaRPr lang="ru-RU" dirty="0"/>
          </a:p>
        </p:txBody>
      </p:sp>
      <p:graphicFrame>
        <p:nvGraphicFramePr>
          <p:cNvPr id="4" name="Substituent conținut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6434564"/>
              </p:ext>
            </p:extLst>
          </p:nvPr>
        </p:nvGraphicFramePr>
        <p:xfrm>
          <a:off x="263352" y="1556792"/>
          <a:ext cx="11692880" cy="50405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522232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609600" y="188640"/>
            <a:ext cx="11031016" cy="1228998"/>
          </a:xfrm>
        </p:spPr>
        <p:txBody>
          <a:bodyPr/>
          <a:lstStyle/>
          <a:p>
            <a:r>
              <a:rPr lang="ro-RO" dirty="0"/>
              <a:t>Numărul de participanți – absolvenți la programele de licență-masterat</a:t>
            </a:r>
            <a:endParaRPr lang="ru-RU" dirty="0"/>
          </a:p>
        </p:txBody>
      </p:sp>
      <p:graphicFrame>
        <p:nvGraphicFramePr>
          <p:cNvPr id="4" name="Substituent conținut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5079193"/>
              </p:ext>
            </p:extLst>
          </p:nvPr>
        </p:nvGraphicFramePr>
        <p:xfrm>
          <a:off x="623392" y="1556792"/>
          <a:ext cx="109728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09793326"/>
      </p:ext>
    </p:extLst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4664</TotalTime>
  <Words>1839</Words>
  <Application>Microsoft Office PowerPoint</Application>
  <PresentationFormat>Widescreen</PresentationFormat>
  <Paragraphs>306</Paragraphs>
  <Slides>36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0" baseType="lpstr">
      <vt:lpstr>Arial</vt:lpstr>
      <vt:lpstr>Calibri</vt:lpstr>
      <vt:lpstr>Times New Roman</vt:lpstr>
      <vt:lpstr>Modèle par défaut</vt:lpstr>
      <vt:lpstr>Orientarea studenţilor în carieră şi studiul inserţiei absolvenţilor ULIM în câmpul muncii  Informație privind angajabilitatea absolvenților a.u. 2021-2022  </vt:lpstr>
      <vt:lpstr>FIŞA DE URMĂRIRE A INSERŢIEI PROFESIONALE A ABSOLVENŢILOR PE PIAŢA MUNCII Conținut</vt:lpstr>
      <vt:lpstr>Modalitatea de colectare a informației și nr. participanți la sondaj </vt:lpstr>
      <vt:lpstr>Raportul dintre numărul de absolvenți și participarea la sondaj</vt:lpstr>
      <vt:lpstr>PowerPoint Presentation</vt:lpstr>
      <vt:lpstr>Numărul de absolvenți luați în cont în cadrul sondajului pe facultăți</vt:lpstr>
      <vt:lpstr>Cota procentuală din numărul de absolvenți ai anului universitar 2021-2022</vt:lpstr>
      <vt:lpstr>Numărul de participanți – absolvenți la programele de licență-masterat</vt:lpstr>
      <vt:lpstr>Numărul de participanți – absolvenți la programele de licență-masterat</vt:lpstr>
      <vt:lpstr>Date demografice</vt:lpstr>
      <vt:lpstr>Traseu post-absolvire</vt:lpstr>
      <vt:lpstr>Traseu post absolvire licență</vt:lpstr>
      <vt:lpstr>Preocupările muncă-studii ale absolvenților programelor de licență 2021-2022 </vt:lpstr>
      <vt:lpstr>Traseu post absolvire masterat</vt:lpstr>
      <vt:lpstr>Preocupările muncă-studii ale absolvenților programelor de masterat 2021-2022 </vt:lpstr>
      <vt:lpstr>Traseu post absolvire licență</vt:lpstr>
      <vt:lpstr>Traseu post absolvire masterat</vt:lpstr>
      <vt:lpstr>Detalii privind angajarea – conformitate cu domeniul de formare profesională la programul de licență</vt:lpstr>
      <vt:lpstr>Detalii privind angajarea – conformitate cu domeniul de formare profesională la programul de masterat</vt:lpstr>
      <vt:lpstr>Competențe dezvoltate în timpul studiilor(hard și soft)</vt:lpstr>
      <vt:lpstr>Competențe care contribuie la angajarea cu succes în câmpul muncii (hard și soft)</vt:lpstr>
      <vt:lpstr>Angajabilitatea absolvenților programelor de licență și masterat – pe facultăți</vt:lpstr>
      <vt:lpstr>Facultatea Drept – calcule generale ale angajabilității (în %)</vt:lpstr>
      <vt:lpstr>Facultatea Științe Economice – calcule generale ale angajabilității (în %)</vt:lpstr>
      <vt:lpstr>Facultatea Biomedicină – calcule generale ale angajabilității (în %)</vt:lpstr>
      <vt:lpstr>Facultatea Litere  – calcule generale ale angajabilității (în %)</vt:lpstr>
      <vt:lpstr>Facultatea Științe Sociale și ale Educației – calcule generale ale angajabilității (în %)</vt:lpstr>
      <vt:lpstr>Facultatea Relații Internaționale, Jurnalism și Științe Politice – calcule generale ale angajabilității (în %)</vt:lpstr>
      <vt:lpstr>Facultatea IID –calcule generale ale angajabilității (în %)</vt:lpstr>
      <vt:lpstr>Concluzii</vt:lpstr>
      <vt:lpstr>PowerPoint Presentation</vt:lpstr>
      <vt:lpstr>PowerPoint Presentation</vt:lpstr>
      <vt:lpstr>Proiect de hotărâre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ЗАНЯТОСТЬ И БЕЗРАБОТИЦА</dc:title>
  <dc:creator>Пользователь</dc:creator>
  <cp:lastModifiedBy>srusnac58@mail.ru</cp:lastModifiedBy>
  <cp:revision>300</cp:revision>
  <cp:lastPrinted>2023-09-27T12:55:30Z</cp:lastPrinted>
  <dcterms:created xsi:type="dcterms:W3CDTF">2015-07-23T19:01:23Z</dcterms:created>
  <dcterms:modified xsi:type="dcterms:W3CDTF">2023-09-27T12:56:18Z</dcterms:modified>
</cp:coreProperties>
</file>