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handoutMasterIdLst>
    <p:handoutMasterId r:id="rId75"/>
  </p:handoutMasterIdLst>
  <p:sldIdLst>
    <p:sldId id="256" r:id="rId3"/>
    <p:sldId id="257" r:id="rId4"/>
    <p:sldId id="258" r:id="rId5"/>
    <p:sldId id="263" r:id="rId6"/>
    <p:sldId id="262" r:id="rId7"/>
    <p:sldId id="312" r:id="rId8"/>
    <p:sldId id="313" r:id="rId9"/>
    <p:sldId id="314" r:id="rId10"/>
    <p:sldId id="271" r:id="rId11"/>
    <p:sldId id="315" r:id="rId12"/>
    <p:sldId id="316" r:id="rId13"/>
    <p:sldId id="317" r:id="rId14"/>
    <p:sldId id="318" r:id="rId15"/>
    <p:sldId id="319" r:id="rId16"/>
    <p:sldId id="320" r:id="rId17"/>
    <p:sldId id="321" r:id="rId18"/>
    <p:sldId id="323" r:id="rId19"/>
    <p:sldId id="322"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3" r:id="rId57"/>
    <p:sldId id="364" r:id="rId58"/>
    <p:sldId id="365" r:id="rId59"/>
    <p:sldId id="360" r:id="rId60"/>
    <p:sldId id="366" r:id="rId61"/>
    <p:sldId id="367" r:id="rId62"/>
    <p:sldId id="368" r:id="rId63"/>
    <p:sldId id="369" r:id="rId64"/>
    <p:sldId id="370" r:id="rId65"/>
    <p:sldId id="371" r:id="rId66"/>
    <p:sldId id="372" r:id="rId67"/>
    <p:sldId id="373" r:id="rId68"/>
    <p:sldId id="374" r:id="rId69"/>
    <p:sldId id="296" r:id="rId70"/>
    <p:sldId id="306" r:id="rId71"/>
    <p:sldId id="297" r:id="rId72"/>
    <p:sldId id="261" r:id="rId73"/>
  </p:sldIdLst>
  <p:sldSz cx="12192000" cy="6858000"/>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5204" autoAdjust="0"/>
  </p:normalViewPr>
  <p:slideViewPr>
    <p:cSldViewPr>
      <p:cViewPr varScale="1">
        <p:scale>
          <a:sx n="109" d="100"/>
          <a:sy n="109"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dirty="0"/>
              <a:t>Chestionarul 1 - </a:t>
            </a:r>
            <a:r>
              <a:rPr lang="en-US" dirty="0" err="1"/>
              <a:t>Facultăți</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ser>
          <c:idx val="0"/>
          <c:order val="0"/>
          <c:tx>
            <c:strRef>
              <c:f>Лист1!$B$1</c:f>
              <c:strCache>
                <c:ptCount val="1"/>
                <c:pt idx="0">
                  <c:v>Facultăți</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81-4AEE-A3AC-DA673FA8FD0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81-4AEE-A3AC-DA673FA8FD0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A81-4AEE-A3AC-DA673FA8FD0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A81-4AEE-A3AC-DA673FA8FD0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A81-4AEE-A3AC-DA673FA8FD0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A81-4AEE-A3AC-DA673FA8FD0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A81-4AEE-A3AC-DA673FA8FD0F}"/>
              </c:ext>
            </c:extLst>
          </c:dPt>
          <c:dLbls>
            <c:dLbl>
              <c:idx val="0"/>
              <c:layout>
                <c:manualLayout>
                  <c:x val="-4.5142670896625769E-2"/>
                  <c:y val="1.2414316227418652E-2"/>
                </c:manualLayout>
              </c:layout>
              <c:tx>
                <c:rich>
                  <a:bodyPr/>
                  <a:lstStyle/>
                  <a:p>
                    <a:fld id="{68E9E167-9E0A-4260-8161-FC283F6276FE}"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81-4AEE-A3AC-DA673FA8FD0F}"/>
                </c:ext>
              </c:extLst>
            </c:dLbl>
            <c:dLbl>
              <c:idx val="1"/>
              <c:layout>
                <c:manualLayout>
                  <c:x val="-1.5755206718011124E-2"/>
                  <c:y val="-4.6599055156136958E-2"/>
                </c:manualLayout>
              </c:layout>
              <c:tx>
                <c:rich>
                  <a:bodyPr/>
                  <a:lstStyle/>
                  <a:p>
                    <a:fld id="{E9C9E47B-2717-4549-990D-1ACAF04B9F3F}"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0.20624997885396379"/>
                      <c:h val="0.1166427915394873"/>
                    </c:manualLayout>
                  </c15:layout>
                  <c15:dlblFieldTable/>
                  <c15:showDataLabelsRange val="0"/>
                </c:ext>
                <c:ext xmlns:c16="http://schemas.microsoft.com/office/drawing/2014/chart" uri="{C3380CC4-5D6E-409C-BE32-E72D297353CC}">
                  <c16:uniqueId val="{00000003-0A81-4AEE-A3AC-DA673FA8FD0F}"/>
                </c:ext>
              </c:extLst>
            </c:dLbl>
            <c:dLbl>
              <c:idx val="2"/>
              <c:layout>
                <c:manualLayout>
                  <c:x val="-1.4112582624612284E-2"/>
                  <c:y val="-1.9948432724915979E-3"/>
                </c:manualLayout>
              </c:layout>
              <c:tx>
                <c:rich>
                  <a:bodyPr/>
                  <a:lstStyle/>
                  <a:p>
                    <a:fld id="{E792C631-50BF-4CB4-A927-357F4A228FB2}"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0.22015222890499622"/>
                      <c:h val="0.1166427915394873"/>
                    </c:manualLayout>
                  </c15:layout>
                  <c15:dlblFieldTable/>
                  <c15:showDataLabelsRange val="0"/>
                </c:ext>
                <c:ext xmlns:c16="http://schemas.microsoft.com/office/drawing/2014/chart" uri="{C3380CC4-5D6E-409C-BE32-E72D297353CC}">
                  <c16:uniqueId val="{00000005-0A81-4AEE-A3AC-DA673FA8FD0F}"/>
                </c:ext>
              </c:extLst>
            </c:dLbl>
            <c:dLbl>
              <c:idx val="3"/>
              <c:layout>
                <c:manualLayout>
                  <c:x val="4.7742513819796475E-17"/>
                  <c:y val="-9.76002450692285E-3"/>
                </c:manualLayout>
              </c:layout>
              <c:tx>
                <c:rich>
                  <a:bodyPr/>
                  <a:lstStyle/>
                  <a:p>
                    <a:fld id="{33555439-7096-4FEE-92F8-050B19F559C6}"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81-4AEE-A3AC-DA673FA8FD0F}"/>
                </c:ext>
              </c:extLst>
            </c:dLbl>
            <c:dLbl>
              <c:idx val="4"/>
              <c:layout>
                <c:manualLayout>
                  <c:x val="5.145997375328084E-3"/>
                  <c:y val="-0.10851424821897263"/>
                </c:manualLayout>
              </c:layout>
              <c:tx>
                <c:rich>
                  <a:bodyPr/>
                  <a:lstStyle/>
                  <a:p>
                    <a:fld id="{42944CAD-CFFC-4369-8E4C-7CB81CFE33AD}"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A81-4AEE-A3AC-DA673FA8FD0F}"/>
                </c:ext>
              </c:extLst>
            </c:dLbl>
            <c:dLbl>
              <c:idx val="5"/>
              <c:layout>
                <c:manualLayout>
                  <c:x val="1.3445909909348325E-2"/>
                  <c:y val="-1.0079296918280786E-2"/>
                </c:manualLayout>
              </c:layout>
              <c:tx>
                <c:rich>
                  <a:bodyPr/>
                  <a:lstStyle/>
                  <a:p>
                    <a:fld id="{06ED640A-3DBE-4E9C-9F91-633D3ACD3887}"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A81-4AEE-A3AC-DA673FA8FD0F}"/>
                </c:ext>
              </c:extLst>
            </c:dLbl>
            <c:dLbl>
              <c:idx val="6"/>
              <c:layout>
                <c:manualLayout>
                  <c:x val="0.1243489838314025"/>
                  <c:y val="-2.98434402830299E-3"/>
                </c:manualLayout>
              </c:layout>
              <c:tx>
                <c:rich>
                  <a:bodyPr/>
                  <a:lstStyle/>
                  <a:p>
                    <a:fld id="{5498DBE1-EF3E-4A3A-8EED-BC9748BB7710}"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0.21506996700089545"/>
                      <c:h val="7.8547574870130352E-2"/>
                    </c:manualLayout>
                  </c15:layout>
                  <c15:dlblFieldTable/>
                  <c15:showDataLabelsRange val="0"/>
                </c:ext>
                <c:ext xmlns:c16="http://schemas.microsoft.com/office/drawing/2014/chart" uri="{C3380CC4-5D6E-409C-BE32-E72D297353CC}">
                  <c16:uniqueId val="{0000000D-0A81-4AEE-A3AC-DA673FA8FD0F}"/>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Drept</c:v>
                </c:pt>
                <c:pt idx="1">
                  <c:v>ȘE</c:v>
                </c:pt>
                <c:pt idx="2">
                  <c:v>BME</c:v>
                </c:pt>
                <c:pt idx="3">
                  <c:v>Litere</c:v>
                </c:pt>
                <c:pt idx="4">
                  <c:v>IID</c:v>
                </c:pt>
                <c:pt idx="5">
                  <c:v>RIȘPJ</c:v>
                </c:pt>
                <c:pt idx="6">
                  <c:v>ȘSE</c:v>
                </c:pt>
              </c:strCache>
            </c:strRef>
          </c:cat>
          <c:val>
            <c:numRef>
              <c:f>Лист1!$B$2:$B$8</c:f>
              <c:numCache>
                <c:formatCode>0.0%</c:formatCode>
                <c:ptCount val="7"/>
                <c:pt idx="0">
                  <c:v>7.3999999999999996E-2</c:v>
                </c:pt>
                <c:pt idx="1">
                  <c:v>0.223</c:v>
                </c:pt>
                <c:pt idx="2">
                  <c:v>0.182</c:v>
                </c:pt>
                <c:pt idx="3">
                  <c:v>0.14699999999999999</c:v>
                </c:pt>
                <c:pt idx="4">
                  <c:v>0.115</c:v>
                </c:pt>
                <c:pt idx="5">
                  <c:v>6.5000000000000002E-2</c:v>
                </c:pt>
                <c:pt idx="6">
                  <c:v>0.19400000000000001</c:v>
                </c:pt>
              </c:numCache>
            </c:numRef>
          </c:val>
          <c:extLst>
            <c:ext xmlns:c16="http://schemas.microsoft.com/office/drawing/2014/chart" uri="{C3380CC4-5D6E-409C-BE32-E72D297353CC}">
              <c16:uniqueId val="{0000000E-0A81-4AEE-A3AC-DA673FA8FD0F}"/>
            </c:ext>
          </c:extLst>
        </c:ser>
        <c:dLbls>
          <c:showLegendKey val="0"/>
          <c:showVal val="0"/>
          <c:showCatName val="0"/>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FC7-4F44-A7B5-1AAB3655759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FC7-4F44-A7B5-1AAB3655759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FC7-4F44-A7B5-1AAB3655759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FC7-4F44-A7B5-1AAB3655759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FFC7-4F44-A7B5-1AAB3655759B}"/>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FFC7-4F44-A7B5-1AAB3655759B}"/>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FFC7-4F44-A7B5-1AAB365575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FC7-4F44-A7B5-1AAB365575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7-4F44-A7B5-1AAB365575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7-4F44-A7B5-1AAB365575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C7-4F44-A7B5-1AAB365575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C7-4F44-A7B5-1AAB365575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C7-4F44-A7B5-1AAB365575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C7-4F44-A7B5-1AAB365575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Лист1!$B$2</c:f>
              <c:numCache>
                <c:formatCode>General</c:formatCode>
                <c:ptCount val="1"/>
                <c:pt idx="0">
                  <c:v>3.7</c:v>
                </c:pt>
              </c:numCache>
            </c:numRef>
          </c:val>
          <c:extLst>
            <c:ext xmlns:c16="http://schemas.microsoft.com/office/drawing/2014/chart" uri="{C3380CC4-5D6E-409C-BE32-E72D297353CC}">
              <c16:uniqueId val="{0000000E-FFC7-4F44-A7B5-1AAB3655759B}"/>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FFC7-4F44-A7B5-1AAB3655759B}"/>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FFC7-4F44-A7B5-1AAB3655759B}"/>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FFC7-4F44-A7B5-1AAB3655759B}"/>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FFC7-4F44-A7B5-1AAB365575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FFC7-4F44-A7B5-1AAB365575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Acces informații</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FFC7-4F44-A7B5-1AAB3655759B}"/>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027-48CC-A735-66A3FB5BDF5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027-48CC-A735-66A3FB5BDF5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027-48CC-A735-66A3FB5BDF5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027-48CC-A735-66A3FB5BDF5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027-48CC-A735-66A3FB5BDF5A}"/>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9027-48CC-A735-66A3FB5BDF5A}"/>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9027-48CC-A735-66A3FB5BDF5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027-48CC-A735-66A3FB5BDF5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7-48CC-A735-66A3FB5BDF5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7-48CC-A735-66A3FB5BDF5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7-48CC-A735-66A3FB5BDF5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27-48CC-A735-66A3FB5BDF5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7-48CC-A735-66A3FB5BDF5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27-48CC-A735-66A3FB5BDF5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9027-48CC-A735-66A3FB5BDF5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9027-48CC-A735-66A3FB5BDF5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9027-48CC-A735-66A3FB5BDF5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9027-48CC-A735-66A3FB5BDF5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9027-48CC-A735-66A3FB5BDF5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9027-48CC-A735-66A3FB5BDF5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Activitate organizații studențești</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9027-48CC-A735-66A3FB5BDF5A}"/>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4.5</c:v>
                </c:pt>
                <c:pt idx="1">
                  <c:v>3.9</c:v>
                </c:pt>
              </c:numCache>
            </c:numRef>
          </c:val>
          <c:extLst>
            <c:ext xmlns:c16="http://schemas.microsoft.com/office/drawing/2014/chart" uri="{C3380CC4-5D6E-409C-BE32-E72D297353CC}">
              <c16:uniqueId val="{00000000-633E-4312-A40B-95025F18C128}"/>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4.3</c:v>
                </c:pt>
                <c:pt idx="1">
                  <c:v>3.6</c:v>
                </c:pt>
              </c:numCache>
            </c:numRef>
          </c:val>
          <c:extLst>
            <c:ext xmlns:c16="http://schemas.microsoft.com/office/drawing/2014/chart" uri="{C3380CC4-5D6E-409C-BE32-E72D297353CC}">
              <c16:uniqueId val="{00000001-633E-4312-A40B-95025F18C128}"/>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4.5</c:v>
                </c:pt>
                <c:pt idx="1">
                  <c:v>4</c:v>
                </c:pt>
              </c:numCache>
            </c:numRef>
          </c:val>
          <c:extLst>
            <c:ext xmlns:c16="http://schemas.microsoft.com/office/drawing/2014/chart" uri="{C3380CC4-5D6E-409C-BE32-E72D297353CC}">
              <c16:uniqueId val="{00000002-633E-4312-A40B-95025F18C128}"/>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4.5999999999999996</c:v>
                </c:pt>
                <c:pt idx="1">
                  <c:v>4.0999999999999996</c:v>
                </c:pt>
              </c:numCache>
            </c:numRef>
          </c:val>
          <c:extLst>
            <c:ext xmlns:c16="http://schemas.microsoft.com/office/drawing/2014/chart" uri="{C3380CC4-5D6E-409C-BE32-E72D297353CC}">
              <c16:uniqueId val="{00000003-633E-4312-A40B-95025F18C128}"/>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4.3</c:v>
                </c:pt>
                <c:pt idx="1">
                  <c:v>3.9</c:v>
                </c:pt>
              </c:numCache>
            </c:numRef>
          </c:val>
          <c:extLst>
            <c:ext xmlns:c16="http://schemas.microsoft.com/office/drawing/2014/chart" uri="{C3380CC4-5D6E-409C-BE32-E72D297353CC}">
              <c16:uniqueId val="{00000004-633E-4312-A40B-95025F18C128}"/>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4.5</c:v>
                </c:pt>
                <c:pt idx="1">
                  <c:v>4.0999999999999996</c:v>
                </c:pt>
              </c:numCache>
            </c:numRef>
          </c:val>
          <c:extLst>
            <c:ext xmlns:c16="http://schemas.microsoft.com/office/drawing/2014/chart" uri="{C3380CC4-5D6E-409C-BE32-E72D297353CC}">
              <c16:uniqueId val="{00000005-633E-4312-A40B-95025F18C128}"/>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Лист1!$H$2:$H$3</c:f>
              <c:numCache>
                <c:formatCode>General</c:formatCode>
                <c:ptCount val="2"/>
                <c:pt idx="0">
                  <c:v>4.3</c:v>
                </c:pt>
                <c:pt idx="1">
                  <c:v>3.8</c:v>
                </c:pt>
              </c:numCache>
            </c:numRef>
          </c:val>
          <c:extLst>
            <c:ext xmlns:c16="http://schemas.microsoft.com/office/drawing/2014/chart" uri="{C3380CC4-5D6E-409C-BE32-E72D297353CC}">
              <c16:uniqueId val="{00000006-633E-4312-A40B-95025F18C128}"/>
            </c:ext>
          </c:extLst>
        </c:ser>
        <c:ser>
          <c:idx val="7"/>
          <c:order val="7"/>
          <c:tx>
            <c:strRef>
              <c:f>Лист1!$I$1</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Лист1!$I$2:$I$3</c:f>
              <c:numCache>
                <c:formatCode>General</c:formatCode>
                <c:ptCount val="2"/>
                <c:pt idx="0">
                  <c:v>4.2</c:v>
                </c:pt>
                <c:pt idx="1">
                  <c:v>3.9</c:v>
                </c:pt>
              </c:numCache>
            </c:numRef>
          </c:val>
          <c:extLst>
            <c:ext xmlns:c16="http://schemas.microsoft.com/office/drawing/2014/chart" uri="{C3380CC4-5D6E-409C-BE32-E72D297353CC}">
              <c16:uniqueId val="{00000007-633E-4312-A40B-95025F18C128}"/>
            </c:ext>
          </c:extLst>
        </c:ser>
        <c:ser>
          <c:idx val="8"/>
          <c:order val="8"/>
          <c:tx>
            <c:strRef>
              <c:f>Лист1!$J$1</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Лист1!$J$2:$J$3</c:f>
              <c:numCache>
                <c:formatCode>General</c:formatCode>
                <c:ptCount val="2"/>
                <c:pt idx="0">
                  <c:v>4.4000000000000004</c:v>
                </c:pt>
                <c:pt idx="1">
                  <c:v>3.8</c:v>
                </c:pt>
              </c:numCache>
            </c:numRef>
          </c:val>
          <c:extLst>
            <c:ext xmlns:c16="http://schemas.microsoft.com/office/drawing/2014/chart" uri="{C3380CC4-5D6E-409C-BE32-E72D297353CC}">
              <c16:uniqueId val="{00000008-633E-4312-A40B-95025F18C128}"/>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4.3460607294777812E-2"/>
          <c:y val="2.9143892423085176E-2"/>
          <c:w val="0.95474533894470093"/>
          <c:h val="0.2639801760336998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962-4456-BD22-3CDF11E2DE0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962-4456-BD22-3CDF11E2DE0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962-4456-BD22-3CDF11E2DE0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962-4456-BD22-3CDF11E2DE0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8962-4456-BD22-3CDF11E2DE08}"/>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8962-4456-BD22-3CDF11E2DE0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8962-4456-BD22-3CDF11E2DE0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62-4456-BD22-3CDF11E2DE0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62-4456-BD22-3CDF11E2DE0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62-4456-BD22-3CDF11E2DE0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62-4456-BD22-3CDF11E2DE0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62-4456-BD22-3CDF11E2DE0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62-4456-BD22-3CDF11E2DE0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62-4456-BD22-3CDF11E2DE0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8962-4456-BD22-3CDF11E2DE0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8962-4456-BD22-3CDF11E2DE0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8962-4456-BD22-3CDF11E2DE0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Лист1!$E$2</c:f>
              <c:numCache>
                <c:formatCode>General</c:formatCode>
                <c:ptCount val="1"/>
                <c:pt idx="0">
                  <c:v>3.6</c:v>
                </c:pt>
              </c:numCache>
            </c:numRef>
          </c:val>
          <c:extLst>
            <c:ext xmlns:c16="http://schemas.microsoft.com/office/drawing/2014/chart" uri="{C3380CC4-5D6E-409C-BE32-E72D297353CC}">
              <c16:uniqueId val="{00000011-8962-4456-BD22-3CDF11E2DE0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8962-4456-BD22-3CDF11E2DE0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8962-4456-BD22-3CDF11E2DE0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din plan</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4-8962-4456-BD22-3CDF11E2DE08}"/>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442-445F-8A92-1B643637319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442-445F-8A92-1B643637319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442-445F-8A92-1B6436373196}"/>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442-445F-8A92-1B6436373196}"/>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D442-445F-8A92-1B6436373196}"/>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D442-445F-8A92-1B6436373196}"/>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D442-445F-8A92-1B643637319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442-445F-8A92-1B643637319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42-445F-8A92-1B643637319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42-445F-8A92-1B643637319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42-445F-8A92-1B643637319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42-445F-8A92-1B643637319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42-445F-8A92-1B643637319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42-445F-8A92-1B643637319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D442-445F-8A92-1B643637319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D442-445F-8A92-1B643637319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Лист1!$D$2</c:f>
              <c:numCache>
                <c:formatCode>General</c:formatCode>
                <c:ptCount val="1"/>
                <c:pt idx="0">
                  <c:v>3</c:v>
                </c:pt>
              </c:numCache>
            </c:numRef>
          </c:val>
          <c:extLst>
            <c:ext xmlns:c16="http://schemas.microsoft.com/office/drawing/2014/chart" uri="{C3380CC4-5D6E-409C-BE32-E72D297353CC}">
              <c16:uniqueId val="{00000010-D442-445F-8A92-1B643637319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11-D442-445F-8A92-1B643637319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D442-445F-8A92-1B643637319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D442-445F-8A92-1B643637319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Informație cursuri opționale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D442-445F-8A92-1B6436373196}"/>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121-4DCE-AF05-D2AB9D14249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121-4DCE-AF05-D2AB9D14249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121-4DCE-AF05-D2AB9D14249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121-4DCE-AF05-D2AB9D14249B}"/>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8121-4DCE-AF05-D2AB9D14249B}"/>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8121-4DCE-AF05-D2AB9D14249B}"/>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8121-4DCE-AF05-D2AB9D14249B}"/>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121-4DCE-AF05-D2AB9D14249B}"/>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21-4DCE-AF05-D2AB9D14249B}"/>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1-4DCE-AF05-D2AB9D14249B}"/>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21-4DCE-AF05-D2AB9D14249B}"/>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21-4DCE-AF05-D2AB9D14249B}"/>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21-4DCE-AF05-D2AB9D14249B}"/>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21-4DCE-AF05-D2AB9D14249B}"/>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8121-4DCE-AF05-D2AB9D14249B}"/>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8121-4DCE-AF05-D2AB9D14249B}"/>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8121-4DCE-AF05-D2AB9D14249B}"/>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8121-4DCE-AF05-D2AB9D14249B}"/>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8121-4DCE-AF05-D2AB9D14249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8121-4DCE-AF05-D2AB9D14249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tutori-curatori grupe academice</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8121-4DCE-AF05-D2AB9D14249B}"/>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C6CB-400B-821D-6E8E2896207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C6CB-400B-821D-6E8E2896207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C6CB-400B-821D-6E8E28962076}"/>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C6CB-400B-821D-6E8E28962076}"/>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C6CB-400B-821D-6E8E28962076}"/>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C6CB-400B-821D-6E8E28962076}"/>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C6CB-400B-821D-6E8E2896207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C6CB-400B-821D-6E8E2896207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CB-400B-821D-6E8E2896207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CB-400B-821D-6E8E2896207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B-400B-821D-6E8E2896207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B-400B-821D-6E8E2896207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CB-400B-821D-6E8E2896207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CB-400B-821D-6E8E2896207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C6CB-400B-821D-6E8E2896207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Лист1!$C$2</c:f>
              <c:numCache>
                <c:formatCode>General</c:formatCode>
                <c:ptCount val="1"/>
                <c:pt idx="0">
                  <c:v>4.5</c:v>
                </c:pt>
              </c:numCache>
            </c:numRef>
          </c:val>
          <c:extLst>
            <c:ext xmlns:c16="http://schemas.microsoft.com/office/drawing/2014/chart" uri="{C3380CC4-5D6E-409C-BE32-E72D297353CC}">
              <c16:uniqueId val="{0000000F-C6CB-400B-821D-6E8E2896207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C6CB-400B-821D-6E8E2896207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C6CB-400B-821D-6E8E2896207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Лист1!$F$2</c:f>
              <c:numCache>
                <c:formatCode>General</c:formatCode>
                <c:ptCount val="1"/>
                <c:pt idx="0">
                  <c:v>4.8</c:v>
                </c:pt>
              </c:numCache>
            </c:numRef>
          </c:val>
          <c:extLst>
            <c:ext xmlns:c16="http://schemas.microsoft.com/office/drawing/2014/chart" uri="{C3380CC4-5D6E-409C-BE32-E72D297353CC}">
              <c16:uniqueId val="{00000012-C6CB-400B-821D-6E8E2896207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Лист1!$G$2</c:f>
              <c:numCache>
                <c:formatCode>General</c:formatCode>
                <c:ptCount val="1"/>
                <c:pt idx="0">
                  <c:v>4.0999999999999996</c:v>
                </c:pt>
              </c:numCache>
            </c:numRef>
          </c:val>
          <c:extLst>
            <c:ext xmlns:c16="http://schemas.microsoft.com/office/drawing/2014/chart" uri="{C3380CC4-5D6E-409C-BE32-E72D297353CC}">
              <c16:uniqueId val="{00000013-C6CB-400B-821D-6E8E2896207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Calitatea pregătirii didactico-științifice a cadrelor</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C6CB-400B-821D-6E8E28962076}"/>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4C3-492F-B4EB-BBFEC48AE06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4C3-492F-B4EB-BBFEC48AE06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4C3-492F-B4EB-BBFEC48AE06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4C3-492F-B4EB-BBFEC48AE06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4C3-492F-B4EB-BBFEC48AE062}"/>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74C3-492F-B4EB-BBFEC48AE062}"/>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74C3-492F-B4EB-BBFEC48AE06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4C3-492F-B4EB-BBFEC48AE06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C3-492F-B4EB-BBFEC48AE06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C3-492F-B4EB-BBFEC48AE06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C3-492F-B4EB-BBFEC48AE06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C3-492F-B4EB-BBFEC48AE06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C3-492F-B4EB-BBFEC48AE06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C3-492F-B4EB-BBFEC48AE06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74C3-492F-B4EB-BBFEC48AE062}"/>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74C3-492F-B4EB-BBFEC48AE062}"/>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74C3-492F-B4EB-BBFEC48AE062}"/>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74C3-492F-B4EB-BBFEC48AE062}"/>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74C3-492F-B4EB-BBFEC48AE06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74C3-492F-B4EB-BBFEC48AE06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Organizarea stagiilor de practică</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74C3-492F-B4EB-BBFEC48AE062}"/>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5CB-42FC-A4E7-925CB7B6CCF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5CB-42FC-A4E7-925CB7B6CCF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5CB-42FC-A4E7-925CB7B6CCF6}"/>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5CB-42FC-A4E7-925CB7B6CCF6}"/>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5CB-42FC-A4E7-925CB7B6CCF6}"/>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95CB-42FC-A4E7-925CB7B6CCF6}"/>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95CB-42FC-A4E7-925CB7B6CCF6}"/>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95CB-42FC-A4E7-925CB7B6CCF6}"/>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B-42FC-A4E7-925CB7B6CCF6}"/>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B-42FC-A4E7-925CB7B6CCF6}"/>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B-42FC-A4E7-925CB7B6CCF6}"/>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B-42FC-A4E7-925CB7B6CCF6}"/>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B-42FC-A4E7-925CB7B6CCF6}"/>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CB-42FC-A4E7-925CB7B6CCF6}"/>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Лист1!$B$2</c:f>
              <c:numCache>
                <c:formatCode>General</c:formatCode>
                <c:ptCount val="1"/>
                <c:pt idx="0">
                  <c:v>3.8</c:v>
                </c:pt>
              </c:numCache>
            </c:numRef>
          </c:val>
          <c:extLst>
            <c:ext xmlns:c16="http://schemas.microsoft.com/office/drawing/2014/chart" uri="{C3380CC4-5D6E-409C-BE32-E72D297353CC}">
              <c16:uniqueId val="{0000000E-95CB-42FC-A4E7-925CB7B6CCF6}"/>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95CB-42FC-A4E7-925CB7B6CCF6}"/>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95CB-42FC-A4E7-925CB7B6CCF6}"/>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95CB-42FC-A4E7-925CB7B6CCF6}"/>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95CB-42FC-A4E7-925CB7B6CCF6}"/>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95CB-42FC-A4E7-925CB7B6CCF6}"/>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Orarul disciplinelor</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95CB-42FC-A4E7-925CB7B6CCF6}"/>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55ED-4291-9216-5010E06C4FD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55ED-4291-9216-5010E06C4FD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55ED-4291-9216-5010E06C4FD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55ED-4291-9216-5010E06C4FD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55ED-4291-9216-5010E06C4FD8}"/>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55ED-4291-9216-5010E06C4FD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55ED-4291-9216-5010E06C4FD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55ED-4291-9216-5010E06C4FD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D-4291-9216-5010E06C4FD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ED-4291-9216-5010E06C4FD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ED-4291-9216-5010E06C4FD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ED-4291-9216-5010E06C4FD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ED-4291-9216-5010E06C4FD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ED-4291-9216-5010E06C4FD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55ED-4291-9216-5010E06C4FD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Лист1!$C$2</c:f>
              <c:numCache>
                <c:formatCode>General</c:formatCode>
                <c:ptCount val="1"/>
                <c:pt idx="0">
                  <c:v>4</c:v>
                </c:pt>
              </c:numCache>
            </c:numRef>
          </c:val>
          <c:extLst>
            <c:ext xmlns:c16="http://schemas.microsoft.com/office/drawing/2014/chart" uri="{C3380CC4-5D6E-409C-BE32-E72D297353CC}">
              <c16:uniqueId val="{0000000F-55ED-4291-9216-5010E06C4FD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Лист1!$D$2</c:f>
              <c:numCache>
                <c:formatCode>General</c:formatCode>
                <c:ptCount val="1"/>
                <c:pt idx="0">
                  <c:v>3</c:v>
                </c:pt>
              </c:numCache>
            </c:numRef>
          </c:val>
          <c:extLst>
            <c:ext xmlns:c16="http://schemas.microsoft.com/office/drawing/2014/chart" uri="{C3380CC4-5D6E-409C-BE32-E72D297353CC}">
              <c16:uniqueId val="{00000010-55ED-4291-9216-5010E06C4FD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55ED-4291-9216-5010E06C4FD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55ED-4291-9216-5010E06C4FD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Лист1!$G$2</c:f>
              <c:numCache>
                <c:formatCode>General</c:formatCode>
                <c:ptCount val="1"/>
                <c:pt idx="0">
                  <c:v>3.5</c:v>
                </c:pt>
              </c:numCache>
            </c:numRef>
          </c:val>
          <c:extLst>
            <c:ext xmlns:c16="http://schemas.microsoft.com/office/drawing/2014/chart" uri="{C3380CC4-5D6E-409C-BE32-E72D297353CC}">
              <c16:uniqueId val="{00000013-55ED-4291-9216-5010E06C4FD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Consilierea în carieră</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55ED-4291-9216-5010E06C4FD8}"/>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94337063899229E-2"/>
          <c:y val="0.29018226888305626"/>
          <c:w val="0.93892454723139973"/>
          <c:h val="0.69296405657626126"/>
        </c:manualLayout>
      </c:layout>
      <c:pie3DChart>
        <c:varyColors val="1"/>
        <c:ser>
          <c:idx val="0"/>
          <c:order val="0"/>
          <c:tx>
            <c:strRef>
              <c:f>Лист1!$B$1</c:f>
              <c:strCache>
                <c:ptCount val="1"/>
                <c:pt idx="0">
                  <c:v>Ani de studiu</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004-432A-8B0B-C52B01EDD65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004-432A-8B0B-C52B01EDD65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004-432A-8B0B-C52B01EDD65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004-432A-8B0B-C52B01EDD65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004-432A-8B0B-C52B01EDD65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004-432A-8B0B-C52B01EDD65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004-432A-8B0B-C52B01EDD657}"/>
              </c:ext>
            </c:extLst>
          </c:dPt>
          <c:dLbls>
            <c:dLbl>
              <c:idx val="0"/>
              <c:layout>
                <c:manualLayout>
                  <c:x val="-4.2594562654714764E-2"/>
                  <c:y val="-7.6011592300962383E-2"/>
                </c:manualLayout>
              </c:layout>
              <c:tx>
                <c:rich>
                  <a:bodyPr/>
                  <a:lstStyle/>
                  <a:p>
                    <a:fld id="{3F888EC1-3895-4978-83C3-45C0CAC9F184}"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04-432A-8B0B-C52B01EDD657}"/>
                </c:ext>
              </c:extLst>
            </c:dLbl>
            <c:dLbl>
              <c:idx val="1"/>
              <c:layout>
                <c:manualLayout>
                  <c:x val="-4.7484871682706306E-2"/>
                  <c:y val="-5.612267216597925E-2"/>
                </c:manualLayout>
              </c:layout>
              <c:tx>
                <c:rich>
                  <a:bodyPr/>
                  <a:lstStyle/>
                  <a:p>
                    <a:fld id="{92743ACF-763E-4D2C-A210-F0D80104A9F0}"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04-432A-8B0B-C52B01EDD657}"/>
                </c:ext>
              </c:extLst>
            </c:dLbl>
            <c:dLbl>
              <c:idx val="2"/>
              <c:layout>
                <c:manualLayout>
                  <c:x val="4.2255030621172356E-2"/>
                  <c:y val="-1.3899512560929883E-2"/>
                </c:manualLayout>
              </c:layout>
              <c:tx>
                <c:rich>
                  <a:bodyPr/>
                  <a:lstStyle/>
                  <a:p>
                    <a:fld id="{D422F621-746D-4E36-8FC8-4DEBE0DDD96A}"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004-432A-8B0B-C52B01EDD657}"/>
                </c:ext>
              </c:extLst>
            </c:dLbl>
            <c:dLbl>
              <c:idx val="3"/>
              <c:layout>
                <c:manualLayout>
                  <c:x val="2.1726594840242044E-2"/>
                  <c:y val="-5.6685622630508765E-4"/>
                </c:manualLayout>
              </c:layout>
              <c:tx>
                <c:rich>
                  <a:bodyPr/>
                  <a:lstStyle/>
                  <a:p>
                    <a:fld id="{EDAF6DC1-55A9-436B-BEDB-A2112DF67A7D}"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004-432A-8B0B-C52B01EDD657}"/>
                </c:ext>
              </c:extLst>
            </c:dLbl>
            <c:dLbl>
              <c:idx val="4"/>
              <c:layout>
                <c:manualLayout>
                  <c:x val="5.145997375328084E-3"/>
                  <c:y val="-0.1085142482189726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04-432A-8B0B-C52B01EDD657}"/>
                </c:ext>
              </c:extLst>
            </c:dLbl>
            <c:dLbl>
              <c:idx val="5"/>
              <c:layout>
                <c:manualLayout>
                  <c:x val="1.5153470399533412E-2"/>
                  <c:y val="-1.72222222222222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004-432A-8B0B-C52B01EDD657}"/>
                </c:ext>
              </c:extLst>
            </c:dLbl>
            <c:dLbl>
              <c:idx val="6"/>
              <c:layout>
                <c:manualLayout>
                  <c:x val="2.5828229804607757E-2"/>
                  <c:y val="-2.984314460692413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004-432A-8B0B-C52B01EDD657}"/>
                </c:ext>
              </c:extLst>
            </c:dLbl>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pt idx="2">
                  <c:v>3</c:v>
                </c:pt>
                <c:pt idx="3">
                  <c:v>4</c:v>
                </c:pt>
              </c:numCache>
            </c:numRef>
          </c:cat>
          <c:val>
            <c:numRef>
              <c:f>Лист1!$B$2:$B$5</c:f>
              <c:numCache>
                <c:formatCode>0.0%</c:formatCode>
                <c:ptCount val="4"/>
                <c:pt idx="0">
                  <c:v>0.39500000000000002</c:v>
                </c:pt>
                <c:pt idx="1">
                  <c:v>0.35799999999999998</c:v>
                </c:pt>
                <c:pt idx="2">
                  <c:v>0.219</c:v>
                </c:pt>
                <c:pt idx="3">
                  <c:v>2.7E-2</c:v>
                </c:pt>
              </c:numCache>
            </c:numRef>
          </c:val>
          <c:extLst>
            <c:ext xmlns:c16="http://schemas.microsoft.com/office/drawing/2014/chart" uri="{C3380CC4-5D6E-409C-BE32-E72D297353CC}">
              <c16:uniqueId val="{0000000E-B004-432A-8B0B-C52B01EDD657}"/>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28296845059702047"/>
          <c:y val="9.9062591134441533E-2"/>
          <c:w val="0.42978959381344534"/>
          <c:h val="8.494185622630504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36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2EB-4E68-BF37-3C69D7B224B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2EB-4E68-BF37-3C69D7B224B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2EB-4E68-BF37-3C69D7B224B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2EB-4E68-BF37-3C69D7B224B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2EB-4E68-BF37-3C69D7B224B1}"/>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22EB-4E68-BF37-3C69D7B224B1}"/>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22EB-4E68-BF37-3C69D7B224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22EB-4E68-BF37-3C69D7B224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B-4E68-BF37-3C69D7B224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B-4E68-BF37-3C69D7B224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EB-4E68-BF37-3C69D7B224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2EB-4E68-BF37-3C69D7B224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EB-4E68-BF37-3C69D7B224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EB-4E68-BF37-3C69D7B224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22EB-4E68-BF37-3C69D7B224B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22EB-4E68-BF37-3C69D7B224B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Лист1!$D$2</c:f>
              <c:numCache>
                <c:formatCode>General</c:formatCode>
                <c:ptCount val="1"/>
                <c:pt idx="0">
                  <c:v>3.4</c:v>
                </c:pt>
              </c:numCache>
            </c:numRef>
          </c:val>
          <c:extLst>
            <c:ext xmlns:c16="http://schemas.microsoft.com/office/drawing/2014/chart" uri="{C3380CC4-5D6E-409C-BE32-E72D297353CC}">
              <c16:uniqueId val="{00000010-22EB-4E68-BF37-3C69D7B224B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22EB-4E68-BF37-3C69D7B224B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22EB-4E68-BF37-3C69D7B224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22EB-4E68-BF37-3C69D7B224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Suport pentru mobilitate academică</c:v>
                </c:pt>
              </c:strCache>
            </c:strRef>
          </c:cat>
          <c:val>
            <c:numRef>
              <c:f>Лист1!$H$2</c:f>
              <c:numCache>
                <c:formatCode>General</c:formatCode>
                <c:ptCount val="1"/>
                <c:pt idx="0">
                  <c:v>4.7</c:v>
                </c:pt>
              </c:numCache>
            </c:numRef>
          </c:val>
          <c:extLst>
            <c:ext xmlns:c16="http://schemas.microsoft.com/office/drawing/2014/chart" uri="{C3380CC4-5D6E-409C-BE32-E72D297353CC}">
              <c16:uniqueId val="{00000014-22EB-4E68-BF37-3C69D7B224B1}"/>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FC-45D5-B17A-D219D66982A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FC-45D5-B17A-D219D66982A3}"/>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9FC-45D5-B17A-D219D66982A3}"/>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9FC-45D5-B17A-D219D66982A3}"/>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9FC-45D5-B17A-D219D66982A3}"/>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49FC-45D5-B17A-D219D66982A3}"/>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49FC-45D5-B17A-D219D66982A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9FC-45D5-B17A-D219D66982A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FC-45D5-B17A-D219D66982A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FC-45D5-B17A-D219D66982A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FC-45D5-B17A-D219D66982A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FC-45D5-B17A-D219D66982A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FC-45D5-B17A-D219D66982A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FC-45D5-B17A-D219D66982A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Лист1!$B$2</c:f>
              <c:numCache>
                <c:formatCode>General</c:formatCode>
                <c:ptCount val="1"/>
                <c:pt idx="0">
                  <c:v>3.2</c:v>
                </c:pt>
              </c:numCache>
            </c:numRef>
          </c:val>
          <c:extLst>
            <c:ext xmlns:c16="http://schemas.microsoft.com/office/drawing/2014/chart" uri="{C3380CC4-5D6E-409C-BE32-E72D297353CC}">
              <c16:uniqueId val="{0000000E-49FC-45D5-B17A-D219D66982A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49FC-45D5-B17A-D219D66982A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Лист1!$D$2</c:f>
              <c:numCache>
                <c:formatCode>General</c:formatCode>
                <c:ptCount val="1"/>
                <c:pt idx="0">
                  <c:v>3.1</c:v>
                </c:pt>
              </c:numCache>
            </c:numRef>
          </c:val>
          <c:extLst>
            <c:ext xmlns:c16="http://schemas.microsoft.com/office/drawing/2014/chart" uri="{C3380CC4-5D6E-409C-BE32-E72D297353CC}">
              <c16:uniqueId val="{00000010-49FC-45D5-B17A-D219D66982A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49FC-45D5-B17A-D219D66982A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49FC-45D5-B17A-D219D66982A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49FC-45D5-B17A-D219D66982A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Activități extracurriculare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49FC-45D5-B17A-D219D66982A3}"/>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3.8</c:v>
                </c:pt>
                <c:pt idx="1">
                  <c:v>3.6</c:v>
                </c:pt>
              </c:numCache>
            </c:numRef>
          </c:val>
          <c:extLst>
            <c:ext xmlns:c16="http://schemas.microsoft.com/office/drawing/2014/chart" uri="{C3380CC4-5D6E-409C-BE32-E72D297353CC}">
              <c16:uniqueId val="{00000000-7732-4E7E-8306-CE50928DE139}"/>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4.0999999999999996</c:v>
                </c:pt>
                <c:pt idx="1">
                  <c:v>3.8</c:v>
                </c:pt>
              </c:numCache>
            </c:numRef>
          </c:val>
          <c:extLst>
            <c:ext xmlns:c16="http://schemas.microsoft.com/office/drawing/2014/chart" uri="{C3380CC4-5D6E-409C-BE32-E72D297353CC}">
              <c16:uniqueId val="{00000001-7732-4E7E-8306-CE50928DE139}"/>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4.0999999999999996</c:v>
                </c:pt>
                <c:pt idx="1">
                  <c:v>3.6</c:v>
                </c:pt>
              </c:numCache>
            </c:numRef>
          </c:val>
          <c:extLst>
            <c:ext xmlns:c16="http://schemas.microsoft.com/office/drawing/2014/chart" uri="{C3380CC4-5D6E-409C-BE32-E72D297353CC}">
              <c16:uniqueId val="{00000002-7732-4E7E-8306-CE50928DE139}"/>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3.8</c:v>
                </c:pt>
                <c:pt idx="1">
                  <c:v>3.4</c:v>
                </c:pt>
              </c:numCache>
            </c:numRef>
          </c:val>
          <c:extLst>
            <c:ext xmlns:c16="http://schemas.microsoft.com/office/drawing/2014/chart" uri="{C3380CC4-5D6E-409C-BE32-E72D297353CC}">
              <c16:uniqueId val="{00000003-7732-4E7E-8306-CE50928DE139}"/>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c:v>
                </c:pt>
                <c:pt idx="1">
                  <c:v>3.8</c:v>
                </c:pt>
              </c:numCache>
            </c:numRef>
          </c:val>
          <c:extLst>
            <c:ext xmlns:c16="http://schemas.microsoft.com/office/drawing/2014/chart" uri="{C3380CC4-5D6E-409C-BE32-E72D297353CC}">
              <c16:uniqueId val="{00000004-7732-4E7E-8306-CE50928DE139}"/>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c:v>
                </c:pt>
                <c:pt idx="1">
                  <c:v>3.6</c:v>
                </c:pt>
              </c:numCache>
            </c:numRef>
          </c:val>
          <c:extLst>
            <c:ext xmlns:c16="http://schemas.microsoft.com/office/drawing/2014/chart" uri="{C3380CC4-5D6E-409C-BE32-E72D297353CC}">
              <c16:uniqueId val="{00000005-7732-4E7E-8306-CE50928DE139}"/>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Лист1!$H$2:$H$3</c:f>
              <c:numCache>
                <c:formatCode>General</c:formatCode>
                <c:ptCount val="2"/>
                <c:pt idx="0">
                  <c:v>3.8</c:v>
                </c:pt>
                <c:pt idx="1">
                  <c:v>3.5</c:v>
                </c:pt>
              </c:numCache>
            </c:numRef>
          </c:val>
          <c:extLst>
            <c:ext xmlns:c16="http://schemas.microsoft.com/office/drawing/2014/chart" uri="{C3380CC4-5D6E-409C-BE32-E72D297353CC}">
              <c16:uniqueId val="{00000006-7732-4E7E-8306-CE50928DE139}"/>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890E-4FA9-AC52-7CD1EAFEBFA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90E-4FA9-AC52-7CD1EAFEBFA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90E-4FA9-AC52-7CD1EAFEBFA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90E-4FA9-AC52-7CD1EAFEBFAF}"/>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890E-4FA9-AC52-7CD1EAFEBFAF}"/>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890E-4FA9-AC52-7CD1EAFEBFAF}"/>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890E-4FA9-AC52-7CD1EAFEBFAF}"/>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890E-4FA9-AC52-7CD1EAFEBFAF}"/>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0E-4FA9-AC52-7CD1EAFEBFAF}"/>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0E-4FA9-AC52-7CD1EAFEBFAF}"/>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0E-4FA9-AC52-7CD1EAFEBFAF}"/>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0E-4FA9-AC52-7CD1EAFEBFAF}"/>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E-4FA9-AC52-7CD1EAFEBFAF}"/>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E-4FA9-AC52-7CD1EAFEBFAF}"/>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890E-4FA9-AC52-7CD1EAFEBFAF}"/>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890E-4FA9-AC52-7CD1EAFEBFAF}"/>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890E-4FA9-AC52-7CD1EAFEBFAF}"/>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Лист1!$E$2</c:f>
              <c:numCache>
                <c:formatCode>General</c:formatCode>
                <c:ptCount val="1"/>
                <c:pt idx="0">
                  <c:v>3.6</c:v>
                </c:pt>
              </c:numCache>
            </c:numRef>
          </c:val>
          <c:extLst>
            <c:ext xmlns:c16="http://schemas.microsoft.com/office/drawing/2014/chart" uri="{C3380CC4-5D6E-409C-BE32-E72D297353CC}">
              <c16:uniqueId val="{00000011-890E-4FA9-AC52-7CD1EAFEBFAF}"/>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890E-4FA9-AC52-7CD1EAFEBFAF}"/>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Лист1!$G$2</c:f>
              <c:numCache>
                <c:formatCode>General</c:formatCode>
                <c:ptCount val="1"/>
                <c:pt idx="0">
                  <c:v>3.7</c:v>
                </c:pt>
              </c:numCache>
            </c:numRef>
          </c:val>
          <c:extLst>
            <c:ext xmlns:c16="http://schemas.microsoft.com/office/drawing/2014/chart" uri="{C3380CC4-5D6E-409C-BE32-E72D297353CC}">
              <c16:uniqueId val="{00000013-890E-4FA9-AC52-7CD1EAFEBFAF}"/>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igienico-sanitare</c:v>
                </c:pt>
              </c:strCache>
            </c:strRef>
          </c:cat>
          <c:val>
            <c:numRef>
              <c:f>Лист1!$H$2</c:f>
              <c:numCache>
                <c:formatCode>General</c:formatCode>
                <c:ptCount val="1"/>
                <c:pt idx="0">
                  <c:v>3.6</c:v>
                </c:pt>
              </c:numCache>
            </c:numRef>
          </c:val>
          <c:extLst>
            <c:ext xmlns:c16="http://schemas.microsoft.com/office/drawing/2014/chart" uri="{C3380CC4-5D6E-409C-BE32-E72D297353CC}">
              <c16:uniqueId val="{00000014-890E-4FA9-AC52-7CD1EAFEBFAF}"/>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C33-41D8-8D5B-519846A9CAFC}"/>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C33-41D8-8D5B-519846A9CAFC}"/>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C33-41D8-8D5B-519846A9CAFC}"/>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6C33-41D8-8D5B-519846A9CAFC}"/>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6C33-41D8-8D5B-519846A9CAFC}"/>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6C33-41D8-8D5B-519846A9CAFC}"/>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6C33-41D8-8D5B-519846A9CAF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33-41D8-8D5B-519846A9CAF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33-41D8-8D5B-519846A9CAF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33-41D8-8D5B-519846A9CAF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33-41D8-8D5B-519846A9CAF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33-41D8-8D5B-519846A9CAF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33-41D8-8D5B-519846A9CAF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33-41D8-8D5B-519846A9CAF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6C33-41D8-8D5B-519846A9CAF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6C33-41D8-8D5B-519846A9CAF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6C33-41D8-8D5B-519846A9CAF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6C33-41D8-8D5B-519846A9CAF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C33-41D8-8D5B-519846A9CAF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6C33-41D8-8D5B-519846A9CAF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de foto-copiere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6C33-41D8-8D5B-519846A9CAFC}"/>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DAB-4841-8135-7DA9AB7920D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DAB-4841-8135-7DA9AB7920D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DAB-4841-8135-7DA9AB7920D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DAB-4841-8135-7DA9AB7920D7}"/>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DAB-4841-8135-7DA9AB7920D7}"/>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4DAB-4841-8135-7DA9AB7920D7}"/>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4DAB-4841-8135-7DA9AB7920D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DAB-4841-8135-7DA9AB7920D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AB-4841-8135-7DA9AB7920D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AB-4841-8135-7DA9AB7920D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AB-4841-8135-7DA9AB7920D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AB-4841-8135-7DA9AB7920D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AB-4841-8135-7DA9AB7920D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AB-4841-8135-7DA9AB7920D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Лист1!$B$2</c:f>
              <c:numCache>
                <c:formatCode>General</c:formatCode>
                <c:ptCount val="1"/>
                <c:pt idx="0">
                  <c:v>3.1</c:v>
                </c:pt>
              </c:numCache>
            </c:numRef>
          </c:val>
          <c:extLst>
            <c:ext xmlns:c16="http://schemas.microsoft.com/office/drawing/2014/chart" uri="{C3380CC4-5D6E-409C-BE32-E72D297353CC}">
              <c16:uniqueId val="{0000000E-4DAB-4841-8135-7DA9AB7920D7}"/>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4DAB-4841-8135-7DA9AB7920D7}"/>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4DAB-4841-8135-7DA9AB7920D7}"/>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4DAB-4841-8135-7DA9AB7920D7}"/>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Лист1!$F$2</c:f>
              <c:numCache>
                <c:formatCode>General</c:formatCode>
                <c:ptCount val="1"/>
                <c:pt idx="0">
                  <c:v>4.3</c:v>
                </c:pt>
              </c:numCache>
            </c:numRef>
          </c:val>
          <c:extLst>
            <c:ext xmlns:c16="http://schemas.microsoft.com/office/drawing/2014/chart" uri="{C3380CC4-5D6E-409C-BE32-E72D297353CC}">
              <c16:uniqueId val="{00000012-4DAB-4841-8135-7DA9AB7920D7}"/>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Лист1!$G$2</c:f>
              <c:numCache>
                <c:formatCode>General</c:formatCode>
                <c:ptCount val="1"/>
                <c:pt idx="0">
                  <c:v>3.4</c:v>
                </c:pt>
              </c:numCache>
            </c:numRef>
          </c:val>
          <c:extLst>
            <c:ext xmlns:c16="http://schemas.microsoft.com/office/drawing/2014/chart" uri="{C3380CC4-5D6E-409C-BE32-E72D297353CC}">
              <c16:uniqueId val="{00000013-4DAB-4841-8135-7DA9AB7920D7}"/>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Cantine și cafetării</c:v>
                </c:pt>
              </c:strCache>
            </c:strRef>
          </c:cat>
          <c:val>
            <c:numRef>
              <c:f>Лист1!$H$2</c:f>
              <c:numCache>
                <c:formatCode>General</c:formatCode>
                <c:ptCount val="1"/>
                <c:pt idx="0">
                  <c:v>3.8</c:v>
                </c:pt>
              </c:numCache>
            </c:numRef>
          </c:val>
          <c:extLst>
            <c:ext xmlns:c16="http://schemas.microsoft.com/office/drawing/2014/chart" uri="{C3380CC4-5D6E-409C-BE32-E72D297353CC}">
              <c16:uniqueId val="{00000014-4DAB-4841-8135-7DA9AB7920D7}"/>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F86C-440D-9573-BC05425A3B3C}"/>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F86C-440D-9573-BC05425A3B3C}"/>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F86C-440D-9573-BC05425A3B3C}"/>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F86C-440D-9573-BC05425A3B3C}"/>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F86C-440D-9573-BC05425A3B3C}"/>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F86C-440D-9573-BC05425A3B3C}"/>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F86C-440D-9573-BC05425A3B3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F86C-440D-9573-BC05425A3B3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C-440D-9573-BC05425A3B3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6C-440D-9573-BC05425A3B3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6C-440D-9573-BC05425A3B3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C-440D-9573-BC05425A3B3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6C-440D-9573-BC05425A3B3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6C-440D-9573-BC05425A3B3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Лист1!$B$2</c:f>
              <c:numCache>
                <c:formatCode>General</c:formatCode>
                <c:ptCount val="1"/>
                <c:pt idx="0">
                  <c:v>2.7</c:v>
                </c:pt>
              </c:numCache>
            </c:numRef>
          </c:val>
          <c:extLst>
            <c:ext xmlns:c16="http://schemas.microsoft.com/office/drawing/2014/chart" uri="{C3380CC4-5D6E-409C-BE32-E72D297353CC}">
              <c16:uniqueId val="{0000000E-F86C-440D-9573-BC05425A3B3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Лист1!$C$2</c:f>
              <c:numCache>
                <c:formatCode>General</c:formatCode>
                <c:ptCount val="1"/>
                <c:pt idx="0">
                  <c:v>3.7</c:v>
                </c:pt>
              </c:numCache>
            </c:numRef>
          </c:val>
          <c:extLst>
            <c:ext xmlns:c16="http://schemas.microsoft.com/office/drawing/2014/chart" uri="{C3380CC4-5D6E-409C-BE32-E72D297353CC}">
              <c16:uniqueId val="{0000000F-F86C-440D-9573-BC05425A3B3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Лист1!$D$2</c:f>
              <c:numCache>
                <c:formatCode>General</c:formatCode>
                <c:ptCount val="1"/>
                <c:pt idx="0">
                  <c:v>2.7</c:v>
                </c:pt>
              </c:numCache>
            </c:numRef>
          </c:val>
          <c:extLst>
            <c:ext xmlns:c16="http://schemas.microsoft.com/office/drawing/2014/chart" uri="{C3380CC4-5D6E-409C-BE32-E72D297353CC}">
              <c16:uniqueId val="{00000010-F86C-440D-9573-BC05425A3B3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Лист1!$E$2</c:f>
              <c:numCache>
                <c:formatCode>General</c:formatCode>
                <c:ptCount val="1"/>
                <c:pt idx="0">
                  <c:v>3.5</c:v>
                </c:pt>
              </c:numCache>
            </c:numRef>
          </c:val>
          <c:extLst>
            <c:ext xmlns:c16="http://schemas.microsoft.com/office/drawing/2014/chart" uri="{C3380CC4-5D6E-409C-BE32-E72D297353CC}">
              <c16:uniqueId val="{00000011-F86C-440D-9573-BC05425A3B3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Лист1!$F$2</c:f>
              <c:numCache>
                <c:formatCode>General</c:formatCode>
                <c:ptCount val="1"/>
                <c:pt idx="0">
                  <c:v>4.2</c:v>
                </c:pt>
              </c:numCache>
            </c:numRef>
          </c:val>
          <c:extLst>
            <c:ext xmlns:c16="http://schemas.microsoft.com/office/drawing/2014/chart" uri="{C3380CC4-5D6E-409C-BE32-E72D297353CC}">
              <c16:uniqueId val="{00000012-F86C-440D-9573-BC05425A3B3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Лист1!$G$2</c:f>
              <c:numCache>
                <c:formatCode>General</c:formatCode>
                <c:ptCount val="1"/>
                <c:pt idx="0">
                  <c:v>3.4</c:v>
                </c:pt>
              </c:numCache>
            </c:numRef>
          </c:val>
          <c:extLst>
            <c:ext xmlns:c16="http://schemas.microsoft.com/office/drawing/2014/chart" uri="{C3380CC4-5D6E-409C-BE32-E72D297353CC}">
              <c16:uniqueId val="{00000013-F86C-440D-9573-BC05425A3B3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Servicii medicale</c:v>
                </c:pt>
              </c:strCache>
            </c:strRef>
          </c:cat>
          <c:val>
            <c:numRef>
              <c:f>Лист1!$H$2</c:f>
              <c:numCache>
                <c:formatCode>General</c:formatCode>
                <c:ptCount val="1"/>
                <c:pt idx="0">
                  <c:v>3.7</c:v>
                </c:pt>
              </c:numCache>
            </c:numRef>
          </c:val>
          <c:extLst>
            <c:ext xmlns:c16="http://schemas.microsoft.com/office/drawing/2014/chart" uri="{C3380CC4-5D6E-409C-BE32-E72D297353CC}">
              <c16:uniqueId val="{00000014-F86C-440D-9573-BC05425A3B3C}"/>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03-4423-955F-8DFA2C0A77E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103-4423-955F-8DFA2C0A77E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103-4423-955F-8DFA2C0A77E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103-4423-955F-8DFA2C0A77E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103-4423-955F-8DFA2C0A77E1}"/>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103-4423-955F-8DFA2C0A77E1}"/>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3103-4423-955F-8DFA2C0A77E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103-4423-955F-8DFA2C0A77E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3-4423-955F-8DFA2C0A77E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3-4423-955F-8DFA2C0A77E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3-4423-955F-8DFA2C0A77E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03-4423-955F-8DFA2C0A77E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103-4423-955F-8DFA2C0A77E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103-4423-955F-8DFA2C0A77E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3103-4423-955F-8DFA2C0A77E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3103-4423-955F-8DFA2C0A77E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Лист1!$D$2</c:f>
              <c:numCache>
                <c:formatCode>General</c:formatCode>
                <c:ptCount val="1"/>
                <c:pt idx="0">
                  <c:v>3.3</c:v>
                </c:pt>
              </c:numCache>
            </c:numRef>
          </c:val>
          <c:extLst>
            <c:ext xmlns:c16="http://schemas.microsoft.com/office/drawing/2014/chart" uri="{C3380CC4-5D6E-409C-BE32-E72D297353CC}">
              <c16:uniqueId val="{00000010-3103-4423-955F-8DFA2C0A77E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3103-4423-955F-8DFA2C0A77E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12-3103-4423-955F-8DFA2C0A77E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3103-4423-955F-8DFA2C0A77E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Posibilitate cazare la cămin</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3103-4423-955F-8DFA2C0A77E1}"/>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87E-4ACC-8C79-1E63F432CB3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87E-4ACC-8C79-1E63F432CB33}"/>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87E-4ACC-8C79-1E63F432CB33}"/>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87E-4ACC-8C79-1E63F432CB33}"/>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D87E-4ACC-8C79-1E63F432CB33}"/>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D87E-4ACC-8C79-1E63F432CB33}"/>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D87E-4ACC-8C79-1E63F432CB3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D87E-4ACC-8C79-1E63F432CB3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7E-4ACC-8C79-1E63F432CB3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7E-4ACC-8C79-1E63F432CB3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7E-4ACC-8C79-1E63F432CB3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7E-4ACC-8C79-1E63F432CB3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7E-4ACC-8C79-1E63F432CB3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7E-4ACC-8C79-1E63F432CB3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Лист1!$B$2</c:f>
              <c:numCache>
                <c:formatCode>General</c:formatCode>
                <c:ptCount val="1"/>
                <c:pt idx="0">
                  <c:v>2.8</c:v>
                </c:pt>
              </c:numCache>
            </c:numRef>
          </c:val>
          <c:extLst>
            <c:ext xmlns:c16="http://schemas.microsoft.com/office/drawing/2014/chart" uri="{C3380CC4-5D6E-409C-BE32-E72D297353CC}">
              <c16:uniqueId val="{0000000E-D87E-4ACC-8C79-1E63F432CB3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Лист1!$C$2</c:f>
              <c:numCache>
                <c:formatCode>General</c:formatCode>
                <c:ptCount val="1"/>
                <c:pt idx="0">
                  <c:v>3.9</c:v>
                </c:pt>
              </c:numCache>
            </c:numRef>
          </c:val>
          <c:extLst>
            <c:ext xmlns:c16="http://schemas.microsoft.com/office/drawing/2014/chart" uri="{C3380CC4-5D6E-409C-BE32-E72D297353CC}">
              <c16:uniqueId val="{0000000F-D87E-4ACC-8C79-1E63F432CB3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Лист1!$D$2</c:f>
              <c:numCache>
                <c:formatCode>General</c:formatCode>
                <c:ptCount val="1"/>
                <c:pt idx="0">
                  <c:v>2.8</c:v>
                </c:pt>
              </c:numCache>
            </c:numRef>
          </c:val>
          <c:extLst>
            <c:ext xmlns:c16="http://schemas.microsoft.com/office/drawing/2014/chart" uri="{C3380CC4-5D6E-409C-BE32-E72D297353CC}">
              <c16:uniqueId val="{00000010-D87E-4ACC-8C79-1E63F432CB3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Лист1!$E$2</c:f>
              <c:numCache>
                <c:formatCode>General</c:formatCode>
                <c:ptCount val="1"/>
                <c:pt idx="0">
                  <c:v>3.4</c:v>
                </c:pt>
              </c:numCache>
            </c:numRef>
          </c:val>
          <c:extLst>
            <c:ext xmlns:c16="http://schemas.microsoft.com/office/drawing/2014/chart" uri="{C3380CC4-5D6E-409C-BE32-E72D297353CC}">
              <c16:uniqueId val="{00000011-D87E-4ACC-8C79-1E63F432CB3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D87E-4ACC-8C79-1E63F432CB3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Лист1!$G$2</c:f>
              <c:numCache>
                <c:formatCode>General</c:formatCode>
                <c:ptCount val="1"/>
                <c:pt idx="0">
                  <c:v>3.6</c:v>
                </c:pt>
              </c:numCache>
            </c:numRef>
          </c:val>
          <c:extLst>
            <c:ext xmlns:c16="http://schemas.microsoft.com/office/drawing/2014/chart" uri="{C3380CC4-5D6E-409C-BE32-E72D297353CC}">
              <c16:uniqueId val="{00000013-D87E-4ACC-8C79-1E63F432CB3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de trai la cămin</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4-D87E-4ACC-8C79-1E63F432CB33}"/>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E4A-4629-8EC5-29475713555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E4A-4629-8EC5-294757135553}"/>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E4A-4629-8EC5-294757135553}"/>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E4A-4629-8EC5-294757135553}"/>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E4A-4629-8EC5-294757135553}"/>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E4A-4629-8EC5-294757135553}"/>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3E4A-4629-8EC5-29475713555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E4A-4629-8EC5-29475713555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4A-4629-8EC5-29475713555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4A-4629-8EC5-29475713555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4A-4629-8EC5-29475713555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4A-4629-8EC5-29475713555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4A-4629-8EC5-29475713555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4A-4629-8EC5-29475713555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Лист1!$B$2</c:f>
              <c:numCache>
                <c:formatCode>General</c:formatCode>
                <c:ptCount val="1"/>
                <c:pt idx="0">
                  <c:v>2.9</c:v>
                </c:pt>
              </c:numCache>
            </c:numRef>
          </c:val>
          <c:extLst>
            <c:ext xmlns:c16="http://schemas.microsoft.com/office/drawing/2014/chart" uri="{C3380CC4-5D6E-409C-BE32-E72D297353CC}">
              <c16:uniqueId val="{0000000E-3E4A-4629-8EC5-29475713555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Лист1!$C$2</c:f>
              <c:numCache>
                <c:formatCode>General</c:formatCode>
                <c:ptCount val="1"/>
                <c:pt idx="0">
                  <c:v>3.8</c:v>
                </c:pt>
              </c:numCache>
            </c:numRef>
          </c:val>
          <c:extLst>
            <c:ext xmlns:c16="http://schemas.microsoft.com/office/drawing/2014/chart" uri="{C3380CC4-5D6E-409C-BE32-E72D297353CC}">
              <c16:uniqueId val="{0000000F-3E4A-4629-8EC5-29475713555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Лист1!$D$2</c:f>
              <c:numCache>
                <c:formatCode>General</c:formatCode>
                <c:ptCount val="1"/>
                <c:pt idx="0">
                  <c:v>3.1</c:v>
                </c:pt>
              </c:numCache>
            </c:numRef>
          </c:val>
          <c:extLst>
            <c:ext xmlns:c16="http://schemas.microsoft.com/office/drawing/2014/chart" uri="{C3380CC4-5D6E-409C-BE32-E72D297353CC}">
              <c16:uniqueId val="{00000010-3E4A-4629-8EC5-29475713555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3E4A-4629-8EC5-29475713555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Лист1!$F$2</c:f>
              <c:numCache>
                <c:formatCode>General</c:formatCode>
                <c:ptCount val="1"/>
                <c:pt idx="0">
                  <c:v>4</c:v>
                </c:pt>
              </c:numCache>
            </c:numRef>
          </c:val>
          <c:extLst>
            <c:ext xmlns:c16="http://schemas.microsoft.com/office/drawing/2014/chart" uri="{C3380CC4-5D6E-409C-BE32-E72D297353CC}">
              <c16:uniqueId val="{00000012-3E4A-4629-8EC5-29475713555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Лист1!$G$2</c:f>
              <c:numCache>
                <c:formatCode>General</c:formatCode>
                <c:ptCount val="1"/>
                <c:pt idx="0">
                  <c:v>3.3</c:v>
                </c:pt>
              </c:numCache>
            </c:numRef>
          </c:val>
          <c:extLst>
            <c:ext xmlns:c16="http://schemas.microsoft.com/office/drawing/2014/chart" uri="{C3380CC4-5D6E-409C-BE32-E72D297353CC}">
              <c16:uniqueId val="{00000013-3E4A-4629-8EC5-29475713555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pentru studenții cu dizabilități</c:v>
                </c:pt>
              </c:strCache>
            </c:strRef>
          </c:cat>
          <c:val>
            <c:numRef>
              <c:f>Лист1!$H$2</c:f>
              <c:numCache>
                <c:formatCode>General</c:formatCode>
                <c:ptCount val="1"/>
                <c:pt idx="0">
                  <c:v>3.6</c:v>
                </c:pt>
              </c:numCache>
            </c:numRef>
          </c:val>
          <c:extLst>
            <c:ext xmlns:c16="http://schemas.microsoft.com/office/drawing/2014/chart" uri="{C3380CC4-5D6E-409C-BE32-E72D297353CC}">
              <c16:uniqueId val="{00000014-3E4A-4629-8EC5-294757135553}"/>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33333333333332E-2"/>
          <c:y val="0.23925634295713039"/>
          <c:w val="0.95601851851851849"/>
          <c:h val="0.70685289338832646"/>
        </c:manualLayout>
      </c:layout>
      <c:pie3DChart>
        <c:varyColors val="1"/>
        <c:ser>
          <c:idx val="0"/>
          <c:order val="0"/>
          <c:tx>
            <c:strRef>
              <c:f>Лист1!$B$1</c:f>
              <c:strCache>
                <c:ptCount val="1"/>
                <c:pt idx="0">
                  <c:v>Cicluri de studiu</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7E-4B7C-BE31-09CB4B8E3E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7E-4B7C-BE31-09CB4B8E3E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7E-4B7C-BE31-09CB4B8E3E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57E-4B7C-BE31-09CB4B8E3E9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57E-4B7C-BE31-09CB4B8E3E92}"/>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57E-4B7C-BE31-09CB4B8E3E92}"/>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57E-4B7C-BE31-09CB4B8E3E92}"/>
              </c:ext>
            </c:extLst>
          </c:dPt>
          <c:dLbls>
            <c:dLbl>
              <c:idx val="0"/>
              <c:layout>
                <c:manualLayout>
                  <c:x val="-4.7736315569249586E-2"/>
                  <c:y val="5.1373331854644927E-3"/>
                </c:manualLayout>
              </c:layout>
              <c:tx>
                <c:rich>
                  <a:bodyPr/>
                  <a:lstStyle/>
                  <a:p>
                    <a:fld id="{B953D0CF-3179-4997-BF07-E4FFC34C2BA5}"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7E-4B7C-BE31-09CB4B8E3E92}"/>
                </c:ext>
              </c:extLst>
            </c:dLbl>
            <c:dLbl>
              <c:idx val="1"/>
              <c:layout>
                <c:manualLayout>
                  <c:x val="-1.2762649460484127E-2"/>
                  <c:y val="-8.5036245469316332E-3"/>
                </c:manualLayout>
              </c:layout>
              <c:tx>
                <c:rich>
                  <a:bodyPr/>
                  <a:lstStyle/>
                  <a:p>
                    <a:fld id="{0DD5D3C8-2068-46EA-8803-35D62BE7688B}"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7E-4B7C-BE31-09CB4B8E3E92}"/>
                </c:ext>
              </c:extLst>
            </c:dLbl>
            <c:dLbl>
              <c:idx val="2"/>
              <c:layout>
                <c:manualLayout>
                  <c:x val="4.2255030621172356E-2"/>
                  <c:y val="-1.3899512560929883E-2"/>
                </c:manualLayout>
              </c:layout>
              <c:tx>
                <c:rich>
                  <a:bodyPr/>
                  <a:lstStyle/>
                  <a:p>
                    <a:fld id="{5ECB1469-7E6D-446B-B36A-02C22309CB18}" type="VALUE">
                      <a:rPr lang="en-US" smtClean="0"/>
                      <a:pPr/>
                      <a:t>[VALUE]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7E-4B7C-BE31-09CB4B8E3E92}"/>
                </c:ext>
              </c:extLst>
            </c:dLbl>
            <c:dLbl>
              <c:idx val="3"/>
              <c:layout>
                <c:manualLayout>
                  <c:x val="-2.2192694663167103E-2"/>
                  <c:y val="-9.54743157105361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57E-4B7C-BE31-09CB4B8E3E92}"/>
                </c:ext>
              </c:extLst>
            </c:dLbl>
            <c:dLbl>
              <c:idx val="4"/>
              <c:layout>
                <c:manualLayout>
                  <c:x val="5.145997375328084E-3"/>
                  <c:y val="-0.1085142482189726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57E-4B7C-BE31-09CB4B8E3E92}"/>
                </c:ext>
              </c:extLst>
            </c:dLbl>
            <c:dLbl>
              <c:idx val="5"/>
              <c:layout>
                <c:manualLayout>
                  <c:x val="1.5153470399533412E-2"/>
                  <c:y val="-1.72222222222222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57E-4B7C-BE31-09CB4B8E3E92}"/>
                </c:ext>
              </c:extLst>
            </c:dLbl>
            <c:dLbl>
              <c:idx val="6"/>
              <c:layout>
                <c:manualLayout>
                  <c:x val="2.5828229804607757E-2"/>
                  <c:y val="-2.984314460692413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57E-4B7C-BE31-09CB4B8E3E92}"/>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Licență</c:v>
                </c:pt>
                <c:pt idx="1">
                  <c:v>Masterat</c:v>
                </c:pt>
                <c:pt idx="2">
                  <c:v>Doctorat</c:v>
                </c:pt>
              </c:strCache>
            </c:strRef>
          </c:cat>
          <c:val>
            <c:numRef>
              <c:f>Лист1!$B$2:$B$4</c:f>
              <c:numCache>
                <c:formatCode>0.0%</c:formatCode>
                <c:ptCount val="3"/>
                <c:pt idx="0">
                  <c:v>0.86299999999999999</c:v>
                </c:pt>
                <c:pt idx="1">
                  <c:v>0.11899999999999999</c:v>
                </c:pt>
                <c:pt idx="2">
                  <c:v>1.7999999999999999E-2</c:v>
                </c:pt>
              </c:numCache>
            </c:numRef>
          </c:val>
          <c:extLst>
            <c:ext xmlns:c16="http://schemas.microsoft.com/office/drawing/2014/chart" uri="{C3380CC4-5D6E-409C-BE32-E72D297353CC}">
              <c16:uniqueId val="{0000000E-057E-4B7C-BE31-09CB4B8E3E92}"/>
            </c:ext>
          </c:extLst>
        </c:ser>
        <c:dLbls>
          <c:showLegendKey val="0"/>
          <c:showVal val="0"/>
          <c:showCatName val="0"/>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Лист1!$B$2:$B$3</c:f>
              <c:numCache>
                <c:formatCode>General</c:formatCode>
                <c:ptCount val="2"/>
                <c:pt idx="0">
                  <c:v>4.2</c:v>
                </c:pt>
                <c:pt idx="1">
                  <c:v>3.9</c:v>
                </c:pt>
              </c:numCache>
            </c:numRef>
          </c:val>
          <c:extLst>
            <c:ext xmlns:c16="http://schemas.microsoft.com/office/drawing/2014/chart" uri="{C3380CC4-5D6E-409C-BE32-E72D297353CC}">
              <c16:uniqueId val="{00000000-B8DF-4091-997E-FF064610EF07}"/>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Лист1!$C$2:$C$3</c:f>
              <c:numCache>
                <c:formatCode>General</c:formatCode>
                <c:ptCount val="2"/>
                <c:pt idx="0">
                  <c:v>4.3</c:v>
                </c:pt>
                <c:pt idx="1">
                  <c:v>3.7</c:v>
                </c:pt>
              </c:numCache>
            </c:numRef>
          </c:val>
          <c:extLst>
            <c:ext xmlns:c16="http://schemas.microsoft.com/office/drawing/2014/chart" uri="{C3380CC4-5D6E-409C-BE32-E72D297353CC}">
              <c16:uniqueId val="{00000001-B8DF-4091-997E-FF064610EF07}"/>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Лист1!$D$2:$D$3</c:f>
              <c:numCache>
                <c:formatCode>General</c:formatCode>
                <c:ptCount val="2"/>
                <c:pt idx="0">
                  <c:v>4.4000000000000004</c:v>
                </c:pt>
                <c:pt idx="1">
                  <c:v>4.2</c:v>
                </c:pt>
              </c:numCache>
            </c:numRef>
          </c:val>
          <c:extLst>
            <c:ext xmlns:c16="http://schemas.microsoft.com/office/drawing/2014/chart" uri="{C3380CC4-5D6E-409C-BE32-E72D297353CC}">
              <c16:uniqueId val="{00000002-B8DF-4091-997E-FF064610EF07}"/>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Лист1!$E$2:$E$3</c:f>
              <c:numCache>
                <c:formatCode>General</c:formatCode>
                <c:ptCount val="2"/>
                <c:pt idx="0">
                  <c:v>4.3</c:v>
                </c:pt>
                <c:pt idx="1">
                  <c:v>4</c:v>
                </c:pt>
              </c:numCache>
            </c:numRef>
          </c:val>
          <c:extLst>
            <c:ext xmlns:c16="http://schemas.microsoft.com/office/drawing/2014/chart" uri="{C3380CC4-5D6E-409C-BE32-E72D297353CC}">
              <c16:uniqueId val="{00000003-B8DF-4091-997E-FF064610EF07}"/>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Лист1!$F$2:$F$3</c:f>
              <c:numCache>
                <c:formatCode>General</c:formatCode>
                <c:ptCount val="2"/>
                <c:pt idx="0">
                  <c:v>4.4000000000000004</c:v>
                </c:pt>
                <c:pt idx="1">
                  <c:v>4</c:v>
                </c:pt>
              </c:numCache>
            </c:numRef>
          </c:val>
          <c:extLst>
            <c:ext xmlns:c16="http://schemas.microsoft.com/office/drawing/2014/chart" uri="{C3380CC4-5D6E-409C-BE32-E72D297353CC}">
              <c16:uniqueId val="{00000004-B8DF-4091-997E-FF064610EF07}"/>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2018-2019</c:v>
                </c:pt>
                <c:pt idx="1">
                  <c:v>2019-2020</c:v>
                </c:pt>
              </c:strCache>
            </c:strRef>
          </c:cat>
          <c:val>
            <c:numRef>
              <c:f>Лист1!$G$2:$G$3</c:f>
              <c:numCache>
                <c:formatCode>General</c:formatCode>
                <c:ptCount val="2"/>
                <c:pt idx="0">
                  <c:v>4.4000000000000004</c:v>
                </c:pt>
                <c:pt idx="1">
                  <c:v>4</c:v>
                </c:pt>
              </c:numCache>
            </c:numRef>
          </c:val>
          <c:extLst>
            <c:ext xmlns:c16="http://schemas.microsoft.com/office/drawing/2014/chart" uri="{C3380CC4-5D6E-409C-BE32-E72D297353CC}">
              <c16:uniqueId val="{00000005-B8DF-4091-997E-FF064610EF07}"/>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20E-4930-9BBE-EDDE3E3E3A8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20E-4930-9BBE-EDDE3E3E3A8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20E-4930-9BBE-EDDE3E3E3A8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20E-4930-9BBE-EDDE3E3E3A8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20E-4930-9BBE-EDDE3E3E3A88}"/>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120E-4930-9BBE-EDDE3E3E3A8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120E-4930-9BBE-EDDE3E3E3A8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120E-4930-9BBE-EDDE3E3E3A8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E-4930-9BBE-EDDE3E3E3A8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0E-4930-9BBE-EDDE3E3E3A8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0E-4930-9BBE-EDDE3E3E3A8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0E-4930-9BBE-EDDE3E3E3A8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0E-4930-9BBE-EDDE3E3E3A8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0E-4930-9BBE-EDDE3E3E3A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120E-4930-9BBE-EDDE3E3E3A8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120E-4930-9BBE-EDDE3E3E3A8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120E-4930-9BBE-EDDE3E3E3A8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120E-4930-9BBE-EDDE3E3E3A8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120E-4930-9BBE-EDDE3E3E3A8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120E-4930-9BBE-EDDE3E3E3A8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Condiții în spațiile de învățare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120E-4930-9BBE-EDDE3E3E3A88}"/>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F2B-4E25-B662-646B364A7DA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7F2B-4E25-B662-646B364A7DA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F2B-4E25-B662-646B364A7DA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F2B-4E25-B662-646B364A7DA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F2B-4E25-B662-646B364A7DAA}"/>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7F2B-4E25-B662-646B364A7DAA}"/>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7F2B-4E25-B662-646B364A7DA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7F2B-4E25-B662-646B364A7DA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2B-4E25-B662-646B364A7DA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2B-4E25-B662-646B364A7DA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2B-4E25-B662-646B364A7DA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2B-4E25-B662-646B364A7DA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2B-4E25-B662-646B364A7DA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2B-4E25-B662-646B364A7DA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Лист1!$B$2</c:f>
              <c:numCache>
                <c:formatCode>General</c:formatCode>
                <c:ptCount val="1"/>
                <c:pt idx="0">
                  <c:v>2.7</c:v>
                </c:pt>
              </c:numCache>
            </c:numRef>
          </c:val>
          <c:extLst>
            <c:ext xmlns:c16="http://schemas.microsoft.com/office/drawing/2014/chart" uri="{C3380CC4-5D6E-409C-BE32-E72D297353CC}">
              <c16:uniqueId val="{0000000E-7F2B-4E25-B662-646B364A7DA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7F2B-4E25-B662-646B364A7DA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7F2B-4E25-B662-646B364A7DA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Лист1!$E$2</c:f>
              <c:numCache>
                <c:formatCode>General</c:formatCode>
                <c:ptCount val="1"/>
                <c:pt idx="0">
                  <c:v>3.7</c:v>
                </c:pt>
              </c:numCache>
            </c:numRef>
          </c:val>
          <c:extLst>
            <c:ext xmlns:c16="http://schemas.microsoft.com/office/drawing/2014/chart" uri="{C3380CC4-5D6E-409C-BE32-E72D297353CC}">
              <c16:uniqueId val="{00000011-7F2B-4E25-B662-646B364A7DA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7F2B-4E25-B662-646B364A7DA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7F2B-4E25-B662-646B364A7DA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Echipamente pentru lecții practice/de laborator</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7F2B-4E25-B662-646B364A7DAA}"/>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B5A-4A87-932C-5F075CF03E4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B5A-4A87-932C-5F075CF03E4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B5A-4A87-932C-5F075CF03E4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B5A-4A87-932C-5F075CF03E4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B5A-4A87-932C-5F075CF03E42}"/>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4B5A-4A87-932C-5F075CF03E42}"/>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4B5A-4A87-932C-5F075CF03E42}"/>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B5A-4A87-932C-5F075CF03E42}"/>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5A-4A87-932C-5F075CF03E42}"/>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5A-4A87-932C-5F075CF03E42}"/>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5A-4A87-932C-5F075CF03E42}"/>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5A-4A87-932C-5F075CF03E42}"/>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5A-4A87-932C-5F075CF03E42}"/>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5A-4A87-932C-5F075CF03E4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Лист1!$B$2</c:f>
              <c:numCache>
                <c:formatCode>General</c:formatCode>
                <c:ptCount val="1"/>
                <c:pt idx="0">
                  <c:v>3.9</c:v>
                </c:pt>
              </c:numCache>
            </c:numRef>
          </c:val>
          <c:extLst>
            <c:ext xmlns:c16="http://schemas.microsoft.com/office/drawing/2014/chart" uri="{C3380CC4-5D6E-409C-BE32-E72D297353CC}">
              <c16:uniqueId val="{0000000E-4B5A-4A87-932C-5F075CF03E42}"/>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4B5A-4A87-932C-5F075CF03E42}"/>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Лист1!$D$2</c:f>
              <c:numCache>
                <c:formatCode>General</c:formatCode>
                <c:ptCount val="1"/>
                <c:pt idx="0">
                  <c:v>4.0999999999999996</c:v>
                </c:pt>
              </c:numCache>
            </c:numRef>
          </c:val>
          <c:extLst>
            <c:ext xmlns:c16="http://schemas.microsoft.com/office/drawing/2014/chart" uri="{C3380CC4-5D6E-409C-BE32-E72D297353CC}">
              <c16:uniqueId val="{00000010-4B5A-4A87-932C-5F075CF03E42}"/>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4B5A-4A87-932C-5F075CF03E42}"/>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4B5A-4A87-932C-5F075CF03E42}"/>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4B5A-4A87-932C-5F075CF03E42}"/>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bibliotecilor</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4B5A-4A87-932C-5F075CF03E42}"/>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586-49A6-A11E-F08E0AF69DD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586-49A6-A11E-F08E0AF69DD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586-49A6-A11E-F08E0AF69DD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6586-49A6-A11E-F08E0AF69DD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6586-49A6-A11E-F08E0AF69DDA}"/>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6586-49A6-A11E-F08E0AF69DDA}"/>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6586-49A6-A11E-F08E0AF69DD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586-49A6-A11E-F08E0AF69DD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86-49A6-A11E-F08E0AF69DD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86-49A6-A11E-F08E0AF69DD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86-49A6-A11E-F08E0AF69DD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86-49A6-A11E-F08E0AF69DD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86-49A6-A11E-F08E0AF69DD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86-49A6-A11E-F08E0AF69D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6586-49A6-A11E-F08E0AF69DD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F-6586-49A6-A11E-F08E0AF69DD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Лист1!$D$2</c:f>
              <c:numCache>
                <c:formatCode>General</c:formatCode>
                <c:ptCount val="1"/>
                <c:pt idx="0">
                  <c:v>3.7</c:v>
                </c:pt>
              </c:numCache>
            </c:numRef>
          </c:val>
          <c:extLst>
            <c:ext xmlns:c16="http://schemas.microsoft.com/office/drawing/2014/chart" uri="{C3380CC4-5D6E-409C-BE32-E72D297353CC}">
              <c16:uniqueId val="{00000010-6586-49A6-A11E-F08E0AF69DD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Лист1!$E$2</c:f>
              <c:numCache>
                <c:formatCode>General</c:formatCode>
                <c:ptCount val="1"/>
                <c:pt idx="0">
                  <c:v>4</c:v>
                </c:pt>
              </c:numCache>
            </c:numRef>
          </c:val>
          <c:extLst>
            <c:ext xmlns:c16="http://schemas.microsoft.com/office/drawing/2014/chart" uri="{C3380CC4-5D6E-409C-BE32-E72D297353CC}">
              <c16:uniqueId val="{00000011-6586-49A6-A11E-F08E0AF69DD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Лист1!$F$2</c:f>
              <c:numCache>
                <c:formatCode>General</c:formatCode>
                <c:ptCount val="1"/>
                <c:pt idx="0">
                  <c:v>4.4000000000000004</c:v>
                </c:pt>
              </c:numCache>
            </c:numRef>
          </c:val>
          <c:extLst>
            <c:ext xmlns:c16="http://schemas.microsoft.com/office/drawing/2014/chart" uri="{C3380CC4-5D6E-409C-BE32-E72D297353CC}">
              <c16:uniqueId val="{00000012-6586-49A6-A11E-F08E0AF69DD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6586-49A6-A11E-F08E0AF69DD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Dotarea sălilor de curs cu TI</c:v>
                </c:pt>
              </c:strCache>
            </c:strRef>
          </c:cat>
          <c:val>
            <c:numRef>
              <c:f>Лист1!$H$2</c:f>
              <c:numCache>
                <c:formatCode>General</c:formatCode>
                <c:ptCount val="1"/>
                <c:pt idx="0">
                  <c:v>3.9</c:v>
                </c:pt>
              </c:numCache>
            </c:numRef>
          </c:val>
          <c:extLst>
            <c:ext xmlns:c16="http://schemas.microsoft.com/office/drawing/2014/chart" uri="{C3380CC4-5D6E-409C-BE32-E72D297353CC}">
              <c16:uniqueId val="{00000014-6586-49A6-A11E-F08E0AF69DDA}"/>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89D-4C37-AF8F-19425FC0BBB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89D-4C37-AF8F-19425FC0BBB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89D-4C37-AF8F-19425FC0BBB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89D-4C37-AF8F-19425FC0BBB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89D-4C37-AF8F-19425FC0BBB1}"/>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89D-4C37-AF8F-19425FC0BBB1}"/>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389D-4C37-AF8F-19425FC0BBB1}"/>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89D-4C37-AF8F-19425FC0BBB1}"/>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9D-4C37-AF8F-19425FC0BBB1}"/>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9D-4C37-AF8F-19425FC0BBB1}"/>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9D-4C37-AF8F-19425FC0BBB1}"/>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9D-4C37-AF8F-19425FC0BBB1}"/>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9D-4C37-AF8F-19425FC0BBB1}"/>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9D-4C37-AF8F-19425FC0BBB1}"/>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389D-4C37-AF8F-19425FC0BBB1}"/>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389D-4C37-AF8F-19425FC0BBB1}"/>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389D-4C37-AF8F-19425FC0BBB1}"/>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89D-4C37-AF8F-19425FC0BBB1}"/>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389D-4C37-AF8F-19425FC0BBB1}"/>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Лист1!$G$2</c:f>
              <c:numCache>
                <c:formatCode>General</c:formatCode>
                <c:ptCount val="1"/>
                <c:pt idx="0">
                  <c:v>3.8</c:v>
                </c:pt>
              </c:numCache>
            </c:numRef>
          </c:val>
          <c:extLst>
            <c:ext xmlns:c16="http://schemas.microsoft.com/office/drawing/2014/chart" uri="{C3380CC4-5D6E-409C-BE32-E72D297353CC}">
              <c16:uniqueId val="{00000013-389D-4C37-AF8F-19425FC0BBB1}"/>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universitate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389D-4C37-AF8F-19425FC0BBB1}"/>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00E-4FED-A083-A01F65CF3AFA}"/>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00E-4FED-A083-A01F65CF3AFA}"/>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00E-4FED-A083-A01F65CF3AFA}"/>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00E-4FED-A083-A01F65CF3AFA}"/>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00E-4FED-A083-A01F65CF3AFA}"/>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00E-4FED-A083-A01F65CF3AFA}"/>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300E-4FED-A083-A01F65CF3AFA}"/>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00E-4FED-A083-A01F65CF3AFA}"/>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0E-4FED-A083-A01F65CF3AFA}"/>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0E-4FED-A083-A01F65CF3AFA}"/>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0E-4FED-A083-A01F65CF3AFA}"/>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0E-4FED-A083-A01F65CF3AFA}"/>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0E-4FED-A083-A01F65CF3AFA}"/>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0E-4FED-A083-A01F65CF3AF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Лист1!$B$2</c:f>
              <c:numCache>
                <c:formatCode>General</c:formatCode>
                <c:ptCount val="1"/>
                <c:pt idx="0">
                  <c:v>3.3</c:v>
                </c:pt>
              </c:numCache>
            </c:numRef>
          </c:val>
          <c:extLst>
            <c:ext xmlns:c16="http://schemas.microsoft.com/office/drawing/2014/chart" uri="{C3380CC4-5D6E-409C-BE32-E72D297353CC}">
              <c16:uniqueId val="{0000000E-300E-4FED-A083-A01F65CF3AFA}"/>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300E-4FED-A083-A01F65CF3AFA}"/>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300E-4FED-A083-A01F65CF3AFA}"/>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300E-4FED-A083-A01F65CF3AFA}"/>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Лист1!$F$2</c:f>
              <c:numCache>
                <c:formatCode>General</c:formatCode>
                <c:ptCount val="1"/>
                <c:pt idx="0">
                  <c:v>4.5</c:v>
                </c:pt>
              </c:numCache>
            </c:numRef>
          </c:val>
          <c:extLst>
            <c:ext xmlns:c16="http://schemas.microsoft.com/office/drawing/2014/chart" uri="{C3380CC4-5D6E-409C-BE32-E72D297353CC}">
              <c16:uniqueId val="{00000012-300E-4FED-A083-A01F65CF3AFA}"/>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Лист1!$G$2</c:f>
              <c:numCache>
                <c:formatCode>General</c:formatCode>
                <c:ptCount val="1"/>
                <c:pt idx="0">
                  <c:v>3.9</c:v>
                </c:pt>
              </c:numCache>
            </c:numRef>
          </c:val>
          <c:extLst>
            <c:ext xmlns:c16="http://schemas.microsoft.com/office/drawing/2014/chart" uri="{C3380CC4-5D6E-409C-BE32-E72D297353CC}">
              <c16:uniqueId val="{00000013-300E-4FED-A083-A01F65CF3AFA}"/>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Baza materială la facultate</c:v>
                </c:pt>
              </c:strCache>
            </c:strRef>
          </c:cat>
          <c:val>
            <c:numRef>
              <c:f>Лист1!$H$2</c:f>
              <c:numCache>
                <c:formatCode>General</c:formatCode>
                <c:ptCount val="1"/>
                <c:pt idx="0">
                  <c:v>4.5</c:v>
                </c:pt>
              </c:numCache>
            </c:numRef>
          </c:val>
          <c:extLst>
            <c:ext xmlns:c16="http://schemas.microsoft.com/office/drawing/2014/chart" uri="{C3380CC4-5D6E-409C-BE32-E72D297353CC}">
              <c16:uniqueId val="{00000014-300E-4FED-A083-A01F65CF3AFA}"/>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70806100218E-2"/>
          <c:y val="0.11991746286922805"/>
          <c:w val="0.97603485838779958"/>
          <c:h val="0.34574449849544531"/>
        </c:manualLayout>
      </c:layout>
      <c:barChart>
        <c:barDir val="col"/>
        <c:grouping val="clustered"/>
        <c:varyColors val="0"/>
        <c:ser>
          <c:idx val="0"/>
          <c:order val="0"/>
          <c:tx>
            <c:strRef>
              <c:f>Лист1!$B$1</c:f>
              <c:strCache>
                <c:ptCount val="1"/>
                <c:pt idx="0">
                  <c:v>Medii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Лист1!$A$2:$A$15</c:f>
              <c:strCache>
                <c:ptCount val="14"/>
                <c:pt idx="0">
                  <c:v>1. Este punctual la ore, dă dovadă de corectitudine și tact în raport cu studenții</c:v>
                </c:pt>
                <c:pt idx="1">
                  <c:v>2. Cursurile sunt consistente, oferă informaţii necesare, interesante şi actuale</c:v>
                </c:pt>
                <c:pt idx="2">
                  <c:v>3. Utilizează rezultatele propriilor cercetări, exemple din practică</c:v>
                </c:pt>
                <c:pt idx="3">
                  <c:v>4. Foloseşte metode interactive, moderne în predare – stimulează participarea studenţilor prin intervenţii şi întrebări</c:v>
                </c:pt>
                <c:pt idx="4">
                  <c:v>5. Utilizează noile tehnologii, tehnici şi tactici variate, care facilitează înţelegerea disciplinei</c:v>
                </c:pt>
                <c:pt idx="5">
                  <c:v>6. Evaluează obiectiv cunoştinţele studenţilor și oferă feed-back privind evaluarea</c:v>
                </c:pt>
                <c:pt idx="6">
                  <c:v>7. Stimulează activitatea de cercetare ştiinţifică a studenţilor</c:v>
                </c:pt>
                <c:pt idx="7">
                  <c:v>8.Asigură transparenţa conţinuturilor curriculare la disciplina predată</c:v>
                </c:pt>
                <c:pt idx="8">
                  <c:v>9. Are o ţinuta lingvistică demna si adecvata stilului academic</c:v>
                </c:pt>
                <c:pt idx="9">
                  <c:v>10. Materialul predat corespunde conţinutului programei analitice</c:v>
                </c:pt>
                <c:pt idx="10">
                  <c:v>11. Adaptează informațiile predate la nivelul de înțelegere al studentului</c:v>
                </c:pt>
                <c:pt idx="11">
                  <c:v>12. Acordă sprijinul necesar studenților în funcție de nevoile educaționale ale acestora</c:v>
                </c:pt>
                <c:pt idx="12">
                  <c:v>13. Prezintă materiale eficiente pentru învățarea cursului </c:v>
                </c:pt>
                <c:pt idx="13">
                  <c:v>Media generală</c:v>
                </c:pt>
              </c:strCache>
            </c:strRef>
          </c:cat>
          <c:val>
            <c:numRef>
              <c:f>Лист1!$B$2:$B$15</c:f>
              <c:numCache>
                <c:formatCode>General</c:formatCode>
                <c:ptCount val="14"/>
                <c:pt idx="0">
                  <c:v>4.37</c:v>
                </c:pt>
                <c:pt idx="1">
                  <c:v>4.25</c:v>
                </c:pt>
                <c:pt idx="2">
                  <c:v>4.24</c:v>
                </c:pt>
                <c:pt idx="3">
                  <c:v>4.1100000000000003</c:v>
                </c:pt>
                <c:pt idx="4">
                  <c:v>4.0999999999999996</c:v>
                </c:pt>
                <c:pt idx="5">
                  <c:v>4.17</c:v>
                </c:pt>
                <c:pt idx="6">
                  <c:v>4.17</c:v>
                </c:pt>
                <c:pt idx="7">
                  <c:v>4.13</c:v>
                </c:pt>
                <c:pt idx="8">
                  <c:v>4.57</c:v>
                </c:pt>
                <c:pt idx="9">
                  <c:v>4.4000000000000004</c:v>
                </c:pt>
                <c:pt idx="10">
                  <c:v>4.28</c:v>
                </c:pt>
                <c:pt idx="11">
                  <c:v>4.16</c:v>
                </c:pt>
                <c:pt idx="12">
                  <c:v>4.41</c:v>
                </c:pt>
                <c:pt idx="13">
                  <c:v>4.26</c:v>
                </c:pt>
              </c:numCache>
            </c:numRef>
          </c:val>
          <c:extLst>
            <c:ext xmlns:c16="http://schemas.microsoft.com/office/drawing/2014/chart" uri="{C3380CC4-5D6E-409C-BE32-E72D297353CC}">
              <c16:uniqueId val="{00000000-B0C9-4F24-AABB-84409994AFDB}"/>
            </c:ext>
          </c:extLst>
        </c:ser>
        <c:dLbls>
          <c:showLegendKey val="0"/>
          <c:showVal val="1"/>
          <c:showCatName val="0"/>
          <c:showSerName val="0"/>
          <c:showPercent val="0"/>
          <c:showBubbleSize val="0"/>
        </c:dLbls>
        <c:gapWidth val="150"/>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4.37</c:v>
                </c:pt>
              </c:numCache>
            </c:numRef>
          </c:val>
          <c:extLst>
            <c:ext xmlns:c16="http://schemas.microsoft.com/office/drawing/2014/chart" uri="{C3380CC4-5D6E-409C-BE32-E72D297353CC}">
              <c16:uniqueId val="{00000000-C727-40C5-A3C1-EF7CE76EDF2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4.3499999999999996</c:v>
                </c:pt>
              </c:numCache>
            </c:numRef>
          </c:val>
          <c:extLst>
            <c:ext xmlns:c16="http://schemas.microsoft.com/office/drawing/2014/chart" uri="{C3380CC4-5D6E-409C-BE32-E72D297353CC}">
              <c16:uniqueId val="{00000001-C727-40C5-A3C1-EF7CE76EDF2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c:v>
                </c:pt>
              </c:numCache>
            </c:numRef>
          </c:val>
          <c:extLst>
            <c:ext xmlns:c16="http://schemas.microsoft.com/office/drawing/2014/chart" uri="{C3380CC4-5D6E-409C-BE32-E72D297353CC}">
              <c16:uniqueId val="{00000002-C727-40C5-A3C1-EF7CE76EDF2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4.33</c:v>
                </c:pt>
              </c:numCache>
            </c:numRef>
          </c:val>
          <c:extLst>
            <c:ext xmlns:c16="http://schemas.microsoft.com/office/drawing/2014/chart" uri="{C3380CC4-5D6E-409C-BE32-E72D297353CC}">
              <c16:uniqueId val="{00000003-C727-40C5-A3C1-EF7CE76EDF2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4.9000000000000004</c:v>
                </c:pt>
              </c:numCache>
            </c:numRef>
          </c:val>
          <c:extLst>
            <c:ext xmlns:c16="http://schemas.microsoft.com/office/drawing/2014/chart" uri="{C3380CC4-5D6E-409C-BE32-E72D297353CC}">
              <c16:uniqueId val="{00000004-C727-40C5-A3C1-EF7CE76EDF2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3.42</c:v>
                </c:pt>
              </c:numCache>
            </c:numRef>
          </c:val>
          <c:extLst>
            <c:ext xmlns:c16="http://schemas.microsoft.com/office/drawing/2014/chart" uri="{C3380CC4-5D6E-409C-BE32-E72D297353CC}">
              <c16:uniqueId val="{00000005-C727-40C5-A3C1-EF7CE76EDF2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4.04</c:v>
                </c:pt>
              </c:numCache>
            </c:numRef>
          </c:val>
          <c:extLst>
            <c:ext xmlns:c16="http://schemas.microsoft.com/office/drawing/2014/chart" uri="{C3380CC4-5D6E-409C-BE32-E72D297353CC}">
              <c16:uniqueId val="{00000006-C727-40C5-A3C1-EF7CE76EDF2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4.74</c:v>
                </c:pt>
              </c:numCache>
            </c:numRef>
          </c:val>
          <c:extLst>
            <c:ext xmlns:c16="http://schemas.microsoft.com/office/drawing/2014/chart" uri="{C3380CC4-5D6E-409C-BE32-E72D297353CC}">
              <c16:uniqueId val="{00000007-C727-40C5-A3C1-EF7CE76EDF27}"/>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4.25</c:v>
                </c:pt>
              </c:numCache>
            </c:numRef>
          </c:val>
          <c:extLst>
            <c:ext xmlns:c16="http://schemas.microsoft.com/office/drawing/2014/chart" uri="{C3380CC4-5D6E-409C-BE32-E72D297353CC}">
              <c16:uniqueId val="{00000000-1E1C-4E72-A0CA-5799CC94C3F3}"/>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4.24</c:v>
                </c:pt>
              </c:numCache>
            </c:numRef>
          </c:val>
          <c:extLst>
            <c:ext xmlns:c16="http://schemas.microsoft.com/office/drawing/2014/chart" uri="{C3380CC4-5D6E-409C-BE32-E72D297353CC}">
              <c16:uniqueId val="{00000001-1E1C-4E72-A0CA-5799CC94C3F3}"/>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4.5999999999999996</c:v>
                </c:pt>
              </c:numCache>
            </c:numRef>
          </c:val>
          <c:extLst>
            <c:ext xmlns:c16="http://schemas.microsoft.com/office/drawing/2014/chart" uri="{C3380CC4-5D6E-409C-BE32-E72D297353CC}">
              <c16:uniqueId val="{00000002-1E1C-4E72-A0CA-5799CC94C3F3}"/>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4.32</c:v>
                </c:pt>
              </c:numCache>
            </c:numRef>
          </c:val>
          <c:extLst>
            <c:ext xmlns:c16="http://schemas.microsoft.com/office/drawing/2014/chart" uri="{C3380CC4-5D6E-409C-BE32-E72D297353CC}">
              <c16:uniqueId val="{00000003-1E1C-4E72-A0CA-5799CC94C3F3}"/>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4.83</c:v>
                </c:pt>
              </c:numCache>
            </c:numRef>
          </c:val>
          <c:extLst>
            <c:ext xmlns:c16="http://schemas.microsoft.com/office/drawing/2014/chart" uri="{C3380CC4-5D6E-409C-BE32-E72D297353CC}">
              <c16:uniqueId val="{00000004-1E1C-4E72-A0CA-5799CC94C3F3}"/>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3.17</c:v>
                </c:pt>
              </c:numCache>
            </c:numRef>
          </c:val>
          <c:extLst>
            <c:ext xmlns:c16="http://schemas.microsoft.com/office/drawing/2014/chart" uri="{C3380CC4-5D6E-409C-BE32-E72D297353CC}">
              <c16:uniqueId val="{00000005-1E1C-4E72-A0CA-5799CC94C3F3}"/>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4.03</c:v>
                </c:pt>
              </c:numCache>
            </c:numRef>
          </c:val>
          <c:extLst>
            <c:ext xmlns:c16="http://schemas.microsoft.com/office/drawing/2014/chart" uri="{C3380CC4-5D6E-409C-BE32-E72D297353CC}">
              <c16:uniqueId val="{00000006-1E1C-4E72-A0CA-5799CC94C3F3}"/>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4.54</c:v>
                </c:pt>
              </c:numCache>
            </c:numRef>
          </c:val>
          <c:extLst>
            <c:ext xmlns:c16="http://schemas.microsoft.com/office/drawing/2014/chart" uri="{C3380CC4-5D6E-409C-BE32-E72D297353CC}">
              <c16:uniqueId val="{00000007-1E1C-4E72-A0CA-5799CC94C3F3}"/>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Лист1!$B$2:$B$3</c:f>
              <c:numCache>
                <c:formatCode>General</c:formatCode>
                <c:ptCount val="2"/>
                <c:pt idx="0">
                  <c:v>4.4000000000000004</c:v>
                </c:pt>
                <c:pt idx="1">
                  <c:v>4</c:v>
                </c:pt>
              </c:numCache>
            </c:numRef>
          </c:val>
          <c:extLst>
            <c:ext xmlns:c16="http://schemas.microsoft.com/office/drawing/2014/chart" uri="{C3380CC4-5D6E-409C-BE32-E72D297353CC}">
              <c16:uniqueId val="{00000000-61BB-4C88-A99D-8D87ED2CDF5E}"/>
            </c:ext>
          </c:extLst>
        </c:ser>
        <c:ser>
          <c:idx val="1"/>
          <c:order val="1"/>
          <c:tx>
            <c:strRef>
              <c:f>Лист1!$C$1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Лист1!$C$2:$C$3</c:f>
              <c:numCache>
                <c:formatCode>General</c:formatCode>
                <c:ptCount val="2"/>
                <c:pt idx="0">
                  <c:v>4.4000000000000004</c:v>
                </c:pt>
                <c:pt idx="1">
                  <c:v>3.9</c:v>
                </c:pt>
              </c:numCache>
            </c:numRef>
          </c:val>
          <c:extLst>
            <c:ext xmlns:c16="http://schemas.microsoft.com/office/drawing/2014/chart" uri="{C3380CC4-5D6E-409C-BE32-E72D297353CC}">
              <c16:uniqueId val="{00000001-61BB-4C88-A99D-8D87ED2CDF5E}"/>
            </c:ext>
          </c:extLst>
        </c:ser>
        <c:ser>
          <c:idx val="2"/>
          <c:order val="2"/>
          <c:tx>
            <c:strRef>
              <c:f>Лист1!$D$1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Лист1!$D$2:$D$3</c:f>
              <c:numCache>
                <c:formatCode>General</c:formatCode>
                <c:ptCount val="2"/>
                <c:pt idx="0">
                  <c:v>4.5999999999999996</c:v>
                </c:pt>
                <c:pt idx="1">
                  <c:v>4.2</c:v>
                </c:pt>
              </c:numCache>
            </c:numRef>
          </c:val>
          <c:extLst>
            <c:ext xmlns:c16="http://schemas.microsoft.com/office/drawing/2014/chart" uri="{C3380CC4-5D6E-409C-BE32-E72D297353CC}">
              <c16:uniqueId val="{00000002-61BB-4C88-A99D-8D87ED2CDF5E}"/>
            </c:ext>
          </c:extLst>
        </c:ser>
        <c:ser>
          <c:idx val="3"/>
          <c:order val="3"/>
          <c:tx>
            <c:strRef>
              <c:f>Лист1!$E$1</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Лист1!$E$2:$E$3</c:f>
              <c:numCache>
                <c:formatCode>General</c:formatCode>
                <c:ptCount val="2"/>
                <c:pt idx="0">
                  <c:v>4.5999999999999996</c:v>
                </c:pt>
                <c:pt idx="1">
                  <c:v>4.0999999999999996</c:v>
                </c:pt>
              </c:numCache>
            </c:numRef>
          </c:val>
          <c:extLst>
            <c:ext xmlns:c16="http://schemas.microsoft.com/office/drawing/2014/chart" uri="{C3380CC4-5D6E-409C-BE32-E72D297353CC}">
              <c16:uniqueId val="{00000003-61BB-4C88-A99D-8D87ED2CDF5E}"/>
            </c:ext>
          </c:extLst>
        </c:ser>
        <c:ser>
          <c:idx val="4"/>
          <c:order val="4"/>
          <c:tx>
            <c:strRef>
              <c:f>Лист1!$F$1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Лист1!$F$2:$F$3</c:f>
              <c:numCache>
                <c:formatCode>General</c:formatCode>
                <c:ptCount val="2"/>
                <c:pt idx="0">
                  <c:v>4.4000000000000004</c:v>
                </c:pt>
                <c:pt idx="1">
                  <c:v>3.9</c:v>
                </c:pt>
              </c:numCache>
            </c:numRef>
          </c:val>
          <c:extLst>
            <c:ext xmlns:c16="http://schemas.microsoft.com/office/drawing/2014/chart" uri="{C3380CC4-5D6E-409C-BE32-E72D297353CC}">
              <c16:uniqueId val="{00000004-61BB-4C88-A99D-8D87ED2CDF5E}"/>
            </c:ext>
          </c:extLst>
        </c:ser>
        <c:ser>
          <c:idx val="5"/>
          <c:order val="5"/>
          <c:tx>
            <c:strRef>
              <c:f>Лист1!$G$1</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Лист1!$G$2:$G$3</c:f>
              <c:numCache>
                <c:formatCode>General</c:formatCode>
                <c:ptCount val="2"/>
                <c:pt idx="0">
                  <c:v>4.5</c:v>
                </c:pt>
                <c:pt idx="1">
                  <c:v>4.0999999999999996</c:v>
                </c:pt>
              </c:numCache>
            </c:numRef>
          </c:val>
          <c:extLst>
            <c:ext xmlns:c16="http://schemas.microsoft.com/office/drawing/2014/chart" uri="{C3380CC4-5D6E-409C-BE32-E72D297353CC}">
              <c16:uniqueId val="{00000005-61BB-4C88-A99D-8D87ED2CDF5E}"/>
            </c:ext>
          </c:extLst>
        </c:ser>
        <c:ser>
          <c:idx val="6"/>
          <c:order val="6"/>
          <c:tx>
            <c:strRef>
              <c:f>Лист1!$H$1</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Medii 2018-2019</c:v>
                </c:pt>
                <c:pt idx="1">
                  <c:v>Medii 2019-2020</c:v>
                </c:pt>
              </c:strCache>
            </c:strRef>
          </c:cat>
          <c:val>
            <c:numRef>
              <c:f>Лист1!$H$2:$H$3</c:f>
              <c:numCache>
                <c:formatCode>General</c:formatCode>
                <c:ptCount val="2"/>
                <c:pt idx="0">
                  <c:v>4.4000000000000004</c:v>
                </c:pt>
                <c:pt idx="1">
                  <c:v>3.8</c:v>
                </c:pt>
              </c:numCache>
            </c:numRef>
          </c:val>
          <c:extLst>
            <c:ext xmlns:c16="http://schemas.microsoft.com/office/drawing/2014/chart" uri="{C3380CC4-5D6E-409C-BE32-E72D297353CC}">
              <c16:uniqueId val="{00000006-61BB-4C88-A99D-8D87ED2CDF5E}"/>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1"/>
        <c:axPos val="b"/>
        <c:numFmt formatCode="General" sourceLinked="1"/>
        <c:majorTickMark val="none"/>
        <c:minorTickMark val="none"/>
        <c:tickLblPos val="nextTo"/>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1.7258829488419197E-2"/>
          <c:y val="2.7027027027027029E-2"/>
          <c:w val="0.95524842289450673"/>
          <c:h val="0.1963540364202656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0.15803066283381245"/>
          <c:w val="0.97453703703703709"/>
          <c:h val="0.74374640669916259"/>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4.24</c:v>
                </c:pt>
              </c:numCache>
            </c:numRef>
          </c:val>
          <c:extLst>
            <c:ext xmlns:c16="http://schemas.microsoft.com/office/drawing/2014/chart" uri="{C3380CC4-5D6E-409C-BE32-E72D297353CC}">
              <c16:uniqueId val="{00000000-CCA7-4737-BBB7-373D6F4A6A50}"/>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4.26</c:v>
                </c:pt>
              </c:numCache>
            </c:numRef>
          </c:val>
          <c:extLst>
            <c:ext xmlns:c16="http://schemas.microsoft.com/office/drawing/2014/chart" uri="{C3380CC4-5D6E-409C-BE32-E72D297353CC}">
              <c16:uniqueId val="{00000001-CCA7-4737-BBB7-373D6F4A6A50}"/>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4.75</c:v>
                </c:pt>
              </c:numCache>
            </c:numRef>
          </c:val>
          <c:extLst>
            <c:ext xmlns:c16="http://schemas.microsoft.com/office/drawing/2014/chart" uri="{C3380CC4-5D6E-409C-BE32-E72D297353CC}">
              <c16:uniqueId val="{00000002-CCA7-4737-BBB7-373D6F4A6A50}"/>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4.45</c:v>
                </c:pt>
              </c:numCache>
            </c:numRef>
          </c:val>
          <c:extLst>
            <c:ext xmlns:c16="http://schemas.microsoft.com/office/drawing/2014/chart" uri="{C3380CC4-5D6E-409C-BE32-E72D297353CC}">
              <c16:uniqueId val="{00000003-CCA7-4737-BBB7-373D6F4A6A50}"/>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4.63</c:v>
                </c:pt>
              </c:numCache>
            </c:numRef>
          </c:val>
          <c:extLst>
            <c:ext xmlns:c16="http://schemas.microsoft.com/office/drawing/2014/chart" uri="{C3380CC4-5D6E-409C-BE32-E72D297353CC}">
              <c16:uniqueId val="{00000004-CCA7-4737-BBB7-373D6F4A6A50}"/>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3.06</c:v>
                </c:pt>
              </c:numCache>
            </c:numRef>
          </c:val>
          <c:extLst>
            <c:ext xmlns:c16="http://schemas.microsoft.com/office/drawing/2014/chart" uri="{C3380CC4-5D6E-409C-BE32-E72D297353CC}">
              <c16:uniqueId val="{00000005-CCA7-4737-BBB7-373D6F4A6A50}"/>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4.12</c:v>
                </c:pt>
              </c:numCache>
            </c:numRef>
          </c:val>
          <c:extLst>
            <c:ext xmlns:c16="http://schemas.microsoft.com/office/drawing/2014/chart" uri="{C3380CC4-5D6E-409C-BE32-E72D297353CC}">
              <c16:uniqueId val="{00000006-CCA7-4737-BBB7-373D6F4A6A50}"/>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4.41</c:v>
                </c:pt>
              </c:numCache>
            </c:numRef>
          </c:val>
          <c:extLst>
            <c:ext xmlns:c16="http://schemas.microsoft.com/office/drawing/2014/chart" uri="{C3380CC4-5D6E-409C-BE32-E72D297353CC}">
              <c16:uniqueId val="{00000007-CCA7-4737-BBB7-373D6F4A6A50}"/>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4.1100000000000003</c:v>
                </c:pt>
              </c:numCache>
            </c:numRef>
          </c:val>
          <c:extLst>
            <c:ext xmlns:c16="http://schemas.microsoft.com/office/drawing/2014/chart" uri="{C3380CC4-5D6E-409C-BE32-E72D297353CC}">
              <c16:uniqueId val="{00000000-881C-4463-8AD0-4005183D23A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3.92</c:v>
                </c:pt>
              </c:numCache>
            </c:numRef>
          </c:val>
          <c:extLst>
            <c:ext xmlns:c16="http://schemas.microsoft.com/office/drawing/2014/chart" uri="{C3380CC4-5D6E-409C-BE32-E72D297353CC}">
              <c16:uniqueId val="{00000001-881C-4463-8AD0-4005183D23A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c:v>
                </c:pt>
              </c:numCache>
            </c:numRef>
          </c:val>
          <c:extLst>
            <c:ext xmlns:c16="http://schemas.microsoft.com/office/drawing/2014/chart" uri="{C3380CC4-5D6E-409C-BE32-E72D297353CC}">
              <c16:uniqueId val="{00000002-881C-4463-8AD0-4005183D23A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4.18</c:v>
                </c:pt>
              </c:numCache>
            </c:numRef>
          </c:val>
          <c:extLst>
            <c:ext xmlns:c16="http://schemas.microsoft.com/office/drawing/2014/chart" uri="{C3380CC4-5D6E-409C-BE32-E72D297353CC}">
              <c16:uniqueId val="{00000003-881C-4463-8AD0-4005183D23A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881C-4463-8AD0-4005183D23A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2.8</c:v>
                </c:pt>
              </c:numCache>
            </c:numRef>
          </c:val>
          <c:extLst>
            <c:ext xmlns:c16="http://schemas.microsoft.com/office/drawing/2014/chart" uri="{C3380CC4-5D6E-409C-BE32-E72D297353CC}">
              <c16:uniqueId val="{00000005-881C-4463-8AD0-4005183D23A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4.0199999999999996</c:v>
                </c:pt>
              </c:numCache>
            </c:numRef>
          </c:val>
          <c:extLst>
            <c:ext xmlns:c16="http://schemas.microsoft.com/office/drawing/2014/chart" uri="{C3380CC4-5D6E-409C-BE32-E72D297353CC}">
              <c16:uniqueId val="{00000006-881C-4463-8AD0-4005183D23A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c:v>
                </c:pt>
              </c:numCache>
            </c:numRef>
          </c:val>
          <c:extLst>
            <c:ext xmlns:c16="http://schemas.microsoft.com/office/drawing/2014/chart" uri="{C3380CC4-5D6E-409C-BE32-E72D297353CC}">
              <c16:uniqueId val="{00000007-881C-4463-8AD0-4005183D23A7}"/>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0.13394762617370048"/>
          <c:w val="0.97453703703703709"/>
          <c:h val="0.77589940527573908"/>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4.0999999999999996</c:v>
                </c:pt>
              </c:numCache>
            </c:numRef>
          </c:val>
          <c:extLst>
            <c:ext xmlns:c16="http://schemas.microsoft.com/office/drawing/2014/chart" uri="{C3380CC4-5D6E-409C-BE32-E72D297353CC}">
              <c16:uniqueId val="{00000000-EE47-4488-BEB2-E6E9009EE986}"/>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3.81</c:v>
                </c:pt>
              </c:numCache>
            </c:numRef>
          </c:val>
          <c:extLst>
            <c:ext xmlns:c16="http://schemas.microsoft.com/office/drawing/2014/chart" uri="{C3380CC4-5D6E-409C-BE32-E72D297353CC}">
              <c16:uniqueId val="{00000001-EE47-4488-BEB2-E6E9009EE986}"/>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EE47-4488-BEB2-E6E9009EE986}"/>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c:v>
                </c:pt>
              </c:numCache>
            </c:numRef>
          </c:val>
          <c:extLst>
            <c:ext xmlns:c16="http://schemas.microsoft.com/office/drawing/2014/chart" uri="{C3380CC4-5D6E-409C-BE32-E72D297353CC}">
              <c16:uniqueId val="{00000003-EE47-4488-BEB2-E6E9009EE986}"/>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EE47-4488-BEB2-E6E9009EE986}"/>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2.69</c:v>
                </c:pt>
              </c:numCache>
            </c:numRef>
          </c:val>
          <c:extLst>
            <c:ext xmlns:c16="http://schemas.microsoft.com/office/drawing/2014/chart" uri="{C3380CC4-5D6E-409C-BE32-E72D297353CC}">
              <c16:uniqueId val="{00000005-EE47-4488-BEB2-E6E9009EE986}"/>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c:v>
                </c:pt>
              </c:numCache>
            </c:numRef>
          </c:val>
          <c:extLst>
            <c:ext xmlns:c16="http://schemas.microsoft.com/office/drawing/2014/chart" uri="{C3380CC4-5D6E-409C-BE32-E72D297353CC}">
              <c16:uniqueId val="{00000006-EE47-4488-BEB2-E6E9009EE986}"/>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EE47-4488-BEB2-E6E9009EE986}"/>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4.17</c:v>
                </c:pt>
              </c:numCache>
            </c:numRef>
          </c:val>
          <c:extLst>
            <c:ext xmlns:c16="http://schemas.microsoft.com/office/drawing/2014/chart" uri="{C3380CC4-5D6E-409C-BE32-E72D297353CC}">
              <c16:uniqueId val="{00000000-A0FB-468F-87A7-ABF927F42B55}"/>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4.17</c:v>
                </c:pt>
              </c:numCache>
            </c:numRef>
          </c:val>
          <c:extLst>
            <c:ext xmlns:c16="http://schemas.microsoft.com/office/drawing/2014/chart" uri="{C3380CC4-5D6E-409C-BE32-E72D297353CC}">
              <c16:uniqueId val="{00000001-A0FB-468F-87A7-ABF927F42B55}"/>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4.84</c:v>
                </c:pt>
              </c:numCache>
            </c:numRef>
          </c:val>
          <c:extLst>
            <c:ext xmlns:c16="http://schemas.microsoft.com/office/drawing/2014/chart" uri="{C3380CC4-5D6E-409C-BE32-E72D297353CC}">
              <c16:uniqueId val="{00000002-A0FB-468F-87A7-ABF927F42B55}"/>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4.25</c:v>
                </c:pt>
              </c:numCache>
            </c:numRef>
          </c:val>
          <c:extLst>
            <c:ext xmlns:c16="http://schemas.microsoft.com/office/drawing/2014/chart" uri="{C3380CC4-5D6E-409C-BE32-E72D297353CC}">
              <c16:uniqueId val="{00000003-A0FB-468F-87A7-ABF927F42B55}"/>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4.84</c:v>
                </c:pt>
              </c:numCache>
            </c:numRef>
          </c:val>
          <c:extLst>
            <c:ext xmlns:c16="http://schemas.microsoft.com/office/drawing/2014/chart" uri="{C3380CC4-5D6E-409C-BE32-E72D297353CC}">
              <c16:uniqueId val="{00000004-A0FB-468F-87A7-ABF927F42B55}"/>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2.84</c:v>
                </c:pt>
              </c:numCache>
            </c:numRef>
          </c:val>
          <c:extLst>
            <c:ext xmlns:c16="http://schemas.microsoft.com/office/drawing/2014/chart" uri="{C3380CC4-5D6E-409C-BE32-E72D297353CC}">
              <c16:uniqueId val="{00000005-A0FB-468F-87A7-ABF927F42B55}"/>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3.87</c:v>
                </c:pt>
              </c:numCache>
            </c:numRef>
          </c:val>
          <c:extLst>
            <c:ext xmlns:c16="http://schemas.microsoft.com/office/drawing/2014/chart" uri="{C3380CC4-5D6E-409C-BE32-E72D297353CC}">
              <c16:uniqueId val="{00000006-A0FB-468F-87A7-ABF927F42B55}"/>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4.3899999999999997</c:v>
                </c:pt>
              </c:numCache>
            </c:numRef>
          </c:val>
          <c:extLst>
            <c:ext xmlns:c16="http://schemas.microsoft.com/office/drawing/2014/chart" uri="{C3380CC4-5D6E-409C-BE32-E72D297353CC}">
              <c16:uniqueId val="{00000007-A0FB-468F-87A7-ABF927F42B55}"/>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4.17</c:v>
                </c:pt>
              </c:numCache>
            </c:numRef>
          </c:val>
          <c:extLst>
            <c:ext xmlns:c16="http://schemas.microsoft.com/office/drawing/2014/chart" uri="{C3380CC4-5D6E-409C-BE32-E72D297353CC}">
              <c16:uniqueId val="{00000000-ED6E-49AE-BC91-A805921791E9}"/>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c:v>
                </c:pt>
              </c:numCache>
            </c:numRef>
          </c:val>
          <c:extLst>
            <c:ext xmlns:c16="http://schemas.microsoft.com/office/drawing/2014/chart" uri="{C3380CC4-5D6E-409C-BE32-E72D297353CC}">
              <c16:uniqueId val="{00000001-ED6E-49AE-BC91-A805921791E9}"/>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4.84</c:v>
                </c:pt>
              </c:numCache>
            </c:numRef>
          </c:val>
          <c:extLst>
            <c:ext xmlns:c16="http://schemas.microsoft.com/office/drawing/2014/chart" uri="{C3380CC4-5D6E-409C-BE32-E72D297353CC}">
              <c16:uniqueId val="{00000002-ED6E-49AE-BC91-A805921791E9}"/>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4.26</c:v>
                </c:pt>
              </c:numCache>
            </c:numRef>
          </c:val>
          <c:extLst>
            <c:ext xmlns:c16="http://schemas.microsoft.com/office/drawing/2014/chart" uri="{C3380CC4-5D6E-409C-BE32-E72D297353CC}">
              <c16:uniqueId val="{00000003-ED6E-49AE-BC91-A805921791E9}"/>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4.83</c:v>
                </c:pt>
              </c:numCache>
            </c:numRef>
          </c:val>
          <c:extLst>
            <c:ext xmlns:c16="http://schemas.microsoft.com/office/drawing/2014/chart" uri="{C3380CC4-5D6E-409C-BE32-E72D297353CC}">
              <c16:uniqueId val="{00000004-ED6E-49AE-BC91-A805921791E9}"/>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2.76</c:v>
                </c:pt>
              </c:numCache>
            </c:numRef>
          </c:val>
          <c:extLst>
            <c:ext xmlns:c16="http://schemas.microsoft.com/office/drawing/2014/chart" uri="{C3380CC4-5D6E-409C-BE32-E72D297353CC}">
              <c16:uniqueId val="{00000005-ED6E-49AE-BC91-A805921791E9}"/>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c:v>
                </c:pt>
              </c:numCache>
            </c:numRef>
          </c:val>
          <c:extLst>
            <c:ext xmlns:c16="http://schemas.microsoft.com/office/drawing/2014/chart" uri="{C3380CC4-5D6E-409C-BE32-E72D297353CC}">
              <c16:uniqueId val="{00000006-ED6E-49AE-BC91-A805921791E9}"/>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ED6E-49AE-BC91-A805921791E9}"/>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4.13</c:v>
                </c:pt>
              </c:numCache>
            </c:numRef>
          </c:val>
          <c:extLst>
            <c:ext xmlns:c16="http://schemas.microsoft.com/office/drawing/2014/chart" uri="{C3380CC4-5D6E-409C-BE32-E72D297353CC}">
              <c16:uniqueId val="{00000000-B3D2-4213-8C09-E15F017A4245}"/>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4.08</c:v>
                </c:pt>
              </c:numCache>
            </c:numRef>
          </c:val>
          <c:extLst>
            <c:ext xmlns:c16="http://schemas.microsoft.com/office/drawing/2014/chart" uri="{C3380CC4-5D6E-409C-BE32-E72D297353CC}">
              <c16:uniqueId val="{00000001-B3D2-4213-8C09-E15F017A4245}"/>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B3D2-4213-8C09-E15F017A4245}"/>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4.18</c:v>
                </c:pt>
              </c:numCache>
            </c:numRef>
          </c:val>
          <c:extLst>
            <c:ext xmlns:c16="http://schemas.microsoft.com/office/drawing/2014/chart" uri="{C3380CC4-5D6E-409C-BE32-E72D297353CC}">
              <c16:uniqueId val="{00000003-B3D2-4213-8C09-E15F017A4245}"/>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4.6100000000000003</c:v>
                </c:pt>
              </c:numCache>
            </c:numRef>
          </c:val>
          <c:extLst>
            <c:ext xmlns:c16="http://schemas.microsoft.com/office/drawing/2014/chart" uri="{C3380CC4-5D6E-409C-BE32-E72D297353CC}">
              <c16:uniqueId val="{00000004-B3D2-4213-8C09-E15F017A4245}"/>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2.78</c:v>
                </c:pt>
              </c:numCache>
            </c:numRef>
          </c:val>
          <c:extLst>
            <c:ext xmlns:c16="http://schemas.microsoft.com/office/drawing/2014/chart" uri="{C3380CC4-5D6E-409C-BE32-E72D297353CC}">
              <c16:uniqueId val="{00000005-B3D2-4213-8C09-E15F017A4245}"/>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4.12</c:v>
                </c:pt>
              </c:numCache>
            </c:numRef>
          </c:val>
          <c:extLst>
            <c:ext xmlns:c16="http://schemas.microsoft.com/office/drawing/2014/chart" uri="{C3380CC4-5D6E-409C-BE32-E72D297353CC}">
              <c16:uniqueId val="{00000006-B3D2-4213-8C09-E15F017A4245}"/>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c:v>
                </c:pt>
              </c:numCache>
            </c:numRef>
          </c:val>
          <c:extLst>
            <c:ext xmlns:c16="http://schemas.microsoft.com/office/drawing/2014/chart" uri="{C3380CC4-5D6E-409C-BE32-E72D297353CC}">
              <c16:uniqueId val="{00000007-B3D2-4213-8C09-E15F017A4245}"/>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1403508771929E-2"/>
          <c:y val="0.18681143372703415"/>
          <c:w val="0.97587719298245612"/>
          <c:h val="0.71650036909448833"/>
        </c:manualLayout>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4.57</c:v>
                </c:pt>
              </c:numCache>
            </c:numRef>
          </c:val>
          <c:extLst>
            <c:ext xmlns:c16="http://schemas.microsoft.com/office/drawing/2014/chart" uri="{C3380CC4-5D6E-409C-BE32-E72D297353CC}">
              <c16:uniqueId val="{00000000-EECD-4269-AF56-3A99BED7EF18}"/>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4.5199999999999996</c:v>
                </c:pt>
              </c:numCache>
            </c:numRef>
          </c:val>
          <c:extLst>
            <c:ext xmlns:c16="http://schemas.microsoft.com/office/drawing/2014/chart" uri="{C3380CC4-5D6E-409C-BE32-E72D297353CC}">
              <c16:uniqueId val="{00000001-EECD-4269-AF56-3A99BED7EF18}"/>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4.8600000000000003</c:v>
                </c:pt>
              </c:numCache>
            </c:numRef>
          </c:val>
          <c:extLst>
            <c:ext xmlns:c16="http://schemas.microsoft.com/office/drawing/2014/chart" uri="{C3380CC4-5D6E-409C-BE32-E72D297353CC}">
              <c16:uniqueId val="{00000002-EECD-4269-AF56-3A99BED7EF18}"/>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4.24</c:v>
                </c:pt>
              </c:numCache>
            </c:numRef>
          </c:val>
          <c:extLst>
            <c:ext xmlns:c16="http://schemas.microsoft.com/office/drawing/2014/chart" uri="{C3380CC4-5D6E-409C-BE32-E72D297353CC}">
              <c16:uniqueId val="{00000003-EECD-4269-AF56-3A99BED7EF18}"/>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4.93</c:v>
                </c:pt>
              </c:numCache>
            </c:numRef>
          </c:val>
          <c:extLst>
            <c:ext xmlns:c16="http://schemas.microsoft.com/office/drawing/2014/chart" uri="{C3380CC4-5D6E-409C-BE32-E72D297353CC}">
              <c16:uniqueId val="{00000004-EECD-4269-AF56-3A99BED7EF18}"/>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4.66</c:v>
                </c:pt>
              </c:numCache>
            </c:numRef>
          </c:val>
          <c:extLst>
            <c:ext xmlns:c16="http://schemas.microsoft.com/office/drawing/2014/chart" uri="{C3380CC4-5D6E-409C-BE32-E72D297353CC}">
              <c16:uniqueId val="{00000005-EECD-4269-AF56-3A99BED7EF18}"/>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4.29</c:v>
                </c:pt>
              </c:numCache>
            </c:numRef>
          </c:val>
          <c:extLst>
            <c:ext xmlns:c16="http://schemas.microsoft.com/office/drawing/2014/chart" uri="{C3380CC4-5D6E-409C-BE32-E72D297353CC}">
              <c16:uniqueId val="{00000006-EECD-4269-AF56-3A99BED7EF18}"/>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4.4800000000000004</c:v>
                </c:pt>
              </c:numCache>
            </c:numRef>
          </c:val>
          <c:extLst>
            <c:ext xmlns:c16="http://schemas.microsoft.com/office/drawing/2014/chart" uri="{C3380CC4-5D6E-409C-BE32-E72D297353CC}">
              <c16:uniqueId val="{00000007-EECD-4269-AF56-3A99BED7EF18}"/>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0-CD98-4162-931B-4E284DF96D27}"/>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4.33</c:v>
                </c:pt>
              </c:numCache>
            </c:numRef>
          </c:val>
          <c:extLst>
            <c:ext xmlns:c16="http://schemas.microsoft.com/office/drawing/2014/chart" uri="{C3380CC4-5D6E-409C-BE32-E72D297353CC}">
              <c16:uniqueId val="{00000001-CD98-4162-931B-4E284DF96D27}"/>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4.83</c:v>
                </c:pt>
              </c:numCache>
            </c:numRef>
          </c:val>
          <c:extLst>
            <c:ext xmlns:c16="http://schemas.microsoft.com/office/drawing/2014/chart" uri="{C3380CC4-5D6E-409C-BE32-E72D297353CC}">
              <c16:uniqueId val="{00000002-CD98-4162-931B-4E284DF96D27}"/>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4.3</c:v>
                </c:pt>
              </c:numCache>
            </c:numRef>
          </c:val>
          <c:extLst>
            <c:ext xmlns:c16="http://schemas.microsoft.com/office/drawing/2014/chart" uri="{C3380CC4-5D6E-409C-BE32-E72D297353CC}">
              <c16:uniqueId val="{00000003-CD98-4162-931B-4E284DF96D27}"/>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4.93</c:v>
                </c:pt>
              </c:numCache>
            </c:numRef>
          </c:val>
          <c:extLst>
            <c:ext xmlns:c16="http://schemas.microsoft.com/office/drawing/2014/chart" uri="{C3380CC4-5D6E-409C-BE32-E72D297353CC}">
              <c16:uniqueId val="{00000004-CD98-4162-931B-4E284DF96D27}"/>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4.01</c:v>
                </c:pt>
              </c:numCache>
            </c:numRef>
          </c:val>
          <c:extLst>
            <c:ext xmlns:c16="http://schemas.microsoft.com/office/drawing/2014/chart" uri="{C3380CC4-5D6E-409C-BE32-E72D297353CC}">
              <c16:uniqueId val="{00000005-CD98-4162-931B-4E284DF96D27}"/>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4.07</c:v>
                </c:pt>
              </c:numCache>
            </c:numRef>
          </c:val>
          <c:extLst>
            <c:ext xmlns:c16="http://schemas.microsoft.com/office/drawing/2014/chart" uri="{C3380CC4-5D6E-409C-BE32-E72D297353CC}">
              <c16:uniqueId val="{00000006-CD98-4162-931B-4E284DF96D27}"/>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4.3499999999999996</c:v>
                </c:pt>
              </c:numCache>
            </c:numRef>
          </c:val>
          <c:extLst>
            <c:ext xmlns:c16="http://schemas.microsoft.com/office/drawing/2014/chart" uri="{C3380CC4-5D6E-409C-BE32-E72D297353CC}">
              <c16:uniqueId val="{00000007-CD98-4162-931B-4E284DF96D27}"/>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4.4800000000000004</c:v>
                </c:pt>
              </c:numCache>
            </c:numRef>
          </c:val>
          <c:extLst>
            <c:ext xmlns:c16="http://schemas.microsoft.com/office/drawing/2014/chart" uri="{C3380CC4-5D6E-409C-BE32-E72D297353CC}">
              <c16:uniqueId val="{00000000-0953-4A52-908E-1B6E25310CDC}"/>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4.29</c:v>
                </c:pt>
              </c:numCache>
            </c:numRef>
          </c:val>
          <c:extLst>
            <c:ext xmlns:c16="http://schemas.microsoft.com/office/drawing/2014/chart" uri="{C3380CC4-5D6E-409C-BE32-E72D297353CC}">
              <c16:uniqueId val="{00000001-0953-4A52-908E-1B6E25310CDC}"/>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4.82</c:v>
                </c:pt>
              </c:numCache>
            </c:numRef>
          </c:val>
          <c:extLst>
            <c:ext xmlns:c16="http://schemas.microsoft.com/office/drawing/2014/chart" uri="{C3380CC4-5D6E-409C-BE32-E72D297353CC}">
              <c16:uniqueId val="{00000002-0953-4A52-908E-1B6E25310CDC}"/>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4.28</c:v>
                </c:pt>
              </c:numCache>
            </c:numRef>
          </c:val>
          <c:extLst>
            <c:ext xmlns:c16="http://schemas.microsoft.com/office/drawing/2014/chart" uri="{C3380CC4-5D6E-409C-BE32-E72D297353CC}">
              <c16:uniqueId val="{00000003-0953-4A52-908E-1B6E25310CDC}"/>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4.87</c:v>
                </c:pt>
              </c:numCache>
            </c:numRef>
          </c:val>
          <c:extLst>
            <c:ext xmlns:c16="http://schemas.microsoft.com/office/drawing/2014/chart" uri="{C3380CC4-5D6E-409C-BE32-E72D297353CC}">
              <c16:uniqueId val="{00000004-0953-4A52-908E-1B6E25310CDC}"/>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3.18</c:v>
                </c:pt>
              </c:numCache>
            </c:numRef>
          </c:val>
          <c:extLst>
            <c:ext xmlns:c16="http://schemas.microsoft.com/office/drawing/2014/chart" uri="{C3380CC4-5D6E-409C-BE32-E72D297353CC}">
              <c16:uniqueId val="{00000005-0953-4A52-908E-1B6E25310CDC}"/>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4.18</c:v>
                </c:pt>
              </c:numCache>
            </c:numRef>
          </c:val>
          <c:extLst>
            <c:ext xmlns:c16="http://schemas.microsoft.com/office/drawing/2014/chart" uri="{C3380CC4-5D6E-409C-BE32-E72D297353CC}">
              <c16:uniqueId val="{00000006-0953-4A52-908E-1B6E25310CDC}"/>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4.32</c:v>
                </c:pt>
              </c:numCache>
            </c:numRef>
          </c:val>
          <c:extLst>
            <c:ext xmlns:c16="http://schemas.microsoft.com/office/drawing/2014/chart" uri="{C3380CC4-5D6E-409C-BE32-E72D297353CC}">
              <c16:uniqueId val="{00000007-0953-4A52-908E-1B6E25310CDC}"/>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4.16</c:v>
                </c:pt>
              </c:numCache>
            </c:numRef>
          </c:val>
          <c:extLst>
            <c:ext xmlns:c16="http://schemas.microsoft.com/office/drawing/2014/chart" uri="{C3380CC4-5D6E-409C-BE32-E72D297353CC}">
              <c16:uniqueId val="{00000000-DCF0-465F-AAFC-9995B51E352E}"/>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4.16</c:v>
                </c:pt>
              </c:numCache>
            </c:numRef>
          </c:val>
          <c:extLst>
            <c:ext xmlns:c16="http://schemas.microsoft.com/office/drawing/2014/chart" uri="{C3380CC4-5D6E-409C-BE32-E72D297353CC}">
              <c16:uniqueId val="{00000001-DCF0-465F-AAFC-9995B51E352E}"/>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4.71</c:v>
                </c:pt>
              </c:numCache>
            </c:numRef>
          </c:val>
          <c:extLst>
            <c:ext xmlns:c16="http://schemas.microsoft.com/office/drawing/2014/chart" uri="{C3380CC4-5D6E-409C-BE32-E72D297353CC}">
              <c16:uniqueId val="{00000002-DCF0-465F-AAFC-9995B51E352E}"/>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4.1900000000000004</c:v>
                </c:pt>
              </c:numCache>
            </c:numRef>
          </c:val>
          <c:extLst>
            <c:ext xmlns:c16="http://schemas.microsoft.com/office/drawing/2014/chart" uri="{C3380CC4-5D6E-409C-BE32-E72D297353CC}">
              <c16:uniqueId val="{00000003-DCF0-465F-AAFC-9995B51E352E}"/>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4.78</c:v>
                </c:pt>
              </c:numCache>
            </c:numRef>
          </c:val>
          <c:extLst>
            <c:ext xmlns:c16="http://schemas.microsoft.com/office/drawing/2014/chart" uri="{C3380CC4-5D6E-409C-BE32-E72D297353CC}">
              <c16:uniqueId val="{00000004-DCF0-465F-AAFC-9995B51E352E}"/>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3.04</c:v>
                </c:pt>
              </c:numCache>
            </c:numRef>
          </c:val>
          <c:extLst>
            <c:ext xmlns:c16="http://schemas.microsoft.com/office/drawing/2014/chart" uri="{C3380CC4-5D6E-409C-BE32-E72D297353CC}">
              <c16:uniqueId val="{00000005-DCF0-465F-AAFC-9995B51E352E}"/>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3.96</c:v>
                </c:pt>
              </c:numCache>
            </c:numRef>
          </c:val>
          <c:extLst>
            <c:ext xmlns:c16="http://schemas.microsoft.com/office/drawing/2014/chart" uri="{C3380CC4-5D6E-409C-BE32-E72D297353CC}">
              <c16:uniqueId val="{00000006-DCF0-465F-AAFC-9995B51E352E}"/>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4.29</c:v>
                </c:pt>
              </c:numCache>
            </c:numRef>
          </c:val>
          <c:extLst>
            <c:ext xmlns:c16="http://schemas.microsoft.com/office/drawing/2014/chart" uri="{C3380CC4-5D6E-409C-BE32-E72D297353CC}">
              <c16:uniqueId val="{00000007-DCF0-465F-AAFC-9995B51E352E}"/>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551C-48E6-A4C8-B1FFD3873C07}"/>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551C-48E6-A4C8-B1FFD3873C07}"/>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551C-48E6-A4C8-B1FFD3873C07}"/>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551C-48E6-A4C8-B1FFD3873C07}"/>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551C-48E6-A4C8-B1FFD3873C07}"/>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551C-48E6-A4C8-B1FFD3873C07}"/>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551C-48E6-A4C8-B1FFD3873C07}"/>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551C-48E6-A4C8-B1FFD3873C07}"/>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C-48E6-A4C8-B1FFD3873C07}"/>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1C-48E6-A4C8-B1FFD3873C07}"/>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1C-48E6-A4C8-B1FFD3873C07}"/>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1C-48E6-A4C8-B1FFD3873C07}"/>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1C-48E6-A4C8-B1FFD3873C07}"/>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1C-48E6-A4C8-B1FFD3873C07}"/>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Лист1!$B$2</c:f>
              <c:numCache>
                <c:formatCode>General</c:formatCode>
                <c:ptCount val="1"/>
                <c:pt idx="0">
                  <c:v>3.4</c:v>
                </c:pt>
              </c:numCache>
            </c:numRef>
          </c:val>
          <c:extLst>
            <c:ext xmlns:c16="http://schemas.microsoft.com/office/drawing/2014/chart" uri="{C3380CC4-5D6E-409C-BE32-E72D297353CC}">
              <c16:uniqueId val="{0000000E-551C-48E6-A4C8-B1FFD3873C07}"/>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Лист1!$C$2</c:f>
              <c:numCache>
                <c:formatCode>General</c:formatCode>
                <c:ptCount val="1"/>
                <c:pt idx="0">
                  <c:v>4.3</c:v>
                </c:pt>
              </c:numCache>
            </c:numRef>
          </c:val>
          <c:extLst>
            <c:ext xmlns:c16="http://schemas.microsoft.com/office/drawing/2014/chart" uri="{C3380CC4-5D6E-409C-BE32-E72D297353CC}">
              <c16:uniqueId val="{0000000E-54F2-4DDE-A9ED-3DCDE162B28B}"/>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0F-54F2-4DDE-A9ED-3DCDE162B28B}"/>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0-54F2-4DDE-A9ED-3DCDE162B28B}"/>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1-54F2-4DDE-A9ED-3DCDE162B28B}"/>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2-54F2-4DDE-A9ED-3DCDE162B28B}"/>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Rectorat</c:v>
                </c:pt>
              </c:strCache>
            </c:strRef>
          </c:cat>
          <c:val>
            <c:numRef>
              <c:f>Лист1!$H$2</c:f>
              <c:numCache>
                <c:formatCode>General</c:formatCode>
                <c:ptCount val="1"/>
                <c:pt idx="0">
                  <c:v>4.5999999999999996</c:v>
                </c:pt>
              </c:numCache>
            </c:numRef>
          </c:val>
          <c:extLst>
            <c:ext xmlns:c16="http://schemas.microsoft.com/office/drawing/2014/chart" uri="{C3380CC4-5D6E-409C-BE32-E72D297353CC}">
              <c16:uniqueId val="{00000013-54F2-4DDE-A9ED-3DCDE162B28B}"/>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4.41</c:v>
                </c:pt>
              </c:numCache>
            </c:numRef>
          </c:val>
          <c:extLst>
            <c:ext xmlns:c16="http://schemas.microsoft.com/office/drawing/2014/chart" uri="{C3380CC4-5D6E-409C-BE32-E72D297353CC}">
              <c16:uniqueId val="{00000000-7421-4326-9E4F-9F9D3E3607D1}"/>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3.9</c:v>
                </c:pt>
              </c:numCache>
            </c:numRef>
          </c:val>
          <c:extLst>
            <c:ext xmlns:c16="http://schemas.microsoft.com/office/drawing/2014/chart" uri="{C3380CC4-5D6E-409C-BE32-E72D297353CC}">
              <c16:uniqueId val="{00000001-7421-4326-9E4F-9F9D3E3607D1}"/>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c:v>
                </c:pt>
              </c:numCache>
            </c:numRef>
          </c:val>
          <c:extLst>
            <c:ext xmlns:c16="http://schemas.microsoft.com/office/drawing/2014/chart" uri="{C3380CC4-5D6E-409C-BE32-E72D297353CC}">
              <c16:uniqueId val="{00000002-7421-4326-9E4F-9F9D3E3607D1}"/>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4.2300000000000004</c:v>
                </c:pt>
              </c:numCache>
            </c:numRef>
          </c:val>
          <c:extLst>
            <c:ext xmlns:c16="http://schemas.microsoft.com/office/drawing/2014/chart" uri="{C3380CC4-5D6E-409C-BE32-E72D297353CC}">
              <c16:uniqueId val="{00000003-7421-4326-9E4F-9F9D3E3607D1}"/>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4.8499999999999996</c:v>
                </c:pt>
              </c:numCache>
            </c:numRef>
          </c:val>
          <c:extLst>
            <c:ext xmlns:c16="http://schemas.microsoft.com/office/drawing/2014/chart" uri="{C3380CC4-5D6E-409C-BE32-E72D297353CC}">
              <c16:uniqueId val="{00000004-7421-4326-9E4F-9F9D3E3607D1}"/>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4.6100000000000003</c:v>
                </c:pt>
              </c:numCache>
            </c:numRef>
          </c:val>
          <c:extLst>
            <c:ext xmlns:c16="http://schemas.microsoft.com/office/drawing/2014/chart" uri="{C3380CC4-5D6E-409C-BE32-E72D297353CC}">
              <c16:uniqueId val="{00000005-7421-4326-9E4F-9F9D3E3607D1}"/>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4.3099999999999996</c:v>
                </c:pt>
              </c:numCache>
            </c:numRef>
          </c:val>
          <c:extLst>
            <c:ext xmlns:c16="http://schemas.microsoft.com/office/drawing/2014/chart" uri="{C3380CC4-5D6E-409C-BE32-E72D297353CC}">
              <c16:uniqueId val="{00000006-7421-4326-9E4F-9F9D3E3607D1}"/>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4.28</c:v>
                </c:pt>
              </c:numCache>
            </c:numRef>
          </c:val>
          <c:extLst>
            <c:ext xmlns:c16="http://schemas.microsoft.com/office/drawing/2014/chart" uri="{C3380CC4-5D6E-409C-BE32-E72D297353CC}">
              <c16:uniqueId val="{00000007-7421-4326-9E4F-9F9D3E3607D1}"/>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Media generală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Лист1!$B$2</c:f>
              <c:numCache>
                <c:formatCode>General</c:formatCode>
                <c:ptCount val="1"/>
                <c:pt idx="0">
                  <c:v>4.26</c:v>
                </c:pt>
              </c:numCache>
            </c:numRef>
          </c:val>
          <c:extLst>
            <c:ext xmlns:c16="http://schemas.microsoft.com/office/drawing/2014/chart" uri="{C3380CC4-5D6E-409C-BE32-E72D297353CC}">
              <c16:uniqueId val="{00000000-6960-4210-BA25-5D5169712CAA}"/>
            </c:ext>
          </c:extLst>
        </c:ser>
        <c:ser>
          <c:idx val="1"/>
          <c:order val="1"/>
          <c:tx>
            <c:strRef>
              <c:f>Лист1!$C$1</c:f>
              <c:strCache>
                <c:ptCount val="1"/>
                <c:pt idx="0">
                  <c:v>BM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Лист1!$C$2</c:f>
              <c:numCache>
                <c:formatCode>0.00</c:formatCode>
                <c:ptCount val="1"/>
                <c:pt idx="0">
                  <c:v>4.17</c:v>
                </c:pt>
              </c:numCache>
            </c:numRef>
          </c:val>
          <c:extLst>
            <c:ext xmlns:c16="http://schemas.microsoft.com/office/drawing/2014/chart" uri="{C3380CC4-5D6E-409C-BE32-E72D297353CC}">
              <c16:uniqueId val="{00000001-6960-4210-BA25-5D5169712CAA}"/>
            </c:ext>
          </c:extLst>
        </c:ser>
        <c:ser>
          <c:idx val="2"/>
          <c:order val="2"/>
          <c:tx>
            <c:strRef>
              <c:f>Лист1!$D$1</c:f>
              <c:strCache>
                <c:ptCount val="1"/>
                <c:pt idx="0">
                  <c:v>Drept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Лист1!$D$2</c:f>
              <c:numCache>
                <c:formatCode>0.00</c:formatCode>
                <c:ptCount val="1"/>
                <c:pt idx="0">
                  <c:v>4.79</c:v>
                </c:pt>
              </c:numCache>
            </c:numRef>
          </c:val>
          <c:extLst>
            <c:ext xmlns:c16="http://schemas.microsoft.com/office/drawing/2014/chart" uri="{C3380CC4-5D6E-409C-BE32-E72D297353CC}">
              <c16:uniqueId val="{00000002-6960-4210-BA25-5D5169712CAA}"/>
            </c:ext>
          </c:extLst>
        </c:ser>
        <c:ser>
          <c:idx val="3"/>
          <c:order val="3"/>
          <c:tx>
            <c:strRef>
              <c:f>Лист1!$E$1</c:f>
              <c:strCache>
                <c:ptCount val="1"/>
                <c:pt idx="0">
                  <c:v>ȘE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Лист1!$E$2</c:f>
              <c:numCache>
                <c:formatCode>0.00</c:formatCode>
                <c:ptCount val="1"/>
                <c:pt idx="0">
                  <c:v>4.26</c:v>
                </c:pt>
              </c:numCache>
            </c:numRef>
          </c:val>
          <c:extLst>
            <c:ext xmlns:c16="http://schemas.microsoft.com/office/drawing/2014/chart" uri="{C3380CC4-5D6E-409C-BE32-E72D297353CC}">
              <c16:uniqueId val="{00000003-6960-4210-BA25-5D5169712CAA}"/>
            </c:ext>
          </c:extLst>
        </c:ser>
        <c:ser>
          <c:idx val="4"/>
          <c:order val="4"/>
          <c:tx>
            <c:strRef>
              <c:f>Лист1!$F$1</c:f>
              <c:strCache>
                <c:ptCount val="1"/>
                <c:pt idx="0">
                  <c:v>ȘSE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Лист1!$F$2</c:f>
              <c:numCache>
                <c:formatCode>0.00</c:formatCode>
                <c:ptCount val="1"/>
                <c:pt idx="0">
                  <c:v>4.82</c:v>
                </c:pt>
              </c:numCache>
            </c:numRef>
          </c:val>
          <c:extLst>
            <c:ext xmlns:c16="http://schemas.microsoft.com/office/drawing/2014/chart" uri="{C3380CC4-5D6E-409C-BE32-E72D297353CC}">
              <c16:uniqueId val="{00000004-6960-4210-BA25-5D5169712CAA}"/>
            </c:ext>
          </c:extLst>
        </c:ser>
        <c:ser>
          <c:idx val="5"/>
          <c:order val="5"/>
          <c:tx>
            <c:strRef>
              <c:f>Лист1!$G$1</c:f>
              <c:strCache>
                <c:ptCount val="1"/>
                <c:pt idx="0">
                  <c:v>IID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Лист1!$G$2</c:f>
              <c:numCache>
                <c:formatCode>0.00</c:formatCode>
                <c:ptCount val="1"/>
                <c:pt idx="0">
                  <c:v>3.31</c:v>
                </c:pt>
              </c:numCache>
            </c:numRef>
          </c:val>
          <c:extLst>
            <c:ext xmlns:c16="http://schemas.microsoft.com/office/drawing/2014/chart" uri="{C3380CC4-5D6E-409C-BE32-E72D297353CC}">
              <c16:uniqueId val="{00000005-6960-4210-BA25-5D5169712CAA}"/>
            </c:ext>
          </c:extLst>
        </c:ser>
        <c:ser>
          <c:idx val="6"/>
          <c:order val="6"/>
          <c:tx>
            <c:strRef>
              <c:f>Лист1!$H$1</c:f>
              <c:strCache>
                <c:ptCount val="1"/>
                <c:pt idx="0">
                  <c:v>Litere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Лист1!$H$2</c:f>
              <c:numCache>
                <c:formatCode>0.00</c:formatCode>
                <c:ptCount val="1"/>
                <c:pt idx="0">
                  <c:v>4.08</c:v>
                </c:pt>
              </c:numCache>
            </c:numRef>
          </c:val>
          <c:extLst>
            <c:ext xmlns:c16="http://schemas.microsoft.com/office/drawing/2014/chart" uri="{C3380CC4-5D6E-409C-BE32-E72D297353CC}">
              <c16:uniqueId val="{00000006-6960-4210-BA25-5D5169712CAA}"/>
            </c:ext>
          </c:extLst>
        </c:ser>
        <c:ser>
          <c:idx val="7"/>
          <c:order val="7"/>
          <c:tx>
            <c:strRef>
              <c:f>Лист1!$I$1</c:f>
              <c:strCache>
                <c:ptCount val="1"/>
                <c:pt idx="0">
                  <c:v>RIJȘP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Medii</c:v>
                </c:pt>
              </c:strCache>
            </c:strRef>
          </c:cat>
          <c:val>
            <c:numRef>
              <c:f>Лист1!$I$2</c:f>
              <c:numCache>
                <c:formatCode>General</c:formatCode>
                <c:ptCount val="1"/>
                <c:pt idx="0">
                  <c:v>4.38</c:v>
                </c:pt>
              </c:numCache>
            </c:numRef>
          </c:val>
          <c:extLst>
            <c:ext xmlns:c16="http://schemas.microsoft.com/office/drawing/2014/chart" uri="{C3380CC4-5D6E-409C-BE32-E72D297353CC}">
              <c16:uniqueId val="{00000007-6960-4210-BA25-5D5169712CAA}"/>
            </c:ext>
          </c:extLst>
        </c:ser>
        <c:dLbls>
          <c:showLegendKey val="0"/>
          <c:showVal val="1"/>
          <c:showCatName val="0"/>
          <c:showSerName val="0"/>
          <c:showPercent val="0"/>
          <c:showBubbleSize val="0"/>
        </c:dLbls>
        <c:gapWidth val="150"/>
        <c:overlap val="-25"/>
        <c:axId val="407457352"/>
        <c:axId val="407455712"/>
      </c:barChart>
      <c:catAx>
        <c:axId val="4074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7455712"/>
        <c:crosses val="autoZero"/>
        <c:auto val="1"/>
        <c:lblAlgn val="ctr"/>
        <c:lblOffset val="100"/>
        <c:noMultiLvlLbl val="0"/>
      </c:catAx>
      <c:valAx>
        <c:axId val="407455712"/>
        <c:scaling>
          <c:orientation val="minMax"/>
        </c:scaling>
        <c:delete val="1"/>
        <c:axPos val="l"/>
        <c:numFmt formatCode="General" sourceLinked="1"/>
        <c:majorTickMark val="none"/>
        <c:minorTickMark val="none"/>
        <c:tickLblPos val="nextTo"/>
        <c:crossAx val="407457352"/>
        <c:crosses val="autoZero"/>
        <c:crossBetween val="between"/>
      </c:valAx>
      <c:spPr>
        <a:noFill/>
        <a:ln>
          <a:noFill/>
        </a:ln>
        <a:effectLst/>
      </c:spPr>
    </c:plotArea>
    <c:legend>
      <c:legendPos val="t"/>
      <c:layout>
        <c:manualLayout>
          <c:xMode val="edge"/>
          <c:yMode val="edge"/>
          <c:x val="9.0280584395976884E-3"/>
          <c:y val="1.5151515151515152E-2"/>
          <c:w val="0.97161928320906787"/>
          <c:h val="0.12618985126859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704-4727-A969-FD5F949EC94E}"/>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704-4727-A969-FD5F949EC94E}"/>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704-4727-A969-FD5F949EC94E}"/>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704-4727-A969-FD5F949EC94E}"/>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0704-4727-A969-FD5F949EC94E}"/>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0704-4727-A969-FD5F949EC94E}"/>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0704-4727-A969-FD5F949EC94E}"/>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0704-4727-A969-FD5F949EC94E}"/>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04-4727-A969-FD5F949EC94E}"/>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04-4727-A969-FD5F949EC94E}"/>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04-4727-A969-FD5F949EC94E}"/>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04-4727-A969-FD5F949EC94E}"/>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04-4727-A969-FD5F949EC94E}"/>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04-4727-A969-FD5F949EC94E}"/>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0704-4727-A969-FD5F949EC94E}"/>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0704-4727-A969-FD5F949EC94E}"/>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Лист1!$D$2</c:f>
              <c:numCache>
                <c:formatCode>General</c:formatCode>
                <c:ptCount val="1"/>
                <c:pt idx="0">
                  <c:v>3.5</c:v>
                </c:pt>
              </c:numCache>
            </c:numRef>
          </c:val>
          <c:extLst>
            <c:ext xmlns:c16="http://schemas.microsoft.com/office/drawing/2014/chart" uri="{C3380CC4-5D6E-409C-BE32-E72D297353CC}">
              <c16:uniqueId val="{00000010-0704-4727-A969-FD5F949EC94E}"/>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0704-4727-A969-FD5F949EC94E}"/>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0704-4727-A969-FD5F949EC94E}"/>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0704-4727-A969-FD5F949EC94E}"/>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OSA</c:v>
                </c:pt>
              </c:strCache>
            </c:strRef>
          </c:cat>
          <c:val>
            <c:numRef>
              <c:f>Лист1!$H$2</c:f>
              <c:numCache>
                <c:formatCode>General</c:formatCode>
                <c:ptCount val="1"/>
                <c:pt idx="0">
                  <c:v>4.2</c:v>
                </c:pt>
              </c:numCache>
            </c:numRef>
          </c:val>
          <c:extLst>
            <c:ext xmlns:c16="http://schemas.microsoft.com/office/drawing/2014/chart" uri="{C3380CC4-5D6E-409C-BE32-E72D297353CC}">
              <c16:uniqueId val="{00000014-0704-4727-A969-FD5F949EC94E}"/>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C74-4818-927D-CB0B2383078C}"/>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C74-4818-927D-CB0B2383078C}"/>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C74-4818-927D-CB0B2383078C}"/>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C74-4818-927D-CB0B2383078C}"/>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4C74-4818-927D-CB0B2383078C}"/>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4C74-4818-927D-CB0B2383078C}"/>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4C74-4818-927D-CB0B2383078C}"/>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4C74-4818-927D-CB0B2383078C}"/>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74-4818-927D-CB0B2383078C}"/>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4-4818-927D-CB0B2383078C}"/>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74-4818-927D-CB0B2383078C}"/>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74-4818-927D-CB0B2383078C}"/>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74-4818-927D-CB0B2383078C}"/>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74-4818-927D-CB0B2383078C}"/>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Лист1!$B$2</c:f>
              <c:numCache>
                <c:formatCode>General</c:formatCode>
                <c:ptCount val="1"/>
                <c:pt idx="0">
                  <c:v>3.6</c:v>
                </c:pt>
              </c:numCache>
            </c:numRef>
          </c:val>
          <c:extLst>
            <c:ext xmlns:c16="http://schemas.microsoft.com/office/drawing/2014/chart" uri="{C3380CC4-5D6E-409C-BE32-E72D297353CC}">
              <c16:uniqueId val="{0000000E-4C74-4818-927D-CB0B2383078C}"/>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Лист1!$C$2</c:f>
              <c:numCache>
                <c:formatCode>General</c:formatCode>
                <c:ptCount val="1"/>
                <c:pt idx="0">
                  <c:v>4.4000000000000004</c:v>
                </c:pt>
              </c:numCache>
            </c:numRef>
          </c:val>
          <c:extLst>
            <c:ext xmlns:c16="http://schemas.microsoft.com/office/drawing/2014/chart" uri="{C3380CC4-5D6E-409C-BE32-E72D297353CC}">
              <c16:uniqueId val="{0000000F-4C74-4818-927D-CB0B2383078C}"/>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4C74-4818-927D-CB0B2383078C}"/>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Лист1!$E$2</c:f>
              <c:numCache>
                <c:formatCode>General</c:formatCode>
                <c:ptCount val="1"/>
                <c:pt idx="0">
                  <c:v>4.0999999999999996</c:v>
                </c:pt>
              </c:numCache>
            </c:numRef>
          </c:val>
          <c:extLst>
            <c:ext xmlns:c16="http://schemas.microsoft.com/office/drawing/2014/chart" uri="{C3380CC4-5D6E-409C-BE32-E72D297353CC}">
              <c16:uniqueId val="{00000011-4C74-4818-927D-CB0B2383078C}"/>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Лист1!$F$2</c:f>
              <c:numCache>
                <c:formatCode>General</c:formatCode>
                <c:ptCount val="1"/>
                <c:pt idx="0">
                  <c:v>4.7</c:v>
                </c:pt>
              </c:numCache>
            </c:numRef>
          </c:val>
          <c:extLst>
            <c:ext xmlns:c16="http://schemas.microsoft.com/office/drawing/2014/chart" uri="{C3380CC4-5D6E-409C-BE32-E72D297353CC}">
              <c16:uniqueId val="{00000012-4C74-4818-927D-CB0B2383078C}"/>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4C74-4818-927D-CB0B2383078C}"/>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Decanat</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4C74-4818-927D-CB0B2383078C}"/>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CF6-46E1-8669-8BB6D75D1C9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CF6-46E1-8669-8BB6D75D1C9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CF6-46E1-8669-8BB6D75D1C9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6CF6-46E1-8669-8BB6D75D1C9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6CF6-46E1-8669-8BB6D75D1C98}"/>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6CF6-46E1-8669-8BB6D75D1C9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6CF6-46E1-8669-8BB6D75D1C98}"/>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6CF6-46E1-8669-8BB6D75D1C98}"/>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F6-46E1-8669-8BB6D75D1C98}"/>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F6-46E1-8669-8BB6D75D1C98}"/>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F6-46E1-8669-8BB6D75D1C98}"/>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F6-46E1-8669-8BB6D75D1C98}"/>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F6-46E1-8669-8BB6D75D1C98}"/>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F6-46E1-8669-8BB6D75D1C9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6CF6-46E1-8669-8BB6D75D1C98}"/>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Лист1!$C$2</c:f>
              <c:numCache>
                <c:formatCode>General</c:formatCode>
                <c:ptCount val="1"/>
                <c:pt idx="0">
                  <c:v>4.2</c:v>
                </c:pt>
              </c:numCache>
            </c:numRef>
          </c:val>
          <c:extLst>
            <c:ext xmlns:c16="http://schemas.microsoft.com/office/drawing/2014/chart" uri="{C3380CC4-5D6E-409C-BE32-E72D297353CC}">
              <c16:uniqueId val="{0000000F-6CF6-46E1-8669-8BB6D75D1C98}"/>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Лист1!$D$2</c:f>
              <c:numCache>
                <c:formatCode>General</c:formatCode>
                <c:ptCount val="1"/>
                <c:pt idx="0">
                  <c:v>3.6</c:v>
                </c:pt>
              </c:numCache>
            </c:numRef>
          </c:val>
          <c:extLst>
            <c:ext xmlns:c16="http://schemas.microsoft.com/office/drawing/2014/chart" uri="{C3380CC4-5D6E-409C-BE32-E72D297353CC}">
              <c16:uniqueId val="{00000010-6CF6-46E1-8669-8BB6D75D1C98}"/>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Лист1!$E$2</c:f>
              <c:numCache>
                <c:formatCode>General</c:formatCode>
                <c:ptCount val="1"/>
                <c:pt idx="0">
                  <c:v>3.9</c:v>
                </c:pt>
              </c:numCache>
            </c:numRef>
          </c:val>
          <c:extLst>
            <c:ext xmlns:c16="http://schemas.microsoft.com/office/drawing/2014/chart" uri="{C3380CC4-5D6E-409C-BE32-E72D297353CC}">
              <c16:uniqueId val="{00000011-6CF6-46E1-8669-8BB6D75D1C98}"/>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Лист1!$F$2</c:f>
              <c:numCache>
                <c:formatCode>General</c:formatCode>
                <c:ptCount val="1"/>
                <c:pt idx="0">
                  <c:v>4.8</c:v>
                </c:pt>
              </c:numCache>
            </c:numRef>
          </c:val>
          <c:extLst>
            <c:ext xmlns:c16="http://schemas.microsoft.com/office/drawing/2014/chart" uri="{C3380CC4-5D6E-409C-BE32-E72D297353CC}">
              <c16:uniqueId val="{00000012-6CF6-46E1-8669-8BB6D75D1C98}"/>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Лист1!$G$2</c:f>
              <c:numCache>
                <c:formatCode>General</c:formatCode>
                <c:ptCount val="1"/>
                <c:pt idx="0">
                  <c:v>4.3</c:v>
                </c:pt>
              </c:numCache>
            </c:numRef>
          </c:val>
          <c:extLst>
            <c:ext xmlns:c16="http://schemas.microsoft.com/office/drawing/2014/chart" uri="{C3380CC4-5D6E-409C-BE32-E72D297353CC}">
              <c16:uniqueId val="{00000013-6CF6-46E1-8669-8BB6D75D1C98}"/>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Catedra de profil</c:v>
                </c:pt>
              </c:strCache>
            </c:strRef>
          </c:cat>
          <c:val>
            <c:numRef>
              <c:f>Лист1!$H$2</c:f>
              <c:numCache>
                <c:formatCode>General</c:formatCode>
                <c:ptCount val="1"/>
                <c:pt idx="0">
                  <c:v>4.8</c:v>
                </c:pt>
              </c:numCache>
            </c:numRef>
          </c:val>
          <c:extLst>
            <c:ext xmlns:c16="http://schemas.microsoft.com/office/drawing/2014/chart" uri="{C3380CC4-5D6E-409C-BE32-E72D297353CC}">
              <c16:uniqueId val="{00000014-6CF6-46E1-8669-8BB6D75D1C98}"/>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92592592592591E-2"/>
          <c:y val="0.25116110486189225"/>
          <c:w val="0.93981481481481477"/>
          <c:h val="0.69494813148356438"/>
        </c:manualLayout>
      </c:layout>
      <c:barChart>
        <c:barDir val="col"/>
        <c:grouping val="clustered"/>
        <c:varyColors val="0"/>
        <c:ser>
          <c:idx val="0"/>
          <c:order val="0"/>
          <c:tx>
            <c:strRef>
              <c:f>Лист1!$B$1</c:f>
              <c:strCache>
                <c:ptCount val="1"/>
                <c:pt idx="0">
                  <c:v>BM</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594-429B-BC81-1F805598B0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3594-429B-BC81-1F805598B063}"/>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3594-429B-BC81-1F805598B063}"/>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3594-429B-BC81-1F805598B063}"/>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3594-429B-BC81-1F805598B063}"/>
              </c:ext>
            </c:extLst>
          </c:dPt>
          <c:dPt>
            <c:idx val="5"/>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B-3594-429B-BC81-1F805598B063}"/>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3594-429B-BC81-1F805598B063}"/>
              </c:ext>
            </c:extLst>
          </c:dPt>
          <c:dLbls>
            <c:dLbl>
              <c:idx val="0"/>
              <c:layout>
                <c:manualLayout>
                  <c:x val="-1.4297717993584135E-2"/>
                  <c:y val="-2.8402699662542183E-4"/>
                </c:manualLayout>
              </c:layout>
              <c:showLegendKey val="0"/>
              <c:showVal val="1"/>
              <c:showCatName val="0"/>
              <c:showSerName val="0"/>
              <c:showPercent val="0"/>
              <c:showBubbleSize val="0"/>
              <c:extLst>
                <c:ext xmlns:c15="http://schemas.microsoft.com/office/drawing/2012/chart" uri="{CE6537A1-D6FC-4f65-9D91-7224C49458BB}">
                  <c15:layout>
                    <c:manualLayout>
                      <c:w val="7.407407407407407E-2"/>
                      <c:h val="6.6666666666666666E-2"/>
                    </c:manualLayout>
                  </c15:layout>
                </c:ext>
                <c:ext xmlns:c16="http://schemas.microsoft.com/office/drawing/2014/chart" uri="{C3380CC4-5D6E-409C-BE32-E72D297353CC}">
                  <c16:uniqueId val="{00000001-3594-429B-BC81-1F805598B063}"/>
                </c:ext>
              </c:extLst>
            </c:dLbl>
            <c:dLbl>
              <c:idx val="1"/>
              <c:layout>
                <c:manualLayout>
                  <c:x val="1.5015128317293586E-2"/>
                  <c:y val="-5.671166104237333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94-429B-BC81-1F805598B063}"/>
                </c:ext>
              </c:extLst>
            </c:dLbl>
            <c:dLbl>
              <c:idx val="2"/>
              <c:layout>
                <c:manualLayout>
                  <c:x val="7.532808398950046E-3"/>
                  <c:y val="9.91001124859392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94-429B-BC81-1F805598B063}"/>
                </c:ext>
              </c:extLst>
            </c:dLbl>
            <c:dLbl>
              <c:idx val="3"/>
              <c:layout>
                <c:manualLayout>
                  <c:x val="-5.9889909594634007E-3"/>
                  <c:y val="-7.960129983752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94-429B-BC81-1F805598B063}"/>
                </c:ext>
              </c:extLst>
            </c:dLbl>
            <c:dLbl>
              <c:idx val="4"/>
              <c:layout>
                <c:manualLayout>
                  <c:x val="5.145997375328084E-3"/>
                  <c:y val="-0.10851424821897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94-429B-BC81-1F805598B063}"/>
                </c:ext>
              </c:extLst>
            </c:dLbl>
            <c:dLbl>
              <c:idx val="5"/>
              <c:layout>
                <c:manualLayout>
                  <c:x val="1.5153470399533412E-2"/>
                  <c:y val="-1.7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94-429B-BC81-1F805598B063}"/>
                </c:ext>
              </c:extLst>
            </c:dLbl>
            <c:dLbl>
              <c:idx val="6"/>
              <c:layout>
                <c:manualLayout>
                  <c:x val="2.5828229804607757E-2"/>
                  <c:y val="-2.98431446069241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94-429B-BC81-1F805598B063}"/>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Лист1!$B$2</c:f>
              <c:numCache>
                <c:formatCode>General</c:formatCode>
                <c:ptCount val="1"/>
                <c:pt idx="0">
                  <c:v>3.5</c:v>
                </c:pt>
              </c:numCache>
            </c:numRef>
          </c:val>
          <c:extLst>
            <c:ext xmlns:c16="http://schemas.microsoft.com/office/drawing/2014/chart" uri="{C3380CC4-5D6E-409C-BE32-E72D297353CC}">
              <c16:uniqueId val="{0000000E-3594-429B-BC81-1F805598B063}"/>
            </c:ext>
          </c:extLst>
        </c:ser>
        <c:ser>
          <c:idx val="1"/>
          <c:order val="1"/>
          <c:tx>
            <c:strRef>
              <c:f>Лист1!$C$1</c:f>
              <c:strCache>
                <c:ptCount val="1"/>
                <c:pt idx="0">
                  <c:v>Drept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Лист1!$C$2</c:f>
              <c:numCache>
                <c:formatCode>General</c:formatCode>
                <c:ptCount val="1"/>
                <c:pt idx="0">
                  <c:v>4.0999999999999996</c:v>
                </c:pt>
              </c:numCache>
            </c:numRef>
          </c:val>
          <c:extLst>
            <c:ext xmlns:c16="http://schemas.microsoft.com/office/drawing/2014/chart" uri="{C3380CC4-5D6E-409C-BE32-E72D297353CC}">
              <c16:uniqueId val="{0000000F-3594-429B-BC81-1F805598B063}"/>
            </c:ext>
          </c:extLst>
        </c:ser>
        <c:ser>
          <c:idx val="2"/>
          <c:order val="2"/>
          <c:tx>
            <c:strRef>
              <c:f>Лист1!$D$1</c:f>
              <c:strCache>
                <c:ptCount val="1"/>
                <c:pt idx="0">
                  <c:v>Litere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Лист1!$D$2</c:f>
              <c:numCache>
                <c:formatCode>General</c:formatCode>
                <c:ptCount val="1"/>
                <c:pt idx="0">
                  <c:v>3.2</c:v>
                </c:pt>
              </c:numCache>
            </c:numRef>
          </c:val>
          <c:extLst>
            <c:ext xmlns:c16="http://schemas.microsoft.com/office/drawing/2014/chart" uri="{C3380CC4-5D6E-409C-BE32-E72D297353CC}">
              <c16:uniqueId val="{00000010-3594-429B-BC81-1F805598B063}"/>
            </c:ext>
          </c:extLst>
        </c:ser>
        <c:ser>
          <c:idx val="3"/>
          <c:order val="3"/>
          <c:tx>
            <c:strRef>
              <c:f>Лист1!$E$1</c:f>
              <c:strCache>
                <c:ptCount val="1"/>
                <c:pt idx="0">
                  <c:v>ȘE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Лист1!$E$2</c:f>
              <c:numCache>
                <c:formatCode>General</c:formatCode>
                <c:ptCount val="1"/>
                <c:pt idx="0">
                  <c:v>3.8</c:v>
                </c:pt>
              </c:numCache>
            </c:numRef>
          </c:val>
          <c:extLst>
            <c:ext xmlns:c16="http://schemas.microsoft.com/office/drawing/2014/chart" uri="{C3380CC4-5D6E-409C-BE32-E72D297353CC}">
              <c16:uniqueId val="{00000011-3594-429B-BC81-1F805598B063}"/>
            </c:ext>
          </c:extLst>
        </c:ser>
        <c:ser>
          <c:idx val="4"/>
          <c:order val="4"/>
          <c:tx>
            <c:strRef>
              <c:f>Лист1!$F$1</c:f>
              <c:strCache>
                <c:ptCount val="1"/>
                <c:pt idx="0">
                  <c:v>ȘSE</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Лист1!$F$2</c:f>
              <c:numCache>
                <c:formatCode>General</c:formatCode>
                <c:ptCount val="1"/>
                <c:pt idx="0">
                  <c:v>4.5999999999999996</c:v>
                </c:pt>
              </c:numCache>
            </c:numRef>
          </c:val>
          <c:extLst>
            <c:ext xmlns:c16="http://schemas.microsoft.com/office/drawing/2014/chart" uri="{C3380CC4-5D6E-409C-BE32-E72D297353CC}">
              <c16:uniqueId val="{00000012-3594-429B-BC81-1F805598B063}"/>
            </c:ext>
          </c:extLst>
        </c:ser>
        <c:ser>
          <c:idx val="5"/>
          <c:order val="5"/>
          <c:tx>
            <c:strRef>
              <c:f>Лист1!$G$1</c:f>
              <c:strCache>
                <c:ptCount val="1"/>
                <c:pt idx="0">
                  <c:v>IID</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Лист1!$G$2</c:f>
              <c:numCache>
                <c:formatCode>General</c:formatCode>
                <c:ptCount val="1"/>
                <c:pt idx="0">
                  <c:v>4</c:v>
                </c:pt>
              </c:numCache>
            </c:numRef>
          </c:val>
          <c:extLst>
            <c:ext xmlns:c16="http://schemas.microsoft.com/office/drawing/2014/chart" uri="{C3380CC4-5D6E-409C-BE32-E72D297353CC}">
              <c16:uniqueId val="{00000013-3594-429B-BC81-1F805598B063}"/>
            </c:ext>
          </c:extLst>
        </c:ser>
        <c:ser>
          <c:idx val="6"/>
          <c:order val="6"/>
          <c:tx>
            <c:strRef>
              <c:f>Лист1!$H$1</c:f>
              <c:strCache>
                <c:ptCount val="1"/>
                <c:pt idx="0">
                  <c:v>RIJSP</c:v>
                </c:pt>
              </c:strCache>
            </c:strRef>
          </c:tx>
          <c:spPr>
            <a:solidFill>
              <a:schemeClr val="accent1">
                <a:lumMod val="60000"/>
              </a:schemeClr>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Secția Constracte</c:v>
                </c:pt>
              </c:strCache>
            </c:strRef>
          </c:cat>
          <c:val>
            <c:numRef>
              <c:f>Лист1!$H$2</c:f>
              <c:numCache>
                <c:formatCode>General</c:formatCode>
                <c:ptCount val="1"/>
                <c:pt idx="0">
                  <c:v>4</c:v>
                </c:pt>
              </c:numCache>
            </c:numRef>
          </c:val>
          <c:extLst>
            <c:ext xmlns:c16="http://schemas.microsoft.com/office/drawing/2014/chart" uri="{C3380CC4-5D6E-409C-BE32-E72D297353CC}">
              <c16:uniqueId val="{00000014-3594-429B-BC81-1F805598B063}"/>
            </c:ext>
          </c:extLst>
        </c:ser>
        <c:dLbls>
          <c:showLegendKey val="0"/>
          <c:showVal val="0"/>
          <c:showCatName val="0"/>
          <c:showSerName val="0"/>
          <c:showPercent val="0"/>
          <c:showBubbleSize val="0"/>
        </c:dLbls>
        <c:gapWidth val="100"/>
        <c:axId val="428033664"/>
        <c:axId val="428031040"/>
      </c:barChart>
      <c:catAx>
        <c:axId val="42803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1040"/>
        <c:crosses val="autoZero"/>
        <c:auto val="1"/>
        <c:lblAlgn val="ctr"/>
        <c:lblOffset val="100"/>
        <c:noMultiLvlLbl val="0"/>
      </c:catAx>
      <c:valAx>
        <c:axId val="42803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8033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8" y="0"/>
            <a:ext cx="2918831" cy="493315"/>
          </a:xfrm>
          <a:prstGeom prst="rect">
            <a:avLst/>
          </a:prstGeom>
        </p:spPr>
        <p:txBody>
          <a:bodyPr vert="horz" lIns="91440" tIns="45720" rIns="91440" bIns="45720" rtlCol="0"/>
          <a:lstStyle>
            <a:lvl1pPr algn="r">
              <a:defRPr sz="1200"/>
            </a:lvl1pPr>
          </a:lstStyle>
          <a:p>
            <a:fld id="{32CDE651-DBCB-4BFD-B25E-9F1DDD08E772}" type="datetimeFigureOut">
              <a:rPr lang="en-US" smtClean="0"/>
              <a:t>9/25/2023</a:t>
            </a:fld>
            <a:endParaRPr lang="en-US"/>
          </a:p>
        </p:txBody>
      </p:sp>
      <p:sp>
        <p:nvSpPr>
          <p:cNvPr id="4" name="Footer Placeholder 3"/>
          <p:cNvSpPr>
            <a:spLocks noGrp="1"/>
          </p:cNvSpPr>
          <p:nvPr>
            <p:ph type="ftr" sz="quarter" idx="2"/>
          </p:nvPr>
        </p:nvSpPr>
        <p:spPr>
          <a:xfrm>
            <a:off x="5"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8" y="9371285"/>
            <a:ext cx="2918831" cy="493315"/>
          </a:xfrm>
          <a:prstGeom prst="rect">
            <a:avLst/>
          </a:prstGeom>
        </p:spPr>
        <p:txBody>
          <a:bodyPr vert="horz" lIns="91440" tIns="45720" rIns="91440" bIns="45720" rtlCol="0" anchor="b"/>
          <a:lstStyle>
            <a:lvl1pPr algn="r">
              <a:defRPr sz="1200"/>
            </a:lvl1pPr>
          </a:lstStyle>
          <a:p>
            <a:fld id="{B034A190-DD84-4501-94AD-3DA240D7D7F7}" type="slidenum">
              <a:rPr lang="en-US" smtClean="0"/>
              <a:t>‹#›</a:t>
            </a:fld>
            <a:endParaRPr lang="en-US"/>
          </a:p>
        </p:txBody>
      </p:sp>
    </p:spTree>
    <p:extLst>
      <p:ext uri="{BB962C8B-B14F-4D97-AF65-F5344CB8AC3E}">
        <p14:creationId xmlns:p14="http://schemas.microsoft.com/office/powerpoint/2010/main" val="1032158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9DF7917-8C09-48A1-AA14-3B92288320FA}" type="datetimeFigureOut">
              <a:rPr lang="en-US" smtClean="0"/>
              <a:t>9/25/2023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BB16274-7EA2-4647-ADC6-7BF67B8DF39B}" type="slidenum">
              <a:rPr lang="en-US" smtClean="0"/>
              <a:t>‹#›</a:t>
            </a:fld>
            <a:endParaRPr lang="en-US"/>
          </a:p>
        </p:txBody>
      </p:sp>
    </p:spTree>
    <p:extLst>
      <p:ext uri="{BB962C8B-B14F-4D97-AF65-F5344CB8AC3E}">
        <p14:creationId xmlns:p14="http://schemas.microsoft.com/office/powerpoint/2010/main" val="63800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pPr>
                <a:defRPr/>
              </a:pPr>
              <a:t>‹#›</a:t>
            </a:fld>
            <a:endParaRPr lang="fr-CA"/>
          </a:p>
        </p:txBody>
      </p:sp>
    </p:spTree>
    <p:extLst>
      <p:ext uri="{BB962C8B-B14F-4D97-AF65-F5344CB8AC3E}">
        <p14:creationId xmlns:p14="http://schemas.microsoft.com/office/powerpoint/2010/main" val="349186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pPr>
                <a:defRPr/>
              </a:pPr>
              <a:t>‹#›</a:t>
            </a:fld>
            <a:endParaRPr lang="fr-CA"/>
          </a:p>
        </p:txBody>
      </p:sp>
    </p:spTree>
    <p:extLst>
      <p:ext uri="{BB962C8B-B14F-4D97-AF65-F5344CB8AC3E}">
        <p14:creationId xmlns:p14="http://schemas.microsoft.com/office/powerpoint/2010/main" val="118687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pPr>
                <a:defRPr/>
              </a:pPr>
              <a:t>‹#›</a:t>
            </a:fld>
            <a:endParaRPr lang="fr-CA"/>
          </a:p>
        </p:txBody>
      </p:sp>
    </p:spTree>
    <p:extLst>
      <p:ext uri="{BB962C8B-B14F-4D97-AF65-F5344CB8AC3E}">
        <p14:creationId xmlns:p14="http://schemas.microsoft.com/office/powerpoint/2010/main" val="133075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E81952F-D3EE-4BEB-85FA-453B3C74C95F}"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0CF8EF-7B45-4946-B7B9-B4D80CD681C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91181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19029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96662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36220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solidFill>
                  <a:prstClr val="black">
                    <a:tint val="75000"/>
                  </a:prstClr>
                </a:solidFill>
              </a:rPr>
              <a:pPr>
                <a:defRPr/>
              </a:pPr>
              <a:t>25/09/2023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7092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solidFill>
                  <a:prstClr val="black">
                    <a:tint val="75000"/>
                  </a:prstClr>
                </a:solidFill>
              </a:rPr>
              <a:pPr>
                <a:defRPr/>
              </a:pPr>
              <a:t>25/09/2023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72193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solidFill>
                  <a:prstClr val="black">
                    <a:tint val="75000"/>
                  </a:prstClr>
                </a:solidFill>
              </a:rPr>
              <a:pPr>
                <a:defRPr/>
              </a:pPr>
              <a:t>25/09/2023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16497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408603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A57093-2BDA-41D9-9FC6-91277F6A7D06}"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F7172DA-E963-4B84-B78E-7CC35C8FF8A4}" type="slidenum">
              <a:rPr lang="fr-CA"/>
              <a:pPr>
                <a:defRPr/>
              </a:pPr>
              <a:t>‹#›</a:t>
            </a:fld>
            <a:endParaRPr lang="fr-CA"/>
          </a:p>
        </p:txBody>
      </p:sp>
    </p:spTree>
    <p:extLst>
      <p:ext uri="{BB962C8B-B14F-4D97-AF65-F5344CB8AC3E}">
        <p14:creationId xmlns:p14="http://schemas.microsoft.com/office/powerpoint/2010/main" val="181703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solidFill>
                  <a:prstClr val="black">
                    <a:tint val="75000"/>
                  </a:prstClr>
                </a:solidFill>
              </a:rPr>
              <a:pPr>
                <a:defRPr/>
              </a:pPr>
              <a:t>25/09/2023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84229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A58CDFD-0621-485B-9A3F-83197A11E3C1}"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8AAC120-A277-4986-87B6-D9AB77D52795}"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2864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B14A8657-E1A7-43D1-8C55-6EEE1F953F3D}"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F822C6-A978-4E07-A649-CD0E38B02F0F}"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5774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6D12EAC-7701-4865-A036-CBD107216D20}" type="datetimeFigureOut">
              <a:rPr lang="fr-FR"/>
              <a:pPr>
                <a:defRPr/>
              </a:pPr>
              <a:t>25/09/2023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997DAE-0DEF-4508-B204-C049805C55BC}" type="slidenum">
              <a:rPr lang="fr-CA"/>
              <a:pPr>
                <a:defRPr/>
              </a:pPr>
              <a:t>‹#›</a:t>
            </a:fld>
            <a:endParaRPr lang="fr-CA"/>
          </a:p>
        </p:txBody>
      </p:sp>
    </p:spTree>
    <p:extLst>
      <p:ext uri="{BB962C8B-B14F-4D97-AF65-F5344CB8AC3E}">
        <p14:creationId xmlns:p14="http://schemas.microsoft.com/office/powerpoint/2010/main" val="425168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5AB041CC-F26B-4D8A-9CC0-511CBFAEBC77}"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246D5ED-78E2-4C45-8165-526317035D5F}" type="slidenum">
              <a:rPr lang="fr-CA"/>
              <a:pPr>
                <a:defRPr/>
              </a:pPr>
              <a:t>‹#›</a:t>
            </a:fld>
            <a:endParaRPr lang="fr-CA"/>
          </a:p>
        </p:txBody>
      </p:sp>
    </p:spTree>
    <p:extLst>
      <p:ext uri="{BB962C8B-B14F-4D97-AF65-F5344CB8AC3E}">
        <p14:creationId xmlns:p14="http://schemas.microsoft.com/office/powerpoint/2010/main" val="41959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79E184D-05E1-481A-A449-195C3185ABA5}" type="datetimeFigureOut">
              <a:rPr lang="fr-FR"/>
              <a:pPr>
                <a:defRPr/>
              </a:pPr>
              <a:t>25/09/2023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5E1FB7E1-1ACA-47F6-B410-27FB7FEDBD2E}" type="slidenum">
              <a:rPr lang="fr-CA"/>
              <a:pPr>
                <a:defRPr/>
              </a:pPr>
              <a:t>‹#›</a:t>
            </a:fld>
            <a:endParaRPr lang="fr-CA"/>
          </a:p>
        </p:txBody>
      </p:sp>
    </p:spTree>
    <p:extLst>
      <p:ext uri="{BB962C8B-B14F-4D97-AF65-F5344CB8AC3E}">
        <p14:creationId xmlns:p14="http://schemas.microsoft.com/office/powerpoint/2010/main" val="37231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A28D823-495D-44DA-818F-CD4998E135F2}" type="datetimeFigureOut">
              <a:rPr lang="fr-FR"/>
              <a:pPr>
                <a:defRPr/>
              </a:pPr>
              <a:t>25/09/2023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F82BF90-C560-4CC9-8E2E-56C161D43294}" type="slidenum">
              <a:rPr lang="fr-CA"/>
              <a:pPr>
                <a:defRPr/>
              </a:pPr>
              <a:t>‹#›</a:t>
            </a:fld>
            <a:endParaRPr lang="fr-CA"/>
          </a:p>
        </p:txBody>
      </p:sp>
    </p:spTree>
    <p:extLst>
      <p:ext uri="{BB962C8B-B14F-4D97-AF65-F5344CB8AC3E}">
        <p14:creationId xmlns:p14="http://schemas.microsoft.com/office/powerpoint/2010/main" val="5631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F0B63D4-3931-434A-BC2F-A36AEE0E8348}" type="datetimeFigureOut">
              <a:rPr lang="fr-FR"/>
              <a:pPr>
                <a:defRPr/>
              </a:pPr>
              <a:t>25/09/2023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05673B4-E38C-4B47-9651-866A08544651}" type="slidenum">
              <a:rPr lang="fr-CA"/>
              <a:pPr>
                <a:defRPr/>
              </a:pPr>
              <a:t>‹#›</a:t>
            </a:fld>
            <a:endParaRPr lang="fr-CA"/>
          </a:p>
        </p:txBody>
      </p:sp>
    </p:spTree>
    <p:extLst>
      <p:ext uri="{BB962C8B-B14F-4D97-AF65-F5344CB8AC3E}">
        <p14:creationId xmlns:p14="http://schemas.microsoft.com/office/powerpoint/2010/main" val="42003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F882E33-52C7-434C-80B5-C1EA231C8B5C}"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2BDF394-38C4-4C93-8246-B5C2B3F065C6}" type="slidenum">
              <a:rPr lang="fr-CA"/>
              <a:pPr>
                <a:defRPr/>
              </a:pPr>
              <a:t>‹#›</a:t>
            </a:fld>
            <a:endParaRPr lang="fr-CA"/>
          </a:p>
        </p:txBody>
      </p:sp>
    </p:spTree>
    <p:extLst>
      <p:ext uri="{BB962C8B-B14F-4D97-AF65-F5344CB8AC3E}">
        <p14:creationId xmlns:p14="http://schemas.microsoft.com/office/powerpoint/2010/main" val="327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A"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BE595BC-5B69-478F-BAA6-6C735D80EFAF}" type="datetimeFigureOut">
              <a:rPr lang="fr-FR"/>
              <a:pPr>
                <a:defRPr/>
              </a:pPr>
              <a:t>25/09/2023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24DF08F-5E28-4547-9263-6F35C68F124D}" type="slidenum">
              <a:rPr lang="fr-CA"/>
              <a:pPr>
                <a:defRPr/>
              </a:pPr>
              <a:t>‹#›</a:t>
            </a:fld>
            <a:endParaRPr lang="fr-CA"/>
          </a:p>
        </p:txBody>
      </p:sp>
    </p:spTree>
    <p:extLst>
      <p:ext uri="{BB962C8B-B14F-4D97-AF65-F5344CB8AC3E}">
        <p14:creationId xmlns:p14="http://schemas.microsoft.com/office/powerpoint/2010/main" val="60570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pPr>
                <a:defRPr/>
              </a:pPr>
              <a:t>25/09/2023</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endParaRPr lang="fr-CA"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CA"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A6D71B4-172F-4474-B648-34F12C1DAE97}" type="datetimeFigureOut">
              <a:rPr lang="fr-FR">
                <a:solidFill>
                  <a:prstClr val="black">
                    <a:tint val="75000"/>
                  </a:prstClr>
                </a:solidFill>
              </a:rPr>
              <a:pPr>
                <a:defRPr/>
              </a:pPr>
              <a:t>25/09/2023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5AD17A-EB0E-4F03-992B-8DE6B38779CB}" type="slidenum">
              <a:rPr lang="fr-CA">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13136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304800"/>
            <a:ext cx="11658600" cy="1676400"/>
          </a:xfrm>
        </p:spPr>
        <p:txBody>
          <a:bodyPr/>
          <a:lstStyle/>
          <a:p>
            <a:r>
              <a:rPr lang="ro-RO" sz="3600" b="1" dirty="0"/>
              <a:t>Studiu sociologic în baza sondajului de opinie a studenţilor privind calitatea proceselor universitare în anul universitar 2019-2020 – semestrul 1 2020-2021</a:t>
            </a:r>
            <a:br>
              <a:rPr lang="en-US" sz="2800" b="1" dirty="0"/>
            </a:br>
            <a:endParaRPr lang="en-US" sz="2800" dirty="0"/>
          </a:p>
        </p:txBody>
      </p:sp>
      <p:sp>
        <p:nvSpPr>
          <p:cNvPr id="2051" name="Sous-titre 2"/>
          <p:cNvSpPr>
            <a:spLocks noGrp="1"/>
          </p:cNvSpPr>
          <p:nvPr>
            <p:ph type="subTitle" idx="1"/>
          </p:nvPr>
        </p:nvSpPr>
        <p:spPr>
          <a:xfrm>
            <a:off x="228600" y="1828800"/>
            <a:ext cx="11963400" cy="1371600"/>
          </a:xfrm>
        </p:spPr>
        <p:txBody>
          <a:bodyPr/>
          <a:lstStyle/>
          <a:p>
            <a:r>
              <a:rPr lang="fr-CA" altLang="en-US" sz="2600" dirty="0">
                <a:solidFill>
                  <a:schemeClr val="tx1"/>
                </a:solidFill>
              </a:rPr>
              <a:t>A preg</a:t>
            </a:r>
            <a:r>
              <a:rPr lang="ro-RO" altLang="en-US" sz="2600" dirty="0">
                <a:solidFill>
                  <a:schemeClr val="tx1"/>
                </a:solidFill>
              </a:rPr>
              <a:t>ă</a:t>
            </a:r>
            <a:r>
              <a:rPr lang="fr-CA" altLang="en-US" sz="2600" dirty="0" err="1">
                <a:solidFill>
                  <a:schemeClr val="tx1"/>
                </a:solidFill>
              </a:rPr>
              <a:t>tit</a:t>
            </a:r>
            <a:r>
              <a:rPr lang="ro-RO" altLang="en-US" sz="2600" dirty="0">
                <a:solidFill>
                  <a:schemeClr val="tx1"/>
                </a:solidFill>
              </a:rPr>
              <a:t>: conf. univ., dr. </a:t>
            </a:r>
            <a:r>
              <a:rPr lang="ro-RO" altLang="en-US" sz="2600" dirty="0">
                <a:solidFill>
                  <a:srgbClr val="FF0000"/>
                </a:solidFill>
              </a:rPr>
              <a:t>Svetlana Rusnac</a:t>
            </a:r>
          </a:p>
          <a:p>
            <a:r>
              <a:rPr lang="ro-RO" altLang="en-US" sz="2800" b="1" dirty="0">
                <a:solidFill>
                  <a:srgbClr val="002060"/>
                </a:solidFill>
              </a:rPr>
              <a:t>Pentru elaborarea raportului au fost utilizate date căpătate prin aplicarea online a chestionarelor </a:t>
            </a:r>
          </a:p>
          <a:p>
            <a:endParaRPr lang="fr-CA" altLang="en-US" sz="2600" dirty="0">
              <a:solidFill>
                <a:schemeClr val="tx1"/>
              </a:solidFill>
            </a:endParaRPr>
          </a:p>
        </p:txBody>
      </p:sp>
      <p:pic>
        <p:nvPicPr>
          <p:cNvPr id="4" name="Picture 2" descr="Five Hacks for Google Forms • TechNote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798330"/>
            <a:ext cx="1091630" cy="804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4800" y="274638"/>
            <a:ext cx="11658600" cy="1143000"/>
          </a:xfrm>
        </p:spPr>
        <p:txBody>
          <a:bodyPr/>
          <a:lstStyle/>
          <a:p>
            <a:r>
              <a:rPr lang="ro-RO" dirty="0"/>
              <a:t>Date generale: Eficiența serviciilor administrative</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58316556"/>
              </p:ext>
            </p:extLst>
          </p:nvPr>
        </p:nvGraphicFramePr>
        <p:xfrm>
          <a:off x="381000" y="1600202"/>
          <a:ext cx="11506200" cy="2743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652636485"/>
              </p:ext>
            </p:extLst>
          </p:nvPr>
        </p:nvGraphicFramePr>
        <p:xfrm>
          <a:off x="152400" y="4648200"/>
          <a:ext cx="11658600" cy="1950720"/>
        </p:xfrm>
        <a:graphic>
          <a:graphicData uri="http://schemas.openxmlformats.org/drawingml/2006/table">
            <a:tbl>
              <a:tblPr firstRow="1" firstCol="1" bandRow="1">
                <a:tableStyleId>{5C22544A-7EE6-4342-B048-85BDC9FD1C3A}</a:tableStyleId>
              </a:tblPr>
              <a:tblGrid>
                <a:gridCol w="11658600">
                  <a:extLst>
                    <a:ext uri="{9D8B030D-6E8A-4147-A177-3AD203B41FA5}">
                      <a16:colId xmlns:a16="http://schemas.microsoft.com/office/drawing/2014/main" val="2857508647"/>
                    </a:ext>
                  </a:extLst>
                </a:gridCol>
              </a:tblGrid>
              <a:tr h="251381">
                <a:tc>
                  <a:txBody>
                    <a:bodyPr/>
                    <a:lstStyle/>
                    <a:p>
                      <a:pPr marL="0" indent="0" algn="just">
                        <a:spcAft>
                          <a:spcPts val="0"/>
                        </a:spcAft>
                      </a:pPr>
                      <a:r>
                        <a:rPr lang="ro-RO" sz="1800" dirty="0">
                          <a:solidFill>
                            <a:schemeClr val="tx1"/>
                          </a:solidFill>
                          <a:effectLst/>
                        </a:rPr>
                        <a:t>1. Accesul și calitatea satisfacerii solicitărilor de către rectorat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4229598073"/>
                  </a:ext>
                </a:extLst>
              </a:tr>
              <a:tr h="221376">
                <a:tc>
                  <a:txBody>
                    <a:bodyPr/>
                    <a:lstStyle/>
                    <a:p>
                      <a:pPr marL="0" indent="0" algn="just">
                        <a:spcAft>
                          <a:spcPts val="0"/>
                        </a:spcAft>
                      </a:pPr>
                      <a:r>
                        <a:rPr lang="ro-RO" sz="1800" dirty="0">
                          <a:solidFill>
                            <a:schemeClr val="tx1"/>
                          </a:solidFill>
                          <a:effectLst/>
                        </a:rPr>
                        <a:t>2. Accesul și calitatea satisfacerii solicitărilor de către Oficiul Suport Academic (Secția Studii)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947440112"/>
                  </a:ext>
                </a:extLst>
              </a:tr>
              <a:tr h="251381">
                <a:tc>
                  <a:txBody>
                    <a:bodyPr/>
                    <a:lstStyle/>
                    <a:p>
                      <a:pPr marL="0" indent="0" algn="just">
                        <a:spcAft>
                          <a:spcPts val="0"/>
                        </a:spcAft>
                      </a:pPr>
                      <a:r>
                        <a:rPr lang="ro-RO" sz="1800" dirty="0">
                          <a:solidFill>
                            <a:schemeClr val="tx1"/>
                          </a:solidFill>
                          <a:effectLst/>
                        </a:rPr>
                        <a:t>3. Accesul și calitatea satisfacerii solicitărilor de către decanat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013288964"/>
                  </a:ext>
                </a:extLst>
              </a:tr>
              <a:tr h="251381">
                <a:tc>
                  <a:txBody>
                    <a:bodyPr/>
                    <a:lstStyle/>
                    <a:p>
                      <a:pPr marL="0" indent="0" algn="just">
                        <a:spcAft>
                          <a:spcPts val="0"/>
                        </a:spcAft>
                      </a:pPr>
                      <a:r>
                        <a:rPr lang="ro-RO" sz="1800" dirty="0">
                          <a:solidFill>
                            <a:schemeClr val="tx1"/>
                          </a:solidFill>
                          <a:effectLst/>
                        </a:rPr>
                        <a:t>4. Accesul și calitatea satisfacerii solicitărilor de către catedra de profil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974839400"/>
                  </a:ext>
                </a:extLst>
              </a:tr>
              <a:tr h="251381">
                <a:tc>
                  <a:txBody>
                    <a:bodyPr/>
                    <a:lstStyle/>
                    <a:p>
                      <a:pPr marL="0" indent="0" algn="just">
                        <a:spcAft>
                          <a:spcPts val="0"/>
                        </a:spcAft>
                      </a:pPr>
                      <a:r>
                        <a:rPr lang="ro-RO" sz="1800" dirty="0">
                          <a:solidFill>
                            <a:schemeClr val="tx1"/>
                          </a:solidFill>
                          <a:effectLst/>
                        </a:rPr>
                        <a:t>5. Accesul și calitatea satisfacerii solicitărilor de către Secția Contracte studenți</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2814602088"/>
                  </a:ext>
                </a:extLst>
              </a:tr>
              <a:tr h="304800">
                <a:tc>
                  <a:txBody>
                    <a:bodyPr/>
                    <a:lstStyle/>
                    <a:p>
                      <a:pPr marL="0" indent="0" algn="just">
                        <a:spcAft>
                          <a:spcPts val="0"/>
                        </a:spcAft>
                      </a:pPr>
                      <a:r>
                        <a:rPr lang="ro-RO" sz="1800" dirty="0">
                          <a:solidFill>
                            <a:schemeClr val="tx1"/>
                          </a:solidFill>
                          <a:effectLst/>
                        </a:rPr>
                        <a:t>6. Accesul la informaţii utile cu privire la universitate (informaţiile de pe pagina web, facebook, anunţuri la aviziere) </a:t>
                      </a:r>
                      <a:endParaRPr lang="ru-RU" sz="3600" b="1" dirty="0">
                        <a:solidFill>
                          <a:schemeClr val="tx1"/>
                        </a:solidFill>
                        <a:effectLst/>
                        <a:latin typeface="Times New Roman" panose="02020603050405020304" pitchFamily="18" charset="0"/>
                        <a:ea typeface="Technical Italic"/>
                      </a:endParaRPr>
                    </a:p>
                  </a:txBody>
                  <a:tcPr marL="68580" marR="68580" marT="0" marB="0">
                    <a:solidFill>
                      <a:schemeClr val="bg1"/>
                    </a:solidFill>
                  </a:tcPr>
                </a:tc>
                <a:extLst>
                  <a:ext uri="{0D108BD9-81ED-4DB2-BD59-A6C34878D82A}">
                    <a16:rowId xmlns:a16="http://schemas.microsoft.com/office/drawing/2014/main" val="3258515955"/>
                  </a:ext>
                </a:extLst>
              </a:tr>
              <a:tr h="251381">
                <a:tc>
                  <a:txBody>
                    <a:bodyPr/>
                    <a:lstStyle/>
                    <a:p>
                      <a:pPr marL="0" indent="0" algn="just">
                        <a:spcAft>
                          <a:spcPts val="0"/>
                        </a:spcAft>
                      </a:pPr>
                      <a:r>
                        <a:rPr lang="ro-RO" sz="1800" dirty="0">
                          <a:solidFill>
                            <a:schemeClr val="tx1"/>
                          </a:solidFill>
                          <a:effectLst/>
                        </a:rPr>
                        <a:t>7. </a:t>
                      </a:r>
                      <a:r>
                        <a:rPr lang="en-US" sz="1800" dirty="0" err="1">
                          <a:solidFill>
                            <a:schemeClr val="tx1"/>
                          </a:solidFill>
                          <a:effectLst/>
                        </a:rPr>
                        <a:t>Eficienţa</a:t>
                      </a:r>
                      <a:r>
                        <a:rPr lang="en-US" sz="1800" dirty="0">
                          <a:solidFill>
                            <a:schemeClr val="tx1"/>
                          </a:solidFill>
                          <a:effectLst/>
                        </a:rPr>
                        <a:t> </a:t>
                      </a:r>
                      <a:r>
                        <a:rPr lang="en-US" sz="1800" dirty="0" err="1">
                          <a:solidFill>
                            <a:schemeClr val="tx1"/>
                          </a:solidFill>
                          <a:effectLst/>
                        </a:rPr>
                        <a:t>organizaţiilor</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 </a:t>
                      </a:r>
                      <a:r>
                        <a:rPr lang="en-US" sz="1800" dirty="0" err="1">
                          <a:solidFill>
                            <a:schemeClr val="tx1"/>
                          </a:solidFill>
                          <a:effectLst/>
                        </a:rPr>
                        <a:t>reprezentanţilor</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a:t>
                      </a:r>
                      <a:endParaRPr lang="ru-RU" sz="3600"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1547396870"/>
                  </a:ext>
                </a:extLst>
              </a:tr>
            </a:tbl>
          </a:graphicData>
        </a:graphic>
      </p:graphicFrame>
    </p:spTree>
    <p:extLst>
      <p:ext uri="{BB962C8B-B14F-4D97-AF65-F5344CB8AC3E}">
        <p14:creationId xmlns:p14="http://schemas.microsoft.com/office/powerpoint/2010/main" val="425847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rectorat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9913893"/>
              </p:ext>
            </p:extLst>
          </p:nvPr>
        </p:nvGraphicFramePr>
        <p:xfrm>
          <a:off x="609600" y="1600201"/>
          <a:ext cx="112014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4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164" y="304800"/>
            <a:ext cx="8839200" cy="1143000"/>
          </a:xfrm>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Oficiul</a:t>
            </a:r>
            <a:r>
              <a:rPr lang="en-US" sz="3600" b="1" dirty="0"/>
              <a:t> </a:t>
            </a:r>
            <a:r>
              <a:rPr lang="en-US" sz="3600" b="1" dirty="0" err="1"/>
              <a:t>Suport</a:t>
            </a:r>
            <a:r>
              <a:rPr lang="en-US" sz="3600" b="1" dirty="0"/>
              <a:t> Academic</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11123042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70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Accesul</a:t>
            </a:r>
            <a:r>
              <a:rPr lang="en-US" b="1" dirty="0"/>
              <a:t> </a:t>
            </a:r>
            <a:r>
              <a:rPr lang="en-US" b="1" dirty="0" err="1"/>
              <a:t>și</a:t>
            </a:r>
            <a:r>
              <a:rPr lang="en-US" b="1" dirty="0"/>
              <a:t> </a:t>
            </a:r>
            <a:r>
              <a:rPr lang="en-US" b="1" dirty="0" err="1"/>
              <a:t>calitatea</a:t>
            </a:r>
            <a:r>
              <a:rPr lang="en-US" b="1" dirty="0"/>
              <a:t> </a:t>
            </a:r>
            <a:r>
              <a:rPr lang="en-US" b="1" dirty="0" err="1"/>
              <a:t>satisfacerii</a:t>
            </a:r>
            <a:r>
              <a:rPr lang="en-US" b="1" dirty="0"/>
              <a:t> </a:t>
            </a:r>
            <a:r>
              <a:rPr lang="en-US" b="1" dirty="0" err="1"/>
              <a:t>solicitărilor</a:t>
            </a:r>
            <a:r>
              <a:rPr lang="en-US" b="1" dirty="0"/>
              <a:t> de </a:t>
            </a:r>
            <a:r>
              <a:rPr lang="en-US" b="1" dirty="0" err="1"/>
              <a:t>către</a:t>
            </a:r>
            <a:r>
              <a:rPr lang="en-US" b="1" dirty="0"/>
              <a:t> </a:t>
            </a:r>
            <a:r>
              <a:rPr lang="en-US" b="1" dirty="0" err="1"/>
              <a:t>decanat</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9348087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06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catedra</a:t>
            </a:r>
            <a:r>
              <a:rPr lang="en-US" sz="3600" b="1" dirty="0"/>
              <a:t> de </a:t>
            </a:r>
            <a:r>
              <a:rPr lang="en-US" sz="3600" b="1" dirty="0" err="1"/>
              <a:t>profil</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75597862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72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Accesul</a:t>
            </a:r>
            <a:r>
              <a:rPr lang="en-US" sz="3600" b="1" dirty="0"/>
              <a:t> </a:t>
            </a:r>
            <a:r>
              <a:rPr lang="en-US" sz="3600" b="1" dirty="0" err="1"/>
              <a:t>și</a:t>
            </a:r>
            <a:r>
              <a:rPr lang="en-US" sz="3600" b="1" dirty="0"/>
              <a:t> </a:t>
            </a:r>
            <a:r>
              <a:rPr lang="en-US" sz="3600" b="1" dirty="0" err="1"/>
              <a:t>calitatea</a:t>
            </a:r>
            <a:r>
              <a:rPr lang="en-US" sz="3600" b="1" dirty="0"/>
              <a:t> </a:t>
            </a:r>
            <a:r>
              <a:rPr lang="en-US" sz="3600" b="1" dirty="0" err="1"/>
              <a:t>satisfacerii</a:t>
            </a:r>
            <a:r>
              <a:rPr lang="en-US" sz="3600" b="1" dirty="0"/>
              <a:t> </a:t>
            </a:r>
            <a:r>
              <a:rPr lang="en-US" sz="3600" b="1" dirty="0" err="1"/>
              <a:t>solicitărilor</a:t>
            </a:r>
            <a:r>
              <a:rPr lang="en-US" sz="3600" b="1" dirty="0"/>
              <a:t> de </a:t>
            </a:r>
            <a:r>
              <a:rPr lang="en-US" sz="3600" b="1" dirty="0" err="1"/>
              <a:t>către</a:t>
            </a:r>
            <a:r>
              <a:rPr lang="en-US" sz="3600" b="1" dirty="0"/>
              <a:t> </a:t>
            </a:r>
            <a:r>
              <a:rPr lang="en-US" sz="3600" b="1" dirty="0" err="1"/>
              <a:t>Secția</a:t>
            </a:r>
            <a:r>
              <a:rPr lang="en-US" sz="3600" b="1" dirty="0"/>
              <a:t> Co</a:t>
            </a:r>
            <a:r>
              <a:rPr lang="ro-RO" sz="3600" b="1" dirty="0"/>
              <a:t>n</a:t>
            </a:r>
            <a:r>
              <a:rPr lang="en-US" sz="3600" b="1" dirty="0" err="1"/>
              <a:t>tracte</a:t>
            </a:r>
            <a:r>
              <a:rPr lang="en-US" sz="3600" b="1" dirty="0"/>
              <a:t> </a:t>
            </a:r>
            <a:r>
              <a:rPr lang="en-US" sz="3600" b="1" dirty="0" err="1"/>
              <a:t>studenți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975955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9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152400"/>
            <a:ext cx="8686800" cy="1219200"/>
          </a:xfrm>
        </p:spPr>
        <p:txBody>
          <a:bodyPr/>
          <a:lstStyle/>
          <a:p>
            <a:r>
              <a:rPr lang="en-US" sz="3200" b="1" dirty="0" err="1"/>
              <a:t>Accesul</a:t>
            </a:r>
            <a:r>
              <a:rPr lang="en-US" sz="3200" b="1" dirty="0"/>
              <a:t> la </a:t>
            </a:r>
            <a:r>
              <a:rPr lang="en-US" sz="3200" b="1" dirty="0" err="1"/>
              <a:t>informaţii</a:t>
            </a:r>
            <a:r>
              <a:rPr lang="en-US" sz="3200" b="1" dirty="0"/>
              <a:t> utile cu </a:t>
            </a:r>
            <a:r>
              <a:rPr lang="en-US" sz="3200" b="1" dirty="0" err="1"/>
              <a:t>privire</a:t>
            </a:r>
            <a:r>
              <a:rPr lang="en-US" sz="3200" b="1" dirty="0"/>
              <a:t> la </a:t>
            </a:r>
            <a:r>
              <a:rPr lang="en-US" sz="3200" b="1" dirty="0" err="1"/>
              <a:t>universitate</a:t>
            </a:r>
            <a:r>
              <a:rPr lang="en-US" sz="3200" b="1" dirty="0"/>
              <a:t> (</a:t>
            </a:r>
            <a:r>
              <a:rPr lang="en-US" sz="3200" b="1" dirty="0" err="1"/>
              <a:t>informaţiile</a:t>
            </a:r>
            <a:r>
              <a:rPr lang="en-US" sz="3200" b="1" dirty="0"/>
              <a:t> de </a:t>
            </a:r>
            <a:r>
              <a:rPr lang="en-US" sz="3200" b="1" dirty="0" err="1"/>
              <a:t>pe</a:t>
            </a:r>
            <a:r>
              <a:rPr lang="en-US" sz="3200" b="1" dirty="0"/>
              <a:t> </a:t>
            </a:r>
            <a:r>
              <a:rPr lang="en-US" sz="3200" b="1" dirty="0" err="1"/>
              <a:t>pagina</a:t>
            </a:r>
            <a:r>
              <a:rPr lang="en-US" sz="3200" b="1" dirty="0"/>
              <a:t> web, </a:t>
            </a:r>
            <a:r>
              <a:rPr lang="en-US" sz="3200" b="1" dirty="0" err="1"/>
              <a:t>facebook</a:t>
            </a:r>
            <a:r>
              <a:rPr lang="en-US" sz="3200" b="1" dirty="0"/>
              <a:t>, </a:t>
            </a:r>
            <a:r>
              <a:rPr lang="en-US" sz="3200" b="1" dirty="0" err="1"/>
              <a:t>anunţuri</a:t>
            </a:r>
            <a:r>
              <a:rPr lang="en-US" sz="3200" b="1" dirty="0"/>
              <a:t> la </a:t>
            </a:r>
            <a:r>
              <a:rPr lang="en-US" sz="3200" b="1" dirty="0" err="1"/>
              <a:t>aviziere</a:t>
            </a:r>
            <a:r>
              <a:rPr lang="en-US" sz="3200" b="1" dirty="0"/>
              <a:t>)</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00035079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56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Eficienţa</a:t>
            </a:r>
            <a:r>
              <a:rPr lang="en-US" b="1" dirty="0"/>
              <a:t> </a:t>
            </a:r>
            <a:r>
              <a:rPr lang="en-US" b="1" dirty="0" err="1"/>
              <a:t>organizaţiilor</a:t>
            </a:r>
            <a:r>
              <a:rPr lang="en-US" b="1" dirty="0"/>
              <a:t> </a:t>
            </a:r>
            <a:r>
              <a:rPr lang="en-US" b="1" dirty="0" err="1"/>
              <a:t>studenţeşti</a:t>
            </a:r>
            <a:r>
              <a:rPr lang="en-US" b="1" dirty="0"/>
              <a:t> </a:t>
            </a:r>
            <a:r>
              <a:rPr lang="en-US" b="1" dirty="0" err="1"/>
              <a:t>şi</a:t>
            </a:r>
            <a:r>
              <a:rPr lang="en-US" b="1" dirty="0"/>
              <a:t> a </a:t>
            </a:r>
            <a:r>
              <a:rPr lang="en-US" b="1" dirty="0" err="1"/>
              <a:t>reprezentanţilor</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0009452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461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81200" y="274638"/>
            <a:ext cx="8229600" cy="563562"/>
          </a:xfrm>
        </p:spPr>
        <p:txBody>
          <a:bodyPr/>
          <a:lstStyle/>
          <a:p>
            <a:r>
              <a:rPr lang="en-US" sz="3200" b="1" dirty="0" err="1"/>
              <a:t>Eficienţa</a:t>
            </a:r>
            <a:r>
              <a:rPr lang="en-US" sz="3200" b="1" dirty="0"/>
              <a:t> </a:t>
            </a:r>
            <a:r>
              <a:rPr lang="en-US" sz="3200" b="1" dirty="0" err="1"/>
              <a:t>serviciilor</a:t>
            </a:r>
            <a:r>
              <a:rPr lang="en-US" sz="3200" b="1" dirty="0"/>
              <a:t> </a:t>
            </a:r>
            <a:r>
              <a:rPr lang="en-US" sz="3200" b="1" dirty="0" err="1"/>
              <a:t>educaționale</a:t>
            </a:r>
            <a:r>
              <a:rPr lang="ro-RO" sz="3200" b="1" dirty="0"/>
              <a:t>: date generale</a:t>
            </a:r>
            <a:endParaRPr lang="ru-RU" sz="3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2626889965"/>
              </p:ext>
            </p:extLst>
          </p:nvPr>
        </p:nvGraphicFramePr>
        <p:xfrm>
          <a:off x="228600" y="3733800"/>
          <a:ext cx="11734800" cy="2953076"/>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1050001795"/>
                    </a:ext>
                  </a:extLst>
                </a:gridCol>
              </a:tblGrid>
              <a:tr h="97920">
                <a:tc>
                  <a:txBody>
                    <a:bodyPr/>
                    <a:lstStyle/>
                    <a:p>
                      <a:endParaRPr lang="ru-RU" sz="900" dirty="0">
                        <a:solidFill>
                          <a:schemeClr val="tx1"/>
                        </a:solidFill>
                      </a:endParaRPr>
                    </a:p>
                  </a:txBody>
                  <a:tcPr marL="35635" marR="35635" marT="0" marB="0">
                    <a:solidFill>
                      <a:schemeClr val="bg1"/>
                    </a:solidFill>
                  </a:tcPr>
                </a:tc>
                <a:extLst>
                  <a:ext uri="{0D108BD9-81ED-4DB2-BD59-A6C34878D82A}">
                    <a16:rowId xmlns:a16="http://schemas.microsoft.com/office/drawing/2014/main" val="1605928447"/>
                  </a:ext>
                </a:extLst>
              </a:tr>
              <a:tr h="391681">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la </a:t>
                      </a:r>
                      <a:r>
                        <a:rPr lang="en-US" sz="1800" dirty="0" err="1">
                          <a:solidFill>
                            <a:schemeClr val="tx1"/>
                          </a:solidFill>
                          <a:effectLst/>
                        </a:rPr>
                        <a:t>începutul</a:t>
                      </a:r>
                      <a:r>
                        <a:rPr lang="en-US" sz="1800" dirty="0">
                          <a:solidFill>
                            <a:schemeClr val="tx1"/>
                          </a:solidFill>
                          <a:effectLst/>
                        </a:rPr>
                        <a:t> </a:t>
                      </a:r>
                      <a:r>
                        <a:rPr lang="en-US" sz="1800" dirty="0" err="1">
                          <a:solidFill>
                            <a:schemeClr val="tx1"/>
                          </a:solidFill>
                          <a:effectLst/>
                        </a:rPr>
                        <a:t>fiecărui</a:t>
                      </a:r>
                      <a:r>
                        <a:rPr lang="en-US" sz="1800" dirty="0">
                          <a:solidFill>
                            <a:schemeClr val="tx1"/>
                          </a:solidFill>
                          <a:effectLst/>
                        </a:rPr>
                        <a:t> </a:t>
                      </a:r>
                      <a:r>
                        <a:rPr lang="en-US" sz="1800" dirty="0" err="1">
                          <a:solidFill>
                            <a:schemeClr val="tx1"/>
                          </a:solidFill>
                          <a:effectLst/>
                        </a:rPr>
                        <a:t>semestru</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care </a:t>
                      </a:r>
                      <a:r>
                        <a:rPr lang="en-US" sz="1800" dirty="0" err="1">
                          <a:solidFill>
                            <a:schemeClr val="tx1"/>
                          </a:solidFill>
                          <a:effectLst/>
                        </a:rPr>
                        <a:t>vor</a:t>
                      </a:r>
                      <a:r>
                        <a:rPr lang="en-US" sz="1800" dirty="0">
                          <a:solidFill>
                            <a:schemeClr val="tx1"/>
                          </a:solidFill>
                          <a:effectLst/>
                        </a:rPr>
                        <a:t> fi </a:t>
                      </a:r>
                      <a:r>
                        <a:rPr lang="en-US" sz="1800" dirty="0" err="1">
                          <a:solidFill>
                            <a:schemeClr val="tx1"/>
                          </a:solidFill>
                          <a:effectLst/>
                        </a:rPr>
                        <a:t>urmate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338285145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3615475281"/>
                  </a:ext>
                </a:extLst>
              </a:tr>
              <a:tr h="195840">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Informaţiile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despre</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a:t>
                      </a:r>
                      <a:r>
                        <a:rPr lang="en-US" sz="1800" dirty="0" err="1">
                          <a:solidFill>
                            <a:schemeClr val="tx1"/>
                          </a:solidFill>
                          <a:effectLst/>
                        </a:rPr>
                        <a:t>opţionale</a:t>
                      </a:r>
                      <a:r>
                        <a:rPr lang="en-US" sz="1800" dirty="0">
                          <a:solidFill>
                            <a:schemeClr val="tx1"/>
                          </a:solidFill>
                          <a:effectLst/>
                        </a:rPr>
                        <a:t> din care </a:t>
                      </a:r>
                      <a:r>
                        <a:rPr lang="en-US" sz="1800" dirty="0" err="1">
                          <a:solidFill>
                            <a:schemeClr val="tx1"/>
                          </a:solidFill>
                          <a:effectLst/>
                        </a:rPr>
                        <a:t>puteţi</a:t>
                      </a:r>
                      <a:r>
                        <a:rPr lang="en-US" sz="1800" dirty="0">
                          <a:solidFill>
                            <a:schemeClr val="tx1"/>
                          </a:solidFill>
                          <a:effectLst/>
                        </a:rPr>
                        <a:t> </a:t>
                      </a:r>
                      <a:r>
                        <a:rPr lang="en-US" sz="1800" dirty="0" err="1">
                          <a:solidFill>
                            <a:schemeClr val="tx1"/>
                          </a:solidFill>
                          <a:effectLst/>
                        </a:rPr>
                        <a:t>să</a:t>
                      </a:r>
                      <a:r>
                        <a:rPr lang="en-US" sz="1800" dirty="0">
                          <a:solidFill>
                            <a:schemeClr val="tx1"/>
                          </a:solidFill>
                          <a:effectLst/>
                        </a:rPr>
                        <a:t> </a:t>
                      </a:r>
                      <a:r>
                        <a:rPr lang="en-US" sz="1800" dirty="0" err="1">
                          <a:solidFill>
                            <a:schemeClr val="tx1"/>
                          </a:solidFill>
                          <a:effectLst/>
                        </a:rPr>
                        <a:t>alegeţi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7494251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2230913204"/>
                  </a:ext>
                </a:extLst>
              </a:tr>
              <a:tr h="195840">
                <a:tc>
                  <a:txBody>
                    <a:bodyPr/>
                    <a:lstStyle/>
                    <a:p>
                      <a:pPr indent="0" algn="just">
                        <a:lnSpc>
                          <a:spcPct val="100000"/>
                        </a:lnSpc>
                        <a:spcAft>
                          <a:spcPts val="0"/>
                        </a:spcAft>
                      </a:pPr>
                      <a:r>
                        <a:rPr lang="en-US" sz="1800" dirty="0">
                          <a:solidFill>
                            <a:schemeClr val="tx1"/>
                          </a:solidFill>
                          <a:effectLst/>
                        </a:rPr>
                        <a:t>3.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oferit</a:t>
                      </a:r>
                      <a:r>
                        <a:rPr lang="en-US" sz="1800" dirty="0">
                          <a:solidFill>
                            <a:schemeClr val="tx1"/>
                          </a:solidFill>
                          <a:effectLst/>
                        </a:rPr>
                        <a:t> din </a:t>
                      </a:r>
                      <a:r>
                        <a:rPr lang="en-US" sz="1800" dirty="0" err="1">
                          <a:solidFill>
                            <a:schemeClr val="tx1"/>
                          </a:solidFill>
                          <a:effectLst/>
                        </a:rPr>
                        <a:t>partea</a:t>
                      </a:r>
                      <a:r>
                        <a:rPr lang="en-US" sz="1800" dirty="0">
                          <a:solidFill>
                            <a:schemeClr val="tx1"/>
                          </a:solidFill>
                          <a:effectLst/>
                        </a:rPr>
                        <a:t> </a:t>
                      </a:r>
                      <a:r>
                        <a:rPr lang="en-US" sz="1800" dirty="0" err="1">
                          <a:solidFill>
                            <a:schemeClr val="tx1"/>
                          </a:solidFill>
                          <a:effectLst/>
                        </a:rPr>
                        <a:t>tutorilor</a:t>
                      </a:r>
                      <a:r>
                        <a:rPr lang="en-US" sz="1800" dirty="0">
                          <a:solidFill>
                            <a:schemeClr val="tx1"/>
                          </a:solidFill>
                          <a:effectLst/>
                        </a:rPr>
                        <a:t> - </a:t>
                      </a:r>
                      <a:r>
                        <a:rPr lang="en-US" sz="1800" dirty="0" err="1">
                          <a:solidFill>
                            <a:schemeClr val="tx1"/>
                          </a:solidFill>
                          <a:effectLst/>
                        </a:rPr>
                        <a:t>îndrumătorilor</a:t>
                      </a:r>
                      <a:r>
                        <a:rPr lang="en-US" sz="1800" dirty="0">
                          <a:solidFill>
                            <a:schemeClr val="tx1"/>
                          </a:solidFill>
                          <a:effectLst/>
                        </a:rPr>
                        <a:t> de </a:t>
                      </a:r>
                      <a:r>
                        <a:rPr lang="en-US" sz="1800" dirty="0" err="1">
                          <a:solidFill>
                            <a:schemeClr val="tx1"/>
                          </a:solidFill>
                          <a:effectLst/>
                        </a:rPr>
                        <a:t>grupă</a:t>
                      </a:r>
                      <a:r>
                        <a:rPr lang="en-US" sz="1800" dirty="0">
                          <a:solidFill>
                            <a:schemeClr val="tx1"/>
                          </a:solidFill>
                          <a:effectLst/>
                        </a:rPr>
                        <a:t> </a:t>
                      </a:r>
                      <a:r>
                        <a:rPr lang="en-US" sz="1800" dirty="0" err="1">
                          <a:solidFill>
                            <a:schemeClr val="tx1"/>
                          </a:solidFill>
                          <a:effectLst/>
                        </a:rPr>
                        <a:t>academică</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31263998"/>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978630337"/>
                  </a:ext>
                </a:extLst>
              </a:tr>
              <a:tr h="195840">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pregătirii</a:t>
                      </a:r>
                      <a:r>
                        <a:rPr lang="en-US" sz="1800" dirty="0">
                          <a:solidFill>
                            <a:schemeClr val="tx1"/>
                          </a:solidFill>
                          <a:effectLst/>
                        </a:rPr>
                        <a:t> </a:t>
                      </a:r>
                      <a:r>
                        <a:rPr lang="en-US" sz="1800" dirty="0" err="1">
                          <a:solidFill>
                            <a:schemeClr val="tx1"/>
                          </a:solidFill>
                          <a:effectLst/>
                        </a:rPr>
                        <a:t>didactice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ştiinţifice</a:t>
                      </a:r>
                      <a:r>
                        <a:rPr lang="en-US" sz="1800" dirty="0">
                          <a:solidFill>
                            <a:schemeClr val="tx1"/>
                          </a:solidFill>
                          <a:effectLst/>
                        </a:rPr>
                        <a:t> a </a:t>
                      </a:r>
                      <a:r>
                        <a:rPr lang="en-US" sz="1800" dirty="0" err="1">
                          <a:solidFill>
                            <a:schemeClr val="tx1"/>
                          </a:solidFill>
                          <a:effectLst/>
                        </a:rPr>
                        <a:t>personalului</a:t>
                      </a:r>
                      <a:r>
                        <a:rPr lang="en-US" sz="1800" dirty="0">
                          <a:solidFill>
                            <a:schemeClr val="tx1"/>
                          </a:solidFill>
                          <a:effectLst/>
                        </a:rPr>
                        <a:t> didactic </a:t>
                      </a:r>
                      <a:r>
                        <a:rPr lang="ro-RO" sz="1800" dirty="0">
                          <a:solidFill>
                            <a:schemeClr val="tx1"/>
                          </a:solidFill>
                          <a:effectLst/>
                        </a:rPr>
                        <a:t>de la facultate</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308971112"/>
                  </a:ext>
                </a:extLst>
              </a:tr>
              <a:tr h="45935">
                <a:tc>
                  <a:txBody>
                    <a:bodyPr/>
                    <a:lstStyle/>
                    <a:p>
                      <a:pPr indent="0">
                        <a:lnSpc>
                          <a:spcPct val="100000"/>
                        </a:lnSpc>
                      </a:pPr>
                      <a:endParaRPr lang="ru-RU" sz="100" dirty="0">
                        <a:solidFill>
                          <a:schemeClr val="tx1"/>
                        </a:solidFill>
                      </a:endParaRPr>
                    </a:p>
                  </a:txBody>
                  <a:tcPr marL="35635" marR="35635" marT="0" marB="0">
                    <a:solidFill>
                      <a:schemeClr val="bg1"/>
                    </a:solidFill>
                  </a:tcPr>
                </a:tc>
                <a:extLst>
                  <a:ext uri="{0D108BD9-81ED-4DB2-BD59-A6C34878D82A}">
                    <a16:rowId xmlns:a16="http://schemas.microsoft.com/office/drawing/2014/main" val="1347508245"/>
                  </a:ext>
                </a:extLst>
              </a:tr>
              <a:tr h="45935">
                <a:tc>
                  <a:txBody>
                    <a:bodyPr/>
                    <a:lstStyle/>
                    <a:p>
                      <a:pPr indent="0" algn="just">
                        <a:lnSpc>
                          <a:spcPct val="100000"/>
                        </a:lnSpc>
                        <a:spcAft>
                          <a:spcPts val="0"/>
                        </a:spcAft>
                      </a:pPr>
                      <a:r>
                        <a:rPr lang="en-US" sz="100" dirty="0">
                          <a:solidFill>
                            <a:schemeClr val="tx1"/>
                          </a:solidFill>
                          <a:effectLst/>
                        </a:rPr>
                        <a:t>II.2.5. </a:t>
                      </a:r>
                      <a:r>
                        <a:rPr lang="en-US" sz="100" dirty="0" err="1">
                          <a:solidFill>
                            <a:schemeClr val="tx1"/>
                          </a:solidFill>
                          <a:effectLst/>
                        </a:rPr>
                        <a:t>Facilitarea</a:t>
                      </a:r>
                      <a:r>
                        <a:rPr lang="en-US" sz="100" dirty="0">
                          <a:solidFill>
                            <a:schemeClr val="tx1"/>
                          </a:solidFill>
                          <a:effectLst/>
                        </a:rPr>
                        <a:t> de </a:t>
                      </a:r>
                      <a:r>
                        <a:rPr lang="en-US" sz="100" dirty="0" err="1">
                          <a:solidFill>
                            <a:schemeClr val="tx1"/>
                          </a:solidFill>
                          <a:effectLst/>
                        </a:rPr>
                        <a:t>către</a:t>
                      </a:r>
                      <a:r>
                        <a:rPr lang="en-US" sz="100" dirty="0">
                          <a:solidFill>
                            <a:schemeClr val="tx1"/>
                          </a:solidFill>
                          <a:effectLst/>
                        </a:rPr>
                        <a:t> </a:t>
                      </a:r>
                      <a:r>
                        <a:rPr lang="en-US" sz="100" dirty="0" err="1">
                          <a:solidFill>
                            <a:schemeClr val="tx1"/>
                          </a:solidFill>
                          <a:effectLst/>
                        </a:rPr>
                        <a:t>facultate</a:t>
                      </a:r>
                      <a:r>
                        <a:rPr lang="en-US" sz="100" dirty="0">
                          <a:solidFill>
                            <a:schemeClr val="tx1"/>
                          </a:solidFill>
                          <a:effectLst/>
                        </a:rPr>
                        <a:t> a </a:t>
                      </a:r>
                      <a:r>
                        <a:rPr lang="en-US" sz="100" dirty="0" err="1">
                          <a:solidFill>
                            <a:schemeClr val="tx1"/>
                          </a:solidFill>
                          <a:effectLst/>
                        </a:rPr>
                        <a:t>participării</a:t>
                      </a:r>
                      <a:r>
                        <a:rPr lang="en-US" sz="100" dirty="0">
                          <a:solidFill>
                            <a:schemeClr val="tx1"/>
                          </a:solidFill>
                          <a:effectLst/>
                        </a:rPr>
                        <a:t> </a:t>
                      </a:r>
                      <a:r>
                        <a:rPr lang="en-US" sz="100" dirty="0" err="1">
                          <a:solidFill>
                            <a:schemeClr val="tx1"/>
                          </a:solidFill>
                          <a:effectLst/>
                        </a:rPr>
                        <a:t>studenţilor</a:t>
                      </a:r>
                      <a:r>
                        <a:rPr lang="en-US" sz="100" dirty="0">
                          <a:solidFill>
                            <a:schemeClr val="tx1"/>
                          </a:solidFill>
                          <a:effectLst/>
                        </a:rPr>
                        <a:t> la </a:t>
                      </a:r>
                      <a:r>
                        <a:rPr lang="en-US" sz="100" dirty="0" err="1">
                          <a:solidFill>
                            <a:schemeClr val="tx1"/>
                          </a:solidFill>
                          <a:effectLst/>
                        </a:rPr>
                        <a:t>stagii</a:t>
                      </a:r>
                      <a:r>
                        <a:rPr lang="en-US" sz="100" dirty="0">
                          <a:solidFill>
                            <a:schemeClr val="tx1"/>
                          </a:solidFill>
                          <a:effectLst/>
                        </a:rPr>
                        <a:t> de </a:t>
                      </a:r>
                      <a:r>
                        <a:rPr lang="en-US" sz="100" dirty="0" err="1">
                          <a:solidFill>
                            <a:schemeClr val="tx1"/>
                          </a:solidFill>
                          <a:effectLst/>
                        </a:rPr>
                        <a:t>practică</a:t>
                      </a:r>
                      <a:r>
                        <a:rPr lang="en-US" sz="100" dirty="0">
                          <a:solidFill>
                            <a:schemeClr val="tx1"/>
                          </a:solidFill>
                          <a:effectLst/>
                        </a:rPr>
                        <a:t> </a:t>
                      </a:r>
                      <a:r>
                        <a:rPr lang="en-US" sz="100" dirty="0" err="1">
                          <a:solidFill>
                            <a:schemeClr val="tx1"/>
                          </a:solidFill>
                          <a:effectLst/>
                        </a:rPr>
                        <a:t>în</a:t>
                      </a:r>
                      <a:r>
                        <a:rPr lang="en-US" sz="100" dirty="0">
                          <a:solidFill>
                            <a:schemeClr val="tx1"/>
                          </a:solidFill>
                          <a:effectLst/>
                        </a:rPr>
                        <a:t> </a:t>
                      </a:r>
                      <a:r>
                        <a:rPr lang="en-US" sz="100" dirty="0" err="1">
                          <a:solidFill>
                            <a:schemeClr val="tx1"/>
                          </a:solidFill>
                          <a:effectLst/>
                        </a:rPr>
                        <a:t>domeniu</a:t>
                      </a:r>
                      <a:r>
                        <a:rPr lang="en-US" sz="100" dirty="0">
                          <a:solidFill>
                            <a:schemeClr val="tx1"/>
                          </a:solidFill>
                          <a:effectLst/>
                        </a:rPr>
                        <a:t> </a:t>
                      </a:r>
                      <a:endParaRPr lang="ru-RU" sz="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848440267"/>
                  </a:ext>
                </a:extLst>
              </a:tr>
              <a:tr h="195840">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Orarul</a:t>
                      </a:r>
                      <a:r>
                        <a:rPr lang="en-US" sz="1800" dirty="0">
                          <a:solidFill>
                            <a:schemeClr val="tx1"/>
                          </a:solidFill>
                          <a:effectLst/>
                        </a:rPr>
                        <a:t> </a:t>
                      </a:r>
                      <a:r>
                        <a:rPr lang="en-US" sz="1800" dirty="0" err="1">
                          <a:solidFill>
                            <a:schemeClr val="tx1"/>
                          </a:solidFill>
                          <a:effectLst/>
                        </a:rPr>
                        <a:t>disciplinelor</a:t>
                      </a:r>
                      <a:r>
                        <a:rPr lang="en-US" sz="1800" dirty="0">
                          <a:solidFill>
                            <a:schemeClr val="tx1"/>
                          </a:solidFill>
                          <a:effectLst/>
                        </a:rPr>
                        <a:t> </a:t>
                      </a:r>
                      <a:r>
                        <a:rPr lang="en-US" sz="1800" dirty="0" err="1">
                          <a:solidFill>
                            <a:schemeClr val="tx1"/>
                          </a:solidFill>
                          <a:effectLst/>
                        </a:rPr>
                        <a:t>studiate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1802379542"/>
                  </a:ext>
                </a:extLst>
              </a:tr>
              <a:tr h="195840">
                <a:tc>
                  <a:txBody>
                    <a:bodyPr/>
                    <a:lstStyle/>
                    <a:p>
                      <a:pPr indent="0" algn="just">
                        <a:lnSpc>
                          <a:spcPct val="100000"/>
                        </a:lnSpc>
                        <a:spcAft>
                          <a:spcPts val="0"/>
                        </a:spcAft>
                      </a:pPr>
                      <a:r>
                        <a:rPr lang="en-US" sz="1800" dirty="0">
                          <a:solidFill>
                            <a:schemeClr val="tx1"/>
                          </a:solidFill>
                          <a:effectLst/>
                        </a:rPr>
                        <a:t>7. </a:t>
                      </a:r>
                      <a:r>
                        <a:rPr lang="en-US" sz="1800" dirty="0" err="1">
                          <a:solidFill>
                            <a:schemeClr val="tx1"/>
                          </a:solidFill>
                          <a:effectLst/>
                        </a:rPr>
                        <a:t>Servicii</a:t>
                      </a:r>
                      <a:r>
                        <a:rPr lang="en-US" sz="1800" dirty="0">
                          <a:solidFill>
                            <a:schemeClr val="tx1"/>
                          </a:solidFill>
                          <a:effectLst/>
                        </a:rPr>
                        <a:t> de </a:t>
                      </a:r>
                      <a:r>
                        <a:rPr lang="en-US" sz="1800" dirty="0" err="1">
                          <a:solidFill>
                            <a:schemeClr val="tx1"/>
                          </a:solidFill>
                          <a:effectLst/>
                        </a:rPr>
                        <a:t>consiliere</a:t>
                      </a:r>
                      <a:r>
                        <a:rPr lang="ro-RO" sz="1800" dirty="0">
                          <a:solidFill>
                            <a:schemeClr val="tx1"/>
                          </a:solidFill>
                          <a:effectLst/>
                        </a:rPr>
                        <a:t>, consultanță în carieră</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5635" marR="35635" marT="0" marB="0">
                    <a:solidFill>
                      <a:schemeClr val="bg1"/>
                    </a:solidFill>
                  </a:tcPr>
                </a:tc>
                <a:extLst>
                  <a:ext uri="{0D108BD9-81ED-4DB2-BD59-A6C34878D82A}">
                    <a16:rowId xmlns:a16="http://schemas.microsoft.com/office/drawing/2014/main" val="2000065470"/>
                  </a:ext>
                </a:extLst>
              </a:tr>
              <a:tr h="195840">
                <a:tc>
                  <a:txBody>
                    <a:bodyPr/>
                    <a:lstStyle/>
                    <a:p>
                      <a:pPr indent="0" algn="just">
                        <a:lnSpc>
                          <a:spcPct val="100000"/>
                        </a:lnSpc>
                        <a:spcAft>
                          <a:spcPts val="0"/>
                        </a:spcAft>
                      </a:pPr>
                      <a:r>
                        <a:rPr lang="en-US" sz="1800" dirty="0">
                          <a:solidFill>
                            <a:schemeClr val="tx1"/>
                          </a:solidFill>
                          <a:effectLst/>
                        </a:rPr>
                        <a:t>8. </a:t>
                      </a:r>
                      <a:r>
                        <a:rPr lang="en-US" sz="1800" dirty="0" err="1">
                          <a:solidFill>
                            <a:schemeClr val="tx1"/>
                          </a:solidFill>
                          <a:effectLst/>
                        </a:rPr>
                        <a:t>Sprijinul</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mobilităţi</a:t>
                      </a:r>
                      <a:r>
                        <a:rPr lang="en-US" sz="1800" dirty="0">
                          <a:solidFill>
                            <a:schemeClr val="tx1"/>
                          </a:solidFill>
                          <a:effectLst/>
                        </a:rPr>
                        <a:t> </a:t>
                      </a:r>
                      <a:r>
                        <a:rPr lang="en-US" sz="1800" dirty="0" err="1">
                          <a:solidFill>
                            <a:schemeClr val="tx1"/>
                          </a:solidFill>
                          <a:effectLst/>
                        </a:rPr>
                        <a:t>internaţionale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1175587665"/>
                  </a:ext>
                </a:extLst>
              </a:tr>
              <a:tr h="391681">
                <a:tc>
                  <a:txBody>
                    <a:bodyPr/>
                    <a:lstStyle/>
                    <a:p>
                      <a:pPr indent="0" algn="just">
                        <a:lnSpc>
                          <a:spcPct val="100000"/>
                        </a:lnSpc>
                        <a:spcAft>
                          <a:spcPts val="0"/>
                        </a:spcAft>
                      </a:pPr>
                      <a:r>
                        <a:rPr lang="en-US" sz="1800" dirty="0">
                          <a:solidFill>
                            <a:schemeClr val="tx1"/>
                          </a:solidFill>
                          <a:effectLst/>
                        </a:rPr>
                        <a:t>9.Oferirea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 </a:t>
                      </a:r>
                      <a:r>
                        <a:rPr lang="en-US" sz="1800" dirty="0" err="1">
                          <a:solidFill>
                            <a:schemeClr val="tx1"/>
                          </a:solidFill>
                          <a:effectLst/>
                        </a:rPr>
                        <a:t>oportunităţilor</a:t>
                      </a:r>
                      <a:r>
                        <a:rPr lang="en-US" sz="1800" dirty="0">
                          <a:solidFill>
                            <a:schemeClr val="tx1"/>
                          </a:solidFill>
                          <a:effectLst/>
                        </a:rPr>
                        <a:t> de a </a:t>
                      </a:r>
                      <a:r>
                        <a:rPr lang="en-US" sz="1800" dirty="0" err="1">
                          <a:solidFill>
                            <a:schemeClr val="tx1"/>
                          </a:solidFill>
                          <a:effectLst/>
                        </a:rPr>
                        <a:t>lua</a:t>
                      </a:r>
                      <a:r>
                        <a:rPr lang="en-US" sz="1800" dirty="0">
                          <a:solidFill>
                            <a:schemeClr val="tx1"/>
                          </a:solidFill>
                          <a:effectLst/>
                        </a:rPr>
                        <a:t> parte la </a:t>
                      </a:r>
                      <a:r>
                        <a:rPr lang="en-US" sz="1800" dirty="0" err="1">
                          <a:solidFill>
                            <a:schemeClr val="tx1"/>
                          </a:solidFill>
                          <a:effectLst/>
                        </a:rPr>
                        <a:t>activităţi</a:t>
                      </a:r>
                      <a:r>
                        <a:rPr lang="en-US" sz="1800" dirty="0">
                          <a:solidFill>
                            <a:schemeClr val="tx1"/>
                          </a:solidFill>
                          <a:effectLst/>
                        </a:rPr>
                        <a:t> </a:t>
                      </a:r>
                      <a:r>
                        <a:rPr lang="en-US" sz="1800" dirty="0" err="1">
                          <a:solidFill>
                            <a:schemeClr val="tx1"/>
                          </a:solidFill>
                          <a:effectLst/>
                        </a:rPr>
                        <a:t>extracurriculare</a:t>
                      </a:r>
                      <a:r>
                        <a:rPr lang="en-US" sz="1800" dirty="0">
                          <a:solidFill>
                            <a:schemeClr val="tx1"/>
                          </a:solidFill>
                          <a:effectLst/>
                        </a:rPr>
                        <a:t> (</a:t>
                      </a:r>
                      <a:r>
                        <a:rPr lang="en-US" sz="1800" dirty="0" err="1">
                          <a:solidFill>
                            <a:schemeClr val="tx1"/>
                          </a:solidFill>
                          <a:effectLst/>
                        </a:rPr>
                        <a:t>asociaţii</a:t>
                      </a:r>
                      <a:r>
                        <a:rPr lang="en-US" sz="1800" dirty="0">
                          <a:solidFill>
                            <a:schemeClr val="tx1"/>
                          </a:solidFill>
                          <a:effectLst/>
                        </a:rPr>
                        <a:t>, </a:t>
                      </a:r>
                      <a:r>
                        <a:rPr lang="en-US" sz="1800" dirty="0" err="1">
                          <a:solidFill>
                            <a:schemeClr val="tx1"/>
                          </a:solidFill>
                          <a:effectLst/>
                        </a:rPr>
                        <a:t>cercuri</a:t>
                      </a:r>
                      <a:r>
                        <a:rPr lang="en-US" sz="1800" dirty="0">
                          <a:solidFill>
                            <a:schemeClr val="tx1"/>
                          </a:solidFill>
                          <a:effectLst/>
                        </a:rPr>
                        <a:t>, diverse </a:t>
                      </a:r>
                      <a:r>
                        <a:rPr lang="en-US" sz="1800" dirty="0" err="1">
                          <a:solidFill>
                            <a:schemeClr val="tx1"/>
                          </a:solidFill>
                          <a:effectLst/>
                        </a:rPr>
                        <a:t>evenimente</a:t>
                      </a:r>
                      <a:r>
                        <a:rPr lang="en-US" sz="1800" dirty="0">
                          <a:solidFill>
                            <a:schemeClr val="tx1"/>
                          </a:solidFill>
                          <a:effectLst/>
                        </a:rPr>
                        <a:t>, etc.) </a:t>
                      </a:r>
                      <a:endParaRPr lang="ru-RU" sz="1800" dirty="0">
                        <a:solidFill>
                          <a:schemeClr val="tx1"/>
                        </a:solidFill>
                        <a:effectLst/>
                        <a:latin typeface="Times New Roman" panose="02020603050405020304" pitchFamily="18" charset="0"/>
                        <a:ea typeface="Calibri" panose="020F0502020204030204" pitchFamily="34" charset="0"/>
                      </a:endParaRPr>
                    </a:p>
                  </a:txBody>
                  <a:tcPr marL="35635" marR="35635" marT="0" marB="0">
                    <a:solidFill>
                      <a:schemeClr val="bg1"/>
                    </a:solidFill>
                  </a:tcPr>
                </a:tc>
                <a:extLst>
                  <a:ext uri="{0D108BD9-81ED-4DB2-BD59-A6C34878D82A}">
                    <a16:rowId xmlns:a16="http://schemas.microsoft.com/office/drawing/2014/main" val="495906971"/>
                  </a:ext>
                </a:extLst>
              </a:tr>
            </a:tbl>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1209768697"/>
              </p:ext>
            </p:extLst>
          </p:nvPr>
        </p:nvGraphicFramePr>
        <p:xfrm>
          <a:off x="228600" y="838201"/>
          <a:ext cx="11734800" cy="2614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Informaţiile</a:t>
            </a:r>
            <a:r>
              <a:rPr lang="en-US" sz="3200" b="1" dirty="0"/>
              <a:t> </a:t>
            </a:r>
            <a:r>
              <a:rPr lang="en-US" sz="3200" b="1" dirty="0" err="1"/>
              <a:t>disponibile</a:t>
            </a:r>
            <a:r>
              <a:rPr lang="en-US" sz="3200" b="1" dirty="0"/>
              <a:t> la </a:t>
            </a:r>
            <a:r>
              <a:rPr lang="en-US" sz="3200" b="1" dirty="0" err="1"/>
              <a:t>începutul</a:t>
            </a:r>
            <a:r>
              <a:rPr lang="en-US" sz="3200" b="1" dirty="0"/>
              <a:t> </a:t>
            </a:r>
            <a:r>
              <a:rPr lang="en-US" sz="3200" b="1" dirty="0" err="1"/>
              <a:t>fiecărui</a:t>
            </a:r>
            <a:r>
              <a:rPr lang="en-US" sz="3200" b="1" dirty="0"/>
              <a:t> </a:t>
            </a:r>
            <a:r>
              <a:rPr lang="en-US" sz="3200" b="1" dirty="0" err="1"/>
              <a:t>semestru</a:t>
            </a:r>
            <a:r>
              <a:rPr lang="en-US" sz="3200" b="1" dirty="0"/>
              <a:t> </a:t>
            </a:r>
            <a:r>
              <a:rPr lang="en-US" sz="3200" b="1" dirty="0" err="1"/>
              <a:t>despre</a:t>
            </a:r>
            <a:r>
              <a:rPr lang="en-US" sz="3200" b="1" dirty="0"/>
              <a:t> </a:t>
            </a:r>
            <a:r>
              <a:rPr lang="en-US" sz="3200" b="1" dirty="0" err="1"/>
              <a:t>cursurile</a:t>
            </a:r>
            <a:r>
              <a:rPr lang="en-US" sz="3200" b="1" dirty="0"/>
              <a:t> care </a:t>
            </a:r>
            <a:r>
              <a:rPr lang="en-US" sz="3200" b="1" dirty="0" err="1"/>
              <a:t>vor</a:t>
            </a:r>
            <a:r>
              <a:rPr lang="en-US" sz="3200" b="1" dirty="0"/>
              <a:t> fi </a:t>
            </a:r>
            <a:r>
              <a:rPr lang="en-US" sz="3200" b="1" dirty="0" err="1"/>
              <a:t>urmate</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04643261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68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304800" y="457200"/>
            <a:ext cx="11430000" cy="6019800"/>
          </a:xfrm>
        </p:spPr>
        <p:txBody>
          <a:bodyPr/>
          <a:lstStyle/>
          <a:p>
            <a:pPr marL="0" indent="0" algn="just">
              <a:buNone/>
            </a:pPr>
            <a:r>
              <a:rPr lang="ro-RO" sz="4400" dirty="0"/>
              <a:t>Cercetarea opiniei studenților se realizează anual în conformitate cu prevederile normative, stipulate în documentele relevante organizării activității educaționale în învățământul universitar, regulamentele interne ULIM, în special cu </a:t>
            </a:r>
            <a:r>
              <a:rPr lang="ro-RO" sz="4400" b="1" dirty="0"/>
              <a:t>Regulamentul privind organizarea sondajului anonim al opiniei studenților cu referință la calitatea studiilor</a:t>
            </a:r>
            <a:r>
              <a:rPr lang="ro-RO" sz="4400" dirty="0"/>
              <a:t>. </a:t>
            </a:r>
            <a:endParaRPr lang="fr-CA"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Informaţiile</a:t>
            </a:r>
            <a:r>
              <a:rPr lang="en-US" sz="3600" b="1" dirty="0"/>
              <a:t> </a:t>
            </a:r>
            <a:r>
              <a:rPr lang="en-US" sz="3600" b="1" dirty="0" err="1"/>
              <a:t>disponibile</a:t>
            </a:r>
            <a:r>
              <a:rPr lang="en-US" sz="3600" b="1" dirty="0"/>
              <a:t> </a:t>
            </a:r>
            <a:r>
              <a:rPr lang="en-US" sz="3600" b="1" dirty="0" err="1"/>
              <a:t>despre</a:t>
            </a:r>
            <a:r>
              <a:rPr lang="en-US" sz="3600" b="1" dirty="0"/>
              <a:t> </a:t>
            </a:r>
            <a:r>
              <a:rPr lang="en-US" sz="3600" b="1" dirty="0" err="1"/>
              <a:t>cursurile</a:t>
            </a:r>
            <a:r>
              <a:rPr lang="en-US" sz="3600" b="1" dirty="0"/>
              <a:t> </a:t>
            </a:r>
            <a:r>
              <a:rPr lang="en-US" sz="3600" b="1" dirty="0" err="1"/>
              <a:t>opţionale</a:t>
            </a:r>
            <a:r>
              <a:rPr lang="en-US" sz="3600" b="1" dirty="0"/>
              <a:t> din care </a:t>
            </a:r>
            <a:r>
              <a:rPr lang="en-US" sz="3600" b="1" dirty="0" err="1"/>
              <a:t>puteţi</a:t>
            </a:r>
            <a:r>
              <a:rPr lang="en-US" sz="3600" b="1" dirty="0"/>
              <a:t> </a:t>
            </a:r>
            <a:r>
              <a:rPr lang="en-US" sz="3600" b="1" dirty="0" err="1"/>
              <a:t>să</a:t>
            </a:r>
            <a:r>
              <a:rPr lang="en-US" sz="3600" b="1" dirty="0"/>
              <a:t> </a:t>
            </a:r>
            <a:r>
              <a:rPr lang="en-US" sz="3600" b="1" dirty="0" err="1"/>
              <a:t>alegeţi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613130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275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Sprijinul</a:t>
            </a:r>
            <a:r>
              <a:rPr lang="en-US" sz="3600" b="1" dirty="0"/>
              <a:t> </a:t>
            </a:r>
            <a:r>
              <a:rPr lang="en-US" sz="3600" b="1" dirty="0" err="1"/>
              <a:t>oferit</a:t>
            </a:r>
            <a:r>
              <a:rPr lang="en-US" sz="3600" b="1" dirty="0"/>
              <a:t> din </a:t>
            </a:r>
            <a:r>
              <a:rPr lang="en-US" sz="3600" b="1" dirty="0" err="1"/>
              <a:t>partea</a:t>
            </a:r>
            <a:r>
              <a:rPr lang="en-US" sz="3600" b="1" dirty="0"/>
              <a:t> </a:t>
            </a:r>
            <a:r>
              <a:rPr lang="en-US" sz="3600" b="1" dirty="0" err="1"/>
              <a:t>tutorilor</a:t>
            </a:r>
            <a:r>
              <a:rPr lang="en-US" sz="3600" b="1" dirty="0"/>
              <a:t> - </a:t>
            </a:r>
            <a:r>
              <a:rPr lang="en-US" sz="3600" b="1" dirty="0" err="1"/>
              <a:t>îndrumătorilor</a:t>
            </a:r>
            <a:r>
              <a:rPr lang="en-US" sz="3600" b="1" dirty="0"/>
              <a:t> de </a:t>
            </a:r>
            <a:r>
              <a:rPr lang="en-US" sz="3600" b="1" dirty="0" err="1"/>
              <a:t>grupă</a:t>
            </a:r>
            <a:r>
              <a:rPr lang="en-US" sz="3600" b="1" dirty="0"/>
              <a:t> academic</a:t>
            </a:r>
            <a:r>
              <a:rPr lang="ro-RO" sz="3600" b="1" dirty="0"/>
              <a:t>ă</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52142010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84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Calitatea</a:t>
            </a:r>
            <a:r>
              <a:rPr lang="en-US" sz="3200" b="1" dirty="0"/>
              <a:t> </a:t>
            </a:r>
            <a:r>
              <a:rPr lang="en-US" sz="3200" b="1" dirty="0" err="1"/>
              <a:t>pregătirii</a:t>
            </a:r>
            <a:r>
              <a:rPr lang="en-US" sz="3200" b="1" dirty="0"/>
              <a:t> </a:t>
            </a:r>
            <a:r>
              <a:rPr lang="en-US" sz="3200" b="1" dirty="0" err="1"/>
              <a:t>didactice</a:t>
            </a:r>
            <a:r>
              <a:rPr lang="en-US" sz="3200" b="1" dirty="0"/>
              <a:t> </a:t>
            </a:r>
            <a:r>
              <a:rPr lang="en-US" sz="3200" b="1" dirty="0" err="1"/>
              <a:t>şi</a:t>
            </a:r>
            <a:r>
              <a:rPr lang="en-US" sz="3200" b="1" dirty="0"/>
              <a:t> </a:t>
            </a:r>
            <a:r>
              <a:rPr lang="en-US" sz="3200" b="1" dirty="0" err="1"/>
              <a:t>ştiinţifice</a:t>
            </a:r>
            <a:r>
              <a:rPr lang="en-US" sz="3200" b="1" dirty="0"/>
              <a:t> a </a:t>
            </a:r>
            <a:r>
              <a:rPr lang="en-US" sz="3200" b="1" dirty="0" err="1"/>
              <a:t>personalului</a:t>
            </a:r>
            <a:r>
              <a:rPr lang="en-US" sz="3200" b="1" dirty="0"/>
              <a:t> didactic </a:t>
            </a:r>
            <a:r>
              <a:rPr lang="ro-RO" sz="3200" b="1" dirty="0"/>
              <a:t>de la facultate</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1885451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26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err="1"/>
              <a:t>Facilitarea</a:t>
            </a:r>
            <a:r>
              <a:rPr lang="en-US" sz="3200" b="1" dirty="0"/>
              <a:t> de </a:t>
            </a:r>
            <a:r>
              <a:rPr lang="en-US" sz="3200" b="1" dirty="0" err="1"/>
              <a:t>către</a:t>
            </a:r>
            <a:r>
              <a:rPr lang="en-US" sz="3200" b="1" dirty="0"/>
              <a:t> </a:t>
            </a:r>
            <a:r>
              <a:rPr lang="en-US" sz="3200" b="1" dirty="0" err="1"/>
              <a:t>facultate</a:t>
            </a:r>
            <a:r>
              <a:rPr lang="en-US" sz="3200" b="1" dirty="0"/>
              <a:t> a </a:t>
            </a:r>
            <a:r>
              <a:rPr lang="en-US" sz="3200" b="1" dirty="0" err="1"/>
              <a:t>participării</a:t>
            </a:r>
            <a:r>
              <a:rPr lang="en-US" sz="3200" b="1" dirty="0"/>
              <a:t> </a:t>
            </a:r>
            <a:r>
              <a:rPr lang="en-US" sz="3200" b="1" dirty="0" err="1"/>
              <a:t>studenţilor</a:t>
            </a:r>
            <a:r>
              <a:rPr lang="en-US" sz="3200" b="1" dirty="0"/>
              <a:t> la </a:t>
            </a:r>
            <a:r>
              <a:rPr lang="en-US" sz="3200" b="1" dirty="0" err="1"/>
              <a:t>stagii</a:t>
            </a:r>
            <a:r>
              <a:rPr lang="en-US" sz="3200" b="1" dirty="0"/>
              <a:t> de </a:t>
            </a:r>
            <a:r>
              <a:rPr lang="en-US" sz="3200" b="1" dirty="0" err="1"/>
              <a:t>practică</a:t>
            </a:r>
            <a:r>
              <a:rPr lang="en-US" sz="3200" b="1" dirty="0"/>
              <a:t> </a:t>
            </a:r>
            <a:r>
              <a:rPr lang="en-US" sz="3200" b="1" dirty="0" err="1"/>
              <a:t>în</a:t>
            </a:r>
            <a:r>
              <a:rPr lang="en-US" sz="3200" b="1" dirty="0"/>
              <a:t> </a:t>
            </a:r>
            <a:r>
              <a:rPr lang="en-US" sz="3200" b="1" dirty="0" err="1"/>
              <a:t>domeniu</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3796683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4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Orarul</a:t>
            </a:r>
            <a:r>
              <a:rPr lang="en-US" b="1" dirty="0"/>
              <a:t> </a:t>
            </a:r>
            <a:r>
              <a:rPr lang="en-US" b="1" dirty="0" err="1"/>
              <a:t>disciplinelor</a:t>
            </a:r>
            <a:r>
              <a:rPr lang="en-US" b="1" dirty="0"/>
              <a:t> </a:t>
            </a:r>
            <a:r>
              <a:rPr lang="en-US" b="1" dirty="0" err="1"/>
              <a:t>studiate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21223807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a:t>
            </a:r>
            <a:r>
              <a:rPr lang="en-US" b="1" dirty="0"/>
              <a:t> de </a:t>
            </a:r>
            <a:r>
              <a:rPr lang="en-US" b="1" dirty="0" err="1"/>
              <a:t>consiliere</a:t>
            </a:r>
            <a:r>
              <a:rPr lang="ro-RO" b="1" dirty="0"/>
              <a:t>, consultanță în carieră</a:t>
            </a:r>
            <a:r>
              <a:rPr lang="en-US" b="1" dirty="0"/>
              <a:t> </a:t>
            </a:r>
            <a:r>
              <a:rPr lang="en-US" b="1" dirty="0" err="1"/>
              <a:t>oferite</a:t>
            </a:r>
            <a:r>
              <a:rPr lang="en-US" b="1" dirty="0"/>
              <a:t>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54075743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819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Sprijinul</a:t>
            </a:r>
            <a:r>
              <a:rPr lang="en-US" b="1" dirty="0"/>
              <a:t> </a:t>
            </a:r>
            <a:r>
              <a:rPr lang="en-US" b="1" dirty="0" err="1"/>
              <a:t>pentru</a:t>
            </a:r>
            <a:r>
              <a:rPr lang="en-US" b="1" dirty="0"/>
              <a:t> </a:t>
            </a:r>
            <a:r>
              <a:rPr lang="en-US" b="1" dirty="0" err="1"/>
              <a:t>mobilităţi</a:t>
            </a:r>
            <a:r>
              <a:rPr lang="en-US" b="1" dirty="0"/>
              <a:t> </a:t>
            </a:r>
            <a:r>
              <a:rPr lang="en-US" b="1" dirty="0" err="1"/>
              <a:t>internaţionale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8584555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049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Oferirea</a:t>
            </a:r>
            <a:r>
              <a:rPr lang="en-US" sz="2800" b="1" dirty="0"/>
              <a:t> </a:t>
            </a:r>
            <a:r>
              <a:rPr lang="en-US" sz="2800" b="1" dirty="0" err="1"/>
              <a:t>în</a:t>
            </a:r>
            <a:r>
              <a:rPr lang="en-US" sz="2800" b="1" dirty="0"/>
              <a:t> </a:t>
            </a:r>
            <a:r>
              <a:rPr lang="en-US" sz="2800" b="1" dirty="0" err="1"/>
              <a:t>cadrul</a:t>
            </a:r>
            <a:r>
              <a:rPr lang="en-US" sz="2800" b="1" dirty="0"/>
              <a:t> </a:t>
            </a:r>
            <a:r>
              <a:rPr lang="en-US" sz="2800" b="1" dirty="0" err="1"/>
              <a:t>universităţii</a:t>
            </a:r>
            <a:r>
              <a:rPr lang="en-US" sz="2800" b="1" dirty="0"/>
              <a:t> a </a:t>
            </a:r>
            <a:r>
              <a:rPr lang="en-US" sz="2800" b="1" dirty="0" err="1"/>
              <a:t>oportunităţilor</a:t>
            </a:r>
            <a:r>
              <a:rPr lang="en-US" sz="2800" b="1" dirty="0"/>
              <a:t> de a </a:t>
            </a:r>
            <a:r>
              <a:rPr lang="en-US" sz="2800" b="1" dirty="0" err="1"/>
              <a:t>lua</a:t>
            </a:r>
            <a:r>
              <a:rPr lang="en-US" sz="2800" b="1" dirty="0"/>
              <a:t> parte la </a:t>
            </a:r>
            <a:r>
              <a:rPr lang="en-US" sz="2800" b="1" dirty="0" err="1"/>
              <a:t>activităţi</a:t>
            </a:r>
            <a:r>
              <a:rPr lang="en-US" sz="2800" b="1" dirty="0"/>
              <a:t> </a:t>
            </a:r>
            <a:r>
              <a:rPr lang="en-US" sz="2800" b="1" dirty="0" err="1"/>
              <a:t>extracurriculare</a:t>
            </a:r>
            <a:r>
              <a:rPr lang="en-US" sz="2800" b="1" dirty="0"/>
              <a:t> (</a:t>
            </a:r>
            <a:r>
              <a:rPr lang="en-US" sz="2800" b="1" dirty="0" err="1"/>
              <a:t>asociaţii</a:t>
            </a:r>
            <a:r>
              <a:rPr lang="en-US" sz="2800" b="1" dirty="0"/>
              <a:t>, </a:t>
            </a:r>
            <a:r>
              <a:rPr lang="en-US" sz="2800" b="1" dirty="0" err="1"/>
              <a:t>cercuri</a:t>
            </a:r>
            <a:r>
              <a:rPr lang="en-US" sz="2800" b="1" dirty="0"/>
              <a:t>, diverse </a:t>
            </a:r>
            <a:r>
              <a:rPr lang="en-US" sz="2800" b="1" dirty="0" err="1"/>
              <a:t>evenimente</a:t>
            </a:r>
            <a:r>
              <a:rPr lang="en-US" sz="2800" b="1" dirty="0"/>
              <a:t>, etc.)</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06491016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73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28800" y="274638"/>
            <a:ext cx="8610600" cy="792162"/>
          </a:xfrm>
        </p:spPr>
        <p:txBody>
          <a:bodyPr/>
          <a:lstStyle/>
          <a:p>
            <a:r>
              <a:rPr lang="en-US" sz="3200" b="1" dirty="0" err="1"/>
              <a:t>Eficienţa</a:t>
            </a:r>
            <a:r>
              <a:rPr lang="en-US" sz="3200" b="1" dirty="0"/>
              <a:t> </a:t>
            </a:r>
            <a:r>
              <a:rPr lang="ro-RO" sz="3200" b="1" dirty="0"/>
              <a:t>facilităților existente. Date generale</a:t>
            </a:r>
            <a:endParaRPr lang="ru-RU" sz="3200" b="1" dirty="0"/>
          </a:p>
        </p:txBody>
      </p:sp>
      <p:graphicFrame>
        <p:nvGraphicFramePr>
          <p:cNvPr id="9" name="Объект 8"/>
          <p:cNvGraphicFramePr>
            <a:graphicFrameLocks noGrp="1"/>
          </p:cNvGraphicFramePr>
          <p:nvPr>
            <p:ph sz="half" idx="1"/>
            <p:extLst>
              <p:ext uri="{D42A27DB-BD31-4B8C-83A1-F6EECF244321}">
                <p14:modId xmlns:p14="http://schemas.microsoft.com/office/powerpoint/2010/main" val="2425488218"/>
              </p:ext>
            </p:extLst>
          </p:nvPr>
        </p:nvGraphicFramePr>
        <p:xfrm>
          <a:off x="228600" y="1031875"/>
          <a:ext cx="11734799" cy="2194560"/>
        </p:xfrm>
        <a:graphic>
          <a:graphicData uri="http://schemas.openxmlformats.org/drawingml/2006/table">
            <a:tbl>
              <a:tblPr firstRow="1" firstCol="1" bandRow="1">
                <a:tableStyleId>{5C22544A-7EE6-4342-B048-85BDC9FD1C3A}</a:tableStyleId>
              </a:tblPr>
              <a:tblGrid>
                <a:gridCol w="11734799">
                  <a:extLst>
                    <a:ext uri="{9D8B030D-6E8A-4147-A177-3AD203B41FA5}">
                      <a16:colId xmlns:a16="http://schemas.microsoft.com/office/drawing/2014/main" val="1001792248"/>
                    </a:ext>
                  </a:extLst>
                </a:gridCol>
              </a:tblGrid>
              <a:tr h="171450">
                <a:tc>
                  <a:txBody>
                    <a:bodyPr/>
                    <a:lstStyle/>
                    <a:p>
                      <a:pPr marL="0" indent="0" algn="just">
                        <a:spcAft>
                          <a:spcPts val="0"/>
                        </a:spcAft>
                      </a:pPr>
                      <a:r>
                        <a:rPr lang="ro-RO" sz="1800" dirty="0">
                          <a:solidFill>
                            <a:schemeClr val="tx1"/>
                          </a:solidFill>
                          <a:effectLst/>
                        </a:rPr>
                        <a:t>1. Condițiile igienico-sanitare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1682182538"/>
                  </a:ext>
                </a:extLst>
              </a:tr>
              <a:tr h="171450">
                <a:tc>
                  <a:txBody>
                    <a:bodyPr/>
                    <a:lstStyle/>
                    <a:p>
                      <a:pPr marL="0" indent="0" algn="just">
                        <a:spcAft>
                          <a:spcPts val="0"/>
                        </a:spcAft>
                      </a:pPr>
                      <a:r>
                        <a:rPr lang="ro-RO" sz="1800" dirty="0">
                          <a:solidFill>
                            <a:schemeClr val="tx1"/>
                          </a:solidFill>
                          <a:effectLst/>
                        </a:rPr>
                        <a:t>2. Serviciile de foto-copiere existente</a:t>
                      </a:r>
                      <a:endParaRPr lang="ru-RU" sz="1800" b="1" dirty="0">
                        <a:solidFill>
                          <a:schemeClr val="tx1"/>
                        </a:solidFill>
                        <a:effectLst/>
                        <a:latin typeface="Times New Roman" panose="02020603050405020304" pitchFamily="18" charset="0"/>
                        <a:ea typeface="Technical Italic"/>
                      </a:endParaRPr>
                    </a:p>
                  </a:txBody>
                  <a:tcPr marL="64294" marR="64294" marT="0" marB="0">
                    <a:solidFill>
                      <a:schemeClr val="bg1"/>
                    </a:solidFill>
                  </a:tcPr>
                </a:tc>
                <a:extLst>
                  <a:ext uri="{0D108BD9-81ED-4DB2-BD59-A6C34878D82A}">
                    <a16:rowId xmlns:a16="http://schemas.microsoft.com/office/drawing/2014/main" val="2014537612"/>
                  </a:ext>
                </a:extLst>
              </a:tr>
              <a:tr h="171450">
                <a:tc>
                  <a:txBody>
                    <a:bodyPr/>
                    <a:lstStyle/>
                    <a:p>
                      <a:pPr marL="0" indent="0" algn="just">
                        <a:spcAft>
                          <a:spcPts val="0"/>
                        </a:spcAft>
                      </a:pPr>
                      <a:r>
                        <a:rPr lang="en-US" sz="1800" dirty="0">
                          <a:solidFill>
                            <a:schemeClr val="tx1"/>
                          </a:solidFill>
                          <a:effectLst/>
                        </a:rPr>
                        <a:t>3. </a:t>
                      </a:r>
                      <a:r>
                        <a:rPr lang="en-US" sz="1800" dirty="0" err="1">
                          <a:solidFill>
                            <a:schemeClr val="tx1"/>
                          </a:solidFill>
                          <a:effectLst/>
                        </a:rPr>
                        <a:t>Serviciile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la </a:t>
                      </a:r>
                      <a:r>
                        <a:rPr lang="en-US" sz="1800" dirty="0" err="1">
                          <a:solidFill>
                            <a:schemeClr val="tx1"/>
                          </a:solidFill>
                          <a:effectLst/>
                        </a:rPr>
                        <a:t>cantinele</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cafetăriile</a:t>
                      </a:r>
                      <a:r>
                        <a:rPr lang="en-US" sz="1800" dirty="0">
                          <a:solidFill>
                            <a:schemeClr val="tx1"/>
                          </a:solidFill>
                          <a:effectLst/>
                        </a:rPr>
                        <a:t> </a:t>
                      </a:r>
                      <a:r>
                        <a:rPr lang="en-US" sz="1800" dirty="0" err="1">
                          <a:solidFill>
                            <a:schemeClr val="tx1"/>
                          </a:solidFill>
                          <a:effectLst/>
                        </a:rPr>
                        <a:t>studenţeşti</a:t>
                      </a:r>
                      <a:r>
                        <a:rPr lang="en-US" sz="1800" dirty="0">
                          <a:solidFill>
                            <a:schemeClr val="tx1"/>
                          </a:solidFill>
                          <a:effectLst/>
                        </a:rPr>
                        <a:t> din </a:t>
                      </a:r>
                      <a:r>
                        <a:rPr lang="en-US" sz="1800" dirty="0" err="1">
                          <a:solidFill>
                            <a:schemeClr val="tx1"/>
                          </a:solidFill>
                          <a:effectLst/>
                        </a:rPr>
                        <a:t>cadrul</a:t>
                      </a:r>
                      <a:r>
                        <a:rPr lang="en-US" sz="1800" dirty="0">
                          <a:solidFill>
                            <a:schemeClr val="tx1"/>
                          </a:solidFill>
                          <a:effectLst/>
                        </a:rPr>
                        <a:t> ULIM (</a:t>
                      </a:r>
                      <a:r>
                        <a:rPr lang="en-US" sz="1800" dirty="0" err="1">
                          <a:solidFill>
                            <a:schemeClr val="tx1"/>
                          </a:solidFill>
                          <a:effectLst/>
                        </a:rPr>
                        <a:t>meniu</a:t>
                      </a:r>
                      <a:r>
                        <a:rPr lang="en-US" sz="1800" dirty="0">
                          <a:solidFill>
                            <a:schemeClr val="tx1"/>
                          </a:solidFill>
                          <a:effectLst/>
                        </a:rPr>
                        <a:t>, </a:t>
                      </a:r>
                      <a:r>
                        <a:rPr lang="en-US" sz="1800" dirty="0" err="1">
                          <a:solidFill>
                            <a:schemeClr val="tx1"/>
                          </a:solidFill>
                          <a:effectLst/>
                        </a:rPr>
                        <a:t>servire</a:t>
                      </a:r>
                      <a:r>
                        <a:rPr lang="en-US" sz="1800" dirty="0">
                          <a:solidFill>
                            <a:schemeClr val="tx1"/>
                          </a:solidFill>
                          <a:effectLst/>
                        </a:rPr>
                        <a:t>, program)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780465918"/>
                  </a:ext>
                </a:extLst>
              </a:tr>
              <a:tr h="171450">
                <a:tc>
                  <a:txBody>
                    <a:bodyPr/>
                    <a:lstStyle/>
                    <a:p>
                      <a:pPr marL="0" indent="0" algn="just">
                        <a:spcAft>
                          <a:spcPts val="0"/>
                        </a:spcAft>
                      </a:pPr>
                      <a:r>
                        <a:rPr lang="en-US" sz="1800" dirty="0">
                          <a:solidFill>
                            <a:schemeClr val="tx1"/>
                          </a:solidFill>
                          <a:effectLst/>
                        </a:rPr>
                        <a:t>4.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serviciilor</a:t>
                      </a:r>
                      <a:r>
                        <a:rPr lang="en-US" sz="1800" dirty="0">
                          <a:solidFill>
                            <a:schemeClr val="tx1"/>
                          </a:solidFill>
                          <a:effectLst/>
                        </a:rPr>
                        <a:t> </a:t>
                      </a:r>
                      <a:r>
                        <a:rPr lang="en-US" sz="1800" dirty="0" err="1">
                          <a:solidFill>
                            <a:schemeClr val="tx1"/>
                          </a:solidFill>
                          <a:effectLst/>
                        </a:rPr>
                        <a:t>medicale</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cadrul</a:t>
                      </a:r>
                      <a:r>
                        <a:rPr lang="en-US" sz="1800" dirty="0">
                          <a:solidFill>
                            <a:schemeClr val="tx1"/>
                          </a:solidFill>
                          <a:effectLst/>
                        </a:rPr>
                        <a:t> </a:t>
                      </a:r>
                      <a:r>
                        <a:rPr lang="en-US" sz="1800" dirty="0" err="1">
                          <a:solidFill>
                            <a:schemeClr val="tx1"/>
                          </a:solidFill>
                          <a:effectLst/>
                        </a:rPr>
                        <a:t>universităţii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315987488"/>
                  </a:ext>
                </a:extLst>
              </a:tr>
              <a:tr h="342900">
                <a:tc>
                  <a:txBody>
                    <a:bodyPr/>
                    <a:lstStyle/>
                    <a:p>
                      <a:pPr marL="0" indent="0" algn="just">
                        <a:spcAft>
                          <a:spcPts val="0"/>
                        </a:spcAft>
                      </a:pPr>
                      <a:r>
                        <a:rPr lang="en-US" sz="1800" dirty="0">
                          <a:solidFill>
                            <a:schemeClr val="tx1"/>
                          </a:solidFill>
                          <a:effectLst/>
                        </a:rPr>
                        <a:t>5. </a:t>
                      </a:r>
                      <a:r>
                        <a:rPr lang="en-US" sz="1800" dirty="0" err="1">
                          <a:solidFill>
                            <a:schemeClr val="tx1"/>
                          </a:solidFill>
                          <a:effectLst/>
                        </a:rPr>
                        <a:t>Posibilitatea</a:t>
                      </a:r>
                      <a:r>
                        <a:rPr lang="en-US" sz="1800" dirty="0">
                          <a:solidFill>
                            <a:schemeClr val="tx1"/>
                          </a:solidFill>
                          <a:effectLst/>
                        </a:rPr>
                        <a:t> de a </a:t>
                      </a:r>
                      <a:r>
                        <a:rPr lang="en-US" sz="1800" dirty="0" err="1">
                          <a:solidFill>
                            <a:schemeClr val="tx1"/>
                          </a:solidFill>
                          <a:effectLst/>
                        </a:rPr>
                        <a:t>obţine</a:t>
                      </a:r>
                      <a:r>
                        <a:rPr lang="en-US" sz="1800" dirty="0">
                          <a:solidFill>
                            <a:schemeClr val="tx1"/>
                          </a:solidFill>
                          <a:effectLst/>
                        </a:rPr>
                        <a:t> un </a:t>
                      </a:r>
                      <a:r>
                        <a:rPr lang="en-US" sz="1800" dirty="0" err="1">
                          <a:solidFill>
                            <a:schemeClr val="tx1"/>
                          </a:solidFill>
                          <a:effectLst/>
                        </a:rPr>
                        <a:t>loc</a:t>
                      </a:r>
                      <a:r>
                        <a:rPr lang="en-US" sz="1800" dirty="0">
                          <a:solidFill>
                            <a:schemeClr val="tx1"/>
                          </a:solidFill>
                          <a:effectLst/>
                        </a:rPr>
                        <a:t> de </a:t>
                      </a:r>
                      <a:r>
                        <a:rPr lang="en-US" sz="1800" dirty="0" err="1">
                          <a:solidFill>
                            <a:schemeClr val="tx1"/>
                          </a:solidFill>
                          <a:effectLst/>
                        </a:rPr>
                        <a:t>cazare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solicitați</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a:t>
                      </a:r>
                      <a:r>
                        <a:rPr lang="en-US" sz="1800" dirty="0" err="1">
                          <a:solidFill>
                            <a:schemeClr val="tx1"/>
                          </a:solidFill>
                          <a:effectLst/>
                        </a:rPr>
                        <a:t>locurilor</a:t>
                      </a:r>
                      <a:r>
                        <a:rPr lang="en-US" sz="1800" dirty="0">
                          <a:solidFill>
                            <a:schemeClr val="tx1"/>
                          </a:solidFill>
                          <a:effectLst/>
                        </a:rPr>
                        <a:t>, </a:t>
                      </a:r>
                      <a:r>
                        <a:rPr lang="en-US" sz="1800" dirty="0" err="1">
                          <a:solidFill>
                            <a:schemeClr val="tx1"/>
                          </a:solidFill>
                          <a:effectLst/>
                        </a:rPr>
                        <a:t>distribuirea</a:t>
                      </a:r>
                      <a:r>
                        <a:rPr lang="en-US" sz="1800" dirty="0">
                          <a:solidFill>
                            <a:schemeClr val="tx1"/>
                          </a:solidFill>
                          <a:effectLst/>
                        </a:rPr>
                        <a:t>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569381168"/>
                  </a:ext>
                </a:extLst>
              </a:tr>
              <a:tr h="171450">
                <a:tc>
                  <a:txBody>
                    <a:bodyPr/>
                    <a:lstStyle/>
                    <a:p>
                      <a:pPr marL="0" indent="0" algn="just">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condiţiilor</a:t>
                      </a:r>
                      <a:r>
                        <a:rPr lang="en-US" sz="1800" dirty="0">
                          <a:solidFill>
                            <a:schemeClr val="tx1"/>
                          </a:solidFill>
                          <a:effectLst/>
                        </a:rPr>
                        <a:t> de </a:t>
                      </a:r>
                      <a:r>
                        <a:rPr lang="en-US" sz="1800" dirty="0" err="1">
                          <a:solidFill>
                            <a:schemeClr val="tx1"/>
                          </a:solidFill>
                          <a:effectLst/>
                        </a:rPr>
                        <a:t>trai</a:t>
                      </a:r>
                      <a:r>
                        <a:rPr lang="en-US" sz="1800" dirty="0">
                          <a:solidFill>
                            <a:schemeClr val="tx1"/>
                          </a:solidFill>
                          <a:effectLst/>
                        </a:rPr>
                        <a:t> </a:t>
                      </a:r>
                      <a:r>
                        <a:rPr lang="en-US" sz="1800" dirty="0" err="1">
                          <a:solidFill>
                            <a:schemeClr val="tx1"/>
                          </a:solidFill>
                          <a:effectLst/>
                        </a:rPr>
                        <a:t>existente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căminul</a:t>
                      </a:r>
                      <a:r>
                        <a:rPr lang="en-US" sz="1800" dirty="0">
                          <a:solidFill>
                            <a:schemeClr val="tx1"/>
                          </a:solidFill>
                          <a:effectLst/>
                        </a:rPr>
                        <a:t> </a:t>
                      </a:r>
                      <a:r>
                        <a:rPr lang="en-US" sz="1800" dirty="0" err="1">
                          <a:solidFill>
                            <a:schemeClr val="tx1"/>
                          </a:solidFill>
                          <a:effectLst/>
                        </a:rPr>
                        <a:t>studenţesc</a:t>
                      </a:r>
                      <a:r>
                        <a:rPr lang="en-US" sz="1800" dirty="0">
                          <a:solidFill>
                            <a:schemeClr val="tx1"/>
                          </a:solidFill>
                          <a:effectLst/>
                        </a:rPr>
                        <a:t> – </a:t>
                      </a:r>
                      <a:r>
                        <a:rPr lang="en-US" sz="1800" dirty="0" err="1">
                          <a:solidFill>
                            <a:schemeClr val="tx1"/>
                          </a:solidFill>
                          <a:effectLst/>
                        </a:rPr>
                        <a:t>dacă</a:t>
                      </a:r>
                      <a:r>
                        <a:rPr lang="en-US" sz="1800" dirty="0">
                          <a:solidFill>
                            <a:schemeClr val="tx1"/>
                          </a:solidFill>
                          <a:effectLst/>
                        </a:rPr>
                        <a:t> </a:t>
                      </a:r>
                      <a:r>
                        <a:rPr lang="en-US" sz="1800" dirty="0" err="1">
                          <a:solidFill>
                            <a:schemeClr val="tx1"/>
                          </a:solidFill>
                          <a:effectLst/>
                        </a:rPr>
                        <a:t>beneficiați</a:t>
                      </a:r>
                      <a:r>
                        <a:rPr lang="en-US" sz="1800" dirty="0">
                          <a:solidFill>
                            <a:schemeClr val="tx1"/>
                          </a:solidFill>
                          <a:effectLst/>
                        </a:rPr>
                        <a:t>!!!</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2802313775"/>
                  </a:ext>
                </a:extLst>
              </a:tr>
              <a:tr h="171450">
                <a:tc>
                  <a:txBody>
                    <a:bodyPr/>
                    <a:lstStyle/>
                    <a:p>
                      <a:pPr marL="0" indent="0" algn="just">
                        <a:spcAft>
                          <a:spcPts val="0"/>
                        </a:spcAft>
                      </a:pPr>
                      <a:r>
                        <a:rPr lang="en-US" sz="1800" dirty="0">
                          <a:solidFill>
                            <a:schemeClr val="tx1"/>
                          </a:solidFill>
                          <a:effectLst/>
                        </a:rPr>
                        <a:t>7. </a:t>
                      </a:r>
                      <a:r>
                        <a:rPr lang="en-US" sz="1800" dirty="0" err="1">
                          <a:solidFill>
                            <a:schemeClr val="tx1"/>
                          </a:solidFill>
                          <a:effectLst/>
                        </a:rPr>
                        <a:t>Facilităţi</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servicii</a:t>
                      </a:r>
                      <a:r>
                        <a:rPr lang="en-US" sz="1800" dirty="0">
                          <a:solidFill>
                            <a:schemeClr val="tx1"/>
                          </a:solidFill>
                          <a:effectLst/>
                        </a:rPr>
                        <a:t> </a:t>
                      </a:r>
                      <a:r>
                        <a:rPr lang="en-US" sz="1800" dirty="0" err="1">
                          <a:solidFill>
                            <a:schemeClr val="tx1"/>
                          </a:solidFill>
                          <a:effectLst/>
                        </a:rPr>
                        <a:t>oferite</a:t>
                      </a:r>
                      <a:r>
                        <a:rPr lang="en-US" sz="1800" dirty="0">
                          <a:solidFill>
                            <a:schemeClr val="tx1"/>
                          </a:solidFill>
                          <a:effectLst/>
                        </a:rPr>
                        <a:t> </a:t>
                      </a:r>
                      <a:r>
                        <a:rPr lang="en-US" sz="1800" dirty="0" err="1">
                          <a:solidFill>
                            <a:schemeClr val="tx1"/>
                          </a:solidFill>
                          <a:effectLst/>
                        </a:rPr>
                        <a:t>studenţilor</a:t>
                      </a:r>
                      <a:r>
                        <a:rPr lang="en-US" sz="1800" dirty="0">
                          <a:solidFill>
                            <a:schemeClr val="tx1"/>
                          </a:solidFill>
                          <a:effectLst/>
                        </a:rPr>
                        <a:t> cu </a:t>
                      </a:r>
                      <a:r>
                        <a:rPr lang="en-US" sz="1800" dirty="0" err="1">
                          <a:solidFill>
                            <a:schemeClr val="tx1"/>
                          </a:solidFill>
                          <a:effectLst/>
                        </a:rPr>
                        <a:t>dizabilităţi</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Calibri" panose="020F0502020204030204" pitchFamily="34" charset="0"/>
                      </a:endParaRPr>
                    </a:p>
                  </a:txBody>
                  <a:tcPr marL="64294" marR="64294" marT="0" marB="0">
                    <a:solidFill>
                      <a:schemeClr val="bg1"/>
                    </a:solidFill>
                  </a:tcPr>
                </a:tc>
                <a:extLst>
                  <a:ext uri="{0D108BD9-81ED-4DB2-BD59-A6C34878D82A}">
                    <a16:rowId xmlns:a16="http://schemas.microsoft.com/office/drawing/2014/main" val="1368501199"/>
                  </a:ext>
                </a:extLst>
              </a:tr>
            </a:tbl>
          </a:graphicData>
        </a:graphic>
      </p:graphicFrame>
      <p:graphicFrame>
        <p:nvGraphicFramePr>
          <p:cNvPr id="10" name="Объект 9"/>
          <p:cNvGraphicFramePr>
            <a:graphicFrameLocks noGrp="1"/>
          </p:cNvGraphicFramePr>
          <p:nvPr>
            <p:ph sz="half" idx="2"/>
            <p:extLst>
              <p:ext uri="{D42A27DB-BD31-4B8C-83A1-F6EECF244321}">
                <p14:modId xmlns:p14="http://schemas.microsoft.com/office/powerpoint/2010/main" val="1903181226"/>
              </p:ext>
            </p:extLst>
          </p:nvPr>
        </p:nvGraphicFramePr>
        <p:xfrm>
          <a:off x="228599" y="3505200"/>
          <a:ext cx="11734799"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939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err="1"/>
              <a:t>Condițiile</a:t>
            </a:r>
            <a:r>
              <a:rPr lang="en-US" b="1" dirty="0"/>
              <a:t> </a:t>
            </a:r>
            <a:r>
              <a:rPr lang="en-US" b="1" dirty="0" err="1"/>
              <a:t>igienico-sanitare</a:t>
            </a:r>
            <a:r>
              <a:rPr lang="en-US" b="1" dirty="0"/>
              <a:t> </a:t>
            </a:r>
            <a:r>
              <a:rPr lang="en-US" b="1" dirty="0" err="1"/>
              <a:t>existente</a:t>
            </a:r>
            <a:endParaRPr lang="ru-RU"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293284658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83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533400" y="533400"/>
            <a:ext cx="11125200" cy="5849938"/>
          </a:xfrm>
        </p:spPr>
        <p:txBody>
          <a:bodyPr/>
          <a:lstStyle/>
          <a:p>
            <a:pPr marL="0" lvl="1" algn="just">
              <a:spcBef>
                <a:spcPts val="0"/>
              </a:spcBef>
            </a:pPr>
            <a:r>
              <a:rPr lang="ro-RO" sz="3600" dirty="0"/>
              <a:t>Procedura de chestionare se efectuează anual în cadrul facultăților, la toate formațiile de studii (învățământ cu frecvență la zi și cu frecvență redusă, studii de licență, masterat, doctorat). </a:t>
            </a:r>
            <a:endParaRPr lang="en-US" sz="3600" dirty="0"/>
          </a:p>
          <a:p>
            <a:pPr marL="0" lvl="1" algn="just">
              <a:spcBef>
                <a:spcPts val="0"/>
              </a:spcBef>
            </a:pPr>
            <a:r>
              <a:rPr lang="ro-RO" sz="3600" dirty="0"/>
              <a:t>Organizarea sondajului anonim, operaționalizarea informației și analiza rezultatelor tine cont de opiniile Consiliului pentru Asigurarea Calității, Consiliului Administrativ, ale altor structure universitare, inclusiv organizațiile studențești, se realizează în baza unui proiect unic la nivel de universitate. </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Serviciile</a:t>
            </a:r>
            <a:r>
              <a:rPr lang="en-US" b="1" dirty="0"/>
              <a:t> de </a:t>
            </a:r>
            <a:r>
              <a:rPr lang="en-US" b="1" dirty="0" err="1"/>
              <a:t>foto-copiere</a:t>
            </a:r>
            <a:r>
              <a:rPr lang="en-US" b="1" dirty="0"/>
              <a:t> </a:t>
            </a:r>
            <a:r>
              <a:rPr lang="en-US" b="1" dirty="0" err="1"/>
              <a:t>existente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2043765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3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Serviciile</a:t>
            </a:r>
            <a:r>
              <a:rPr lang="en-US" sz="2800" b="1" dirty="0"/>
              <a:t> </a:t>
            </a:r>
            <a:r>
              <a:rPr lang="en-US" sz="2800" b="1" dirty="0" err="1"/>
              <a:t>oferite</a:t>
            </a:r>
            <a:r>
              <a:rPr lang="en-US" sz="2800" b="1" dirty="0"/>
              <a:t> la </a:t>
            </a:r>
            <a:r>
              <a:rPr lang="en-US" sz="2800" b="1" dirty="0" err="1"/>
              <a:t>cantinele</a:t>
            </a:r>
            <a:r>
              <a:rPr lang="en-US" sz="2800" b="1" dirty="0"/>
              <a:t> </a:t>
            </a:r>
            <a:r>
              <a:rPr lang="en-US" sz="2800" b="1" dirty="0" err="1"/>
              <a:t>şi</a:t>
            </a:r>
            <a:r>
              <a:rPr lang="en-US" sz="2800" b="1" dirty="0"/>
              <a:t> </a:t>
            </a:r>
            <a:r>
              <a:rPr lang="en-US" sz="2800" b="1" dirty="0" err="1"/>
              <a:t>cafetăriile</a:t>
            </a:r>
            <a:r>
              <a:rPr lang="en-US" sz="2800" b="1" dirty="0"/>
              <a:t> </a:t>
            </a:r>
            <a:r>
              <a:rPr lang="en-US" sz="2800" b="1" dirty="0" err="1"/>
              <a:t>studenţeşti</a:t>
            </a:r>
            <a:r>
              <a:rPr lang="en-US" sz="2800" b="1" dirty="0"/>
              <a:t> din </a:t>
            </a:r>
            <a:r>
              <a:rPr lang="en-US" sz="2800" b="1" dirty="0" err="1"/>
              <a:t>cadrul</a:t>
            </a:r>
            <a:r>
              <a:rPr lang="en-US" sz="2800" b="1" dirty="0"/>
              <a:t> ULIM (</a:t>
            </a:r>
            <a:r>
              <a:rPr lang="en-US" sz="2800" b="1" dirty="0" err="1"/>
              <a:t>meniu</a:t>
            </a:r>
            <a:r>
              <a:rPr lang="en-US" sz="2800" b="1" dirty="0"/>
              <a:t>, </a:t>
            </a:r>
            <a:r>
              <a:rPr lang="en-US" sz="2800" b="1" dirty="0" err="1"/>
              <a:t>servire</a:t>
            </a:r>
            <a:r>
              <a:rPr lang="en-US" sz="2800" b="1" dirty="0"/>
              <a:t>, program)</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20063227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629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serviciilor</a:t>
            </a:r>
            <a:r>
              <a:rPr lang="en-US" b="1" dirty="0"/>
              <a:t> </a:t>
            </a:r>
            <a:r>
              <a:rPr lang="en-US" b="1" dirty="0" err="1"/>
              <a:t>medicale</a:t>
            </a:r>
            <a:r>
              <a:rPr lang="en-US" b="1" dirty="0"/>
              <a:t> </a:t>
            </a:r>
            <a:r>
              <a:rPr lang="en-US" b="1" dirty="0" err="1"/>
              <a:t>oferite</a:t>
            </a:r>
            <a:r>
              <a:rPr lang="en-US" b="1" dirty="0"/>
              <a:t> </a:t>
            </a:r>
            <a:r>
              <a:rPr lang="en-US" b="1" dirty="0" err="1"/>
              <a:t>în</a:t>
            </a:r>
            <a:r>
              <a:rPr lang="en-US" b="1" dirty="0"/>
              <a:t> </a:t>
            </a:r>
            <a:r>
              <a:rPr lang="en-US" b="1" dirty="0" err="1"/>
              <a:t>cadrul</a:t>
            </a:r>
            <a:r>
              <a:rPr lang="en-US" b="1" dirty="0"/>
              <a:t> </a:t>
            </a:r>
            <a:r>
              <a:rPr lang="en-US" b="1" dirty="0" err="1"/>
              <a:t>universităţii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4907863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91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Posibilitatea</a:t>
            </a:r>
            <a:r>
              <a:rPr lang="en-US" b="1" dirty="0"/>
              <a:t> de a </a:t>
            </a:r>
            <a:r>
              <a:rPr lang="en-US" b="1" dirty="0" err="1"/>
              <a:t>obţine</a:t>
            </a:r>
            <a:r>
              <a:rPr lang="en-US" b="1" dirty="0"/>
              <a:t> un </a:t>
            </a:r>
            <a:r>
              <a:rPr lang="en-US" b="1" dirty="0" err="1"/>
              <a:t>loc</a:t>
            </a:r>
            <a:r>
              <a:rPr lang="en-US" b="1" dirty="0"/>
              <a:t> de </a:t>
            </a:r>
            <a:r>
              <a:rPr lang="en-US" b="1" dirty="0" err="1"/>
              <a:t>cazare</a:t>
            </a:r>
            <a:r>
              <a:rPr lang="en-US" b="1" dirty="0"/>
              <a:t> </a:t>
            </a:r>
            <a:r>
              <a:rPr lang="en-US" b="1" dirty="0" err="1"/>
              <a:t>în</a:t>
            </a:r>
            <a:r>
              <a:rPr lang="en-US" b="1" dirty="0"/>
              <a:t> </a:t>
            </a:r>
            <a:r>
              <a:rPr lang="en-US" b="1" dirty="0" err="1"/>
              <a:t>căminul</a:t>
            </a:r>
            <a:r>
              <a:rPr lang="en-US" b="1" dirty="0"/>
              <a:t> </a:t>
            </a:r>
            <a:r>
              <a:rPr lang="en-US" b="1" dirty="0" err="1"/>
              <a:t>studenţesc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7838452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05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dirty="0" err="1"/>
              <a:t>Calitatea</a:t>
            </a:r>
            <a:r>
              <a:rPr lang="en-US" sz="3600" b="1" dirty="0"/>
              <a:t> </a:t>
            </a:r>
            <a:r>
              <a:rPr lang="en-US" sz="3600" b="1" dirty="0" err="1"/>
              <a:t>condiţiilor</a:t>
            </a:r>
            <a:r>
              <a:rPr lang="en-US" sz="3600" b="1" dirty="0"/>
              <a:t> de </a:t>
            </a:r>
            <a:r>
              <a:rPr lang="en-US" sz="3600" b="1" dirty="0" err="1"/>
              <a:t>trai</a:t>
            </a:r>
            <a:r>
              <a:rPr lang="en-US" sz="3600" b="1" dirty="0"/>
              <a:t> </a:t>
            </a:r>
            <a:r>
              <a:rPr lang="en-US" sz="3600" b="1" dirty="0" err="1"/>
              <a:t>existente</a:t>
            </a:r>
            <a:r>
              <a:rPr lang="en-US" sz="3600" b="1" dirty="0"/>
              <a:t> </a:t>
            </a:r>
            <a:r>
              <a:rPr lang="en-US" sz="3600" b="1" dirty="0" err="1"/>
              <a:t>în</a:t>
            </a:r>
            <a:r>
              <a:rPr lang="en-US" sz="3600" b="1" dirty="0"/>
              <a:t> </a:t>
            </a:r>
            <a:r>
              <a:rPr lang="en-US" sz="3600" b="1" dirty="0" err="1"/>
              <a:t>căminul</a:t>
            </a:r>
            <a:r>
              <a:rPr lang="en-US" sz="3600" b="1" dirty="0"/>
              <a:t> </a:t>
            </a:r>
            <a:r>
              <a:rPr lang="en-US" sz="3600" b="1" dirty="0" err="1"/>
              <a:t>studenţesc</a:t>
            </a:r>
            <a:r>
              <a:rPr lang="en-US" sz="3600" b="1" dirty="0"/>
              <a:t> – </a:t>
            </a:r>
            <a:r>
              <a:rPr lang="en-US" sz="3600" b="1" dirty="0" err="1"/>
              <a:t>dacă</a:t>
            </a:r>
            <a:r>
              <a:rPr lang="en-US" sz="3600" b="1" dirty="0"/>
              <a:t> </a:t>
            </a:r>
            <a:r>
              <a:rPr lang="en-US" sz="3600" b="1" dirty="0" err="1"/>
              <a:t>beneficiați</a:t>
            </a:r>
            <a:endParaRPr lang="ru-RU" sz="36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10587824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Facilităţi</a:t>
            </a:r>
            <a:r>
              <a:rPr lang="en-US" b="1" dirty="0"/>
              <a:t> </a:t>
            </a:r>
            <a:r>
              <a:rPr lang="en-US" b="1" dirty="0" err="1"/>
              <a:t>şi</a:t>
            </a:r>
            <a:r>
              <a:rPr lang="en-US" b="1" dirty="0"/>
              <a:t> </a:t>
            </a:r>
            <a:r>
              <a:rPr lang="en-US" b="1" dirty="0" err="1"/>
              <a:t>servicii</a:t>
            </a:r>
            <a:r>
              <a:rPr lang="en-US" b="1" dirty="0"/>
              <a:t> </a:t>
            </a:r>
            <a:r>
              <a:rPr lang="en-US" b="1" dirty="0" err="1"/>
              <a:t>oferite</a:t>
            </a:r>
            <a:r>
              <a:rPr lang="en-US" b="1" dirty="0"/>
              <a:t> </a:t>
            </a:r>
            <a:r>
              <a:rPr lang="en-US" b="1" dirty="0" err="1"/>
              <a:t>studenţilor</a:t>
            </a:r>
            <a:r>
              <a:rPr lang="en-US" b="1" dirty="0"/>
              <a:t> cu </a:t>
            </a:r>
            <a:r>
              <a:rPr lang="en-US" b="1" dirty="0" err="1"/>
              <a:t>dizabilităţi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2725786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88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981200" y="274638"/>
            <a:ext cx="8229600" cy="639762"/>
          </a:xfrm>
        </p:spPr>
        <p:txBody>
          <a:bodyPr/>
          <a:lstStyle/>
          <a:p>
            <a:r>
              <a:rPr lang="en-US" b="1" dirty="0" err="1"/>
              <a:t>Baza</a:t>
            </a:r>
            <a:r>
              <a:rPr lang="en-US" b="1" dirty="0"/>
              <a:t> </a:t>
            </a:r>
            <a:r>
              <a:rPr lang="en-US" b="1" dirty="0" err="1"/>
              <a:t>materială</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3108327110"/>
              </p:ext>
            </p:extLst>
          </p:nvPr>
        </p:nvGraphicFramePr>
        <p:xfrm>
          <a:off x="228600" y="907951"/>
          <a:ext cx="11734800" cy="1961312"/>
        </p:xfrm>
        <a:graphic>
          <a:graphicData uri="http://schemas.openxmlformats.org/drawingml/2006/table">
            <a:tbl>
              <a:tblPr firstRow="1" firstCol="1" bandRow="1">
                <a:tableStyleId>{5C22544A-7EE6-4342-B048-85BDC9FD1C3A}</a:tableStyleId>
              </a:tblPr>
              <a:tblGrid>
                <a:gridCol w="11734800">
                  <a:extLst>
                    <a:ext uri="{9D8B030D-6E8A-4147-A177-3AD203B41FA5}">
                      <a16:colId xmlns:a16="http://schemas.microsoft.com/office/drawing/2014/main" val="3616102372"/>
                    </a:ext>
                  </a:extLst>
                </a:gridCol>
              </a:tblGrid>
              <a:tr h="235049">
                <a:tc>
                  <a:txBody>
                    <a:bodyPr/>
                    <a:lstStyle/>
                    <a:p>
                      <a:pPr indent="0" algn="just">
                        <a:lnSpc>
                          <a:spcPct val="100000"/>
                        </a:lnSpc>
                        <a:spcAft>
                          <a:spcPts val="0"/>
                        </a:spcAft>
                      </a:pPr>
                      <a:r>
                        <a:rPr lang="en-US" sz="1800" dirty="0">
                          <a:solidFill>
                            <a:schemeClr val="tx1"/>
                          </a:solidFill>
                          <a:effectLst/>
                        </a:rPr>
                        <a:t>1.  </a:t>
                      </a:r>
                      <a:r>
                        <a:rPr lang="en-US" sz="1800" dirty="0" err="1">
                          <a:solidFill>
                            <a:schemeClr val="tx1"/>
                          </a:solidFill>
                          <a:effectLst/>
                        </a:rPr>
                        <a:t>Spaţiile</a:t>
                      </a:r>
                      <a:r>
                        <a:rPr lang="en-US" sz="1800" dirty="0">
                          <a:solidFill>
                            <a:schemeClr val="tx1"/>
                          </a:solidFill>
                          <a:effectLst/>
                        </a:rPr>
                        <a:t> dedicate </a:t>
                      </a:r>
                      <a:r>
                        <a:rPr lang="en-US" sz="1800" dirty="0" err="1">
                          <a:solidFill>
                            <a:schemeClr val="tx1"/>
                          </a:solidFill>
                          <a:effectLst/>
                        </a:rPr>
                        <a:t>activităţilor</a:t>
                      </a:r>
                      <a:r>
                        <a:rPr lang="en-US" sz="1800" dirty="0">
                          <a:solidFill>
                            <a:schemeClr val="tx1"/>
                          </a:solidFill>
                          <a:effectLst/>
                        </a:rPr>
                        <a:t> de </a:t>
                      </a:r>
                      <a:r>
                        <a:rPr lang="en-US" sz="1800" dirty="0" err="1">
                          <a:solidFill>
                            <a:schemeClr val="tx1"/>
                          </a:solidFill>
                          <a:effectLst/>
                        </a:rPr>
                        <a:t>învăţare</a:t>
                      </a:r>
                      <a:r>
                        <a:rPr lang="en-US" sz="1800" dirty="0">
                          <a:solidFill>
                            <a:schemeClr val="tx1"/>
                          </a:solidFill>
                          <a:effectLst/>
                        </a:rPr>
                        <a:t> (</a:t>
                      </a:r>
                      <a:r>
                        <a:rPr lang="en-US" sz="1800" dirty="0" err="1">
                          <a:solidFill>
                            <a:schemeClr val="tx1"/>
                          </a:solidFill>
                          <a:effectLst/>
                        </a:rPr>
                        <a:t>capacitatea</a:t>
                      </a:r>
                      <a:r>
                        <a:rPr lang="en-US" sz="1800" dirty="0">
                          <a:solidFill>
                            <a:schemeClr val="tx1"/>
                          </a:solidFill>
                          <a:effectLst/>
                        </a:rPr>
                        <a:t> </a:t>
                      </a:r>
                      <a:r>
                        <a:rPr lang="en-US" sz="1800" dirty="0" err="1">
                          <a:solidFill>
                            <a:schemeClr val="tx1"/>
                          </a:solidFill>
                          <a:effectLst/>
                        </a:rPr>
                        <a:t>spaţiilor</a:t>
                      </a:r>
                      <a:r>
                        <a:rPr lang="en-US" sz="1800" dirty="0">
                          <a:solidFill>
                            <a:schemeClr val="tx1"/>
                          </a:solidFill>
                          <a:effectLst/>
                        </a:rPr>
                        <a:t>, </a:t>
                      </a:r>
                      <a:r>
                        <a:rPr lang="en-US" sz="1800" dirty="0" err="1">
                          <a:solidFill>
                            <a:schemeClr val="tx1"/>
                          </a:solidFill>
                          <a:effectLst/>
                        </a:rPr>
                        <a:t>condiţii</a:t>
                      </a:r>
                      <a:r>
                        <a:rPr lang="en-US" sz="1800" dirty="0">
                          <a:solidFill>
                            <a:schemeClr val="tx1"/>
                          </a:solidFill>
                          <a:effectLst/>
                        </a:rPr>
                        <a:t> </a:t>
                      </a:r>
                      <a:r>
                        <a:rPr lang="en-US" sz="1800" dirty="0" err="1">
                          <a:solidFill>
                            <a:schemeClr val="tx1"/>
                          </a:solidFill>
                          <a:effectLst/>
                        </a:rPr>
                        <a:t>termice</a:t>
                      </a:r>
                      <a:r>
                        <a:rPr lang="en-US" sz="1800" dirty="0">
                          <a:solidFill>
                            <a:schemeClr val="tx1"/>
                          </a:solidFill>
                          <a:effectLst/>
                        </a:rPr>
                        <a:t>, </a:t>
                      </a:r>
                      <a:r>
                        <a:rPr lang="en-US" sz="1800" dirty="0" err="1">
                          <a:solidFill>
                            <a:schemeClr val="tx1"/>
                          </a:solidFill>
                          <a:effectLst/>
                        </a:rPr>
                        <a:t>acustice</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4169987634"/>
                  </a:ext>
                </a:extLst>
              </a:tr>
              <a:tr h="274047">
                <a:tc>
                  <a:txBody>
                    <a:bodyPr/>
                    <a:lstStyle/>
                    <a:p>
                      <a:pPr indent="0" algn="just">
                        <a:lnSpc>
                          <a:spcPct val="100000"/>
                        </a:lnSpc>
                        <a:spcAft>
                          <a:spcPts val="0"/>
                        </a:spcAft>
                      </a:pPr>
                      <a:r>
                        <a:rPr lang="en-US" sz="1800" dirty="0">
                          <a:solidFill>
                            <a:schemeClr val="tx1"/>
                          </a:solidFill>
                          <a:effectLst/>
                        </a:rPr>
                        <a:t>2.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disponibile</a:t>
                      </a:r>
                      <a:r>
                        <a:rPr lang="en-US" sz="1800" dirty="0">
                          <a:solidFill>
                            <a:schemeClr val="tx1"/>
                          </a:solidFill>
                          <a:effectLst/>
                        </a:rPr>
                        <a:t> </a:t>
                      </a:r>
                      <a:r>
                        <a:rPr lang="en-US" sz="1800" dirty="0" err="1">
                          <a:solidFill>
                            <a:schemeClr val="tx1"/>
                          </a:solidFill>
                          <a:effectLst/>
                        </a:rPr>
                        <a:t>pentru</a:t>
                      </a:r>
                      <a:r>
                        <a:rPr lang="en-US" sz="1800" dirty="0">
                          <a:solidFill>
                            <a:schemeClr val="tx1"/>
                          </a:solidFill>
                          <a:effectLst/>
                        </a:rPr>
                        <a:t> </a:t>
                      </a:r>
                      <a:r>
                        <a:rPr lang="en-US" sz="1800" dirty="0" err="1">
                          <a:solidFill>
                            <a:schemeClr val="tx1"/>
                          </a:solidFill>
                          <a:effectLst/>
                        </a:rPr>
                        <a:t>cursurile</a:t>
                      </a:r>
                      <a:r>
                        <a:rPr lang="en-US" sz="1800" dirty="0">
                          <a:solidFill>
                            <a:schemeClr val="tx1"/>
                          </a:solidFill>
                          <a:effectLst/>
                        </a:rPr>
                        <a:t> practice/</a:t>
                      </a:r>
                      <a:r>
                        <a:rPr lang="en-US" sz="1800" dirty="0" err="1">
                          <a:solidFill>
                            <a:schemeClr val="tx1"/>
                          </a:solidFill>
                          <a:effectLst/>
                        </a:rPr>
                        <a:t>laboratoare</a:t>
                      </a:r>
                      <a:r>
                        <a:rPr lang="en-US" sz="1800" dirty="0">
                          <a:solidFill>
                            <a:schemeClr val="tx1"/>
                          </a:solidFill>
                          <a:effectLst/>
                        </a:rPr>
                        <a:t> (</a:t>
                      </a:r>
                      <a:r>
                        <a:rPr lang="en-US" sz="1800" dirty="0" err="1">
                          <a:solidFill>
                            <a:schemeClr val="tx1"/>
                          </a:solidFill>
                          <a:effectLst/>
                        </a:rPr>
                        <a:t>dotare</a:t>
                      </a:r>
                      <a:r>
                        <a:rPr lang="en-US" sz="1800" dirty="0">
                          <a:solidFill>
                            <a:schemeClr val="tx1"/>
                          </a:solidFill>
                          <a:effectLst/>
                        </a:rPr>
                        <a:t> cu </a:t>
                      </a:r>
                      <a:r>
                        <a:rPr lang="en-US" sz="1800" dirty="0" err="1">
                          <a:solidFill>
                            <a:schemeClr val="tx1"/>
                          </a:solidFill>
                          <a:effectLst/>
                        </a:rPr>
                        <a:t>echipamentele</a:t>
                      </a:r>
                      <a:r>
                        <a:rPr lang="en-US" sz="1800" dirty="0">
                          <a:solidFill>
                            <a:schemeClr val="tx1"/>
                          </a:solidFill>
                          <a:effectLst/>
                        </a:rPr>
                        <a:t> </a:t>
                      </a:r>
                      <a:r>
                        <a:rPr lang="en-US" sz="1800" dirty="0" err="1">
                          <a:solidFill>
                            <a:schemeClr val="tx1"/>
                          </a:solidFill>
                          <a:effectLst/>
                        </a:rPr>
                        <a:t>necesare</a:t>
                      </a:r>
                      <a:r>
                        <a:rPr lang="en-US" sz="1800" dirty="0">
                          <a:solidFill>
                            <a:schemeClr val="tx1"/>
                          </a:solidFill>
                          <a:effectLst/>
                        </a:rPr>
                        <a:t>, </a:t>
                      </a:r>
                      <a:r>
                        <a:rPr lang="en-US" sz="1800" dirty="0" err="1">
                          <a:solidFill>
                            <a:schemeClr val="tx1"/>
                          </a:solidFill>
                          <a:effectLst/>
                        </a:rPr>
                        <a:t>starea</a:t>
                      </a:r>
                      <a:r>
                        <a:rPr lang="en-US" sz="1800" dirty="0">
                          <a:solidFill>
                            <a:schemeClr val="tx1"/>
                          </a:solidFill>
                          <a:effectLst/>
                        </a:rPr>
                        <a:t> </a:t>
                      </a:r>
                      <a:r>
                        <a:rPr lang="en-US" sz="1800" dirty="0" err="1">
                          <a:solidFill>
                            <a:schemeClr val="tx1"/>
                          </a:solidFill>
                          <a:effectLst/>
                        </a:rPr>
                        <a:t>tehnică</a:t>
                      </a:r>
                      <a:r>
                        <a:rPr lang="en-US" sz="1800" dirty="0">
                          <a:solidFill>
                            <a:schemeClr val="tx1"/>
                          </a:solidFill>
                          <a:effectLst/>
                        </a:rPr>
                        <a:t> a </a:t>
                      </a:r>
                      <a:r>
                        <a:rPr lang="en-US" sz="1800" dirty="0" err="1">
                          <a:solidFill>
                            <a:schemeClr val="tx1"/>
                          </a:solidFill>
                          <a:effectLst/>
                        </a:rPr>
                        <a:t>acestora</a:t>
                      </a:r>
                      <a:r>
                        <a:rPr lang="en-US" sz="1800" dirty="0">
                          <a:solidFill>
                            <a:schemeClr val="tx1"/>
                          </a:solidFill>
                          <a:effectLst/>
                        </a:rPr>
                        <a:t>) </a:t>
                      </a:r>
                      <a:endParaRPr lang="ru-RU" sz="1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348" marR="59348" marT="0" marB="0">
                    <a:solidFill>
                      <a:schemeClr val="bg1"/>
                    </a:solidFill>
                  </a:tcPr>
                </a:tc>
                <a:extLst>
                  <a:ext uri="{0D108BD9-81ED-4DB2-BD59-A6C34878D82A}">
                    <a16:rowId xmlns:a16="http://schemas.microsoft.com/office/drawing/2014/main" val="1338443445"/>
                  </a:ext>
                </a:extLst>
              </a:tr>
              <a:tr h="284588">
                <a:tc>
                  <a:txBody>
                    <a:bodyPr/>
                    <a:lstStyle/>
                    <a:p>
                      <a:pPr indent="0" algn="just">
                        <a:lnSpc>
                          <a:spcPct val="100000"/>
                        </a:lnSpc>
                        <a:spcAft>
                          <a:spcPts val="0"/>
                        </a:spcAft>
                      </a:pPr>
                      <a:r>
                        <a:rPr lang="en-US" sz="1800" dirty="0">
                          <a:solidFill>
                            <a:schemeClr val="tx1"/>
                          </a:solidFill>
                          <a:effectLst/>
                        </a:rPr>
                        <a:t>3.Dotarea </a:t>
                      </a:r>
                      <a:r>
                        <a:rPr lang="en-US" sz="1800" dirty="0" err="1">
                          <a:solidFill>
                            <a:schemeClr val="tx1"/>
                          </a:solidFill>
                          <a:effectLst/>
                        </a:rPr>
                        <a:t>bibliotecilor</a:t>
                      </a:r>
                      <a:r>
                        <a:rPr lang="en-US" sz="1800" dirty="0">
                          <a:solidFill>
                            <a:schemeClr val="tx1"/>
                          </a:solidFill>
                          <a:effectLst/>
                        </a:rPr>
                        <a:t> (</a:t>
                      </a:r>
                      <a:r>
                        <a:rPr lang="en-US" sz="1800" dirty="0" err="1">
                          <a:solidFill>
                            <a:schemeClr val="tx1"/>
                          </a:solidFill>
                          <a:effectLst/>
                        </a:rPr>
                        <a:t>diversitatea</a:t>
                      </a:r>
                      <a:r>
                        <a:rPr lang="en-US" sz="1800" dirty="0">
                          <a:solidFill>
                            <a:schemeClr val="tx1"/>
                          </a:solidFill>
                          <a:effectLst/>
                        </a:rPr>
                        <a:t> </a:t>
                      </a:r>
                      <a:r>
                        <a:rPr lang="en-US" sz="1800" dirty="0" err="1">
                          <a:solidFill>
                            <a:schemeClr val="tx1"/>
                          </a:solidFill>
                          <a:effectLst/>
                        </a:rPr>
                        <a:t>şi</a:t>
                      </a:r>
                      <a:r>
                        <a:rPr lang="en-US" sz="1800" dirty="0">
                          <a:solidFill>
                            <a:schemeClr val="tx1"/>
                          </a:solidFill>
                          <a:effectLst/>
                        </a:rPr>
                        <a:t> </a:t>
                      </a:r>
                      <a:r>
                        <a:rPr lang="en-US" sz="1800" dirty="0" err="1">
                          <a:solidFill>
                            <a:schemeClr val="tx1"/>
                          </a:solidFill>
                          <a:effectLst/>
                        </a:rPr>
                        <a:t>actualitatea</a:t>
                      </a:r>
                      <a:r>
                        <a:rPr lang="en-US" sz="1800" dirty="0">
                          <a:solidFill>
                            <a:schemeClr val="tx1"/>
                          </a:solidFill>
                          <a:effectLst/>
                        </a:rPr>
                        <a:t> </a:t>
                      </a:r>
                      <a:r>
                        <a:rPr lang="en-US" sz="1800" dirty="0" err="1">
                          <a:solidFill>
                            <a:schemeClr val="tx1"/>
                          </a:solidFill>
                          <a:effectLst/>
                        </a:rPr>
                        <a:t>publicaţiilor</a:t>
                      </a:r>
                      <a:r>
                        <a:rPr lang="en-US" sz="1800" dirty="0">
                          <a:solidFill>
                            <a:schemeClr val="tx1"/>
                          </a:solidFill>
                          <a:effectLst/>
                        </a:rPr>
                        <a:t>, </a:t>
                      </a:r>
                      <a:r>
                        <a:rPr lang="en-US" sz="1800" dirty="0" err="1">
                          <a:solidFill>
                            <a:schemeClr val="tx1"/>
                          </a:solidFill>
                          <a:effectLst/>
                        </a:rPr>
                        <a:t>numărul</a:t>
                      </a:r>
                      <a:r>
                        <a:rPr lang="en-US" sz="1800" dirty="0">
                          <a:solidFill>
                            <a:schemeClr val="tx1"/>
                          </a:solidFill>
                          <a:effectLst/>
                        </a:rPr>
                        <a:t> de </a:t>
                      </a:r>
                      <a:r>
                        <a:rPr lang="en-US" sz="1800" dirty="0" err="1">
                          <a:solidFill>
                            <a:schemeClr val="tx1"/>
                          </a:solidFill>
                          <a:effectLst/>
                        </a:rPr>
                        <a:t>exemplare</a:t>
                      </a:r>
                      <a:r>
                        <a:rPr lang="en-US" sz="1800" dirty="0">
                          <a:solidFill>
                            <a:schemeClr val="tx1"/>
                          </a:solidFill>
                          <a:effectLst/>
                        </a:rPr>
                        <a:t>, </a:t>
                      </a:r>
                      <a:r>
                        <a:rPr lang="en-US" sz="1800" dirty="0" err="1">
                          <a:solidFill>
                            <a:schemeClr val="tx1"/>
                          </a:solidFill>
                          <a:effectLst/>
                        </a:rPr>
                        <a:t>baze</a:t>
                      </a:r>
                      <a:r>
                        <a:rPr lang="en-US" sz="1800" dirty="0">
                          <a:solidFill>
                            <a:schemeClr val="tx1"/>
                          </a:solidFill>
                          <a:effectLst/>
                        </a:rPr>
                        <a:t> de date online) </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1902716934"/>
                  </a:ext>
                </a:extLst>
              </a:tr>
              <a:tr h="284588">
                <a:tc>
                  <a:txBody>
                    <a:bodyPr/>
                    <a:lstStyle/>
                    <a:p>
                      <a:pPr indent="0" algn="just">
                        <a:lnSpc>
                          <a:spcPct val="100000"/>
                        </a:lnSpc>
                        <a:spcAft>
                          <a:spcPts val="0"/>
                        </a:spcAft>
                      </a:pPr>
                      <a:r>
                        <a:rPr lang="en-US" sz="1800" dirty="0">
                          <a:solidFill>
                            <a:schemeClr val="tx1"/>
                          </a:solidFill>
                          <a:effectLst/>
                        </a:rPr>
                        <a:t>4. </a:t>
                      </a:r>
                      <a:r>
                        <a:rPr lang="en-US" sz="1800" dirty="0" err="1">
                          <a:solidFill>
                            <a:schemeClr val="tx1"/>
                          </a:solidFill>
                          <a:effectLst/>
                        </a:rPr>
                        <a:t>Dotarea</a:t>
                      </a:r>
                      <a:r>
                        <a:rPr lang="en-US" sz="1800" dirty="0">
                          <a:solidFill>
                            <a:schemeClr val="tx1"/>
                          </a:solidFill>
                          <a:effectLst/>
                        </a:rPr>
                        <a:t> </a:t>
                      </a:r>
                      <a:r>
                        <a:rPr lang="en-US" sz="1800" dirty="0" err="1">
                          <a:solidFill>
                            <a:schemeClr val="tx1"/>
                          </a:solidFill>
                          <a:effectLst/>
                        </a:rPr>
                        <a:t>sălilor</a:t>
                      </a:r>
                      <a:r>
                        <a:rPr lang="en-US" sz="1800" dirty="0">
                          <a:solidFill>
                            <a:schemeClr val="tx1"/>
                          </a:solidFill>
                          <a:effectLst/>
                        </a:rPr>
                        <a:t> de curs cu </a:t>
                      </a:r>
                      <a:r>
                        <a:rPr lang="en-US" sz="1800" dirty="0" err="1">
                          <a:solidFill>
                            <a:schemeClr val="tx1"/>
                          </a:solidFill>
                          <a:effectLst/>
                        </a:rPr>
                        <a:t>tehnologii</a:t>
                      </a:r>
                      <a:r>
                        <a:rPr lang="en-US" sz="1800" dirty="0">
                          <a:solidFill>
                            <a:schemeClr val="tx1"/>
                          </a:solidFill>
                          <a:effectLst/>
                        </a:rPr>
                        <a:t> </a:t>
                      </a:r>
                      <a:r>
                        <a:rPr lang="en-US" sz="1800" dirty="0" err="1">
                          <a:solidFill>
                            <a:schemeClr val="tx1"/>
                          </a:solidFill>
                          <a:effectLst/>
                        </a:rPr>
                        <a:t>informaționale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055238601"/>
                  </a:ext>
                </a:extLst>
              </a:tr>
              <a:tr h="284588">
                <a:tc>
                  <a:txBody>
                    <a:bodyPr/>
                    <a:lstStyle/>
                    <a:p>
                      <a:pPr indent="0" algn="just">
                        <a:lnSpc>
                          <a:spcPct val="100000"/>
                        </a:lnSpc>
                        <a:spcAft>
                          <a:spcPts val="0"/>
                        </a:spcAft>
                      </a:pPr>
                      <a:r>
                        <a:rPr lang="en-US" sz="1800" dirty="0">
                          <a:solidFill>
                            <a:schemeClr val="tx1"/>
                          </a:solidFill>
                          <a:effectLst/>
                        </a:rPr>
                        <a:t>5.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a:t>
                      </a:r>
                      <a:r>
                        <a:rPr lang="en-US" sz="1800" dirty="0" err="1">
                          <a:solidFill>
                            <a:schemeClr val="tx1"/>
                          </a:solidFill>
                          <a:effectLst/>
                        </a:rPr>
                        <a:t>în</a:t>
                      </a:r>
                      <a:r>
                        <a:rPr lang="en-US" sz="1800" dirty="0">
                          <a:solidFill>
                            <a:schemeClr val="tx1"/>
                          </a:solidFill>
                          <a:effectLst/>
                        </a:rPr>
                        <a:t> general </a:t>
                      </a:r>
                      <a:r>
                        <a:rPr lang="en-US" sz="1800" dirty="0" err="1">
                          <a:solidFill>
                            <a:schemeClr val="tx1"/>
                          </a:solidFill>
                          <a:effectLst/>
                        </a:rPr>
                        <a:t>în</a:t>
                      </a:r>
                      <a:r>
                        <a:rPr lang="en-US" sz="1800" dirty="0">
                          <a:solidFill>
                            <a:schemeClr val="tx1"/>
                          </a:solidFill>
                          <a:effectLst/>
                        </a:rPr>
                        <a:t> </a:t>
                      </a:r>
                      <a:r>
                        <a:rPr lang="en-US" sz="1800" dirty="0" err="1">
                          <a:solidFill>
                            <a:schemeClr val="tx1"/>
                          </a:solidFill>
                          <a:effectLst/>
                        </a:rPr>
                        <a:t>universitate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4154069231"/>
                  </a:ext>
                </a:extLst>
              </a:tr>
              <a:tr h="284588">
                <a:tc>
                  <a:txBody>
                    <a:bodyPr/>
                    <a:lstStyle/>
                    <a:p>
                      <a:pPr indent="0" algn="just">
                        <a:lnSpc>
                          <a:spcPct val="100000"/>
                        </a:lnSpc>
                        <a:spcAft>
                          <a:spcPts val="0"/>
                        </a:spcAft>
                      </a:pPr>
                      <a:r>
                        <a:rPr lang="en-US" sz="1800" dirty="0">
                          <a:solidFill>
                            <a:schemeClr val="tx1"/>
                          </a:solidFill>
                          <a:effectLst/>
                        </a:rPr>
                        <a:t>6. </a:t>
                      </a:r>
                      <a:r>
                        <a:rPr lang="en-US" sz="1800" dirty="0" err="1">
                          <a:solidFill>
                            <a:schemeClr val="tx1"/>
                          </a:solidFill>
                          <a:effectLst/>
                        </a:rPr>
                        <a:t>Calitatea</a:t>
                      </a:r>
                      <a:r>
                        <a:rPr lang="en-US" sz="1800" dirty="0">
                          <a:solidFill>
                            <a:schemeClr val="tx1"/>
                          </a:solidFill>
                          <a:effectLst/>
                        </a:rPr>
                        <a:t> </a:t>
                      </a:r>
                      <a:r>
                        <a:rPr lang="en-US" sz="1800" dirty="0" err="1">
                          <a:solidFill>
                            <a:schemeClr val="tx1"/>
                          </a:solidFill>
                          <a:effectLst/>
                        </a:rPr>
                        <a:t>bazei</a:t>
                      </a:r>
                      <a:r>
                        <a:rPr lang="en-US" sz="1800" dirty="0">
                          <a:solidFill>
                            <a:schemeClr val="tx1"/>
                          </a:solidFill>
                          <a:effectLst/>
                        </a:rPr>
                        <a:t> </a:t>
                      </a:r>
                      <a:r>
                        <a:rPr lang="en-US" sz="1800" dirty="0" err="1">
                          <a:solidFill>
                            <a:schemeClr val="tx1"/>
                          </a:solidFill>
                          <a:effectLst/>
                        </a:rPr>
                        <a:t>materiale</a:t>
                      </a:r>
                      <a:r>
                        <a:rPr lang="en-US" sz="1800" dirty="0">
                          <a:solidFill>
                            <a:schemeClr val="tx1"/>
                          </a:solidFill>
                          <a:effectLst/>
                        </a:rPr>
                        <a:t> la </a:t>
                      </a:r>
                      <a:r>
                        <a:rPr lang="en-US" sz="1800" dirty="0" err="1">
                          <a:solidFill>
                            <a:schemeClr val="tx1"/>
                          </a:solidFill>
                          <a:effectLst/>
                        </a:rPr>
                        <a:t>facultate</a:t>
                      </a:r>
                      <a:endParaRPr lang="ru-RU" sz="1800" dirty="0">
                        <a:solidFill>
                          <a:schemeClr val="tx1"/>
                        </a:solidFill>
                        <a:effectLst/>
                        <a:latin typeface="Times New Roman" panose="02020603050405020304" pitchFamily="18" charset="0"/>
                        <a:ea typeface="Calibri" panose="020F0502020204030204" pitchFamily="34" charset="0"/>
                      </a:endParaRPr>
                    </a:p>
                  </a:txBody>
                  <a:tcPr marL="59348" marR="59348" marT="0" marB="0">
                    <a:solidFill>
                      <a:schemeClr val="bg1"/>
                    </a:solidFill>
                  </a:tcPr>
                </a:tc>
                <a:extLst>
                  <a:ext uri="{0D108BD9-81ED-4DB2-BD59-A6C34878D82A}">
                    <a16:rowId xmlns:a16="http://schemas.microsoft.com/office/drawing/2014/main" val="3289332010"/>
                  </a:ext>
                </a:extLst>
              </a:tr>
            </a:tbl>
          </a:graphicData>
        </a:graphic>
      </p:graphicFrame>
      <p:graphicFrame>
        <p:nvGraphicFramePr>
          <p:cNvPr id="10" name="Объект 9"/>
          <p:cNvGraphicFramePr>
            <a:graphicFrameLocks noGrp="1"/>
          </p:cNvGraphicFramePr>
          <p:nvPr>
            <p:ph sz="half" idx="1"/>
            <p:extLst>
              <p:ext uri="{D42A27DB-BD31-4B8C-83A1-F6EECF244321}">
                <p14:modId xmlns:p14="http://schemas.microsoft.com/office/powerpoint/2010/main" val="3388720025"/>
              </p:ext>
            </p:extLst>
          </p:nvPr>
        </p:nvGraphicFramePr>
        <p:xfrm>
          <a:off x="228600" y="2971800"/>
          <a:ext cx="117348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247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sz="3200" b="1" dirty="0" err="1"/>
              <a:t>Spaţiile</a:t>
            </a:r>
            <a:r>
              <a:rPr lang="en-US" sz="3200" b="1" dirty="0"/>
              <a:t> dedicate </a:t>
            </a:r>
            <a:r>
              <a:rPr lang="en-US" sz="3200" b="1" dirty="0" err="1"/>
              <a:t>activităţilor</a:t>
            </a:r>
            <a:r>
              <a:rPr lang="en-US" sz="3200" b="1" dirty="0"/>
              <a:t> de </a:t>
            </a:r>
            <a:r>
              <a:rPr lang="en-US" sz="3200" b="1" dirty="0" err="1"/>
              <a:t>învăţare</a:t>
            </a:r>
            <a:r>
              <a:rPr lang="en-US" sz="3200" b="1" dirty="0"/>
              <a:t> (</a:t>
            </a:r>
            <a:r>
              <a:rPr lang="en-US" sz="3200" b="1" dirty="0" err="1"/>
              <a:t>capacitatea</a:t>
            </a:r>
            <a:r>
              <a:rPr lang="en-US" sz="3200" b="1" dirty="0"/>
              <a:t> </a:t>
            </a:r>
            <a:r>
              <a:rPr lang="en-US" sz="3200" b="1" dirty="0" err="1"/>
              <a:t>spaţiilor</a:t>
            </a:r>
            <a:r>
              <a:rPr lang="en-US" sz="3200" b="1" dirty="0"/>
              <a:t>, </a:t>
            </a:r>
            <a:r>
              <a:rPr lang="en-US" sz="3200" b="1" dirty="0" err="1"/>
              <a:t>condiţii</a:t>
            </a:r>
            <a:r>
              <a:rPr lang="en-US" sz="3200" b="1" dirty="0"/>
              <a:t> </a:t>
            </a:r>
            <a:r>
              <a:rPr lang="en-US" sz="3200" b="1" dirty="0" err="1"/>
              <a:t>termice</a:t>
            </a:r>
            <a:r>
              <a:rPr lang="en-US" sz="3200" b="1" dirty="0"/>
              <a:t>, </a:t>
            </a:r>
            <a:r>
              <a:rPr lang="en-US" sz="3200" b="1" dirty="0" err="1"/>
              <a:t>acustice</a:t>
            </a:r>
            <a:r>
              <a:rPr lang="en-US" sz="3200" b="1" dirty="0"/>
              <a:t>)</a:t>
            </a:r>
            <a:endParaRPr lang="ru-RU" sz="3200" dirty="0"/>
          </a:p>
        </p:txBody>
      </p:sp>
      <p:graphicFrame>
        <p:nvGraphicFramePr>
          <p:cNvPr id="6" name="Объект 3"/>
          <p:cNvGraphicFramePr>
            <a:graphicFrameLocks noGrp="1"/>
          </p:cNvGraphicFramePr>
          <p:nvPr>
            <p:ph idx="1"/>
            <p:extLst>
              <p:ext uri="{D42A27DB-BD31-4B8C-83A1-F6EECF244321}">
                <p14:modId xmlns:p14="http://schemas.microsoft.com/office/powerpoint/2010/main" val="410649528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62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Echipamentele</a:t>
            </a:r>
            <a:r>
              <a:rPr lang="en-US" b="1" dirty="0"/>
              <a:t> </a:t>
            </a:r>
            <a:r>
              <a:rPr lang="en-US" b="1" dirty="0" err="1"/>
              <a:t>disponibile</a:t>
            </a:r>
            <a:r>
              <a:rPr lang="en-US" b="1" dirty="0"/>
              <a:t> </a:t>
            </a:r>
            <a:r>
              <a:rPr lang="en-US" b="1" dirty="0" err="1"/>
              <a:t>pentru</a:t>
            </a:r>
            <a:r>
              <a:rPr lang="en-US" b="1" dirty="0"/>
              <a:t> </a:t>
            </a:r>
            <a:r>
              <a:rPr lang="en-US" b="1" dirty="0" err="1"/>
              <a:t>cursurile</a:t>
            </a:r>
            <a:r>
              <a:rPr lang="en-US" b="1" dirty="0"/>
              <a:t> practice/</a:t>
            </a:r>
            <a:r>
              <a:rPr lang="en-US" b="1" dirty="0" err="1"/>
              <a:t>laboratoare</a:t>
            </a:r>
            <a:r>
              <a:rPr lang="en-US" b="1" dirty="0"/>
              <a:t> </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56683675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125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err="1"/>
              <a:t>Dotarea</a:t>
            </a:r>
            <a:r>
              <a:rPr lang="en-US" sz="2800" b="1" dirty="0"/>
              <a:t> </a:t>
            </a:r>
            <a:r>
              <a:rPr lang="en-US" sz="2800" b="1" dirty="0" err="1"/>
              <a:t>bibliotecilor</a:t>
            </a:r>
            <a:r>
              <a:rPr lang="en-US" sz="2800" b="1" dirty="0"/>
              <a:t> (</a:t>
            </a:r>
            <a:r>
              <a:rPr lang="en-US" sz="2800" b="1" dirty="0" err="1"/>
              <a:t>diversitatea</a:t>
            </a:r>
            <a:r>
              <a:rPr lang="en-US" sz="2800" b="1" dirty="0"/>
              <a:t> </a:t>
            </a:r>
            <a:r>
              <a:rPr lang="en-US" sz="2800" b="1" dirty="0" err="1"/>
              <a:t>şi</a:t>
            </a:r>
            <a:r>
              <a:rPr lang="en-US" sz="2800" b="1" dirty="0"/>
              <a:t> </a:t>
            </a:r>
            <a:r>
              <a:rPr lang="en-US" sz="2800" b="1" dirty="0" err="1"/>
              <a:t>actualitatea</a:t>
            </a:r>
            <a:r>
              <a:rPr lang="en-US" sz="2800" b="1" dirty="0"/>
              <a:t> </a:t>
            </a:r>
            <a:r>
              <a:rPr lang="en-US" sz="2800" b="1" dirty="0" err="1"/>
              <a:t>publicaţiilor</a:t>
            </a:r>
            <a:r>
              <a:rPr lang="en-US" sz="2800" b="1" dirty="0"/>
              <a:t>, </a:t>
            </a:r>
            <a:r>
              <a:rPr lang="en-US" sz="2800" b="1" dirty="0" err="1"/>
              <a:t>numărul</a:t>
            </a:r>
            <a:r>
              <a:rPr lang="en-US" sz="2800" b="1" dirty="0"/>
              <a:t> de </a:t>
            </a:r>
            <a:r>
              <a:rPr lang="en-US" sz="2800" b="1" dirty="0" err="1"/>
              <a:t>exemplare</a:t>
            </a:r>
            <a:r>
              <a:rPr lang="en-US" sz="2800" b="1" dirty="0"/>
              <a:t>, </a:t>
            </a:r>
            <a:r>
              <a:rPr lang="en-US" sz="2800" b="1" dirty="0" err="1"/>
              <a:t>baze</a:t>
            </a:r>
            <a:r>
              <a:rPr lang="en-US" sz="2800" b="1" dirty="0"/>
              <a:t> de date online)</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86175550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5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524000"/>
          </a:xfrm>
          <a:gradFill>
            <a:gsLst>
              <a:gs pos="0">
                <a:schemeClr val="accent1">
                  <a:tint val="66000"/>
                  <a:satMod val="160000"/>
                </a:schemeClr>
              </a:gs>
              <a:gs pos="90000">
                <a:schemeClr val="accent1">
                  <a:tint val="44500"/>
                  <a:satMod val="160000"/>
                </a:schemeClr>
              </a:gs>
              <a:gs pos="100000">
                <a:schemeClr val="accent1">
                  <a:tint val="23500"/>
                  <a:satMod val="160000"/>
                </a:schemeClr>
              </a:gs>
            </a:gsLst>
            <a:lin ang="5400000" scaled="0"/>
          </a:gradFill>
        </p:spPr>
        <p:txBody>
          <a:bodyPr/>
          <a:lstStyle/>
          <a:p>
            <a:pPr lvl="1"/>
            <a:r>
              <a:rPr lang="ro-RO" sz="3000" dirty="0"/>
              <a:t>Conținutul chestionarului este elaborat, discutat și aprobat în conformitate cu cîteva principii: </a:t>
            </a:r>
            <a:endParaRPr lang="en-US" dirty="0"/>
          </a:p>
        </p:txBody>
      </p:sp>
      <p:sp>
        <p:nvSpPr>
          <p:cNvPr id="3" name="Content Placeholder 2"/>
          <p:cNvSpPr>
            <a:spLocks noGrp="1"/>
          </p:cNvSpPr>
          <p:nvPr>
            <p:ph idx="1"/>
          </p:nvPr>
        </p:nvSpPr>
        <p:spPr>
          <a:xfrm>
            <a:off x="381000" y="1905000"/>
            <a:ext cx="11430000" cy="4267200"/>
          </a:xfrm>
          <a:gradFill>
            <a:gsLst>
              <a:gs pos="0">
                <a:schemeClr val="bg1"/>
              </a:gs>
              <a:gs pos="90000">
                <a:schemeClr val="accent1">
                  <a:tint val="44500"/>
                  <a:satMod val="160000"/>
                </a:schemeClr>
              </a:gs>
              <a:gs pos="100000">
                <a:schemeClr val="accent1">
                  <a:tint val="23500"/>
                  <a:satMod val="160000"/>
                </a:schemeClr>
              </a:gs>
            </a:gsLst>
            <a:lin ang="5400000" scaled="0"/>
          </a:gradFill>
        </p:spPr>
        <p:txBody>
          <a:bodyPr/>
          <a:lstStyle/>
          <a:p>
            <a:pPr marL="514350" lvl="1" indent="-514350">
              <a:buAutoNum type="alphaLcParenR"/>
            </a:pPr>
            <a:r>
              <a:rPr lang="ro-RO" sz="3000" dirty="0"/>
              <a:t>principiul confidențialității – asigurarea anonimității studenților participanți la chestionare; </a:t>
            </a:r>
          </a:p>
          <a:p>
            <a:pPr marL="514350" lvl="1" indent="-514350">
              <a:buAutoNum type="alphaLcParenR"/>
            </a:pPr>
            <a:r>
              <a:rPr lang="ro-RO" sz="3000" dirty="0"/>
              <a:t>principiul transparenței – cunoașterea de către student a rolului normativ și functional al rezultatelor sondajului; </a:t>
            </a:r>
          </a:p>
          <a:p>
            <a:pPr marL="514350" lvl="1" indent="-514350">
              <a:buAutoNum type="alphaLcParenR"/>
            </a:pPr>
            <a:r>
              <a:rPr lang="ro-RO" sz="3000" dirty="0"/>
              <a:t>principiul respectului reciproc între părțile procesului de evaluare, respectarea căruia se asigură prin procedura de aplicare a chestionarului, operaționalizare a rezultatelor, elaborare a concluziilor și recomandărilor finale.</a:t>
            </a:r>
            <a:endParaRPr lang="en-US" dirty="0"/>
          </a:p>
        </p:txBody>
      </p:sp>
    </p:spTree>
    <p:extLst>
      <p:ext uri="{BB962C8B-B14F-4D97-AF65-F5344CB8AC3E}">
        <p14:creationId xmlns:p14="http://schemas.microsoft.com/office/powerpoint/2010/main" val="484361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Dotarea</a:t>
            </a:r>
            <a:r>
              <a:rPr lang="en-US" b="1" dirty="0"/>
              <a:t> </a:t>
            </a:r>
            <a:r>
              <a:rPr lang="en-US" b="1" dirty="0" err="1"/>
              <a:t>sălilor</a:t>
            </a:r>
            <a:r>
              <a:rPr lang="en-US" b="1" dirty="0"/>
              <a:t> de curs cu </a:t>
            </a:r>
            <a:r>
              <a:rPr lang="en-US" b="1" dirty="0" err="1"/>
              <a:t>tehnologii</a:t>
            </a:r>
            <a:r>
              <a:rPr lang="en-US" b="1" dirty="0"/>
              <a:t> </a:t>
            </a:r>
            <a:r>
              <a:rPr lang="en-US" b="1" dirty="0" err="1"/>
              <a:t>informaționale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420861098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41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în</a:t>
            </a:r>
            <a:r>
              <a:rPr lang="en-US" b="1" dirty="0"/>
              <a:t> general </a:t>
            </a:r>
            <a:r>
              <a:rPr lang="en-US" b="1" dirty="0" err="1"/>
              <a:t>în</a:t>
            </a:r>
            <a:r>
              <a:rPr lang="en-US" b="1" dirty="0"/>
              <a:t> </a:t>
            </a:r>
            <a:r>
              <a:rPr lang="en-US" b="1" dirty="0" err="1"/>
              <a:t>universitate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896694020"/>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979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Calitatea</a:t>
            </a:r>
            <a:r>
              <a:rPr lang="en-US" b="1" dirty="0"/>
              <a:t> </a:t>
            </a:r>
            <a:r>
              <a:rPr lang="en-US" b="1" dirty="0" err="1"/>
              <a:t>bazei</a:t>
            </a:r>
            <a:r>
              <a:rPr lang="en-US" b="1" dirty="0"/>
              <a:t> </a:t>
            </a:r>
            <a:r>
              <a:rPr lang="en-US" b="1" dirty="0" err="1"/>
              <a:t>materiale</a:t>
            </a:r>
            <a:r>
              <a:rPr lang="en-US" b="1" dirty="0"/>
              <a:t> </a:t>
            </a:r>
            <a:r>
              <a:rPr lang="en-US" b="1" dirty="0" err="1"/>
              <a:t>șa</a:t>
            </a:r>
            <a:r>
              <a:rPr lang="en-US" b="1" dirty="0"/>
              <a:t> </a:t>
            </a:r>
            <a:r>
              <a:rPr lang="en-US" b="1" dirty="0" err="1"/>
              <a:t>facultate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3511631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0017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11658600" cy="1477962"/>
          </a:xfrm>
        </p:spPr>
        <p:txBody>
          <a:bodyPr/>
          <a:lstStyle/>
          <a:p>
            <a:r>
              <a:rPr lang="ro-RO" sz="3200" b="1" dirty="0"/>
              <a:t>Capacitățile cadrelor didactice de a asigura succesul universitar și calitatea procesului educațional – chestionarul 2 – 194 cadre didactice</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8319450"/>
              </p:ext>
            </p:extLst>
          </p:nvPr>
        </p:nvGraphicFramePr>
        <p:xfrm>
          <a:off x="304800" y="1752600"/>
          <a:ext cx="11658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260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1. Este punctual la ore, dă dovadă de corectitudine și tact în raport cu studenții</a:t>
            </a:r>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1855028"/>
              </p:ext>
            </p:extLst>
          </p:nvPr>
        </p:nvGraphicFramePr>
        <p:xfrm>
          <a:off x="381000" y="1524000"/>
          <a:ext cx="115062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4977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2. Cursurile sunt consistente, oferă informaţii necesare, interesante şi actuale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721171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9371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3. </a:t>
            </a:r>
            <a:r>
              <a:rPr lang="en-US" b="1" dirty="0" err="1"/>
              <a:t>Utilizează</a:t>
            </a:r>
            <a:r>
              <a:rPr lang="en-US" b="1" dirty="0"/>
              <a:t> </a:t>
            </a:r>
            <a:r>
              <a:rPr lang="en-US" b="1" dirty="0" err="1"/>
              <a:t>rezultatele</a:t>
            </a:r>
            <a:r>
              <a:rPr lang="en-US" b="1" dirty="0"/>
              <a:t> </a:t>
            </a:r>
            <a:r>
              <a:rPr lang="en-US" b="1" dirty="0" err="1"/>
              <a:t>propriilor</a:t>
            </a:r>
            <a:r>
              <a:rPr lang="en-US" b="1" dirty="0"/>
              <a:t> </a:t>
            </a:r>
            <a:r>
              <a:rPr lang="en-US" b="1" dirty="0" err="1"/>
              <a:t>cercetări</a:t>
            </a:r>
            <a:r>
              <a:rPr lang="en-US" b="1" dirty="0"/>
              <a:t>, </a:t>
            </a:r>
            <a:r>
              <a:rPr lang="en-US" b="1" dirty="0" err="1"/>
              <a:t>exemple</a:t>
            </a:r>
            <a:r>
              <a:rPr lang="en-US" b="1" dirty="0"/>
              <a:t> din </a:t>
            </a:r>
            <a:r>
              <a:rPr lang="en-US" b="1" dirty="0" err="1"/>
              <a:t>practică</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84498806"/>
              </p:ext>
            </p:extLst>
          </p:nvPr>
        </p:nvGraphicFramePr>
        <p:xfrm>
          <a:off x="609600" y="1600200"/>
          <a:ext cx="10972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752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11734800" cy="1143000"/>
          </a:xfrm>
        </p:spPr>
        <p:txBody>
          <a:bodyPr/>
          <a:lstStyle/>
          <a:p>
            <a:r>
              <a:rPr lang="en-US" sz="3200" b="1" dirty="0"/>
              <a:t>4. </a:t>
            </a:r>
            <a:r>
              <a:rPr lang="en-US" sz="3200" b="1" dirty="0" err="1"/>
              <a:t>Foloseşte</a:t>
            </a:r>
            <a:r>
              <a:rPr lang="en-US" sz="3200" b="1" dirty="0"/>
              <a:t> </a:t>
            </a:r>
            <a:r>
              <a:rPr lang="en-US" sz="3200" b="1" dirty="0" err="1"/>
              <a:t>metode</a:t>
            </a:r>
            <a:r>
              <a:rPr lang="en-US" sz="3200" b="1" dirty="0"/>
              <a:t> interactive, </a:t>
            </a:r>
            <a:r>
              <a:rPr lang="en-US" sz="3200" b="1" dirty="0" err="1"/>
              <a:t>moderne</a:t>
            </a:r>
            <a:r>
              <a:rPr lang="en-US" sz="3200" b="1" dirty="0"/>
              <a:t> </a:t>
            </a:r>
            <a:r>
              <a:rPr lang="en-US" sz="3200" b="1" dirty="0" err="1"/>
              <a:t>în</a:t>
            </a:r>
            <a:r>
              <a:rPr lang="en-US" sz="3200" b="1" dirty="0"/>
              <a:t> </a:t>
            </a:r>
            <a:r>
              <a:rPr lang="en-US" sz="3200" b="1" dirty="0" err="1"/>
              <a:t>predare</a:t>
            </a:r>
            <a:r>
              <a:rPr lang="en-US" sz="3200" b="1" dirty="0"/>
              <a:t> – </a:t>
            </a:r>
            <a:r>
              <a:rPr lang="en-US" sz="3200" b="1" dirty="0" err="1"/>
              <a:t>stimulează</a:t>
            </a:r>
            <a:r>
              <a:rPr lang="en-US" sz="3200" b="1" dirty="0"/>
              <a:t> </a:t>
            </a:r>
            <a:r>
              <a:rPr lang="en-US" sz="3200" b="1" dirty="0" err="1"/>
              <a:t>participarea</a:t>
            </a:r>
            <a:r>
              <a:rPr lang="en-US" sz="3200" b="1" dirty="0"/>
              <a:t> </a:t>
            </a:r>
            <a:r>
              <a:rPr lang="en-US" sz="3200" b="1" dirty="0" err="1"/>
              <a:t>studenţilor</a:t>
            </a:r>
            <a:r>
              <a:rPr lang="en-US" sz="3200" b="1" dirty="0"/>
              <a:t> </a:t>
            </a:r>
            <a:r>
              <a:rPr lang="en-US" sz="3200" b="1" dirty="0" err="1"/>
              <a:t>prin</a:t>
            </a:r>
            <a:r>
              <a:rPr lang="en-US" sz="3200" b="1" dirty="0"/>
              <a:t> </a:t>
            </a:r>
            <a:r>
              <a:rPr lang="en-US" sz="3200" b="1" dirty="0" err="1"/>
              <a:t>intervenţii</a:t>
            </a:r>
            <a:r>
              <a:rPr lang="en-US" sz="3200" b="1" dirty="0"/>
              <a:t> </a:t>
            </a:r>
            <a:r>
              <a:rPr lang="en-US" sz="3200" b="1" dirty="0" err="1"/>
              <a:t>şi</a:t>
            </a:r>
            <a:r>
              <a:rPr lang="en-US" sz="3200" b="1" dirty="0"/>
              <a:t> </a:t>
            </a:r>
            <a:r>
              <a:rPr lang="en-US" sz="3200" b="1" dirty="0" err="1"/>
              <a:t>întrebări</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677733573"/>
              </p:ext>
            </p:extLst>
          </p:nvPr>
        </p:nvGraphicFramePr>
        <p:xfrm>
          <a:off x="609600" y="1600200"/>
          <a:ext cx="10972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2163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5. </a:t>
            </a:r>
            <a:r>
              <a:rPr lang="en-US" b="1" dirty="0" err="1"/>
              <a:t>Utilizează</a:t>
            </a:r>
            <a:r>
              <a:rPr lang="en-US" b="1" dirty="0"/>
              <a:t> </a:t>
            </a:r>
            <a:r>
              <a:rPr lang="en-US" b="1" dirty="0" err="1"/>
              <a:t>noile</a:t>
            </a:r>
            <a:r>
              <a:rPr lang="en-US" b="1" dirty="0"/>
              <a:t> </a:t>
            </a:r>
            <a:r>
              <a:rPr lang="en-US" b="1" dirty="0" err="1"/>
              <a:t>tehnologii</a:t>
            </a:r>
            <a:r>
              <a:rPr lang="en-US" b="1" dirty="0"/>
              <a:t>, </a:t>
            </a:r>
            <a:r>
              <a:rPr lang="en-US" b="1" dirty="0" err="1"/>
              <a:t>tehnici</a:t>
            </a:r>
            <a:r>
              <a:rPr lang="en-US" b="1" dirty="0"/>
              <a:t> </a:t>
            </a:r>
            <a:r>
              <a:rPr lang="en-US" b="1" dirty="0" err="1"/>
              <a:t>şi</a:t>
            </a:r>
            <a:r>
              <a:rPr lang="en-US" b="1" dirty="0"/>
              <a:t> </a:t>
            </a:r>
            <a:r>
              <a:rPr lang="en-US" b="1" dirty="0" err="1"/>
              <a:t>tactici</a:t>
            </a:r>
            <a:r>
              <a:rPr lang="en-US" b="1" dirty="0"/>
              <a:t> variate, care </a:t>
            </a:r>
            <a:r>
              <a:rPr lang="en-US" b="1" dirty="0" err="1"/>
              <a:t>facilitează</a:t>
            </a:r>
            <a:r>
              <a:rPr lang="en-US" b="1" dirty="0"/>
              <a:t> </a:t>
            </a:r>
            <a:r>
              <a:rPr lang="en-US" b="1" dirty="0" err="1"/>
              <a:t>înţelegerea</a:t>
            </a:r>
            <a:r>
              <a:rPr lang="en-US" b="1" dirty="0"/>
              <a:t> </a:t>
            </a:r>
            <a:r>
              <a:rPr lang="en-US" b="1" dirty="0" err="1"/>
              <a:t>disciplinei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094773753"/>
              </p:ext>
            </p:extLst>
          </p:nvPr>
        </p:nvGraphicFramePr>
        <p:xfrm>
          <a:off x="609600" y="19050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941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6. </a:t>
            </a:r>
            <a:r>
              <a:rPr lang="en-US" b="1" dirty="0" err="1"/>
              <a:t>Evaluează</a:t>
            </a:r>
            <a:r>
              <a:rPr lang="en-US" b="1" dirty="0"/>
              <a:t> </a:t>
            </a:r>
            <a:r>
              <a:rPr lang="en-US" b="1" dirty="0" err="1"/>
              <a:t>obiectiv</a:t>
            </a:r>
            <a:r>
              <a:rPr lang="en-US" b="1" dirty="0"/>
              <a:t> </a:t>
            </a:r>
            <a:r>
              <a:rPr lang="en-US" b="1" dirty="0" err="1"/>
              <a:t>cunoştinţele</a:t>
            </a:r>
            <a:r>
              <a:rPr lang="en-US" b="1" dirty="0"/>
              <a:t> </a:t>
            </a:r>
            <a:r>
              <a:rPr lang="en-US" b="1" dirty="0" err="1"/>
              <a:t>studenţilor</a:t>
            </a:r>
            <a:r>
              <a:rPr lang="en-US" b="1" dirty="0"/>
              <a:t> </a:t>
            </a:r>
            <a:r>
              <a:rPr lang="en-US" b="1" dirty="0" err="1"/>
              <a:t>și</a:t>
            </a:r>
            <a:r>
              <a:rPr lang="en-US" b="1" dirty="0"/>
              <a:t> </a:t>
            </a:r>
            <a:r>
              <a:rPr lang="en-US" b="1" dirty="0" err="1"/>
              <a:t>oferă</a:t>
            </a:r>
            <a:r>
              <a:rPr lang="en-US" b="1" dirty="0"/>
              <a:t> feed-back </a:t>
            </a:r>
            <a:r>
              <a:rPr lang="en-US" b="1" dirty="0" err="1"/>
              <a:t>privind</a:t>
            </a:r>
            <a:r>
              <a:rPr lang="en-US" b="1" dirty="0"/>
              <a:t> </a:t>
            </a:r>
            <a:r>
              <a:rPr lang="en-US" b="1" dirty="0" err="1"/>
              <a:t>evaluarea</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679448997"/>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05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1201400" cy="6172200"/>
          </a:xfrm>
        </p:spPr>
        <p:txBody>
          <a:bodyPr/>
          <a:lstStyle/>
          <a:p>
            <a:pPr marL="0" lvl="1">
              <a:spcBef>
                <a:spcPts val="0"/>
              </a:spcBef>
            </a:pPr>
            <a:r>
              <a:rPr lang="ro-RO" sz="3500" dirty="0"/>
              <a:t>Efectele normative ale sondajului anonim se reflectă în formularea unei aprecieri calitative cuantificabile, la nivelul facultăţii şi universităţii, ca o componentă a evaluării performanţelor profesionale individuale ale personalului didactic și a performanțelor generale ale structurilor administrative și educaționale ale ULIM. </a:t>
            </a:r>
            <a:endParaRPr lang="en-US" sz="3500" dirty="0"/>
          </a:p>
          <a:p>
            <a:pPr marL="0" lvl="1">
              <a:spcBef>
                <a:spcPts val="0"/>
              </a:spcBef>
            </a:pPr>
            <a:r>
              <a:rPr lang="ro-RO" sz="3500" dirty="0"/>
              <a:t>Efectele funcţionale ale sondajului anonim se reflectă în autoreglarea în sensul îmbunătăţirii continue a calităţii procesului educațional și a prestaţiei cadrelor didactice.</a:t>
            </a:r>
            <a:endParaRPr lang="en-US" sz="3500" dirty="0"/>
          </a:p>
        </p:txBody>
      </p:sp>
    </p:spTree>
    <p:extLst>
      <p:ext uri="{BB962C8B-B14F-4D97-AF65-F5344CB8AC3E}">
        <p14:creationId xmlns:p14="http://schemas.microsoft.com/office/powerpoint/2010/main" val="68038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7. </a:t>
            </a:r>
            <a:r>
              <a:rPr lang="en-US" b="1" dirty="0" err="1"/>
              <a:t>Stimulează</a:t>
            </a:r>
            <a:r>
              <a:rPr lang="en-US" b="1" dirty="0"/>
              <a:t> </a:t>
            </a:r>
            <a:r>
              <a:rPr lang="en-US" b="1" dirty="0" err="1"/>
              <a:t>activitatea</a:t>
            </a:r>
            <a:r>
              <a:rPr lang="en-US" b="1" dirty="0"/>
              <a:t> de </a:t>
            </a:r>
            <a:r>
              <a:rPr lang="en-US" b="1" dirty="0" err="1"/>
              <a:t>cercetare</a:t>
            </a:r>
            <a:r>
              <a:rPr lang="en-US" b="1" dirty="0"/>
              <a:t> </a:t>
            </a:r>
            <a:r>
              <a:rPr lang="en-US" b="1" dirty="0" err="1"/>
              <a:t>ştiinţifică</a:t>
            </a:r>
            <a:r>
              <a:rPr lang="en-US" b="1" dirty="0"/>
              <a:t> a </a:t>
            </a:r>
            <a:r>
              <a:rPr lang="en-US" b="1" dirty="0" err="1"/>
              <a:t>studenţilor</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59599091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715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11658600" cy="1143000"/>
          </a:xfrm>
        </p:spPr>
        <p:txBody>
          <a:bodyPr/>
          <a:lstStyle/>
          <a:p>
            <a:r>
              <a:rPr lang="en-US" sz="2800" b="1" dirty="0"/>
              <a:t>8.Asigură </a:t>
            </a:r>
            <a:r>
              <a:rPr lang="en-US" sz="2800" b="1" dirty="0" err="1"/>
              <a:t>transparenţa</a:t>
            </a:r>
            <a:r>
              <a:rPr lang="en-US" sz="2800" b="1" dirty="0"/>
              <a:t> </a:t>
            </a:r>
            <a:r>
              <a:rPr lang="en-US" sz="2800" b="1" dirty="0" err="1"/>
              <a:t>conţinuturilor</a:t>
            </a:r>
            <a:r>
              <a:rPr lang="en-US" sz="2800" b="1" dirty="0"/>
              <a:t> </a:t>
            </a:r>
            <a:r>
              <a:rPr lang="en-US" sz="2800" b="1" dirty="0" err="1"/>
              <a:t>curriculare</a:t>
            </a:r>
            <a:r>
              <a:rPr lang="en-US" sz="2800" b="1" dirty="0"/>
              <a:t> la </a:t>
            </a:r>
            <a:r>
              <a:rPr lang="en-US" sz="2800" b="1" dirty="0" err="1"/>
              <a:t>disciplina</a:t>
            </a:r>
            <a:r>
              <a:rPr lang="en-US" sz="2800" b="1" dirty="0"/>
              <a:t> </a:t>
            </a:r>
            <a:r>
              <a:rPr lang="en-US" sz="2800" b="1" dirty="0" err="1"/>
              <a:t>predată</a:t>
            </a:r>
            <a:r>
              <a:rPr lang="en-US" sz="2800" b="1" dirty="0"/>
              <a:t> (</a:t>
            </a:r>
            <a:r>
              <a:rPr lang="en-US" sz="2800" b="1" dirty="0" err="1"/>
              <a:t>prezintă</a:t>
            </a:r>
            <a:r>
              <a:rPr lang="en-US" sz="2800" b="1" dirty="0"/>
              <a:t> </a:t>
            </a:r>
            <a:r>
              <a:rPr lang="en-US" sz="2800" b="1" dirty="0" err="1"/>
              <a:t>programa</a:t>
            </a:r>
            <a:r>
              <a:rPr lang="en-US" sz="2800" b="1" dirty="0"/>
              <a:t> </a:t>
            </a:r>
            <a:r>
              <a:rPr lang="en-US" sz="2800" b="1" dirty="0" err="1"/>
              <a:t>analitică</a:t>
            </a:r>
            <a:r>
              <a:rPr lang="en-US" sz="2800" b="1" dirty="0"/>
              <a:t>, </a:t>
            </a:r>
            <a:r>
              <a:rPr lang="en-US" sz="2800" b="1" dirty="0" err="1"/>
              <a:t>bibliografia</a:t>
            </a:r>
            <a:r>
              <a:rPr lang="en-US" sz="2800" b="1" dirty="0"/>
              <a:t> </a:t>
            </a:r>
            <a:r>
              <a:rPr lang="en-US" sz="2800" b="1" dirty="0" err="1"/>
              <a:t>obligatorie</a:t>
            </a:r>
            <a:r>
              <a:rPr lang="en-US" sz="2800" b="1" dirty="0"/>
              <a:t>, </a:t>
            </a:r>
            <a:r>
              <a:rPr lang="en-US" sz="2800" b="1" dirty="0" err="1"/>
              <a:t>finalitățile</a:t>
            </a:r>
            <a:r>
              <a:rPr lang="en-US" sz="2800" b="1" dirty="0"/>
              <a:t> la curs, </a:t>
            </a:r>
            <a:r>
              <a:rPr lang="en-US" sz="2800" b="1" dirty="0" err="1"/>
              <a:t>criteriile</a:t>
            </a:r>
            <a:r>
              <a:rPr lang="en-US" sz="2800" b="1" dirty="0"/>
              <a:t> de </a:t>
            </a:r>
            <a:r>
              <a:rPr lang="en-US" sz="2800" b="1" dirty="0" err="1"/>
              <a:t>evaluare</a:t>
            </a:r>
            <a:r>
              <a:rPr lang="en-US" sz="2800" b="1" dirty="0"/>
              <a:t>)</a:t>
            </a:r>
            <a:endParaRPr lang="ru-RU" sz="28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60424866"/>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2729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9. Are o ţinuta lingvistică demna si adecvata stilului academic</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957285345"/>
              </p:ext>
            </p:extLst>
          </p:nvPr>
        </p:nvGraphicFramePr>
        <p:xfrm>
          <a:off x="228600" y="1600200"/>
          <a:ext cx="11582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518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b="1" dirty="0"/>
              <a:t>10. Materialul predat corespunde conţinutului programei analitice</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319361978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400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11. </a:t>
            </a:r>
            <a:r>
              <a:rPr lang="en-US" b="1" dirty="0" err="1"/>
              <a:t>Adaptează</a:t>
            </a:r>
            <a:r>
              <a:rPr lang="en-US" b="1" dirty="0"/>
              <a:t> </a:t>
            </a:r>
            <a:r>
              <a:rPr lang="en-US" b="1" dirty="0" err="1"/>
              <a:t>informațiile</a:t>
            </a:r>
            <a:r>
              <a:rPr lang="en-US" b="1" dirty="0"/>
              <a:t> predate la </a:t>
            </a:r>
            <a:r>
              <a:rPr lang="en-US" b="1" dirty="0" err="1"/>
              <a:t>nivelul</a:t>
            </a:r>
            <a:r>
              <a:rPr lang="en-US" b="1" dirty="0"/>
              <a:t> de </a:t>
            </a:r>
            <a:r>
              <a:rPr lang="en-US" b="1" dirty="0" err="1"/>
              <a:t>înțelegere</a:t>
            </a:r>
            <a:r>
              <a:rPr lang="en-US" b="1" dirty="0"/>
              <a:t> al </a:t>
            </a:r>
            <a:r>
              <a:rPr lang="en-US" b="1" dirty="0" err="1"/>
              <a:t>studentului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128743511"/>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7313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600" y="274638"/>
            <a:ext cx="10972800" cy="1143000"/>
          </a:xfrm>
        </p:spPr>
        <p:txBody>
          <a:bodyPr/>
          <a:lstStyle/>
          <a:p>
            <a:r>
              <a:rPr lang="en-US" b="1" dirty="0"/>
              <a:t>12. </a:t>
            </a:r>
            <a:r>
              <a:rPr lang="en-US" b="1" dirty="0" err="1"/>
              <a:t>Acordă</a:t>
            </a:r>
            <a:r>
              <a:rPr lang="en-US" b="1" dirty="0"/>
              <a:t> </a:t>
            </a:r>
            <a:r>
              <a:rPr lang="en-US" b="1" dirty="0" err="1"/>
              <a:t>sprijinul</a:t>
            </a:r>
            <a:r>
              <a:rPr lang="en-US" b="1" dirty="0"/>
              <a:t> </a:t>
            </a:r>
            <a:r>
              <a:rPr lang="en-US" b="1" dirty="0" err="1"/>
              <a:t>necesar</a:t>
            </a:r>
            <a:r>
              <a:rPr lang="en-US" b="1" dirty="0"/>
              <a:t> </a:t>
            </a:r>
            <a:r>
              <a:rPr lang="en-US" b="1" dirty="0" err="1"/>
              <a:t>studenților</a:t>
            </a:r>
            <a:r>
              <a:rPr lang="en-US" b="1" dirty="0"/>
              <a:t> </a:t>
            </a:r>
            <a:r>
              <a:rPr lang="en-US" b="1" dirty="0" err="1"/>
              <a:t>în</a:t>
            </a:r>
            <a:r>
              <a:rPr lang="en-US" b="1" dirty="0"/>
              <a:t> </a:t>
            </a:r>
            <a:r>
              <a:rPr lang="en-US" b="1" dirty="0" err="1"/>
              <a:t>funcție</a:t>
            </a:r>
            <a:r>
              <a:rPr lang="en-US" b="1" dirty="0"/>
              <a:t> de </a:t>
            </a:r>
            <a:r>
              <a:rPr lang="en-US" b="1" dirty="0" err="1"/>
              <a:t>nevoile</a:t>
            </a:r>
            <a:r>
              <a:rPr lang="en-US" b="1" dirty="0"/>
              <a:t> </a:t>
            </a:r>
            <a:r>
              <a:rPr lang="en-US" b="1" dirty="0" err="1"/>
              <a:t>educaționale</a:t>
            </a:r>
            <a:r>
              <a:rPr lang="en-US" b="1" dirty="0"/>
              <a:t> ale </a:t>
            </a:r>
            <a:r>
              <a:rPr lang="en-US" b="1" dirty="0" err="1"/>
              <a:t>acestora</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555828249"/>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839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600" y="274638"/>
            <a:ext cx="10972800" cy="1143000"/>
          </a:xfrm>
        </p:spPr>
        <p:txBody>
          <a:bodyPr/>
          <a:lstStyle/>
          <a:p>
            <a:r>
              <a:rPr lang="en-US" sz="3200" b="1" dirty="0"/>
              <a:t>13. </a:t>
            </a:r>
            <a:r>
              <a:rPr lang="en-US" sz="3200" b="1" dirty="0" err="1"/>
              <a:t>Prezintă</a:t>
            </a:r>
            <a:r>
              <a:rPr lang="en-US" sz="3200" b="1" dirty="0"/>
              <a:t> </a:t>
            </a:r>
            <a:r>
              <a:rPr lang="en-US" sz="3200" b="1" dirty="0" err="1"/>
              <a:t>materiale</a:t>
            </a:r>
            <a:r>
              <a:rPr lang="en-US" sz="3200" b="1" dirty="0"/>
              <a:t> </a:t>
            </a:r>
            <a:r>
              <a:rPr lang="en-US" sz="3200" b="1" dirty="0" err="1"/>
              <a:t>eficiente</a:t>
            </a:r>
            <a:r>
              <a:rPr lang="en-US" sz="3200" b="1" dirty="0"/>
              <a:t> </a:t>
            </a:r>
            <a:r>
              <a:rPr lang="en-US" sz="3200" b="1" dirty="0" err="1"/>
              <a:t>pentru</a:t>
            </a:r>
            <a:r>
              <a:rPr lang="en-US" sz="3200" b="1" dirty="0"/>
              <a:t> </a:t>
            </a:r>
            <a:r>
              <a:rPr lang="en-US" sz="3200" b="1" dirty="0" err="1"/>
              <a:t>învățarea</a:t>
            </a:r>
            <a:r>
              <a:rPr lang="en-US" sz="3200" b="1" dirty="0"/>
              <a:t> </a:t>
            </a:r>
            <a:r>
              <a:rPr lang="en-US" sz="3200" b="1" dirty="0" err="1"/>
              <a:t>cursului</a:t>
            </a:r>
            <a:r>
              <a:rPr lang="en-US" sz="3200" b="1" dirty="0"/>
              <a:t> (</a:t>
            </a:r>
            <a:r>
              <a:rPr lang="en-US" sz="3200" b="1" dirty="0" err="1"/>
              <a:t>manuale</a:t>
            </a:r>
            <a:r>
              <a:rPr lang="en-US" sz="3200" b="1" dirty="0"/>
              <a:t>, </a:t>
            </a:r>
            <a:r>
              <a:rPr lang="en-US" sz="3200" b="1" dirty="0" err="1"/>
              <a:t>suport</a:t>
            </a:r>
            <a:r>
              <a:rPr lang="en-US" sz="3200" b="1" dirty="0"/>
              <a:t> de curs, </a:t>
            </a:r>
            <a:r>
              <a:rPr lang="en-US" sz="3200" b="1" dirty="0" err="1"/>
              <a:t>materiale</a:t>
            </a:r>
            <a:r>
              <a:rPr lang="en-US" sz="3200" b="1" dirty="0"/>
              <a:t> </a:t>
            </a:r>
            <a:r>
              <a:rPr lang="en-US" sz="3200" b="1" dirty="0" err="1"/>
              <a:t>pe</a:t>
            </a:r>
            <a:r>
              <a:rPr lang="en-US" sz="3200" b="1" dirty="0"/>
              <a:t> </a:t>
            </a:r>
            <a:r>
              <a:rPr lang="en-US" sz="3200" b="1" dirty="0" err="1"/>
              <a:t>suport</a:t>
            </a:r>
            <a:r>
              <a:rPr lang="en-US" sz="3200" b="1" dirty="0"/>
              <a:t> electronic)</a:t>
            </a:r>
            <a:endParaRPr lang="ru-RU" sz="3200"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209010771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292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52400" y="274638"/>
            <a:ext cx="11658600" cy="1143000"/>
          </a:xfrm>
        </p:spPr>
        <p:txBody>
          <a:bodyPr/>
          <a:lstStyle/>
          <a:p>
            <a:r>
              <a:rPr lang="ro-RO" b="1" dirty="0"/>
              <a:t>Apreciere sumativă oferită calității predării de către studenți</a:t>
            </a:r>
            <a:endParaRPr lang="ru-RU" dirty="0"/>
          </a:p>
        </p:txBody>
      </p:sp>
      <p:graphicFrame>
        <p:nvGraphicFramePr>
          <p:cNvPr id="5" name="Объект 3"/>
          <p:cNvGraphicFramePr>
            <a:graphicFrameLocks noGrp="1"/>
          </p:cNvGraphicFramePr>
          <p:nvPr>
            <p:ph idx="1"/>
            <p:extLst>
              <p:ext uri="{D42A27DB-BD31-4B8C-83A1-F6EECF244321}">
                <p14:modId xmlns:p14="http://schemas.microsoft.com/office/powerpoint/2010/main" val="1012984124"/>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9872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11734800" cy="784542"/>
          </a:xfrm>
        </p:spPr>
        <p:txBody>
          <a:bodyPr/>
          <a:lstStyle/>
          <a:p>
            <a:r>
              <a:rPr lang="ro-RO" sz="3200" dirty="0"/>
              <a:t>Note, sugestii, recomandări și ratingul studențesc al cadrelor didactice</a:t>
            </a:r>
            <a:endParaRPr lang="ru-RU" sz="3200" dirty="0"/>
          </a:p>
        </p:txBody>
      </p:sp>
      <p:sp>
        <p:nvSpPr>
          <p:cNvPr id="3" name="Объект 2"/>
          <p:cNvSpPr>
            <a:spLocks noGrp="1"/>
          </p:cNvSpPr>
          <p:nvPr>
            <p:ph idx="1"/>
          </p:nvPr>
        </p:nvSpPr>
        <p:spPr>
          <a:xfrm>
            <a:off x="228600" y="1143000"/>
            <a:ext cx="11582400" cy="5562600"/>
          </a:xfrm>
        </p:spPr>
        <p:txBody>
          <a:bodyPr/>
          <a:lstStyle/>
          <a:p>
            <a:pPr marL="0" indent="0">
              <a:buNone/>
            </a:pPr>
            <a:r>
              <a:rPr lang="fr-FR" b="1" i="1" dirty="0"/>
              <a:t>Facultatea </a:t>
            </a:r>
            <a:r>
              <a:rPr lang="ro-RO" b="1" i="1" dirty="0"/>
              <a:t>Științe Economice</a:t>
            </a:r>
            <a:endParaRPr lang="ru-RU" dirty="0"/>
          </a:p>
          <a:p>
            <a:r>
              <a:rPr lang="ru-RU" sz="2300" dirty="0" err="1"/>
              <a:t>Sunt</a:t>
            </a:r>
            <a:r>
              <a:rPr lang="ru-RU" sz="2300" dirty="0"/>
              <a:t> </a:t>
            </a:r>
            <a:r>
              <a:rPr lang="ru-RU" sz="2300" dirty="0" err="1"/>
              <a:t>satisfacută</a:t>
            </a:r>
            <a:r>
              <a:rPr lang="ru-RU" sz="2300" dirty="0"/>
              <a:t> </a:t>
            </a:r>
            <a:r>
              <a:rPr lang="ru-RU" sz="2300" dirty="0" err="1"/>
              <a:t>de</a:t>
            </a:r>
            <a:r>
              <a:rPr lang="ru-RU" sz="2300" dirty="0"/>
              <a:t> </a:t>
            </a:r>
            <a:r>
              <a:rPr lang="ru-RU" sz="2300" dirty="0" err="1"/>
              <a:t>calitatea</a:t>
            </a:r>
            <a:r>
              <a:rPr lang="ru-RU" sz="2300" dirty="0"/>
              <a:t> </a:t>
            </a:r>
            <a:r>
              <a:rPr lang="ru-RU" sz="2300" dirty="0" err="1"/>
              <a:t>studiilor</a:t>
            </a:r>
            <a:r>
              <a:rPr lang="ru-RU" sz="2300" dirty="0"/>
              <a:t> </a:t>
            </a:r>
            <a:r>
              <a:rPr lang="ru-RU" sz="2300" dirty="0" err="1"/>
              <a:t>universitate</a:t>
            </a:r>
            <a:r>
              <a:rPr lang="ru-RU" sz="2300" dirty="0"/>
              <a:t> </a:t>
            </a:r>
            <a:r>
              <a:rPr lang="ru-RU" sz="2300" dirty="0" err="1"/>
              <a:t>în</a:t>
            </a:r>
            <a:r>
              <a:rPr lang="ru-RU" sz="2300" dirty="0"/>
              <a:t> </a:t>
            </a:r>
            <a:r>
              <a:rPr lang="ru-RU" sz="2300" dirty="0" err="1"/>
              <a:t>cadrul</a:t>
            </a:r>
            <a:r>
              <a:rPr lang="ru-RU" sz="2300" dirty="0"/>
              <a:t> ULIM</a:t>
            </a:r>
          </a:p>
          <a:p>
            <a:r>
              <a:rPr lang="en-US" sz="2300" dirty="0" err="1"/>
              <a:t>Sunt</a:t>
            </a:r>
            <a:r>
              <a:rPr lang="en-US" sz="2300" dirty="0"/>
              <a:t> </a:t>
            </a:r>
            <a:r>
              <a:rPr lang="en-US" sz="2300" dirty="0" err="1"/>
              <a:t>mindra</a:t>
            </a:r>
            <a:r>
              <a:rPr lang="en-US" sz="2300" dirty="0"/>
              <a:t> ca </a:t>
            </a:r>
            <a:r>
              <a:rPr lang="ro-RO" sz="2300" dirty="0"/>
              <a:t>fac </a:t>
            </a:r>
            <a:r>
              <a:rPr lang="en-US" sz="2300" dirty="0" err="1"/>
              <a:t>studiile</a:t>
            </a:r>
            <a:r>
              <a:rPr lang="en-US" sz="2300" dirty="0"/>
              <a:t> in </a:t>
            </a:r>
            <a:r>
              <a:rPr lang="en-US" sz="2300" dirty="0" err="1"/>
              <a:t>cadrul</a:t>
            </a:r>
            <a:r>
              <a:rPr lang="en-US" sz="2300" dirty="0"/>
              <a:t> </a:t>
            </a:r>
            <a:r>
              <a:rPr lang="en-US" sz="2300" dirty="0" err="1"/>
              <a:t>universitatii</a:t>
            </a:r>
            <a:r>
              <a:rPr lang="en-US" sz="2300" dirty="0"/>
              <a:t> ULIM. </a:t>
            </a:r>
            <a:r>
              <a:rPr lang="ru-RU" sz="2300" dirty="0" err="1"/>
              <a:t>Recomand</a:t>
            </a:r>
            <a:r>
              <a:rPr lang="ru-RU" sz="2300" dirty="0"/>
              <a:t> </a:t>
            </a:r>
            <a:r>
              <a:rPr lang="ru-RU" sz="2300" dirty="0" err="1"/>
              <a:t>studentilor</a:t>
            </a:r>
            <a:r>
              <a:rPr lang="ru-RU" sz="2300" dirty="0"/>
              <a:t>.</a:t>
            </a:r>
          </a:p>
          <a:p>
            <a:r>
              <a:rPr lang="ru-RU" sz="2300" dirty="0" err="1"/>
              <a:t>Mulțumim</a:t>
            </a:r>
            <a:r>
              <a:rPr lang="ru-RU" sz="2300" dirty="0"/>
              <a:t> </a:t>
            </a:r>
            <a:r>
              <a:rPr lang="ru-RU" sz="2300" dirty="0" err="1"/>
              <a:t>profesorilor</a:t>
            </a:r>
            <a:r>
              <a:rPr lang="ru-RU" sz="2300" dirty="0"/>
              <a:t> </a:t>
            </a:r>
            <a:r>
              <a:rPr lang="ru-RU" sz="2300" dirty="0" err="1"/>
              <a:t>noștri</a:t>
            </a:r>
            <a:endParaRPr lang="ru-RU" sz="2300" dirty="0"/>
          </a:p>
          <a:p>
            <a:r>
              <a:rPr lang="ru-RU" sz="2300" dirty="0" err="1"/>
              <a:t>Fiecare</a:t>
            </a:r>
            <a:r>
              <a:rPr lang="ru-RU" sz="2300" dirty="0"/>
              <a:t> </a:t>
            </a:r>
            <a:r>
              <a:rPr lang="ru-RU" sz="2300" dirty="0" err="1"/>
              <a:t>profesor</a:t>
            </a:r>
            <a:r>
              <a:rPr lang="ru-RU" sz="2300" dirty="0"/>
              <a:t> </a:t>
            </a:r>
            <a:r>
              <a:rPr lang="ru-RU" sz="2300" dirty="0" err="1"/>
              <a:t>își</a:t>
            </a:r>
            <a:r>
              <a:rPr lang="ru-RU" sz="2300" dirty="0"/>
              <a:t> </a:t>
            </a:r>
            <a:r>
              <a:rPr lang="ru-RU" sz="2300" dirty="0" err="1"/>
              <a:t>cunoaște</a:t>
            </a:r>
            <a:r>
              <a:rPr lang="ru-RU" sz="2300" dirty="0"/>
              <a:t> </a:t>
            </a:r>
            <a:r>
              <a:rPr lang="ru-RU" sz="2300" dirty="0" err="1"/>
              <a:t>foarte</a:t>
            </a:r>
            <a:r>
              <a:rPr lang="ru-RU" sz="2300" dirty="0"/>
              <a:t> </a:t>
            </a:r>
            <a:r>
              <a:rPr lang="ru-RU" sz="2300" dirty="0" err="1"/>
              <a:t>bine</a:t>
            </a:r>
            <a:r>
              <a:rPr lang="ru-RU" sz="2300" dirty="0"/>
              <a:t> </a:t>
            </a:r>
            <a:r>
              <a:rPr lang="ru-RU" sz="2300" dirty="0" err="1"/>
              <a:t>sau</a:t>
            </a:r>
            <a:r>
              <a:rPr lang="ru-RU" sz="2300" dirty="0"/>
              <a:t> </a:t>
            </a:r>
            <a:r>
              <a:rPr lang="ru-RU" sz="2300" dirty="0" err="1"/>
              <a:t>destul</a:t>
            </a:r>
            <a:r>
              <a:rPr lang="ru-RU" sz="2300" dirty="0"/>
              <a:t> </a:t>
            </a:r>
            <a:r>
              <a:rPr lang="ru-RU" sz="2300" dirty="0" err="1"/>
              <a:t>de</a:t>
            </a:r>
            <a:r>
              <a:rPr lang="ru-RU" sz="2300" dirty="0"/>
              <a:t> </a:t>
            </a:r>
            <a:r>
              <a:rPr lang="ru-RU" sz="2300" dirty="0" err="1"/>
              <a:t>bine</a:t>
            </a:r>
            <a:r>
              <a:rPr lang="ru-RU" sz="2300" dirty="0"/>
              <a:t> </a:t>
            </a:r>
            <a:r>
              <a:rPr lang="ru-RU" sz="2300" dirty="0" err="1"/>
              <a:t>obiectul,folosind</a:t>
            </a:r>
            <a:r>
              <a:rPr lang="ru-RU" sz="2300" dirty="0"/>
              <a:t> </a:t>
            </a:r>
            <a:r>
              <a:rPr lang="ru-RU" sz="2300" dirty="0" err="1"/>
              <a:t>diferite</a:t>
            </a:r>
            <a:r>
              <a:rPr lang="ru-RU" sz="2300" dirty="0"/>
              <a:t> </a:t>
            </a:r>
            <a:r>
              <a:rPr lang="ru-RU" sz="2300" dirty="0" err="1"/>
              <a:t>tehnici</a:t>
            </a:r>
            <a:r>
              <a:rPr lang="ru-RU" sz="2300" dirty="0"/>
              <a:t> </a:t>
            </a:r>
            <a:r>
              <a:rPr lang="ru-RU" sz="2300" dirty="0" err="1"/>
              <a:t>de</a:t>
            </a:r>
            <a:r>
              <a:rPr lang="ru-RU" sz="2300" dirty="0"/>
              <a:t> </a:t>
            </a:r>
            <a:r>
              <a:rPr lang="ru-RU" sz="2300" dirty="0" err="1"/>
              <a:t>invățare</a:t>
            </a:r>
            <a:r>
              <a:rPr lang="ru-RU" sz="2300" dirty="0"/>
              <a:t> </a:t>
            </a:r>
            <a:r>
              <a:rPr lang="ru-RU" sz="2300" dirty="0" err="1"/>
              <a:t>și</a:t>
            </a:r>
            <a:r>
              <a:rPr lang="ru-RU" sz="2300" dirty="0"/>
              <a:t> </a:t>
            </a:r>
            <a:r>
              <a:rPr lang="ru-RU" sz="2300" dirty="0" err="1"/>
              <a:t>predare,astfel</a:t>
            </a:r>
            <a:r>
              <a:rPr lang="ru-RU" sz="2300" dirty="0"/>
              <a:t> </a:t>
            </a:r>
            <a:r>
              <a:rPr lang="ru-RU" sz="2300" dirty="0" err="1"/>
              <a:t>nouă</a:t>
            </a:r>
            <a:r>
              <a:rPr lang="ru-RU" sz="2300" dirty="0"/>
              <a:t> </a:t>
            </a:r>
            <a:r>
              <a:rPr lang="ru-RU" sz="2300" dirty="0" err="1"/>
              <a:t>studenților</a:t>
            </a:r>
            <a:r>
              <a:rPr lang="ru-RU" sz="2300" dirty="0"/>
              <a:t> </a:t>
            </a:r>
            <a:r>
              <a:rPr lang="ru-RU" sz="2300" dirty="0" err="1"/>
              <a:t>ne</a:t>
            </a:r>
            <a:r>
              <a:rPr lang="ru-RU" sz="2300" dirty="0"/>
              <a:t> </a:t>
            </a:r>
            <a:r>
              <a:rPr lang="ru-RU" sz="2300" dirty="0" err="1"/>
              <a:t>este</a:t>
            </a:r>
            <a:r>
              <a:rPr lang="ru-RU" sz="2300" dirty="0"/>
              <a:t> </a:t>
            </a:r>
            <a:r>
              <a:rPr lang="ru-RU" sz="2300" dirty="0" err="1"/>
              <a:t>destul</a:t>
            </a:r>
            <a:r>
              <a:rPr lang="ru-RU" sz="2300" dirty="0"/>
              <a:t> </a:t>
            </a:r>
            <a:r>
              <a:rPr lang="ru-RU" sz="2300" dirty="0" err="1"/>
              <a:t>de</a:t>
            </a:r>
            <a:r>
              <a:rPr lang="ru-RU" sz="2300" dirty="0"/>
              <a:t> </a:t>
            </a:r>
            <a:r>
              <a:rPr lang="ru-RU" sz="2300" dirty="0" err="1"/>
              <a:t>ușor</a:t>
            </a:r>
            <a:r>
              <a:rPr lang="ru-RU" sz="2300" dirty="0"/>
              <a:t> </a:t>
            </a:r>
            <a:r>
              <a:rPr lang="ru-RU" sz="2300" dirty="0" err="1"/>
              <a:t>să</a:t>
            </a:r>
            <a:r>
              <a:rPr lang="ru-RU" sz="2300" dirty="0"/>
              <a:t> </a:t>
            </a:r>
            <a:r>
              <a:rPr lang="ru-RU" sz="2300" dirty="0" err="1"/>
              <a:t>intrăm</a:t>
            </a:r>
            <a:r>
              <a:rPr lang="ru-RU" sz="2300" dirty="0"/>
              <a:t> </a:t>
            </a:r>
            <a:r>
              <a:rPr lang="ru-RU" sz="2300" dirty="0" err="1"/>
              <a:t>esența</a:t>
            </a:r>
            <a:r>
              <a:rPr lang="ru-RU" sz="2300" dirty="0"/>
              <a:t> </a:t>
            </a:r>
            <a:r>
              <a:rPr lang="ru-RU" sz="2300" dirty="0" err="1"/>
              <a:t>fiecărui</a:t>
            </a:r>
            <a:r>
              <a:rPr lang="ru-RU" sz="2300" dirty="0"/>
              <a:t> </a:t>
            </a:r>
            <a:r>
              <a:rPr lang="ru-RU" sz="2300" dirty="0" err="1"/>
              <a:t>obiect</a:t>
            </a:r>
            <a:r>
              <a:rPr lang="ru-RU" sz="2300" dirty="0"/>
              <a:t>.</a:t>
            </a:r>
          </a:p>
          <a:p>
            <a:r>
              <a:rPr lang="fr-BE" sz="2300" dirty="0"/>
              <a:t>Cea mai Libera si Internationala Universitate. Succese si salarii mai mari la profesori :) Cred ca</a:t>
            </a:r>
            <a:r>
              <a:rPr lang="ro-RO" sz="2300" dirty="0"/>
              <a:t> </a:t>
            </a:r>
            <a:r>
              <a:rPr lang="fr-BE" sz="2300" dirty="0"/>
              <a:t>aceasta are legatura directa</a:t>
            </a:r>
            <a:endParaRPr lang="ru-RU" sz="2300" dirty="0"/>
          </a:p>
        </p:txBody>
      </p:sp>
      <p:graphicFrame>
        <p:nvGraphicFramePr>
          <p:cNvPr id="4" name="Таблица 3"/>
          <p:cNvGraphicFramePr>
            <a:graphicFrameLocks noGrp="1"/>
          </p:cNvGraphicFramePr>
          <p:nvPr>
            <p:extLst>
              <p:ext uri="{D42A27DB-BD31-4B8C-83A1-F6EECF244321}">
                <p14:modId xmlns:p14="http://schemas.microsoft.com/office/powerpoint/2010/main" val="2559158736"/>
              </p:ext>
            </p:extLst>
          </p:nvPr>
        </p:nvGraphicFramePr>
        <p:xfrm>
          <a:off x="304800" y="4876800"/>
          <a:ext cx="7086600" cy="1744980"/>
        </p:xfrm>
        <a:graphic>
          <a:graphicData uri="http://schemas.openxmlformats.org/drawingml/2006/table">
            <a:tbl>
              <a:tblPr>
                <a:tableStyleId>{5C22544A-7EE6-4342-B048-85BDC9FD1C3A}</a:tableStyleId>
              </a:tblPr>
              <a:tblGrid>
                <a:gridCol w="1159954">
                  <a:extLst>
                    <a:ext uri="{9D8B030D-6E8A-4147-A177-3AD203B41FA5}">
                      <a16:colId xmlns:a16="http://schemas.microsoft.com/office/drawing/2014/main" val="1948769308"/>
                    </a:ext>
                  </a:extLst>
                </a:gridCol>
                <a:gridCol w="5926646">
                  <a:extLst>
                    <a:ext uri="{9D8B030D-6E8A-4147-A177-3AD203B41FA5}">
                      <a16:colId xmlns:a16="http://schemas.microsoft.com/office/drawing/2014/main" val="542367800"/>
                    </a:ext>
                  </a:extLst>
                </a:gridCol>
              </a:tblGrid>
              <a:tr h="180975">
                <a:tc>
                  <a:txBody>
                    <a:bodyPr/>
                    <a:lstStyle/>
                    <a:p>
                      <a:pPr algn="r" fontAlgn="ctr"/>
                      <a:r>
                        <a:rPr lang="ru-RU" sz="2000" u="none" strike="noStrike">
                          <a:effectLst/>
                        </a:rPr>
                        <a:t>4,6</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Blagorazumnaia Olga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27713622"/>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Burlea Ecaterina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5484632"/>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 Trifonova Larisa</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37265360"/>
                  </a:ext>
                </a:extLst>
              </a:tr>
              <a:tr h="180975">
                <a:tc>
                  <a:txBody>
                    <a:bodyPr/>
                    <a:lstStyle/>
                    <a:p>
                      <a:pPr algn="r" fontAlgn="ctr"/>
                      <a:r>
                        <a:rPr lang="ru-RU" sz="2000" u="none" strike="noStrike">
                          <a:effectLst/>
                        </a:rPr>
                        <a:t>4,5</a:t>
                      </a:r>
                      <a:endParaRPr lang="ru-RU"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 </a:t>
                      </a:r>
                      <a:r>
                        <a:rPr lang="en-GB" sz="2800" u="none" strike="noStrike" dirty="0" err="1">
                          <a:effectLst/>
                        </a:rPr>
                        <a:t>Vornicova</a:t>
                      </a:r>
                      <a:r>
                        <a:rPr lang="en-GB" sz="2800" u="none" strike="noStrike" dirty="0">
                          <a:effectLst/>
                        </a:rPr>
                        <a:t> Natalia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67521121"/>
                  </a:ext>
                </a:extLst>
              </a:tr>
            </a:tbl>
          </a:graphicData>
        </a:graphic>
      </p:graphicFrame>
    </p:spTree>
    <p:extLst>
      <p:ext uri="{BB962C8B-B14F-4D97-AF65-F5344CB8AC3E}">
        <p14:creationId xmlns:p14="http://schemas.microsoft.com/office/powerpoint/2010/main" val="2398319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lstStyle/>
          <a:p>
            <a:r>
              <a:rPr lang="ro-RO" b="1" i="1" dirty="0"/>
              <a:t>Facultatea Științe Sociale și ale Educației</a:t>
            </a:r>
            <a:endParaRPr lang="ru-RU" dirty="0"/>
          </a:p>
        </p:txBody>
      </p:sp>
      <p:sp>
        <p:nvSpPr>
          <p:cNvPr id="3" name="Объект 2"/>
          <p:cNvSpPr>
            <a:spLocks noGrp="1"/>
          </p:cNvSpPr>
          <p:nvPr>
            <p:ph idx="1"/>
          </p:nvPr>
        </p:nvSpPr>
        <p:spPr>
          <a:xfrm>
            <a:off x="228600" y="990600"/>
            <a:ext cx="11658600" cy="5486399"/>
          </a:xfrm>
        </p:spPr>
        <p:txBody>
          <a:bodyPr/>
          <a:lstStyle/>
          <a:p>
            <a:r>
              <a:rPr lang="en-US" sz="2400" dirty="0"/>
              <a:t>ULIM are </a:t>
            </a:r>
            <a:r>
              <a:rPr lang="en-US" sz="2400" dirty="0" err="1"/>
              <a:t>multe</a:t>
            </a:r>
            <a:r>
              <a:rPr lang="en-US" sz="2400" dirty="0"/>
              <a:t> </a:t>
            </a:r>
            <a:r>
              <a:rPr lang="en-US" sz="2400" dirty="0" err="1"/>
              <a:t>tradiții</a:t>
            </a:r>
            <a:r>
              <a:rPr lang="en-US" sz="2400" dirty="0"/>
              <a:t> </a:t>
            </a:r>
            <a:r>
              <a:rPr lang="en-US" sz="2400" dirty="0" err="1"/>
              <a:t>frumoase</a:t>
            </a:r>
            <a:r>
              <a:rPr lang="en-US" sz="2400" dirty="0"/>
              <a:t>. </a:t>
            </a:r>
            <a:r>
              <a:rPr lang="fr-BE" sz="2400" dirty="0"/>
              <a:t>Susținerea studenților care dau dovadă de succese deosebite cu bursa „Andrei Galben” este una dintre cele mai nobile inițiative ale rectoratului!</a:t>
            </a:r>
            <a:endParaRPr lang="ru-RU" sz="2400" dirty="0"/>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en-US" sz="2400" dirty="0" err="1"/>
              <a:t>Sunt</a:t>
            </a:r>
            <a:r>
              <a:rPr lang="en-US" sz="2400" dirty="0"/>
              <a:t> </a:t>
            </a:r>
            <a:r>
              <a:rPr lang="en-US" sz="2400" dirty="0" err="1"/>
              <a:t>mândră</a:t>
            </a:r>
            <a:r>
              <a:rPr lang="en-US" sz="2400" dirty="0"/>
              <a:t> </a:t>
            </a:r>
            <a:r>
              <a:rPr lang="en-US" sz="2400" dirty="0" err="1"/>
              <a:t>că</a:t>
            </a:r>
            <a:r>
              <a:rPr lang="en-US" sz="2400" dirty="0"/>
              <a:t> </a:t>
            </a:r>
            <a:r>
              <a:rPr lang="en-US" sz="2400" dirty="0" err="1"/>
              <a:t>sunt</a:t>
            </a:r>
            <a:r>
              <a:rPr lang="en-US" sz="2400" dirty="0"/>
              <a:t> </a:t>
            </a:r>
            <a:r>
              <a:rPr lang="en-US" sz="2400" dirty="0" err="1"/>
              <a:t>studentă</a:t>
            </a:r>
            <a:r>
              <a:rPr lang="en-US" sz="2400" dirty="0"/>
              <a:t> ULIM!</a:t>
            </a:r>
            <a:endParaRPr lang="ru-RU" sz="2400" dirty="0"/>
          </a:p>
          <a:p>
            <a:r>
              <a:rPr lang="fr-BE" sz="2400" dirty="0"/>
              <a:t>Programul de masterat Psihologie Clinică și Consiliere psihologică este foarte apreciat de studenți: ne formăm abilități de activitate profesională solicitate actualmente și ne orientăm spre activitatea psihologică în domenii care au nevoie astăzi de specialiști.</a:t>
            </a:r>
            <a:endParaRPr lang="ru-RU" sz="2400" dirty="0"/>
          </a:p>
          <a:p>
            <a:r>
              <a:rPr lang="ru-RU" sz="2400" dirty="0" err="1"/>
              <a:t>Îmi</a:t>
            </a:r>
            <a:r>
              <a:rPr lang="ru-RU" sz="2400" dirty="0"/>
              <a:t> </a:t>
            </a:r>
            <a:r>
              <a:rPr lang="ru-RU" sz="2400" dirty="0" err="1"/>
              <a:t>place</a:t>
            </a:r>
            <a:r>
              <a:rPr lang="ru-RU" sz="2400" dirty="0"/>
              <a:t> </a:t>
            </a:r>
            <a:r>
              <a:rPr lang="ru-RU" sz="2400" dirty="0" err="1"/>
              <a:t>să</a:t>
            </a:r>
            <a:r>
              <a:rPr lang="ru-RU" sz="2400" dirty="0"/>
              <a:t> </a:t>
            </a:r>
            <a:r>
              <a:rPr lang="ru-RU" sz="2400" dirty="0" err="1"/>
              <a:t>particip</a:t>
            </a:r>
            <a:r>
              <a:rPr lang="ru-RU" sz="2400" dirty="0"/>
              <a:t> </a:t>
            </a:r>
            <a:r>
              <a:rPr lang="ru-RU" sz="2400" dirty="0" err="1"/>
              <a:t>la</a:t>
            </a:r>
            <a:r>
              <a:rPr lang="ru-RU" sz="2400" dirty="0"/>
              <a:t> </a:t>
            </a:r>
            <a:r>
              <a:rPr lang="ru-RU" sz="2400" dirty="0" err="1"/>
              <a:t>conferințele</a:t>
            </a:r>
            <a:r>
              <a:rPr lang="ru-RU" sz="2400" dirty="0"/>
              <a:t> </a:t>
            </a:r>
            <a:r>
              <a:rPr lang="ru-RU" sz="2400" dirty="0" err="1"/>
              <a:t>și</a:t>
            </a:r>
            <a:r>
              <a:rPr lang="ru-RU" sz="2400" dirty="0"/>
              <a:t> </a:t>
            </a:r>
            <a:r>
              <a:rPr lang="ru-RU" sz="2400" dirty="0" err="1"/>
              <a:t>workshopurile</a:t>
            </a:r>
            <a:r>
              <a:rPr lang="ru-RU" sz="2400" dirty="0"/>
              <a:t> </a:t>
            </a:r>
            <a:r>
              <a:rPr lang="ru-RU" sz="2400" dirty="0" err="1"/>
              <a:t>organizate</a:t>
            </a:r>
            <a:r>
              <a:rPr lang="ru-RU" sz="2400" dirty="0"/>
              <a:t> </a:t>
            </a:r>
            <a:r>
              <a:rPr lang="ru-RU" sz="2400" dirty="0" err="1"/>
              <a:t>la</a:t>
            </a:r>
            <a:r>
              <a:rPr lang="ru-RU" sz="2400" dirty="0"/>
              <a:t> </a:t>
            </a:r>
            <a:r>
              <a:rPr lang="ru-RU" sz="2400" dirty="0" err="1"/>
              <a:t>facultate</a:t>
            </a:r>
            <a:r>
              <a:rPr lang="ru-RU" sz="2400" dirty="0"/>
              <a:t>, </a:t>
            </a:r>
            <a:r>
              <a:rPr lang="ru-RU" sz="2400" dirty="0" err="1"/>
              <a:t>ar</a:t>
            </a:r>
            <a:r>
              <a:rPr lang="ru-RU" sz="2400" dirty="0"/>
              <a:t> </a:t>
            </a:r>
            <a:r>
              <a:rPr lang="ru-RU" sz="2400" dirty="0" err="1"/>
              <a:t>fi</a:t>
            </a:r>
            <a:r>
              <a:rPr lang="ru-RU" sz="2400" dirty="0"/>
              <a:t> </a:t>
            </a:r>
            <a:r>
              <a:rPr lang="ru-RU" sz="2400" dirty="0" err="1"/>
              <a:t>bine</a:t>
            </a:r>
            <a:r>
              <a:rPr lang="ru-RU" sz="2400" dirty="0"/>
              <a:t> </a:t>
            </a:r>
            <a:r>
              <a:rPr lang="ru-RU" sz="2400" dirty="0" err="1"/>
              <a:t>să</a:t>
            </a:r>
            <a:r>
              <a:rPr lang="ru-RU" sz="2400" dirty="0"/>
              <a:t> </a:t>
            </a:r>
            <a:r>
              <a:rPr lang="ru-RU" sz="2400" dirty="0" err="1"/>
              <a:t>fie</a:t>
            </a:r>
            <a:r>
              <a:rPr lang="ru-RU" sz="2400" dirty="0"/>
              <a:t> </a:t>
            </a:r>
            <a:r>
              <a:rPr lang="ru-RU" sz="2400" dirty="0" err="1"/>
              <a:t>lunar</a:t>
            </a:r>
            <a:r>
              <a:rPr lang="ru-RU" sz="2400" dirty="0"/>
              <a:t> </a:t>
            </a:r>
            <a:r>
              <a:rPr lang="ru-RU" sz="2400" dirty="0" err="1"/>
              <a:t>asemenea</a:t>
            </a:r>
            <a:r>
              <a:rPr lang="ru-RU" sz="2400" dirty="0"/>
              <a:t> </a:t>
            </a:r>
            <a:r>
              <a:rPr lang="ru-RU" sz="2400" dirty="0" err="1"/>
              <a:t>activități</a:t>
            </a:r>
            <a:r>
              <a:rPr lang="ru-RU" sz="2400" dirty="0"/>
              <a:t>.</a:t>
            </a:r>
          </a:p>
          <a:p>
            <a:r>
              <a:rPr lang="fr-BE" sz="2400" dirty="0"/>
              <a:t>La facultate sunt create condiții bune pentru studii. Profesorii ne oferă suporturi de curs, ne informează despre literatura pe care o putem citi la discipline. </a:t>
            </a:r>
            <a:r>
              <a:rPr lang="ru-RU" sz="2400" dirty="0" err="1"/>
              <a:t>Și</a:t>
            </a:r>
            <a:r>
              <a:rPr lang="ru-RU" sz="2400" dirty="0"/>
              <a:t> </a:t>
            </a:r>
            <a:r>
              <a:rPr lang="ru-RU" sz="2400" dirty="0" err="1"/>
              <a:t>foarte</a:t>
            </a:r>
            <a:r>
              <a:rPr lang="ru-RU" sz="2400" dirty="0"/>
              <a:t> </a:t>
            </a:r>
            <a:r>
              <a:rPr lang="ru-RU" sz="2400" dirty="0" err="1"/>
              <a:t>frecvent</a:t>
            </a:r>
            <a:r>
              <a:rPr lang="ru-RU" sz="2400" dirty="0"/>
              <a:t> </a:t>
            </a:r>
            <a:r>
              <a:rPr lang="ru-RU" sz="2400" dirty="0" err="1"/>
              <a:t>se</a:t>
            </a:r>
            <a:r>
              <a:rPr lang="ru-RU" sz="2400" dirty="0"/>
              <a:t> </a:t>
            </a:r>
            <a:r>
              <a:rPr lang="ru-RU" sz="2400" dirty="0" err="1"/>
              <a:t>relatează</a:t>
            </a:r>
            <a:r>
              <a:rPr lang="ru-RU" sz="2400" dirty="0"/>
              <a:t> </a:t>
            </a:r>
            <a:r>
              <a:rPr lang="ru-RU" sz="2400" dirty="0" err="1"/>
              <a:t>exemple</a:t>
            </a:r>
            <a:r>
              <a:rPr lang="ru-RU" sz="2400" dirty="0"/>
              <a:t> </a:t>
            </a:r>
            <a:r>
              <a:rPr lang="ru-RU" sz="2400" dirty="0" err="1"/>
              <a:t>din</a:t>
            </a:r>
            <a:r>
              <a:rPr lang="ru-RU" sz="2400" dirty="0"/>
              <a:t> </a:t>
            </a:r>
            <a:r>
              <a:rPr lang="ru-RU" sz="2400" dirty="0" err="1"/>
              <a:t>practică</a:t>
            </a:r>
            <a:r>
              <a:rPr lang="ru-RU" sz="2400" dirty="0"/>
              <a:t>, </a:t>
            </a:r>
            <a:r>
              <a:rPr lang="ru-RU" sz="2400" dirty="0" err="1"/>
              <a:t>prin</a:t>
            </a:r>
            <a:r>
              <a:rPr lang="ru-RU" sz="2400" dirty="0"/>
              <a:t> </a:t>
            </a:r>
            <a:r>
              <a:rPr lang="ru-RU" sz="2400" dirty="0" err="1"/>
              <a:t>care</a:t>
            </a:r>
            <a:r>
              <a:rPr lang="ru-RU" sz="2400" dirty="0"/>
              <a:t> </a:t>
            </a:r>
            <a:r>
              <a:rPr lang="ru-RU" sz="2400" dirty="0" err="1"/>
              <a:t>înțelegem</a:t>
            </a:r>
            <a:r>
              <a:rPr lang="ru-RU" sz="2400" dirty="0"/>
              <a:t> </a:t>
            </a:r>
            <a:r>
              <a:rPr lang="ru-RU" sz="2400" dirty="0" err="1"/>
              <a:t>mai</a:t>
            </a:r>
            <a:r>
              <a:rPr lang="ru-RU" sz="2400" dirty="0"/>
              <a:t> </a:t>
            </a:r>
            <a:r>
              <a:rPr lang="ru-RU" sz="2400" dirty="0" err="1"/>
              <a:t>bine</a:t>
            </a:r>
            <a:r>
              <a:rPr lang="ru-RU" sz="2400" dirty="0"/>
              <a:t> </a:t>
            </a:r>
            <a:r>
              <a:rPr lang="ru-RU" sz="2400" dirty="0" err="1"/>
              <a:t>conținutul</a:t>
            </a:r>
            <a:r>
              <a:rPr lang="ru-RU" sz="2400" dirty="0"/>
              <a:t> </a:t>
            </a:r>
            <a:r>
              <a:rPr lang="ru-RU" sz="2400" dirty="0" err="1"/>
              <a:t>temelor</a:t>
            </a:r>
            <a:endParaRPr lang="ru-RU" sz="2400" dirty="0"/>
          </a:p>
          <a:p>
            <a:r>
              <a:rPr lang="ru-RU" sz="2400" dirty="0" err="1"/>
              <a:t>Sunt</a:t>
            </a:r>
            <a:r>
              <a:rPr lang="ru-RU" sz="2400" dirty="0"/>
              <a:t> </a:t>
            </a:r>
            <a:r>
              <a:rPr lang="ru-RU" sz="2400" dirty="0" err="1"/>
              <a:t>satisfăcut</a:t>
            </a:r>
            <a:r>
              <a:rPr lang="ru-RU" sz="2400" dirty="0"/>
              <a:t> </a:t>
            </a:r>
            <a:r>
              <a:rPr lang="ru-RU" sz="2400" dirty="0" err="1"/>
              <a:t>de</a:t>
            </a:r>
            <a:r>
              <a:rPr lang="ru-RU" sz="2400" dirty="0"/>
              <a:t> </a:t>
            </a:r>
            <a:r>
              <a:rPr lang="ru-RU" sz="2400" dirty="0" err="1"/>
              <a:t>organizarea</a:t>
            </a:r>
            <a:r>
              <a:rPr lang="ru-RU" sz="2400" dirty="0"/>
              <a:t> </a:t>
            </a:r>
            <a:r>
              <a:rPr lang="ru-RU" sz="2400" dirty="0" err="1"/>
              <a:t>procesului</a:t>
            </a:r>
            <a:r>
              <a:rPr lang="ru-RU" sz="2400" dirty="0"/>
              <a:t> </a:t>
            </a:r>
            <a:r>
              <a:rPr lang="ru-RU" sz="2400" dirty="0" err="1"/>
              <a:t>instructiv</a:t>
            </a:r>
            <a:r>
              <a:rPr lang="ru-RU" sz="2400" dirty="0"/>
              <a:t>, </a:t>
            </a:r>
            <a:r>
              <a:rPr lang="ru-RU" sz="2400" dirty="0" err="1"/>
              <a:t>de</a:t>
            </a:r>
            <a:r>
              <a:rPr lang="ru-RU" sz="2400" dirty="0"/>
              <a:t> </a:t>
            </a:r>
            <a:r>
              <a:rPr lang="ru-RU" sz="2400" dirty="0" err="1"/>
              <a:t>prestația</a:t>
            </a:r>
            <a:r>
              <a:rPr lang="ru-RU" sz="2400" dirty="0"/>
              <a:t> </a:t>
            </a:r>
            <a:r>
              <a:rPr lang="ru-RU" sz="2400" dirty="0" err="1"/>
              <a:t>profesorilor</a:t>
            </a:r>
            <a:r>
              <a:rPr lang="ru-RU" sz="2400" dirty="0"/>
              <a:t>. </a:t>
            </a:r>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fr-BE" sz="2400" dirty="0"/>
              <a:t>Voi veni și la masterat!</a:t>
            </a:r>
            <a:endParaRPr lang="ru-RU" sz="2400" dirty="0"/>
          </a:p>
          <a:p>
            <a:endParaRPr lang="ru-RU" dirty="0"/>
          </a:p>
        </p:txBody>
      </p:sp>
    </p:spTree>
    <p:extLst>
      <p:ext uri="{BB962C8B-B14F-4D97-AF65-F5344CB8AC3E}">
        <p14:creationId xmlns:p14="http://schemas.microsoft.com/office/powerpoint/2010/main" val="17537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4638"/>
            <a:ext cx="10972800" cy="639762"/>
          </a:xfrm>
        </p:spPr>
        <p:txBody>
          <a:bodyPr/>
          <a:lstStyle/>
          <a:p>
            <a:r>
              <a:rPr lang="ro-RO" dirty="0"/>
              <a:t>Eșantion implicat</a:t>
            </a:r>
            <a:endParaRPr lang="ru-RU" dirty="0"/>
          </a:p>
        </p:txBody>
      </p:sp>
      <p:graphicFrame>
        <p:nvGraphicFramePr>
          <p:cNvPr id="10" name="Объект 9"/>
          <p:cNvGraphicFramePr>
            <a:graphicFrameLocks noGrp="1"/>
          </p:cNvGraphicFramePr>
          <p:nvPr>
            <p:ph sz="half" idx="2"/>
            <p:extLst>
              <p:ext uri="{D42A27DB-BD31-4B8C-83A1-F6EECF244321}">
                <p14:modId xmlns:p14="http://schemas.microsoft.com/office/powerpoint/2010/main" val="2913758248"/>
              </p:ext>
            </p:extLst>
          </p:nvPr>
        </p:nvGraphicFramePr>
        <p:xfrm>
          <a:off x="152400" y="1066800"/>
          <a:ext cx="4876799" cy="5334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Объект 2"/>
          <p:cNvGraphicFramePr>
            <a:graphicFrameLocks noGrp="1"/>
          </p:cNvGraphicFramePr>
          <p:nvPr>
            <p:ph sz="quarter" idx="4"/>
            <p:extLst>
              <p:ext uri="{D42A27DB-BD31-4B8C-83A1-F6EECF244321}">
                <p14:modId xmlns:p14="http://schemas.microsoft.com/office/powerpoint/2010/main" val="117956546"/>
              </p:ext>
            </p:extLst>
          </p:nvPr>
        </p:nvGraphicFramePr>
        <p:xfrm>
          <a:off x="5181600" y="1566195"/>
          <a:ext cx="6781798" cy="4355786"/>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4068772308"/>
                    </a:ext>
                  </a:extLst>
                </a:gridCol>
                <a:gridCol w="838200">
                  <a:extLst>
                    <a:ext uri="{9D8B030D-6E8A-4147-A177-3AD203B41FA5}">
                      <a16:colId xmlns:a16="http://schemas.microsoft.com/office/drawing/2014/main" val="2624603456"/>
                    </a:ext>
                  </a:extLst>
                </a:gridCol>
                <a:gridCol w="838200">
                  <a:extLst>
                    <a:ext uri="{9D8B030D-6E8A-4147-A177-3AD203B41FA5}">
                      <a16:colId xmlns:a16="http://schemas.microsoft.com/office/drawing/2014/main" val="1761661531"/>
                    </a:ext>
                  </a:extLst>
                </a:gridCol>
                <a:gridCol w="1143000">
                  <a:extLst>
                    <a:ext uri="{9D8B030D-6E8A-4147-A177-3AD203B41FA5}">
                      <a16:colId xmlns:a16="http://schemas.microsoft.com/office/drawing/2014/main" val="2792391989"/>
                    </a:ext>
                  </a:extLst>
                </a:gridCol>
                <a:gridCol w="1024777">
                  <a:extLst>
                    <a:ext uri="{9D8B030D-6E8A-4147-A177-3AD203B41FA5}">
                      <a16:colId xmlns:a16="http://schemas.microsoft.com/office/drawing/2014/main" val="3882351252"/>
                    </a:ext>
                  </a:extLst>
                </a:gridCol>
                <a:gridCol w="897311">
                  <a:extLst>
                    <a:ext uri="{9D8B030D-6E8A-4147-A177-3AD203B41FA5}">
                      <a16:colId xmlns:a16="http://schemas.microsoft.com/office/drawing/2014/main" val="2147768511"/>
                    </a:ext>
                  </a:extLst>
                </a:gridCol>
                <a:gridCol w="897311">
                  <a:extLst>
                    <a:ext uri="{9D8B030D-6E8A-4147-A177-3AD203B41FA5}">
                      <a16:colId xmlns:a16="http://schemas.microsoft.com/office/drawing/2014/main" val="1916406462"/>
                    </a:ext>
                  </a:extLst>
                </a:gridCol>
              </a:tblGrid>
              <a:tr h="317110">
                <a:tc>
                  <a:txBody>
                    <a:bodyPr/>
                    <a:lstStyle/>
                    <a:p>
                      <a:pPr marL="0" algn="ctr">
                        <a:lnSpc>
                          <a:spcPct val="115000"/>
                        </a:lnSpc>
                      </a:pPr>
                      <a:endParaRPr lang="ru-RU" sz="2400">
                        <a:effectLst/>
                        <a:latin typeface="Calibri" panose="020F0502020204030204" pitchFamily="34" charset="0"/>
                      </a:endParaRPr>
                    </a:p>
                  </a:txBody>
                  <a:tcPr marL="8389" marR="8389" marT="8389" marB="0"/>
                </a:tc>
                <a:tc gridSpan="2">
                  <a:txBody>
                    <a:bodyPr/>
                    <a:lstStyle/>
                    <a:p>
                      <a:pPr marL="0" algn="ctr">
                        <a:lnSpc>
                          <a:spcPct val="115000"/>
                        </a:lnSpc>
                        <a:spcAft>
                          <a:spcPts val="0"/>
                        </a:spcAft>
                      </a:pPr>
                      <a:r>
                        <a:rPr lang="ro-RO" sz="2000">
                          <a:effectLst/>
                        </a:rPr>
                        <a:t>a.u. 2018-2019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hMerge="1">
                  <a:txBody>
                    <a:bodyPr/>
                    <a:lstStyle/>
                    <a:p>
                      <a:endParaRPr lang="ru-RU"/>
                    </a:p>
                  </a:txBody>
                  <a:tcPr/>
                </a:tc>
                <a:tc gridSpan="4">
                  <a:txBody>
                    <a:bodyPr/>
                    <a:lstStyle/>
                    <a:p>
                      <a:pPr marL="0" algn="ctr">
                        <a:lnSpc>
                          <a:spcPct val="115000"/>
                        </a:lnSpc>
                        <a:spcAft>
                          <a:spcPts val="0"/>
                        </a:spcAft>
                      </a:pPr>
                      <a:r>
                        <a:rPr lang="en-US" sz="2000">
                          <a:effectLst/>
                        </a:rPr>
                        <a:t>a.u. 2019-2020 – sem. 1 2020-2021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76987885"/>
                  </a:ext>
                </a:extLst>
              </a:tr>
              <a:tr h="317110">
                <a:tc>
                  <a:txBody>
                    <a:bodyPr/>
                    <a:lstStyle/>
                    <a:p>
                      <a:pPr marL="0" algn="ctr">
                        <a:lnSpc>
                          <a:spcPct val="115000"/>
                        </a:lnSpc>
                        <a:spcAft>
                          <a:spcPts val="0"/>
                        </a:spcAft>
                      </a:pPr>
                      <a:r>
                        <a:rPr lang="en-US" sz="20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gridSpan="2">
                  <a:txBody>
                    <a:bodyPr/>
                    <a:lstStyle/>
                    <a:p>
                      <a:pPr marL="0" algn="ctr">
                        <a:lnSpc>
                          <a:spcPct val="115000"/>
                        </a:lnSpc>
                        <a:spcAft>
                          <a:spcPts val="0"/>
                        </a:spcAft>
                      </a:pPr>
                      <a:r>
                        <a:rPr lang="en-US" sz="2000">
                          <a:effectLst/>
                        </a:rPr>
                        <a:t>Chestionarul 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hMerge="1">
                  <a:txBody>
                    <a:bodyPr/>
                    <a:lstStyle/>
                    <a:p>
                      <a:endParaRPr lang="ru-RU"/>
                    </a:p>
                  </a:txBody>
                  <a:tcPr/>
                </a:tc>
                <a:tc gridSpan="2">
                  <a:txBody>
                    <a:bodyPr/>
                    <a:lstStyle/>
                    <a:p>
                      <a:pPr marL="0" algn="ctr">
                        <a:lnSpc>
                          <a:spcPct val="115000"/>
                        </a:lnSpc>
                        <a:spcAft>
                          <a:spcPts val="0"/>
                        </a:spcAft>
                      </a:pPr>
                      <a:r>
                        <a:rPr lang="en-US" sz="2000">
                          <a:effectLst/>
                        </a:rPr>
                        <a:t>Chestionarul 2</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1854335256"/>
                  </a:ext>
                </a:extLst>
              </a:tr>
              <a:tr h="471470">
                <a:tc>
                  <a:txBody>
                    <a:bodyPr/>
                    <a:lstStyle/>
                    <a:p>
                      <a:pPr marL="0" algn="ctr">
                        <a:lnSpc>
                          <a:spcPct val="115000"/>
                        </a:lnSpc>
                        <a:spcAft>
                          <a:spcPts val="0"/>
                        </a:spcAft>
                      </a:pPr>
                      <a:r>
                        <a:rPr lang="en-US" sz="20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Nr.</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Nr.</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tc>
                <a:tc>
                  <a:txBody>
                    <a:bodyPr/>
                    <a:lstStyle/>
                    <a:p>
                      <a:pPr marL="0" algn="ctr">
                        <a:lnSpc>
                          <a:spcPct val="115000"/>
                        </a:lnSpc>
                        <a:spcAft>
                          <a:spcPts val="0"/>
                        </a:spcAft>
                      </a:pPr>
                      <a:r>
                        <a:rPr lang="ro-RO" sz="2000">
                          <a:effectLst/>
                        </a:rPr>
                        <a:t>Nr.</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000">
                          <a:effectLst/>
                        </a:rPr>
                        <a:t>%</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46890177"/>
                  </a:ext>
                </a:extLst>
              </a:tr>
              <a:tr h="317110">
                <a:tc>
                  <a:txBody>
                    <a:bodyPr/>
                    <a:lstStyle/>
                    <a:p>
                      <a:pPr marL="0" algn="ctr">
                        <a:lnSpc>
                          <a:spcPct val="115000"/>
                        </a:lnSpc>
                        <a:spcAft>
                          <a:spcPts val="0"/>
                        </a:spcAft>
                      </a:pPr>
                      <a:r>
                        <a:rPr lang="en-US" sz="2000">
                          <a:effectLst/>
                        </a:rPr>
                        <a:t>Drept</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99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22,0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38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7,</a:t>
                      </a:r>
                      <a:r>
                        <a:rPr lang="ru-RU" sz="2000" dirty="0">
                          <a:effectLst/>
                        </a:rPr>
                        <a:t>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43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15,7</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9933608"/>
                  </a:ext>
                </a:extLst>
              </a:tr>
              <a:tr h="471470">
                <a:tc>
                  <a:txBody>
                    <a:bodyPr/>
                    <a:lstStyle/>
                    <a:p>
                      <a:pPr marL="0" algn="ctr">
                        <a:lnSpc>
                          <a:spcPct val="115000"/>
                        </a:lnSpc>
                        <a:spcAft>
                          <a:spcPts val="0"/>
                        </a:spcAft>
                      </a:pPr>
                      <a:r>
                        <a:rPr lang="en-US" sz="2000">
                          <a:effectLst/>
                        </a:rPr>
                        <a:t>ȘE</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90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20,0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11</a:t>
                      </a:r>
                      <a:r>
                        <a:rPr lang="ru-RU" sz="2000" dirty="0">
                          <a:effectLst/>
                        </a:rPr>
                        <a:t>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22,</a:t>
                      </a:r>
                      <a:r>
                        <a:rPr lang="ru-RU" sz="2000" dirty="0">
                          <a:effectLst/>
                        </a:rPr>
                        <a:t>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53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19,3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9789876"/>
                  </a:ext>
                </a:extLst>
              </a:tr>
              <a:tr h="317110">
                <a:tc>
                  <a:txBody>
                    <a:bodyPr/>
                    <a:lstStyle/>
                    <a:p>
                      <a:pPr marL="0" algn="ctr">
                        <a:lnSpc>
                          <a:spcPct val="115000"/>
                        </a:lnSpc>
                        <a:spcAft>
                          <a:spcPts val="0"/>
                        </a:spcAft>
                      </a:pPr>
                      <a:r>
                        <a:rPr lang="ro-RO" sz="2000">
                          <a:effectLst/>
                        </a:rPr>
                        <a:t>BM</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70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15,5</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u-RU" sz="2000" dirty="0">
                          <a:effectLst/>
                        </a:rPr>
                        <a:t>93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1</a:t>
                      </a:r>
                      <a:r>
                        <a:rPr lang="ru-RU" sz="2000" dirty="0">
                          <a:effectLst/>
                        </a:rPr>
                        <a:t>8</a:t>
                      </a:r>
                      <a:r>
                        <a:rPr lang="en-US" sz="2000" dirty="0">
                          <a:effectLst/>
                        </a:rPr>
                        <a:t>,</a:t>
                      </a:r>
                      <a:r>
                        <a:rPr lang="ru-RU" sz="2000" dirty="0">
                          <a:effectLst/>
                        </a:rPr>
                        <a:t>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27</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9,9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7884314"/>
                  </a:ext>
                </a:extLst>
              </a:tr>
              <a:tr h="317110">
                <a:tc>
                  <a:txBody>
                    <a:bodyPr/>
                    <a:lstStyle/>
                    <a:p>
                      <a:pPr marL="0" algn="ctr">
                        <a:lnSpc>
                          <a:spcPct val="115000"/>
                        </a:lnSpc>
                        <a:spcAft>
                          <a:spcPts val="0"/>
                        </a:spcAft>
                      </a:pPr>
                      <a:r>
                        <a:rPr lang="ro-RO" sz="2000">
                          <a:effectLst/>
                        </a:rPr>
                        <a:t>Litere</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60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13,3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75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1</a:t>
                      </a:r>
                      <a:r>
                        <a:rPr lang="ru-RU" sz="2000" dirty="0">
                          <a:effectLst/>
                        </a:rPr>
                        <a:t>4</a:t>
                      </a:r>
                      <a:r>
                        <a:rPr lang="en-US" sz="2000" dirty="0">
                          <a:effectLst/>
                        </a:rPr>
                        <a:t>,</a:t>
                      </a:r>
                      <a:r>
                        <a:rPr lang="ru-RU" sz="2000" dirty="0">
                          <a:effectLst/>
                        </a:rPr>
                        <a:t>7</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36</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13,1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1458124"/>
                  </a:ext>
                </a:extLst>
              </a:tr>
              <a:tr h="317110">
                <a:tc>
                  <a:txBody>
                    <a:bodyPr/>
                    <a:lstStyle/>
                    <a:p>
                      <a:pPr marL="0" algn="ctr">
                        <a:lnSpc>
                          <a:spcPct val="115000"/>
                        </a:lnSpc>
                        <a:spcAft>
                          <a:spcPts val="0"/>
                        </a:spcAft>
                      </a:pPr>
                      <a:r>
                        <a:rPr lang="ro-RO" sz="2000">
                          <a:effectLst/>
                        </a:rPr>
                        <a:t>IID</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23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5,1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5</a:t>
                      </a:r>
                      <a:r>
                        <a:rPr lang="ru-RU" sz="2000" dirty="0">
                          <a:effectLst/>
                        </a:rPr>
                        <a:t>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11,</a:t>
                      </a:r>
                      <a:r>
                        <a:rPr lang="ru-RU" sz="2000" dirty="0">
                          <a:effectLst/>
                        </a:rPr>
                        <a:t>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8</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2,9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58466833"/>
                  </a:ext>
                </a:extLst>
              </a:tr>
              <a:tr h="317110">
                <a:tc>
                  <a:txBody>
                    <a:bodyPr/>
                    <a:lstStyle/>
                    <a:p>
                      <a:pPr marL="0" algn="ctr">
                        <a:lnSpc>
                          <a:spcPct val="115000"/>
                        </a:lnSpc>
                        <a:spcAft>
                          <a:spcPts val="0"/>
                        </a:spcAft>
                      </a:pPr>
                      <a:r>
                        <a:rPr lang="ro-RO" sz="2000">
                          <a:effectLst/>
                        </a:rPr>
                        <a:t>RIJȘP</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30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6,7</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33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6,</a:t>
                      </a:r>
                      <a:r>
                        <a:rPr lang="ru-RU" sz="2000" dirty="0">
                          <a:effectLst/>
                        </a:rPr>
                        <a:t>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20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7,3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80433524"/>
                  </a:ext>
                </a:extLst>
              </a:tr>
              <a:tr h="317110">
                <a:tc>
                  <a:txBody>
                    <a:bodyPr/>
                    <a:lstStyle/>
                    <a:p>
                      <a:pPr marL="0" algn="ctr">
                        <a:lnSpc>
                          <a:spcPct val="115000"/>
                        </a:lnSpc>
                        <a:spcAft>
                          <a:spcPts val="0"/>
                        </a:spcAft>
                      </a:pPr>
                      <a:r>
                        <a:rPr lang="ro-RO" sz="2000">
                          <a:effectLst/>
                        </a:rPr>
                        <a:t>ȘSE</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79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17,5</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9</a:t>
                      </a:r>
                      <a:r>
                        <a:rPr lang="ru-RU" sz="2000" dirty="0">
                          <a:effectLst/>
                        </a:rPr>
                        <a:t>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dirty="0">
                          <a:effectLst/>
                        </a:rPr>
                        <a:t>19,</a:t>
                      </a:r>
                      <a:r>
                        <a:rPr lang="ru-RU" sz="2000" dirty="0">
                          <a:effectLst/>
                        </a:rPr>
                        <a:t>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en-US" sz="2000">
                          <a:effectLst/>
                        </a:rPr>
                        <a:t>87</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en-US" sz="2000">
                          <a:effectLst/>
                        </a:rPr>
                        <a:t>31,8</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8247279"/>
                  </a:ext>
                </a:extLst>
              </a:tr>
              <a:tr h="471470">
                <a:tc>
                  <a:txBody>
                    <a:bodyPr/>
                    <a:lstStyle/>
                    <a:p>
                      <a:pPr marL="0" algn="ctr">
                        <a:lnSpc>
                          <a:spcPct val="115000"/>
                        </a:lnSpc>
                        <a:spcAft>
                          <a:spcPts val="0"/>
                        </a:spcAft>
                      </a:pPr>
                      <a:r>
                        <a:rPr lang="en-US" sz="2000">
                          <a:effectLst/>
                        </a:rPr>
                        <a:t>T</a:t>
                      </a:r>
                      <a:r>
                        <a:rPr lang="ru-RU" sz="2000">
                          <a:effectLst/>
                        </a:rPr>
                        <a:t>otal</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u-RU" sz="2000">
                          <a:effectLst/>
                        </a:rPr>
                        <a:t>451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u-RU" sz="2000">
                          <a:effectLst/>
                        </a:rPr>
                        <a:t>100,0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o-RO" sz="2000" dirty="0">
                          <a:effectLst/>
                        </a:rPr>
                        <a:t>5</a:t>
                      </a:r>
                      <a:r>
                        <a:rPr lang="ru-RU" sz="2000" dirty="0">
                          <a:effectLst/>
                        </a:rPr>
                        <a:t>1</a:t>
                      </a:r>
                      <a:r>
                        <a:rPr lang="ro-RO" sz="2000" dirty="0">
                          <a:effectLst/>
                        </a:rPr>
                        <a:t>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u-RU" sz="2000">
                          <a:effectLst/>
                        </a:rPr>
                        <a:t>100,0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8389" marR="8389" marT="8389" marB="0" anchor="ctr"/>
                </a:tc>
                <a:tc>
                  <a:txBody>
                    <a:bodyPr/>
                    <a:lstStyle/>
                    <a:p>
                      <a:pPr marL="0" algn="ctr">
                        <a:lnSpc>
                          <a:spcPct val="115000"/>
                        </a:lnSpc>
                        <a:spcAft>
                          <a:spcPts val="0"/>
                        </a:spcAft>
                      </a:pPr>
                      <a:r>
                        <a:rPr lang="ro-RO" sz="2000">
                          <a:effectLst/>
                        </a:rPr>
                        <a:t>274</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u-RU" sz="2000" dirty="0">
                          <a:effectLst/>
                        </a:rPr>
                        <a:t>100,0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9192154"/>
                  </a:ext>
                </a:extLst>
              </a:tr>
            </a:tbl>
          </a:graphicData>
        </a:graphic>
      </p:graphicFrame>
    </p:spTree>
    <p:extLst>
      <p:ext uri="{BB962C8B-B14F-4D97-AF65-F5344CB8AC3E}">
        <p14:creationId xmlns:p14="http://schemas.microsoft.com/office/powerpoint/2010/main" val="163634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28600"/>
            <a:ext cx="11353800" cy="6248399"/>
          </a:xfrm>
        </p:spPr>
        <p:txBody>
          <a:bodyPr/>
          <a:lstStyle/>
          <a:p>
            <a:r>
              <a:rPr lang="en-US" sz="2400" dirty="0"/>
              <a:t>ULIM are </a:t>
            </a:r>
            <a:r>
              <a:rPr lang="en-US" sz="2400" dirty="0" err="1"/>
              <a:t>multe</a:t>
            </a:r>
            <a:r>
              <a:rPr lang="en-US" sz="2400" dirty="0"/>
              <a:t> </a:t>
            </a:r>
            <a:r>
              <a:rPr lang="en-US" sz="2400" dirty="0" err="1"/>
              <a:t>tradiții</a:t>
            </a:r>
            <a:r>
              <a:rPr lang="en-US" sz="2400" dirty="0"/>
              <a:t> </a:t>
            </a:r>
            <a:r>
              <a:rPr lang="en-US" sz="2400" dirty="0" err="1"/>
              <a:t>frumoase</a:t>
            </a:r>
            <a:r>
              <a:rPr lang="en-US" sz="2400" dirty="0"/>
              <a:t>. </a:t>
            </a:r>
            <a:r>
              <a:rPr lang="fr-BE" sz="2400" dirty="0"/>
              <a:t>Susținerea studenților care dau dovadă de succese deosebite cu bursa „Andrei Galben” este una dintre cele mai nobile inițiative ale rectoratului!</a:t>
            </a:r>
            <a:endParaRPr lang="ru-RU" sz="2400" dirty="0"/>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en-US" sz="2400" dirty="0" err="1"/>
              <a:t>Sunt</a:t>
            </a:r>
            <a:r>
              <a:rPr lang="en-US" sz="2400" dirty="0"/>
              <a:t> </a:t>
            </a:r>
            <a:r>
              <a:rPr lang="en-US" sz="2400" dirty="0" err="1"/>
              <a:t>mândră</a:t>
            </a:r>
            <a:r>
              <a:rPr lang="en-US" sz="2400" dirty="0"/>
              <a:t> </a:t>
            </a:r>
            <a:r>
              <a:rPr lang="en-US" sz="2400" dirty="0" err="1"/>
              <a:t>că</a:t>
            </a:r>
            <a:r>
              <a:rPr lang="en-US" sz="2400" dirty="0"/>
              <a:t> </a:t>
            </a:r>
            <a:r>
              <a:rPr lang="en-US" sz="2400" dirty="0" err="1"/>
              <a:t>sunt</a:t>
            </a:r>
            <a:r>
              <a:rPr lang="en-US" sz="2400" dirty="0"/>
              <a:t> </a:t>
            </a:r>
            <a:r>
              <a:rPr lang="en-US" sz="2400" dirty="0" err="1"/>
              <a:t>studentă</a:t>
            </a:r>
            <a:r>
              <a:rPr lang="en-US" sz="2400" dirty="0"/>
              <a:t> ULIM!</a:t>
            </a:r>
            <a:endParaRPr lang="ru-RU" sz="2400" dirty="0"/>
          </a:p>
          <a:p>
            <a:r>
              <a:rPr lang="fr-BE" sz="2400" dirty="0"/>
              <a:t>Programul de masterat Psihologie Clinică și Consiliere psihologică este foarte apreciat de studenți: ne formăm abilități de activitate profesională solicitate actualmente și ne orientăm spre activitatea psihologică în domenii care au nevoie astăzi de specialiști.</a:t>
            </a:r>
            <a:endParaRPr lang="ru-RU" sz="2400" dirty="0"/>
          </a:p>
          <a:p>
            <a:r>
              <a:rPr lang="ru-RU" sz="2400" dirty="0" err="1"/>
              <a:t>Îmi</a:t>
            </a:r>
            <a:r>
              <a:rPr lang="ru-RU" sz="2400" dirty="0"/>
              <a:t> </a:t>
            </a:r>
            <a:r>
              <a:rPr lang="ru-RU" sz="2400" dirty="0" err="1"/>
              <a:t>place</a:t>
            </a:r>
            <a:r>
              <a:rPr lang="ru-RU" sz="2400" dirty="0"/>
              <a:t> </a:t>
            </a:r>
            <a:r>
              <a:rPr lang="ru-RU" sz="2400" dirty="0" err="1"/>
              <a:t>să</a:t>
            </a:r>
            <a:r>
              <a:rPr lang="ru-RU" sz="2400" dirty="0"/>
              <a:t> </a:t>
            </a:r>
            <a:r>
              <a:rPr lang="ru-RU" sz="2400" dirty="0" err="1"/>
              <a:t>particip</a:t>
            </a:r>
            <a:r>
              <a:rPr lang="ru-RU" sz="2400" dirty="0"/>
              <a:t> </a:t>
            </a:r>
            <a:r>
              <a:rPr lang="ru-RU" sz="2400" dirty="0" err="1"/>
              <a:t>la</a:t>
            </a:r>
            <a:r>
              <a:rPr lang="ru-RU" sz="2400" dirty="0"/>
              <a:t> </a:t>
            </a:r>
            <a:r>
              <a:rPr lang="ru-RU" sz="2400" dirty="0" err="1"/>
              <a:t>conferințele</a:t>
            </a:r>
            <a:r>
              <a:rPr lang="ru-RU" sz="2400" dirty="0"/>
              <a:t> </a:t>
            </a:r>
            <a:r>
              <a:rPr lang="ru-RU" sz="2400" dirty="0" err="1"/>
              <a:t>și</a:t>
            </a:r>
            <a:r>
              <a:rPr lang="ru-RU" sz="2400" dirty="0"/>
              <a:t> </a:t>
            </a:r>
            <a:r>
              <a:rPr lang="ru-RU" sz="2400" dirty="0" err="1"/>
              <a:t>workshopurile</a:t>
            </a:r>
            <a:r>
              <a:rPr lang="ru-RU" sz="2400" dirty="0"/>
              <a:t> </a:t>
            </a:r>
            <a:r>
              <a:rPr lang="ru-RU" sz="2400" dirty="0" err="1"/>
              <a:t>organizate</a:t>
            </a:r>
            <a:r>
              <a:rPr lang="ru-RU" sz="2400" dirty="0"/>
              <a:t> </a:t>
            </a:r>
            <a:r>
              <a:rPr lang="ru-RU" sz="2400" dirty="0" err="1"/>
              <a:t>la</a:t>
            </a:r>
            <a:r>
              <a:rPr lang="ru-RU" sz="2400" dirty="0"/>
              <a:t> </a:t>
            </a:r>
            <a:r>
              <a:rPr lang="ru-RU" sz="2400" dirty="0" err="1"/>
              <a:t>facultate</a:t>
            </a:r>
            <a:r>
              <a:rPr lang="ru-RU" sz="2400" dirty="0"/>
              <a:t>, </a:t>
            </a:r>
            <a:r>
              <a:rPr lang="ru-RU" sz="2400" dirty="0" err="1"/>
              <a:t>ar</a:t>
            </a:r>
            <a:r>
              <a:rPr lang="ru-RU" sz="2400" dirty="0"/>
              <a:t> </a:t>
            </a:r>
            <a:r>
              <a:rPr lang="ru-RU" sz="2400" dirty="0" err="1"/>
              <a:t>fi</a:t>
            </a:r>
            <a:r>
              <a:rPr lang="ru-RU" sz="2400" dirty="0"/>
              <a:t> </a:t>
            </a:r>
            <a:r>
              <a:rPr lang="ru-RU" sz="2400" dirty="0" err="1"/>
              <a:t>bine</a:t>
            </a:r>
            <a:r>
              <a:rPr lang="ru-RU" sz="2400" dirty="0"/>
              <a:t> </a:t>
            </a:r>
            <a:r>
              <a:rPr lang="ru-RU" sz="2400" dirty="0" err="1"/>
              <a:t>să</a:t>
            </a:r>
            <a:r>
              <a:rPr lang="ru-RU" sz="2400" dirty="0"/>
              <a:t> </a:t>
            </a:r>
            <a:r>
              <a:rPr lang="ru-RU" sz="2400" dirty="0" err="1"/>
              <a:t>fie</a:t>
            </a:r>
            <a:r>
              <a:rPr lang="ru-RU" sz="2400" dirty="0"/>
              <a:t> </a:t>
            </a:r>
            <a:r>
              <a:rPr lang="ru-RU" sz="2400" dirty="0" err="1"/>
              <a:t>lunar</a:t>
            </a:r>
            <a:r>
              <a:rPr lang="ru-RU" sz="2400" dirty="0"/>
              <a:t> </a:t>
            </a:r>
            <a:r>
              <a:rPr lang="ru-RU" sz="2400" dirty="0" err="1"/>
              <a:t>asemenea</a:t>
            </a:r>
            <a:r>
              <a:rPr lang="ru-RU" sz="2400" dirty="0"/>
              <a:t> </a:t>
            </a:r>
            <a:r>
              <a:rPr lang="ru-RU" sz="2400" dirty="0" err="1"/>
              <a:t>activități</a:t>
            </a:r>
            <a:r>
              <a:rPr lang="ru-RU" sz="2400" dirty="0"/>
              <a:t>.</a:t>
            </a:r>
          </a:p>
          <a:p>
            <a:r>
              <a:rPr lang="fr-BE" sz="2400" dirty="0"/>
              <a:t>La facultate sunt create condiții bune pentru studii. Profesorii ne oferă suporturi de curs, ne informează despre literatura pe care o putem citi la discipline. </a:t>
            </a:r>
            <a:r>
              <a:rPr lang="ru-RU" sz="2400" dirty="0" err="1"/>
              <a:t>Și</a:t>
            </a:r>
            <a:r>
              <a:rPr lang="ru-RU" sz="2400" dirty="0"/>
              <a:t> </a:t>
            </a:r>
            <a:r>
              <a:rPr lang="ru-RU" sz="2400" dirty="0" err="1"/>
              <a:t>foarte</a:t>
            </a:r>
            <a:r>
              <a:rPr lang="ru-RU" sz="2400" dirty="0"/>
              <a:t> </a:t>
            </a:r>
            <a:r>
              <a:rPr lang="ru-RU" sz="2400" dirty="0" err="1"/>
              <a:t>frecvent</a:t>
            </a:r>
            <a:r>
              <a:rPr lang="ru-RU" sz="2400" dirty="0"/>
              <a:t> </a:t>
            </a:r>
            <a:r>
              <a:rPr lang="ru-RU" sz="2400" dirty="0" err="1"/>
              <a:t>se</a:t>
            </a:r>
            <a:r>
              <a:rPr lang="ru-RU" sz="2400" dirty="0"/>
              <a:t> </a:t>
            </a:r>
            <a:r>
              <a:rPr lang="ru-RU" sz="2400" dirty="0" err="1"/>
              <a:t>relatează</a:t>
            </a:r>
            <a:r>
              <a:rPr lang="ru-RU" sz="2400" dirty="0"/>
              <a:t> </a:t>
            </a:r>
            <a:r>
              <a:rPr lang="ru-RU" sz="2400" dirty="0" err="1"/>
              <a:t>exemple</a:t>
            </a:r>
            <a:r>
              <a:rPr lang="ru-RU" sz="2400" dirty="0"/>
              <a:t> </a:t>
            </a:r>
            <a:r>
              <a:rPr lang="ru-RU" sz="2400" dirty="0" err="1"/>
              <a:t>din</a:t>
            </a:r>
            <a:r>
              <a:rPr lang="ru-RU" sz="2400" dirty="0"/>
              <a:t> </a:t>
            </a:r>
            <a:r>
              <a:rPr lang="ru-RU" sz="2400" dirty="0" err="1"/>
              <a:t>practică</a:t>
            </a:r>
            <a:r>
              <a:rPr lang="ru-RU" sz="2400" dirty="0"/>
              <a:t>, </a:t>
            </a:r>
            <a:r>
              <a:rPr lang="ru-RU" sz="2400" dirty="0" err="1"/>
              <a:t>prin</a:t>
            </a:r>
            <a:r>
              <a:rPr lang="ru-RU" sz="2400" dirty="0"/>
              <a:t> </a:t>
            </a:r>
            <a:r>
              <a:rPr lang="ru-RU" sz="2400" dirty="0" err="1"/>
              <a:t>care</a:t>
            </a:r>
            <a:r>
              <a:rPr lang="ru-RU" sz="2400" dirty="0"/>
              <a:t> </a:t>
            </a:r>
            <a:r>
              <a:rPr lang="ru-RU" sz="2400" dirty="0" err="1"/>
              <a:t>înțelegem</a:t>
            </a:r>
            <a:r>
              <a:rPr lang="ru-RU" sz="2400" dirty="0"/>
              <a:t> </a:t>
            </a:r>
            <a:r>
              <a:rPr lang="ru-RU" sz="2400" dirty="0" err="1"/>
              <a:t>mai</a:t>
            </a:r>
            <a:r>
              <a:rPr lang="ru-RU" sz="2400" dirty="0"/>
              <a:t> </a:t>
            </a:r>
            <a:r>
              <a:rPr lang="ru-RU" sz="2400" dirty="0" err="1"/>
              <a:t>bine</a:t>
            </a:r>
            <a:r>
              <a:rPr lang="ru-RU" sz="2400" dirty="0"/>
              <a:t> </a:t>
            </a:r>
            <a:r>
              <a:rPr lang="ru-RU" sz="2400" dirty="0" err="1"/>
              <a:t>conținutul</a:t>
            </a:r>
            <a:r>
              <a:rPr lang="ru-RU" sz="2400" dirty="0"/>
              <a:t> </a:t>
            </a:r>
            <a:r>
              <a:rPr lang="ru-RU" sz="2400" dirty="0" err="1"/>
              <a:t>temelor</a:t>
            </a:r>
            <a:endParaRPr lang="ru-RU" sz="2400" dirty="0"/>
          </a:p>
          <a:p>
            <a:r>
              <a:rPr lang="ru-RU" sz="2400" dirty="0" err="1"/>
              <a:t>Sunt</a:t>
            </a:r>
            <a:r>
              <a:rPr lang="ru-RU" sz="2400" dirty="0"/>
              <a:t> </a:t>
            </a:r>
            <a:r>
              <a:rPr lang="ru-RU" sz="2400" dirty="0" err="1"/>
              <a:t>satisfăcut</a:t>
            </a:r>
            <a:r>
              <a:rPr lang="ru-RU" sz="2400" dirty="0"/>
              <a:t> </a:t>
            </a:r>
            <a:r>
              <a:rPr lang="ru-RU" sz="2400" dirty="0" err="1"/>
              <a:t>de</a:t>
            </a:r>
            <a:r>
              <a:rPr lang="ru-RU" sz="2400" dirty="0"/>
              <a:t> </a:t>
            </a:r>
            <a:r>
              <a:rPr lang="ru-RU" sz="2400" dirty="0" err="1"/>
              <a:t>organizarea</a:t>
            </a:r>
            <a:r>
              <a:rPr lang="ru-RU" sz="2400" dirty="0"/>
              <a:t> </a:t>
            </a:r>
            <a:r>
              <a:rPr lang="ru-RU" sz="2400" dirty="0" err="1"/>
              <a:t>procesului</a:t>
            </a:r>
            <a:r>
              <a:rPr lang="ru-RU" sz="2400" dirty="0"/>
              <a:t> </a:t>
            </a:r>
            <a:r>
              <a:rPr lang="ru-RU" sz="2400" dirty="0" err="1"/>
              <a:t>instructiv</a:t>
            </a:r>
            <a:r>
              <a:rPr lang="ru-RU" sz="2400" dirty="0"/>
              <a:t>, </a:t>
            </a:r>
            <a:r>
              <a:rPr lang="ru-RU" sz="2400" dirty="0" err="1"/>
              <a:t>de</a:t>
            </a:r>
            <a:r>
              <a:rPr lang="ru-RU" sz="2400" dirty="0"/>
              <a:t> </a:t>
            </a:r>
            <a:r>
              <a:rPr lang="ru-RU" sz="2400" dirty="0" err="1"/>
              <a:t>prestația</a:t>
            </a:r>
            <a:r>
              <a:rPr lang="ru-RU" sz="2400" dirty="0"/>
              <a:t> </a:t>
            </a:r>
            <a:r>
              <a:rPr lang="ru-RU" sz="2400" dirty="0" err="1"/>
              <a:t>profesorilor</a:t>
            </a:r>
            <a:r>
              <a:rPr lang="ru-RU" sz="2400" dirty="0"/>
              <a:t>. </a:t>
            </a:r>
          </a:p>
          <a:p>
            <a:r>
              <a:rPr lang="en-US" sz="2400" dirty="0"/>
              <a:t>Am </a:t>
            </a:r>
            <a:r>
              <a:rPr lang="en-US" sz="2400" dirty="0" err="1"/>
              <a:t>făcut</a:t>
            </a:r>
            <a:r>
              <a:rPr lang="en-US" sz="2400" dirty="0"/>
              <a:t> o </a:t>
            </a:r>
            <a:r>
              <a:rPr lang="en-US" sz="2400" dirty="0" err="1"/>
              <a:t>alegere</a:t>
            </a:r>
            <a:r>
              <a:rPr lang="en-US" sz="2400" dirty="0"/>
              <a:t> </a:t>
            </a:r>
            <a:r>
              <a:rPr lang="en-US" sz="2400" dirty="0" err="1"/>
              <a:t>corectă</a:t>
            </a:r>
            <a:r>
              <a:rPr lang="en-US" sz="2400" dirty="0"/>
              <a:t>! </a:t>
            </a:r>
            <a:r>
              <a:rPr lang="fr-BE" sz="2400" dirty="0"/>
              <a:t>Voi veni și la masterat!</a:t>
            </a:r>
            <a:endParaRPr lang="ru-RU" sz="2400" dirty="0"/>
          </a:p>
        </p:txBody>
      </p:sp>
    </p:spTree>
    <p:extLst>
      <p:ext uri="{BB962C8B-B14F-4D97-AF65-F5344CB8AC3E}">
        <p14:creationId xmlns:p14="http://schemas.microsoft.com/office/powerpoint/2010/main" val="2895730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04800"/>
            <a:ext cx="11582400" cy="6248399"/>
          </a:xfrm>
        </p:spPr>
        <p:txBody>
          <a:bodyPr/>
          <a:lstStyle/>
          <a:p>
            <a:r>
              <a:rPr lang="fr-BE" sz="2200" dirty="0"/>
              <a:t>O echipă de profesori de nota 10! </a:t>
            </a:r>
            <a:r>
              <a:rPr lang="en-US" sz="2200" dirty="0" err="1"/>
              <a:t>Sunt</a:t>
            </a:r>
            <a:r>
              <a:rPr lang="en-US" sz="2200" dirty="0"/>
              <a:t> </a:t>
            </a:r>
            <a:r>
              <a:rPr lang="en-US" sz="2200" dirty="0" err="1"/>
              <a:t>mândră</a:t>
            </a:r>
            <a:r>
              <a:rPr lang="en-US" sz="2200" dirty="0"/>
              <a:t> </a:t>
            </a:r>
            <a:r>
              <a:rPr lang="en-US" sz="2200" dirty="0" err="1"/>
              <a:t>că</a:t>
            </a:r>
            <a:r>
              <a:rPr lang="en-US" sz="2200" dirty="0"/>
              <a:t> v-am </a:t>
            </a:r>
            <a:r>
              <a:rPr lang="en-US" sz="2200" dirty="0" err="1"/>
              <a:t>cunoscut</a:t>
            </a:r>
            <a:r>
              <a:rPr lang="en-US" sz="2200" dirty="0"/>
              <a:t>.</a:t>
            </a:r>
            <a:endParaRPr lang="ru-RU" sz="2200" dirty="0"/>
          </a:p>
          <a:p>
            <a:r>
              <a:rPr lang="fr-BE" sz="2200" dirty="0"/>
              <a:t>Avem cele mai super  cadre didactice!!!!!!!!!!!</a:t>
            </a:r>
            <a:endParaRPr lang="ru-RU" sz="2200" dirty="0"/>
          </a:p>
          <a:p>
            <a:r>
              <a:rPr lang="fr-BE" sz="2200" dirty="0"/>
              <a:t>Vă mulțumesc pentru chestionarul expediat.</a:t>
            </a:r>
            <a:r>
              <a:rPr lang="ro-RO" sz="2200" dirty="0"/>
              <a:t> </a:t>
            </a:r>
            <a:r>
              <a:rPr lang="fr-BE" sz="2200" dirty="0"/>
              <a:t>Sunt mândră să fiu instruită de profesori iluștri, urându-vă numai bine și multă sănătate.</a:t>
            </a:r>
            <a:endParaRPr lang="ru-RU" sz="2200" dirty="0"/>
          </a:p>
          <a:p>
            <a:r>
              <a:rPr lang="ru-RU" sz="2200" dirty="0"/>
              <a:t>Я очень довольна уровнем преподавания, атмосферой. Благодарю педагогов кафедры за их профессионализм, за то что помогли мне побороть мои страхи, фобии, подняли мою самооценку касаемо профессии Психологического консультирования. Благодаря знаниям которые я получила и получаю ежедневно посещая лекции, я стала консультировать людей и углубляться все больше и больше в профессию психолога, проходя повышения квалификации и изучая разные направления психологии. </a:t>
            </a:r>
            <a:r>
              <a:rPr lang="ru-RU" sz="2200" dirty="0" err="1"/>
              <a:t>Lectorii</a:t>
            </a:r>
            <a:r>
              <a:rPr lang="ru-RU" sz="2200" dirty="0"/>
              <a:t> </a:t>
            </a:r>
            <a:r>
              <a:rPr lang="ru-RU" sz="2200" dirty="0" err="1"/>
              <a:t>sunt</a:t>
            </a:r>
            <a:r>
              <a:rPr lang="ru-RU" sz="2200" dirty="0"/>
              <a:t> </a:t>
            </a:r>
            <a:r>
              <a:rPr lang="ru-RU" sz="2200" dirty="0" err="1"/>
              <a:t>pregătiți</a:t>
            </a:r>
            <a:r>
              <a:rPr lang="ru-RU" sz="2200" dirty="0"/>
              <a:t> </a:t>
            </a:r>
            <a:r>
              <a:rPr lang="ru-RU" sz="2200" dirty="0" err="1"/>
              <a:t>la</a:t>
            </a:r>
            <a:r>
              <a:rPr lang="ru-RU" sz="2200" dirty="0"/>
              <a:t> </a:t>
            </a:r>
            <a:r>
              <a:rPr lang="ru-RU" sz="2200" dirty="0" err="1"/>
              <a:t>un</a:t>
            </a:r>
            <a:r>
              <a:rPr lang="ru-RU" sz="2200" dirty="0"/>
              <a:t> </a:t>
            </a:r>
            <a:r>
              <a:rPr lang="ru-RU" sz="2200" dirty="0" err="1"/>
              <a:t>nivel</a:t>
            </a:r>
            <a:r>
              <a:rPr lang="ru-RU" sz="2200" dirty="0"/>
              <a:t> </a:t>
            </a:r>
            <a:r>
              <a:rPr lang="ru-RU" sz="2200" dirty="0" err="1"/>
              <a:t>înalt</a:t>
            </a:r>
            <a:r>
              <a:rPr lang="ru-RU" sz="2200" dirty="0"/>
              <a:t>, </a:t>
            </a:r>
            <a:r>
              <a:rPr lang="ru-RU" sz="2200" dirty="0" err="1"/>
              <a:t>orele</a:t>
            </a:r>
            <a:r>
              <a:rPr lang="ru-RU" sz="2200" dirty="0"/>
              <a:t> </a:t>
            </a:r>
            <a:r>
              <a:rPr lang="ru-RU" sz="2200" dirty="0" err="1"/>
              <a:t>sunt</a:t>
            </a:r>
            <a:r>
              <a:rPr lang="ru-RU" sz="2200" dirty="0"/>
              <a:t> </a:t>
            </a:r>
            <a:r>
              <a:rPr lang="ru-RU" sz="2200" dirty="0" err="1"/>
              <a:t>petrecute</a:t>
            </a:r>
            <a:r>
              <a:rPr lang="ru-RU" sz="2200" dirty="0"/>
              <a:t> </a:t>
            </a:r>
            <a:r>
              <a:rPr lang="ru-RU" sz="2200" dirty="0" err="1"/>
              <a:t>într</a:t>
            </a:r>
            <a:r>
              <a:rPr lang="ru-RU" sz="2200" dirty="0"/>
              <a:t>-o </a:t>
            </a:r>
            <a:r>
              <a:rPr lang="ru-RU" sz="2200" dirty="0" err="1"/>
              <a:t>atmosferă</a:t>
            </a:r>
            <a:r>
              <a:rPr lang="ru-RU" sz="2200" dirty="0"/>
              <a:t> </a:t>
            </a:r>
            <a:r>
              <a:rPr lang="ru-RU" sz="2200" dirty="0" err="1"/>
              <a:t>liniștită</a:t>
            </a:r>
            <a:r>
              <a:rPr lang="ru-RU" sz="2200" dirty="0"/>
              <a:t>, </a:t>
            </a:r>
            <a:r>
              <a:rPr lang="ru-RU" sz="2200" dirty="0" err="1"/>
              <a:t>pe</a:t>
            </a:r>
            <a:r>
              <a:rPr lang="ru-RU" sz="2200" dirty="0"/>
              <a:t> </a:t>
            </a:r>
            <a:r>
              <a:rPr lang="ru-RU" sz="2200" dirty="0" err="1"/>
              <a:t>înțelesul</a:t>
            </a:r>
            <a:r>
              <a:rPr lang="ru-RU" sz="2200" dirty="0"/>
              <a:t> </a:t>
            </a:r>
            <a:r>
              <a:rPr lang="ru-RU" sz="2200" dirty="0" err="1"/>
              <a:t>tuturor</a:t>
            </a:r>
            <a:r>
              <a:rPr lang="ro-RO" sz="2200" dirty="0"/>
              <a:t>.</a:t>
            </a:r>
          </a:p>
          <a:p>
            <a:pPr marL="0" indent="0">
              <a:buNone/>
            </a:pP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518745818"/>
              </p:ext>
            </p:extLst>
          </p:nvPr>
        </p:nvGraphicFramePr>
        <p:xfrm>
          <a:off x="1371600" y="4352924"/>
          <a:ext cx="9448799" cy="2200275"/>
        </p:xfrm>
        <a:graphic>
          <a:graphicData uri="http://schemas.openxmlformats.org/drawingml/2006/table">
            <a:tbl>
              <a:tblPr>
                <a:tableStyleId>{5C22544A-7EE6-4342-B048-85BDC9FD1C3A}</a:tableStyleId>
              </a:tblPr>
              <a:tblGrid>
                <a:gridCol w="889300">
                  <a:extLst>
                    <a:ext uri="{9D8B030D-6E8A-4147-A177-3AD203B41FA5}">
                      <a16:colId xmlns:a16="http://schemas.microsoft.com/office/drawing/2014/main" val="2991684662"/>
                    </a:ext>
                  </a:extLst>
                </a:gridCol>
                <a:gridCol w="3149300">
                  <a:extLst>
                    <a:ext uri="{9D8B030D-6E8A-4147-A177-3AD203B41FA5}">
                      <a16:colId xmlns:a16="http://schemas.microsoft.com/office/drawing/2014/main" val="62344166"/>
                    </a:ext>
                  </a:extLst>
                </a:gridCol>
                <a:gridCol w="1066800">
                  <a:extLst>
                    <a:ext uri="{9D8B030D-6E8A-4147-A177-3AD203B41FA5}">
                      <a16:colId xmlns:a16="http://schemas.microsoft.com/office/drawing/2014/main" val="1887045535"/>
                    </a:ext>
                  </a:extLst>
                </a:gridCol>
                <a:gridCol w="4343399">
                  <a:extLst>
                    <a:ext uri="{9D8B030D-6E8A-4147-A177-3AD203B41FA5}">
                      <a16:colId xmlns:a16="http://schemas.microsoft.com/office/drawing/2014/main" val="3775384293"/>
                    </a:ext>
                  </a:extLst>
                </a:gridCol>
              </a:tblGrid>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Haraz Svetlana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Caunenco</a:t>
                      </a:r>
                      <a:r>
                        <a:rPr lang="en-GB" sz="2000" u="none" strike="noStrike" dirty="0">
                          <a:effectLst/>
                        </a:rPr>
                        <a:t> Irina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56253108"/>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Mohammadifard</a:t>
                      </a:r>
                      <a:r>
                        <a:rPr lang="en-GB" sz="2000" u="none" strike="noStrike" dirty="0">
                          <a:effectLst/>
                        </a:rPr>
                        <a:t> </a:t>
                      </a:r>
                      <a:r>
                        <a:rPr lang="en-GB" sz="2000" u="none" strike="noStrike" dirty="0" err="1">
                          <a:effectLst/>
                        </a:rPr>
                        <a:t>Gholamali</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Godorozea</a:t>
                      </a:r>
                      <a:r>
                        <a:rPr lang="en-GB" sz="2000" u="none" strike="noStrike" dirty="0">
                          <a:effectLst/>
                        </a:rPr>
                        <a:t> Dina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20988240"/>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a:effectLst/>
                        </a:rPr>
                        <a:t>Moraru Ina</a:t>
                      </a:r>
                      <a:endParaRPr lang="en-GB"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dirty="0">
                          <a:effectLst/>
                        </a:rPr>
                        <a:t>Gribincea Zinaida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77303302"/>
                  </a:ext>
                </a:extLst>
              </a:tr>
              <a:tr h="180975">
                <a:tc>
                  <a:txBody>
                    <a:bodyPr/>
                    <a:lstStyle/>
                    <a:p>
                      <a:pPr algn="l" fontAlgn="ctr"/>
                      <a:r>
                        <a:rPr lang="ru-RU" sz="1600" u="none" strike="noStrike" dirty="0">
                          <a:effectLst/>
                        </a:rPr>
                        <a:t>5</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a:effectLst/>
                        </a:rPr>
                        <a:t>Rusnac Svetlana</a:t>
                      </a:r>
                      <a:endParaRPr lang="ro-RO" sz="2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Musienco</a:t>
                      </a:r>
                      <a:r>
                        <a:rPr lang="en-GB" sz="2000" u="none" strike="noStrike" dirty="0">
                          <a:effectLst/>
                        </a:rPr>
                        <a:t> Natalia</a:t>
                      </a:r>
                      <a:endParaRPr lang="en-GB"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36454297"/>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000" u="none" strike="noStrike" dirty="0" err="1">
                          <a:effectLst/>
                        </a:rPr>
                        <a:t>Balode</a:t>
                      </a:r>
                      <a:r>
                        <a:rPr lang="en-GB" sz="2000" u="none" strike="noStrike" dirty="0">
                          <a:effectLst/>
                        </a:rPr>
                        <a:t> Nelly</a:t>
                      </a:r>
                      <a:endParaRPr lang="en-GB"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o-RO" sz="2000" u="none" strike="noStrike" dirty="0">
                          <a:effectLst/>
                        </a:rPr>
                        <a:t>Strogotean Silvia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7933300"/>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Dănilescu Viorica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Rotaru-Sîrbu Natalia</a:t>
                      </a:r>
                      <a:endParaRPr lang="ro-RO" sz="2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99480947"/>
                  </a:ext>
                </a:extLst>
              </a:tr>
              <a:tr h="180975">
                <a:tc>
                  <a:txBody>
                    <a:bodyPr/>
                    <a:lstStyle/>
                    <a:p>
                      <a:pPr algn="l" fontAlgn="ctr"/>
                      <a:r>
                        <a:rPr lang="ru-RU" sz="1600" u="none" strike="noStrike" dirty="0">
                          <a:effectLst/>
                        </a:rPr>
                        <a:t>4,9</a:t>
                      </a:r>
                      <a:endParaRPr lang="ru-RU"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just" fontAlgn="ctr"/>
                      <a:r>
                        <a:rPr lang="ro-RO" sz="2000" u="none" strike="noStrike" dirty="0">
                          <a:effectLst/>
                        </a:rPr>
                        <a:t>Focșa Tatina</a:t>
                      </a:r>
                      <a:endParaRPr lang="ro-RO" sz="2000" b="0" i="0" u="none" strike="noStrike" dirty="0">
                        <a:solidFill>
                          <a:srgbClr val="000000"/>
                        </a:solidFill>
                        <a:effectLst/>
                        <a:latin typeface="Arial" panose="020B0604020202020204" pitchFamily="34" charset="0"/>
                      </a:endParaRPr>
                    </a:p>
                  </a:txBody>
                  <a:tcPr marL="9525" marR="9525" marT="9525" marB="0" anchor="ctr"/>
                </a:tc>
                <a:tc>
                  <a:txBody>
                    <a:bodyPr/>
                    <a:lstStyle/>
                    <a:p>
                      <a:endParaRPr lang="ru-RU"/>
                    </a:p>
                  </a:txBody>
                  <a:tcPr marL="9525" marR="9525" marT="9525" marB="0" anchor="ctr"/>
                </a:tc>
                <a:tc>
                  <a:txBody>
                    <a:bodyPr/>
                    <a:lstStyle/>
                    <a:p>
                      <a:endParaRPr lang="ru-RU" dirty="0"/>
                    </a:p>
                  </a:txBody>
                  <a:tcPr marL="9525" marR="9525" marT="9525" marB="0" anchor="ctr"/>
                </a:tc>
                <a:extLst>
                  <a:ext uri="{0D108BD9-81ED-4DB2-BD59-A6C34878D82A}">
                    <a16:rowId xmlns:a16="http://schemas.microsoft.com/office/drawing/2014/main" val="3919432492"/>
                  </a:ext>
                </a:extLst>
              </a:tr>
            </a:tbl>
          </a:graphicData>
        </a:graphic>
      </p:graphicFrame>
    </p:spTree>
    <p:extLst>
      <p:ext uri="{BB962C8B-B14F-4D97-AF65-F5344CB8AC3E}">
        <p14:creationId xmlns:p14="http://schemas.microsoft.com/office/powerpoint/2010/main" val="1255786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487362"/>
          </a:xfrm>
        </p:spPr>
        <p:txBody>
          <a:bodyPr/>
          <a:lstStyle/>
          <a:p>
            <a:r>
              <a:rPr lang="ro-RO" dirty="0"/>
              <a:t>Facultatea Drept</a:t>
            </a:r>
            <a:endParaRPr lang="ru-RU" dirty="0"/>
          </a:p>
        </p:txBody>
      </p:sp>
      <p:sp>
        <p:nvSpPr>
          <p:cNvPr id="3" name="Объект 2"/>
          <p:cNvSpPr>
            <a:spLocks noGrp="1"/>
          </p:cNvSpPr>
          <p:nvPr>
            <p:ph idx="1"/>
          </p:nvPr>
        </p:nvSpPr>
        <p:spPr>
          <a:xfrm>
            <a:off x="304800" y="762000"/>
            <a:ext cx="11582400" cy="5791199"/>
          </a:xfrm>
        </p:spPr>
        <p:txBody>
          <a:bodyPr/>
          <a:lstStyle/>
          <a:p>
            <a:r>
              <a:rPr lang="ru-RU" sz="2800" dirty="0"/>
              <a:t>ULIM </a:t>
            </a:r>
            <a:r>
              <a:rPr lang="ru-RU" sz="2800" dirty="0" err="1"/>
              <a:t>este</a:t>
            </a:r>
            <a:r>
              <a:rPr lang="ru-RU" sz="2800" dirty="0"/>
              <a:t> </a:t>
            </a:r>
            <a:r>
              <a:rPr lang="ru-RU" sz="2800" dirty="0" err="1"/>
              <a:t>instituția</a:t>
            </a:r>
            <a:r>
              <a:rPr lang="ru-RU" sz="2800" dirty="0"/>
              <a:t> </a:t>
            </a:r>
            <a:r>
              <a:rPr lang="ru-RU" sz="2800" dirty="0" err="1"/>
              <a:t>cu</a:t>
            </a:r>
            <a:r>
              <a:rPr lang="ru-RU" sz="2800" dirty="0"/>
              <a:t> </a:t>
            </a:r>
            <a:r>
              <a:rPr lang="ru-RU" sz="2800" dirty="0" err="1"/>
              <a:t>toate</a:t>
            </a:r>
            <a:r>
              <a:rPr lang="ru-RU" sz="2800" dirty="0"/>
              <a:t> </a:t>
            </a:r>
            <a:r>
              <a:rPr lang="ru-RU" sz="2800" dirty="0" err="1"/>
              <a:t>oportunitățile</a:t>
            </a:r>
            <a:r>
              <a:rPr lang="ru-RU" sz="2800" dirty="0"/>
              <a:t>, </a:t>
            </a:r>
            <a:r>
              <a:rPr lang="ru-RU" sz="2800" dirty="0" err="1"/>
              <a:t>comoditățile</a:t>
            </a:r>
            <a:r>
              <a:rPr lang="ru-RU" sz="2800" dirty="0"/>
              <a:t> </a:t>
            </a:r>
            <a:r>
              <a:rPr lang="ru-RU" sz="2800" dirty="0" err="1"/>
              <a:t>și</a:t>
            </a:r>
            <a:r>
              <a:rPr lang="ru-RU" sz="2800" dirty="0"/>
              <a:t> </a:t>
            </a:r>
            <a:r>
              <a:rPr lang="ru-RU" sz="2800" dirty="0" err="1"/>
              <a:t>libertate</a:t>
            </a:r>
            <a:r>
              <a:rPr lang="ru-RU" sz="2800" dirty="0"/>
              <a:t> </a:t>
            </a:r>
            <a:r>
              <a:rPr lang="ru-RU" sz="2800" dirty="0" err="1"/>
              <a:t>pentru</a:t>
            </a:r>
            <a:r>
              <a:rPr lang="ru-RU" sz="2800" dirty="0"/>
              <a:t> </a:t>
            </a:r>
            <a:r>
              <a:rPr lang="ru-RU" sz="2800" dirty="0" err="1"/>
              <a:t>studiere</a:t>
            </a:r>
            <a:r>
              <a:rPr lang="ru-RU" sz="2800" dirty="0"/>
              <a:t> </a:t>
            </a:r>
            <a:r>
              <a:rPr lang="ru-RU" sz="2800" dirty="0" err="1"/>
              <a:t>și</a:t>
            </a:r>
            <a:r>
              <a:rPr lang="ru-RU" sz="2800" dirty="0"/>
              <a:t> </a:t>
            </a:r>
            <a:r>
              <a:rPr lang="ru-RU" sz="2800" dirty="0" err="1"/>
              <a:t>cunoaștere</a:t>
            </a:r>
            <a:r>
              <a:rPr lang="ru-RU" sz="2800" dirty="0"/>
              <a:t>!</a:t>
            </a:r>
          </a:p>
          <a:p>
            <a:r>
              <a:rPr lang="ru-RU" sz="2800" dirty="0" err="1"/>
              <a:t>Bravo</a:t>
            </a:r>
            <a:r>
              <a:rPr lang="ru-RU" sz="2800" dirty="0"/>
              <a:t> ULIM</a:t>
            </a:r>
          </a:p>
          <a:p>
            <a:r>
              <a:rPr lang="ru-RU" sz="2800" dirty="0"/>
              <a:t>Все нравится!</a:t>
            </a:r>
          </a:p>
          <a:p>
            <a:r>
              <a:rPr lang="ru-RU" sz="2800" dirty="0" err="1"/>
              <a:t>Sunt</a:t>
            </a:r>
            <a:r>
              <a:rPr lang="ru-RU" sz="2800" dirty="0"/>
              <a:t> </a:t>
            </a:r>
            <a:r>
              <a:rPr lang="ru-RU" sz="2800" dirty="0" err="1"/>
              <a:t>mulțumită</a:t>
            </a:r>
            <a:r>
              <a:rPr lang="ru-RU" sz="2800" dirty="0"/>
              <a:t> </a:t>
            </a:r>
            <a:r>
              <a:rPr lang="ru-RU" sz="2800" dirty="0" err="1"/>
              <a:t>de</a:t>
            </a:r>
            <a:r>
              <a:rPr lang="ru-RU" sz="2800" dirty="0"/>
              <a:t> </a:t>
            </a:r>
            <a:r>
              <a:rPr lang="ru-RU" sz="2800" dirty="0" err="1"/>
              <a:t>tot</a:t>
            </a:r>
            <a:r>
              <a:rPr lang="ru-RU" sz="2800" dirty="0"/>
              <a:t>.</a:t>
            </a:r>
          </a:p>
          <a:p>
            <a:r>
              <a:rPr lang="fr-BE" sz="2800" dirty="0"/>
              <a:t>Un cadru didactic mai bun decat cel de la Ulim Facultatea de drept nu am avut. Înainte sa-mi aleg Universitatea am pus foarte mult accent pe profesori. </a:t>
            </a:r>
            <a:r>
              <a:rPr lang="ru-RU" sz="2800" dirty="0" err="1"/>
              <a:t>Nu</a:t>
            </a:r>
            <a:r>
              <a:rPr lang="ru-RU" sz="2800" dirty="0"/>
              <a:t> </a:t>
            </a:r>
            <a:r>
              <a:rPr lang="ru-RU" sz="2800" dirty="0" err="1"/>
              <a:t>regret</a:t>
            </a:r>
            <a:r>
              <a:rPr lang="ru-RU" sz="2800" dirty="0"/>
              <a:t> </a:t>
            </a:r>
            <a:r>
              <a:rPr lang="ru-RU" sz="2800" dirty="0" err="1"/>
              <a:t>alegerea</a:t>
            </a:r>
            <a:r>
              <a:rPr lang="ru-RU" sz="2800" dirty="0"/>
              <a:t>. C.A. </a:t>
            </a:r>
            <a:r>
              <a:rPr lang="ru-RU" sz="2800" dirty="0" err="1"/>
              <a:t>anul</a:t>
            </a:r>
            <a:r>
              <a:rPr lang="ru-RU" sz="2800" dirty="0"/>
              <a:t> 1 </a:t>
            </a:r>
          </a:p>
          <a:p>
            <a:r>
              <a:rPr lang="fr-BE" sz="2800" dirty="0"/>
              <a:t>Profesorii mei de la drept sun CEI MAI BUNI. Am avut ore suplimentare și urmează să realizăm câteva pentru asta mulțumesc enorm profesorilor care nu ne lasă cu întrebări pentru examen ci ne oferă din timpul lor pentru a a vea posibilitatea să trecem tot m</a:t>
            </a:r>
            <a:r>
              <a:rPr lang="ro-RO" sz="2800" dirty="0"/>
              <a:t>a</a:t>
            </a:r>
            <a:r>
              <a:rPr lang="fr-BE" sz="2800" dirty="0"/>
              <a:t>terialul indiferent de numărul de ore. </a:t>
            </a:r>
            <a:endParaRPr lang="ru-RU" sz="2800" dirty="0"/>
          </a:p>
        </p:txBody>
      </p:sp>
    </p:spTree>
    <p:extLst>
      <p:ext uri="{BB962C8B-B14F-4D97-AF65-F5344CB8AC3E}">
        <p14:creationId xmlns:p14="http://schemas.microsoft.com/office/powerpoint/2010/main" val="1651971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6420277"/>
              </p:ext>
            </p:extLst>
          </p:nvPr>
        </p:nvGraphicFramePr>
        <p:xfrm>
          <a:off x="2743200" y="304800"/>
          <a:ext cx="6070600" cy="5966460"/>
        </p:xfrm>
        <a:graphic>
          <a:graphicData uri="http://schemas.openxmlformats.org/drawingml/2006/table">
            <a:tbl>
              <a:tblPr>
                <a:tableStyleId>{5C22544A-7EE6-4342-B048-85BDC9FD1C3A}</a:tableStyleId>
              </a:tblPr>
              <a:tblGrid>
                <a:gridCol w="1372857">
                  <a:extLst>
                    <a:ext uri="{9D8B030D-6E8A-4147-A177-3AD203B41FA5}">
                      <a16:colId xmlns:a16="http://schemas.microsoft.com/office/drawing/2014/main" val="291478604"/>
                    </a:ext>
                  </a:extLst>
                </a:gridCol>
                <a:gridCol w="4697743">
                  <a:extLst>
                    <a:ext uri="{9D8B030D-6E8A-4147-A177-3AD203B41FA5}">
                      <a16:colId xmlns:a16="http://schemas.microsoft.com/office/drawing/2014/main" val="2553594560"/>
                    </a:ext>
                  </a:extLst>
                </a:gridCol>
              </a:tblGrid>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Bria Feodor</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21244879"/>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Cauia Alexandru</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35845516"/>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Gheorghiţă Elena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7690873"/>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Grama Dumitru</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48212771"/>
                  </a:ext>
                </a:extLst>
              </a:tr>
              <a:tr h="198438">
                <a:tc>
                  <a:txBody>
                    <a:bodyPr/>
                    <a:lstStyle/>
                    <a:p>
                      <a:pPr algn="l" fontAlgn="ctr"/>
                      <a:r>
                        <a:rPr lang="ru-RU" sz="2400" u="none" strike="noStrike" dirty="0">
                          <a:effectLst/>
                        </a:rPr>
                        <a:t>5</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Poalelungi Mihai</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0622838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Golubenco Gheorghe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59970250"/>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Elena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0959075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Iurie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1097758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Mărgineanu Lilia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46485442"/>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Odainic Mariana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81521131"/>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Sorbală Mihail</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87998009"/>
                  </a:ext>
                </a:extLst>
              </a:tr>
              <a:tr h="198438">
                <a:tc>
                  <a:txBody>
                    <a:bodyPr/>
                    <a:lstStyle/>
                    <a:p>
                      <a:pPr algn="l" fontAlgn="ctr"/>
                      <a:r>
                        <a:rPr lang="ru-RU" sz="2400" u="none" strike="noStrike" dirty="0">
                          <a:effectLst/>
                        </a:rPr>
                        <a:t>4,9</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dirty="0" err="1">
                          <a:effectLst/>
                        </a:rPr>
                        <a:t>Ţurcan</a:t>
                      </a:r>
                      <a:r>
                        <a:rPr lang="en-GB" sz="3200" u="none" strike="noStrike" dirty="0">
                          <a:effectLst/>
                        </a:rPr>
                        <a:t> </a:t>
                      </a:r>
                      <a:r>
                        <a:rPr lang="en-GB" sz="3200" u="none" strike="noStrike" dirty="0" err="1">
                          <a:effectLst/>
                        </a:rPr>
                        <a:t>Serghei</a:t>
                      </a:r>
                      <a:endParaRPr lang="en-GB" sz="3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3981040"/>
                  </a:ext>
                </a:extLst>
              </a:tr>
            </a:tbl>
          </a:graphicData>
        </a:graphic>
      </p:graphicFrame>
    </p:spTree>
    <p:extLst>
      <p:ext uri="{BB962C8B-B14F-4D97-AF65-F5344CB8AC3E}">
        <p14:creationId xmlns:p14="http://schemas.microsoft.com/office/powerpoint/2010/main" val="1587056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Biomedicină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96546684"/>
              </p:ext>
            </p:extLst>
          </p:nvPr>
        </p:nvGraphicFramePr>
        <p:xfrm>
          <a:off x="2438400" y="1452274"/>
          <a:ext cx="7239000" cy="2790825"/>
        </p:xfrm>
        <a:graphic>
          <a:graphicData uri="http://schemas.openxmlformats.org/drawingml/2006/table">
            <a:tbl>
              <a:tblPr>
                <a:tableStyleId>{5C22544A-7EE6-4342-B048-85BDC9FD1C3A}</a:tableStyleId>
              </a:tblPr>
              <a:tblGrid>
                <a:gridCol w="1184900">
                  <a:extLst>
                    <a:ext uri="{9D8B030D-6E8A-4147-A177-3AD203B41FA5}">
                      <a16:colId xmlns:a16="http://schemas.microsoft.com/office/drawing/2014/main" val="1315964351"/>
                    </a:ext>
                  </a:extLst>
                </a:gridCol>
                <a:gridCol w="6054100">
                  <a:extLst>
                    <a:ext uri="{9D8B030D-6E8A-4147-A177-3AD203B41FA5}">
                      <a16:colId xmlns:a16="http://schemas.microsoft.com/office/drawing/2014/main" val="2792519417"/>
                    </a:ext>
                  </a:extLst>
                </a:gridCol>
              </a:tblGrid>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Balan Valentina</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07821680"/>
                  </a:ext>
                </a:extLst>
              </a:tr>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dirty="0" err="1">
                          <a:effectLst/>
                        </a:rPr>
                        <a:t>Socolova</a:t>
                      </a:r>
                      <a:r>
                        <a:rPr lang="en-GB" sz="3600" u="none" strike="noStrike" dirty="0">
                          <a:effectLst/>
                        </a:rPr>
                        <a:t> </a:t>
                      </a:r>
                      <a:r>
                        <a:rPr lang="en-GB" sz="3600" u="none" strike="noStrike" dirty="0" err="1">
                          <a:effectLst/>
                        </a:rPr>
                        <a:t>Ludmila</a:t>
                      </a:r>
                      <a:endParaRPr lang="en-GB"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91447163"/>
                  </a:ext>
                </a:extLst>
              </a:tr>
              <a:tr h="180975">
                <a:tc>
                  <a:txBody>
                    <a:bodyPr/>
                    <a:lstStyle/>
                    <a:p>
                      <a:pPr algn="l" fontAlgn="ctr"/>
                      <a:r>
                        <a:rPr lang="ru-RU" sz="2800" u="none" strike="noStrike" dirty="0">
                          <a:effectLst/>
                        </a:rPr>
                        <a:t>4,6</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Rusanovschi Valeria</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27954141"/>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a:effectLst/>
                        </a:rPr>
                        <a:t>Socolov Vasilii</a:t>
                      </a:r>
                      <a:endParaRPr lang="en-GB" sz="3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74268466"/>
                  </a:ext>
                </a:extLst>
              </a:tr>
              <a:tr h="180975">
                <a:tc>
                  <a:txBody>
                    <a:bodyPr/>
                    <a:lstStyle/>
                    <a:p>
                      <a:pPr algn="l" fontAlgn="ctr"/>
                      <a:r>
                        <a:rPr lang="ru-RU" sz="2800" u="none" strike="noStrike" dirty="0">
                          <a:effectLst/>
                        </a:rPr>
                        <a:t>4,5</a:t>
                      </a:r>
                      <a:endParaRPr lang="ru-RU"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600" u="none" strike="noStrike" dirty="0" err="1">
                          <a:effectLst/>
                        </a:rPr>
                        <a:t>Culinca</a:t>
                      </a:r>
                      <a:r>
                        <a:rPr lang="en-GB" sz="3600" u="none" strike="noStrike" dirty="0">
                          <a:effectLst/>
                        </a:rPr>
                        <a:t> </a:t>
                      </a:r>
                      <a:r>
                        <a:rPr lang="en-GB" sz="3600" u="none" strike="noStrike" dirty="0" err="1">
                          <a:effectLst/>
                        </a:rPr>
                        <a:t>Rodica</a:t>
                      </a:r>
                      <a:endParaRPr lang="en-GB"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5228145"/>
                  </a:ext>
                </a:extLst>
              </a:tr>
            </a:tbl>
          </a:graphicData>
        </a:graphic>
      </p:graphicFrame>
    </p:spTree>
    <p:extLst>
      <p:ext uri="{BB962C8B-B14F-4D97-AF65-F5344CB8AC3E}">
        <p14:creationId xmlns:p14="http://schemas.microsoft.com/office/powerpoint/2010/main" val="3935617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639762"/>
          </a:xfrm>
        </p:spPr>
        <p:txBody>
          <a:bodyPr/>
          <a:lstStyle/>
          <a:p>
            <a:r>
              <a:rPr lang="ro-RO" dirty="0"/>
              <a:t>Facultatea de Litere</a:t>
            </a:r>
            <a:endParaRPr lang="ru-RU" dirty="0"/>
          </a:p>
        </p:txBody>
      </p:sp>
      <p:sp>
        <p:nvSpPr>
          <p:cNvPr id="3" name="Объект 2"/>
          <p:cNvSpPr>
            <a:spLocks noGrp="1"/>
          </p:cNvSpPr>
          <p:nvPr>
            <p:ph idx="1"/>
          </p:nvPr>
        </p:nvSpPr>
        <p:spPr>
          <a:xfrm>
            <a:off x="304800" y="838200"/>
            <a:ext cx="11506200" cy="5638799"/>
          </a:xfrm>
        </p:spPr>
        <p:txBody>
          <a:bodyPr/>
          <a:lstStyle/>
          <a:p>
            <a:r>
              <a:rPr lang="fr-BE" dirty="0"/>
              <a:t>Calitate</a:t>
            </a:r>
            <a:r>
              <a:rPr lang="ro-RO" dirty="0"/>
              <a:t>a</a:t>
            </a:r>
            <a:r>
              <a:rPr lang="fr-BE" dirty="0"/>
              <a:t> studiul la cel mai înalt nivel!! </a:t>
            </a:r>
            <a:endParaRPr lang="ru-RU" dirty="0"/>
          </a:p>
          <a:p>
            <a:r>
              <a:rPr lang="fr-BE" dirty="0"/>
              <a:t>O universitate ce oferă multe posibilități în dezvoltarea personală și profesională</a:t>
            </a:r>
            <a:endParaRPr lang="ru-RU" dirty="0"/>
          </a:p>
          <a:p>
            <a:r>
              <a:rPr lang="ru-RU" dirty="0" err="1"/>
              <a:t>Totul</a:t>
            </a:r>
            <a:r>
              <a:rPr lang="ru-RU" dirty="0"/>
              <a:t> e </a:t>
            </a:r>
            <a:r>
              <a:rPr lang="ru-RU" dirty="0" err="1"/>
              <a:t>foarte</a:t>
            </a:r>
            <a:r>
              <a:rPr lang="ru-RU" dirty="0"/>
              <a:t> </a:t>
            </a:r>
            <a:r>
              <a:rPr lang="ru-RU" dirty="0" err="1"/>
              <a:t>bine</a:t>
            </a:r>
            <a:endParaRPr lang="ro-RO" dirty="0"/>
          </a:p>
          <a:p>
            <a:pPr marL="0" indent="0">
              <a:buNone/>
            </a:pP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05811250"/>
              </p:ext>
            </p:extLst>
          </p:nvPr>
        </p:nvGraphicFramePr>
        <p:xfrm>
          <a:off x="304800" y="2987039"/>
          <a:ext cx="11353801" cy="3489960"/>
        </p:xfrm>
        <a:graphic>
          <a:graphicData uri="http://schemas.openxmlformats.org/drawingml/2006/table">
            <a:tbl>
              <a:tblPr>
                <a:tableStyleId>{5C22544A-7EE6-4342-B048-85BDC9FD1C3A}</a:tableStyleId>
              </a:tblPr>
              <a:tblGrid>
                <a:gridCol w="1167213">
                  <a:extLst>
                    <a:ext uri="{9D8B030D-6E8A-4147-A177-3AD203B41FA5}">
                      <a16:colId xmlns:a16="http://schemas.microsoft.com/office/drawing/2014/main" val="4207513414"/>
                    </a:ext>
                  </a:extLst>
                </a:gridCol>
                <a:gridCol w="4395387">
                  <a:extLst>
                    <a:ext uri="{9D8B030D-6E8A-4147-A177-3AD203B41FA5}">
                      <a16:colId xmlns:a16="http://schemas.microsoft.com/office/drawing/2014/main" val="3525086834"/>
                    </a:ext>
                  </a:extLst>
                </a:gridCol>
                <a:gridCol w="1066800">
                  <a:extLst>
                    <a:ext uri="{9D8B030D-6E8A-4147-A177-3AD203B41FA5}">
                      <a16:colId xmlns:a16="http://schemas.microsoft.com/office/drawing/2014/main" val="1148959452"/>
                    </a:ext>
                  </a:extLst>
                </a:gridCol>
                <a:gridCol w="4724401">
                  <a:extLst>
                    <a:ext uri="{9D8B030D-6E8A-4147-A177-3AD203B41FA5}">
                      <a16:colId xmlns:a16="http://schemas.microsoft.com/office/drawing/2014/main" val="2754351057"/>
                    </a:ext>
                  </a:extLst>
                </a:gridCol>
              </a:tblGrid>
              <a:tr h="180975">
                <a:tc>
                  <a:txBody>
                    <a:bodyPr/>
                    <a:lstStyle/>
                    <a:p>
                      <a:pPr algn="l" fontAlgn="ctr"/>
                      <a:r>
                        <a:rPr lang="ru-RU" sz="2000" u="none" strike="noStrike" dirty="0">
                          <a:effectLst/>
                        </a:rPr>
                        <a:t>4,8</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Vatamanu Carolina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Cairang Lamao</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71812448"/>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Kim Won Sim</a:t>
                      </a:r>
                      <a:endParaRPr lang="en-GB"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Jing Jing</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48382161"/>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Zhang </a:t>
                      </a:r>
                      <a:r>
                        <a:rPr lang="en-GB" sz="2800" u="none" strike="noStrike" dirty="0" err="1">
                          <a:effectLst/>
                        </a:rPr>
                        <a:t>Wenyi</a:t>
                      </a:r>
                      <a:endParaRPr lang="en-GB" sz="2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Zhang Mao</a:t>
                      </a:r>
                      <a:endParaRPr lang="en-GB" sz="2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1174782"/>
                  </a:ext>
                </a:extLst>
              </a:tr>
              <a:tr h="180975">
                <a:tc>
                  <a:txBody>
                    <a:bodyPr/>
                    <a:lstStyle/>
                    <a:p>
                      <a:pPr algn="l" fontAlgn="ctr"/>
                      <a:r>
                        <a:rPr lang="ru-RU" sz="2000" u="none" strike="noStrike" dirty="0">
                          <a:effectLst/>
                        </a:rPr>
                        <a:t>4,7</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Ratcova Inga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Zhu Yaya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04496236"/>
                  </a:ext>
                </a:extLst>
              </a:tr>
              <a:tr h="180975">
                <a:tc>
                  <a:txBody>
                    <a:bodyPr/>
                    <a:lstStyle/>
                    <a:p>
                      <a:pPr algn="l" fontAlgn="ctr"/>
                      <a:r>
                        <a:rPr lang="ru-RU" sz="2000" u="none" strike="noStrike" dirty="0">
                          <a:effectLst/>
                        </a:rPr>
                        <a:t>4,6</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Han Ho Jin</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a:effectLst/>
                        </a:rPr>
                        <a:t>Cheng Xiao</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72885960"/>
                  </a:ext>
                </a:extLst>
              </a:tr>
              <a:tr h="180975">
                <a:tc>
                  <a:txBody>
                    <a:bodyPr/>
                    <a:lstStyle/>
                    <a:p>
                      <a:pPr algn="l" fontAlgn="ctr"/>
                      <a:r>
                        <a:rPr lang="ru-RU" sz="2000" u="none" strike="noStrike" dirty="0">
                          <a:effectLst/>
                        </a:rPr>
                        <a:t>4,6</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Stoianova Inga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err="1">
                          <a:effectLst/>
                        </a:rPr>
                        <a:t>Bejenuță</a:t>
                      </a:r>
                      <a:r>
                        <a:rPr lang="en-GB" sz="2800" u="none" strike="noStrike" dirty="0">
                          <a:effectLst/>
                        </a:rPr>
                        <a:t> Natalia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9953440"/>
                  </a:ext>
                </a:extLst>
              </a:tr>
              <a:tr h="180975">
                <a:tc>
                  <a:txBody>
                    <a:bodyPr/>
                    <a:lstStyle/>
                    <a:p>
                      <a:pPr algn="l" fontAlgn="ctr"/>
                      <a:r>
                        <a:rPr lang="ru-RU" sz="2000" u="none" strike="noStrike" dirty="0">
                          <a:effectLst/>
                        </a:rPr>
                        <a:t>4,5</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Ciumacenco Valentina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dirty="0" err="1">
                          <a:effectLst/>
                        </a:rPr>
                        <a:t>Ivaniuc</a:t>
                      </a:r>
                      <a:r>
                        <a:rPr lang="en-GB" sz="2800" u="none" strike="noStrike" dirty="0">
                          <a:effectLst/>
                        </a:rPr>
                        <a:t> Corina</a:t>
                      </a: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38615221"/>
                  </a:ext>
                </a:extLst>
              </a:tr>
              <a:tr h="180975">
                <a:tc>
                  <a:txBody>
                    <a:bodyPr/>
                    <a:lstStyle/>
                    <a:p>
                      <a:pPr algn="l" fontAlgn="ctr"/>
                      <a:r>
                        <a:rPr lang="ru-RU" sz="2000" u="none" strike="noStrike" dirty="0">
                          <a:effectLst/>
                        </a:rPr>
                        <a:t>4,4</a:t>
                      </a:r>
                      <a:endParaRPr lang="ru-RU" sz="20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800" u="none" strike="noStrike">
                          <a:effectLst/>
                        </a:rPr>
                        <a:t>Dodu-Savca Carolina</a:t>
                      </a: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n-GB" sz="28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n-GB" sz="2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7916916"/>
                  </a:ext>
                </a:extLst>
              </a:tr>
            </a:tbl>
          </a:graphicData>
        </a:graphic>
      </p:graphicFrame>
    </p:spTree>
    <p:extLst>
      <p:ext uri="{BB962C8B-B14F-4D97-AF65-F5344CB8AC3E}">
        <p14:creationId xmlns:p14="http://schemas.microsoft.com/office/powerpoint/2010/main" val="2477726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Informatică, Inginerie și Design</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13157521"/>
              </p:ext>
            </p:extLst>
          </p:nvPr>
        </p:nvGraphicFramePr>
        <p:xfrm>
          <a:off x="2895600" y="2133599"/>
          <a:ext cx="6324600" cy="2667000"/>
        </p:xfrm>
        <a:graphic>
          <a:graphicData uri="http://schemas.openxmlformats.org/drawingml/2006/table">
            <a:tbl>
              <a:tblPr>
                <a:tableStyleId>{5C22544A-7EE6-4342-B048-85BDC9FD1C3A}</a:tableStyleId>
              </a:tblPr>
              <a:tblGrid>
                <a:gridCol w="1035228">
                  <a:extLst>
                    <a:ext uri="{9D8B030D-6E8A-4147-A177-3AD203B41FA5}">
                      <a16:colId xmlns:a16="http://schemas.microsoft.com/office/drawing/2014/main" val="1518404402"/>
                    </a:ext>
                  </a:extLst>
                </a:gridCol>
                <a:gridCol w="5289372">
                  <a:extLst>
                    <a:ext uri="{9D8B030D-6E8A-4147-A177-3AD203B41FA5}">
                      <a16:colId xmlns:a16="http://schemas.microsoft.com/office/drawing/2014/main" val="2409675645"/>
                    </a:ext>
                  </a:extLst>
                </a:gridCol>
              </a:tblGrid>
              <a:tr h="656166">
                <a:tc>
                  <a:txBody>
                    <a:bodyPr/>
                    <a:lstStyle/>
                    <a:p>
                      <a:pPr algn="l" fontAlgn="ctr"/>
                      <a:r>
                        <a:rPr lang="ru-RU" sz="2400" u="none" strike="noStrike" dirty="0">
                          <a:effectLst/>
                        </a:rPr>
                        <a:t>4,7</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Dubcovețchi Iurie</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29880001"/>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Grecu Alexandr</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1958279"/>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a:effectLst/>
                        </a:rPr>
                        <a:t>Mațcan-Lîsenco Inna</a:t>
                      </a:r>
                      <a:endParaRPr lang="en-GB" sz="3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04450281"/>
                  </a:ext>
                </a:extLst>
              </a:tr>
              <a:tr h="670278">
                <a:tc>
                  <a:txBody>
                    <a:bodyPr/>
                    <a:lstStyle/>
                    <a:p>
                      <a:pPr algn="l" fontAlgn="ctr"/>
                      <a:r>
                        <a:rPr lang="ru-RU" sz="2400" u="none" strike="noStrike" dirty="0">
                          <a:effectLst/>
                        </a:rPr>
                        <a:t>4</a:t>
                      </a:r>
                      <a:endParaRPr lang="ru-RU" sz="2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3200" u="none" strike="noStrike" dirty="0" err="1">
                          <a:effectLst/>
                        </a:rPr>
                        <a:t>Taburța</a:t>
                      </a:r>
                      <a:r>
                        <a:rPr lang="en-GB" sz="3200" u="none" strike="noStrike" dirty="0">
                          <a:effectLst/>
                        </a:rPr>
                        <a:t> </a:t>
                      </a:r>
                      <a:r>
                        <a:rPr lang="en-GB" sz="3200" u="none" strike="noStrike" dirty="0" err="1">
                          <a:effectLst/>
                        </a:rPr>
                        <a:t>Rodica</a:t>
                      </a:r>
                      <a:endParaRPr lang="en-GB" sz="3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16521790"/>
                  </a:ext>
                </a:extLst>
              </a:tr>
            </a:tbl>
          </a:graphicData>
        </a:graphic>
      </p:graphicFrame>
    </p:spTree>
    <p:extLst>
      <p:ext uri="{BB962C8B-B14F-4D97-AF65-F5344CB8AC3E}">
        <p14:creationId xmlns:p14="http://schemas.microsoft.com/office/powerpoint/2010/main" val="3476879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Facultatea Relații Internaționale, Jurnalism și Științe Politice</a:t>
            </a:r>
            <a:endParaRPr lang="ru-RU" dirty="0"/>
          </a:p>
        </p:txBody>
      </p:sp>
      <p:sp>
        <p:nvSpPr>
          <p:cNvPr id="3" name="Объект 2"/>
          <p:cNvSpPr>
            <a:spLocks noGrp="1"/>
          </p:cNvSpPr>
          <p:nvPr>
            <p:ph idx="1"/>
          </p:nvPr>
        </p:nvSpPr>
        <p:spPr>
          <a:xfrm>
            <a:off x="228600" y="1417638"/>
            <a:ext cx="11734800" cy="5135561"/>
          </a:xfrm>
        </p:spPr>
        <p:txBody>
          <a:bodyPr/>
          <a:lstStyle/>
          <a:p>
            <a:r>
              <a:rPr lang="fr-BE" sz="2400" dirty="0"/>
              <a:t>Profesori mai buni ca dna Viorica Țîcu, Rodica Panța, dnul Mihai Cernencu si Vitalie Pleșca nu am mai vazut. Sun chiar profesioniști în domeniul său. Se simte, și chiar se vede că predau lecția cu o mare pasiune. Cu așa profesori e ușor să comunici. Pe parcursul orelor se stabilește o relație bună (chiar și prietenească) între profesor și student, ce îndeamnă studenții să învețe și să nu lipsească de la ore! Mulțumesc, ULIM, pentru posibilitatea de a studia calitativ, eficient și interesant. Vă mulțumim, dragi profesori!</a:t>
            </a:r>
            <a:endParaRPr lang="ru-RU" sz="2400" dirty="0"/>
          </a:p>
          <a:p>
            <a:r>
              <a:rPr lang="ru-RU" sz="2400" dirty="0"/>
              <a:t>Почаще проводить мастер-классы. Очень интересно и </a:t>
            </a:r>
            <a:r>
              <a:rPr lang="ru-RU" sz="2400" dirty="0" err="1"/>
              <a:t>позн</a:t>
            </a:r>
            <a:r>
              <a:rPr lang="ro-RO" sz="2400" dirty="0"/>
              <a:t>a</a:t>
            </a:r>
            <a:r>
              <a:rPr lang="ru-RU" sz="2400" dirty="0" err="1"/>
              <a:t>вательно</a:t>
            </a:r>
            <a:r>
              <a:rPr lang="ru-RU" sz="2400" dirty="0"/>
              <a:t>.</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34677936"/>
              </p:ext>
            </p:extLst>
          </p:nvPr>
        </p:nvGraphicFramePr>
        <p:xfrm>
          <a:off x="2095500" y="4191000"/>
          <a:ext cx="8001000" cy="2306955"/>
        </p:xfrm>
        <a:graphic>
          <a:graphicData uri="http://schemas.openxmlformats.org/drawingml/2006/table">
            <a:tbl>
              <a:tblPr>
                <a:tableStyleId>{5C22544A-7EE6-4342-B048-85BDC9FD1C3A}</a:tableStyleId>
              </a:tblPr>
              <a:tblGrid>
                <a:gridCol w="1309626">
                  <a:extLst>
                    <a:ext uri="{9D8B030D-6E8A-4147-A177-3AD203B41FA5}">
                      <a16:colId xmlns:a16="http://schemas.microsoft.com/office/drawing/2014/main" val="1819375736"/>
                    </a:ext>
                  </a:extLst>
                </a:gridCol>
                <a:gridCol w="6691374">
                  <a:extLst>
                    <a:ext uri="{9D8B030D-6E8A-4147-A177-3AD203B41FA5}">
                      <a16:colId xmlns:a16="http://schemas.microsoft.com/office/drawing/2014/main" val="1842335537"/>
                    </a:ext>
                  </a:extLst>
                </a:gridCol>
              </a:tblGrid>
              <a:tr h="161925">
                <a:tc>
                  <a:txBody>
                    <a:bodyPr/>
                    <a:lstStyle/>
                    <a:p>
                      <a:pPr algn="l" fontAlgn="ctr"/>
                      <a:r>
                        <a:rPr lang="ru-RU" sz="2100" u="none" strike="noStrike" dirty="0">
                          <a:effectLst/>
                        </a:rPr>
                        <a:t>5</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Marinov Igor</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9731841"/>
                  </a:ext>
                </a:extLst>
              </a:tr>
              <a:tr h="180975">
                <a:tc>
                  <a:txBody>
                    <a:bodyPr/>
                    <a:lstStyle/>
                    <a:p>
                      <a:pPr algn="l" fontAlgn="ctr"/>
                      <a:r>
                        <a:rPr lang="ru-RU" sz="2100" u="none" strike="noStrike" dirty="0">
                          <a:effectLst/>
                        </a:rPr>
                        <a:t>4,9</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Mija</a:t>
                      </a:r>
                      <a:r>
                        <a:rPr lang="en-GB" sz="2100" u="none" strike="noStrike" dirty="0">
                          <a:effectLst/>
                        </a:rPr>
                        <a:t> </a:t>
                      </a:r>
                      <a:r>
                        <a:rPr lang="en-GB" sz="2100" u="none" strike="noStrike" dirty="0" err="1">
                          <a:effectLst/>
                        </a:rPr>
                        <a:t>Valeriu</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20177134"/>
                  </a:ext>
                </a:extLst>
              </a:tr>
              <a:tr h="180975">
                <a:tc>
                  <a:txBody>
                    <a:bodyPr/>
                    <a:lstStyle/>
                    <a:p>
                      <a:pPr algn="l" fontAlgn="ctr"/>
                      <a:r>
                        <a:rPr lang="ru-RU" sz="2100" u="none" strike="noStrike" dirty="0">
                          <a:effectLst/>
                        </a:rPr>
                        <a:t>4,9</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Rusu Liliana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15778693"/>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Cernencu</a:t>
                      </a:r>
                      <a:r>
                        <a:rPr lang="en-GB" sz="2100" u="none" strike="noStrike" dirty="0">
                          <a:effectLst/>
                        </a:rPr>
                        <a:t> Elena</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4442530"/>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Coadă Ludmila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96419193"/>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a:effectLst/>
                        </a:rPr>
                        <a:t>Panța Rodica</a:t>
                      </a:r>
                      <a:endParaRPr lang="en-GB" sz="21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32265475"/>
                  </a:ext>
                </a:extLst>
              </a:tr>
              <a:tr h="180975">
                <a:tc>
                  <a:txBody>
                    <a:bodyPr/>
                    <a:lstStyle/>
                    <a:p>
                      <a:pPr algn="l" fontAlgn="ctr"/>
                      <a:r>
                        <a:rPr lang="ru-RU" sz="2100" u="none" strike="noStrike" dirty="0">
                          <a:effectLst/>
                        </a:rPr>
                        <a:t>4,8</a:t>
                      </a:r>
                      <a:endParaRPr lang="ru-RU" sz="2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GB" sz="2100" u="none" strike="noStrike" dirty="0" err="1">
                          <a:effectLst/>
                        </a:rPr>
                        <a:t>Popa</a:t>
                      </a:r>
                      <a:r>
                        <a:rPr lang="en-GB" sz="2100" u="none" strike="noStrike" dirty="0">
                          <a:effectLst/>
                        </a:rPr>
                        <a:t> Victoria</a:t>
                      </a:r>
                      <a:endParaRPr lang="en-GB" sz="2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13900717"/>
                  </a:ext>
                </a:extLst>
              </a:tr>
            </a:tbl>
          </a:graphicData>
        </a:graphic>
      </p:graphicFrame>
    </p:spTree>
    <p:extLst>
      <p:ext uri="{BB962C8B-B14F-4D97-AF65-F5344CB8AC3E}">
        <p14:creationId xmlns:p14="http://schemas.microsoft.com/office/powerpoint/2010/main" val="1275450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63562"/>
          </a:xfrm>
        </p:spPr>
        <p:txBody>
          <a:bodyPr/>
          <a:lstStyle/>
          <a:p>
            <a:r>
              <a:rPr lang="ro-RO" dirty="0"/>
              <a:t>Concluzii</a:t>
            </a:r>
            <a:endParaRPr lang="ru-RU" dirty="0"/>
          </a:p>
        </p:txBody>
      </p:sp>
      <p:sp>
        <p:nvSpPr>
          <p:cNvPr id="3" name="Content Placeholder 2"/>
          <p:cNvSpPr>
            <a:spLocks noGrp="1"/>
          </p:cNvSpPr>
          <p:nvPr>
            <p:ph idx="1"/>
          </p:nvPr>
        </p:nvSpPr>
        <p:spPr>
          <a:xfrm>
            <a:off x="381000" y="1143000"/>
            <a:ext cx="11277600" cy="5486400"/>
          </a:xfrm>
        </p:spPr>
        <p:txBody>
          <a:bodyPr/>
          <a:lstStyle/>
          <a:p>
            <a:pPr marL="0" indent="0">
              <a:buNone/>
            </a:pPr>
            <a:r>
              <a:rPr lang="ro-RO" sz="2900" dirty="0"/>
              <a:t>Aprecierile serviciilor administrative (care în mare parte indică șa un nivel mediu-înalt) denotă, că studenții evaluează mai înalt:</a:t>
            </a:r>
            <a:endParaRPr lang="ru-RU" sz="2900" dirty="0"/>
          </a:p>
          <a:p>
            <a:pPr lvl="0"/>
            <a:r>
              <a:rPr lang="ro-RO" sz="2900" dirty="0"/>
              <a:t>accesul și calitatea satisfacerii solicitărilor de către decanate (4,2);</a:t>
            </a:r>
            <a:endParaRPr lang="ru-RU" sz="2900" dirty="0"/>
          </a:p>
          <a:p>
            <a:pPr lvl="0"/>
            <a:r>
              <a:rPr lang="ro-RO" sz="2900" dirty="0"/>
              <a:t>accesul și calitatea satisfacerii solicitărilor de către catedre (4,1); </a:t>
            </a:r>
            <a:endParaRPr lang="ru-RU" sz="2900" dirty="0"/>
          </a:p>
          <a:p>
            <a:pPr lvl="0"/>
            <a:r>
              <a:rPr lang="ro-RO" sz="2900" dirty="0"/>
              <a:t>accesul la informaţii utile cu privire la universitate (4,1).</a:t>
            </a:r>
            <a:endParaRPr lang="ru-RU" sz="2900" dirty="0"/>
          </a:p>
          <a:p>
            <a:pPr marL="0" indent="0">
              <a:buNone/>
            </a:pPr>
            <a:r>
              <a:rPr lang="fr-BE" sz="2900" dirty="0"/>
              <a:t> </a:t>
            </a:r>
            <a:r>
              <a:rPr lang="en-US" sz="2900" dirty="0" err="1"/>
              <a:t>Cele</a:t>
            </a:r>
            <a:r>
              <a:rPr lang="en-US" sz="2900" dirty="0"/>
              <a:t> </a:t>
            </a:r>
            <a:r>
              <a:rPr lang="en-US" sz="2900" dirty="0" err="1"/>
              <a:t>mai</a:t>
            </a:r>
            <a:r>
              <a:rPr lang="en-US" sz="2900" dirty="0"/>
              <a:t> </a:t>
            </a:r>
            <a:r>
              <a:rPr lang="en-US" sz="2900" dirty="0" err="1"/>
              <a:t>înalte</a:t>
            </a:r>
            <a:r>
              <a:rPr lang="en-US" sz="2900" dirty="0"/>
              <a:t> </a:t>
            </a:r>
            <a:r>
              <a:rPr lang="en-US" sz="2900" dirty="0" err="1"/>
              <a:t>aprecieri</a:t>
            </a:r>
            <a:r>
              <a:rPr lang="en-US" sz="2900" dirty="0"/>
              <a:t> </a:t>
            </a:r>
            <a:r>
              <a:rPr lang="ro-RO" sz="2900" dirty="0"/>
              <a:t>ale </a:t>
            </a:r>
            <a:r>
              <a:rPr lang="en-US" sz="2900" dirty="0" err="1"/>
              <a:t>serviciilor</a:t>
            </a:r>
            <a:r>
              <a:rPr lang="en-US" sz="2900" dirty="0"/>
              <a:t> </a:t>
            </a:r>
            <a:r>
              <a:rPr lang="en-US" sz="2900" dirty="0" err="1"/>
              <a:t>educaționale</a:t>
            </a:r>
            <a:r>
              <a:rPr lang="en-US" sz="2900" dirty="0"/>
              <a:t> </a:t>
            </a:r>
            <a:r>
              <a:rPr lang="en-US" sz="2900" dirty="0" err="1"/>
              <a:t>sunt</a:t>
            </a:r>
            <a:r>
              <a:rPr lang="en-US" sz="2900" dirty="0"/>
              <a:t> date:</a:t>
            </a:r>
            <a:endParaRPr lang="ru-RU" sz="2900" dirty="0"/>
          </a:p>
          <a:p>
            <a:pPr lvl="0"/>
            <a:r>
              <a:rPr lang="ro-RO" sz="2900" dirty="0"/>
              <a:t>c</a:t>
            </a:r>
            <a:r>
              <a:rPr lang="en-US" sz="2900" dirty="0"/>
              <a:t>alit</a:t>
            </a:r>
            <a:r>
              <a:rPr lang="ro-RO" sz="2900" dirty="0"/>
              <a:t>ății</a:t>
            </a:r>
            <a:r>
              <a:rPr lang="en-US" sz="2900" dirty="0"/>
              <a:t> </a:t>
            </a:r>
            <a:r>
              <a:rPr lang="en-US" sz="2900" dirty="0" err="1"/>
              <a:t>pregătirii</a:t>
            </a:r>
            <a:r>
              <a:rPr lang="en-US" sz="2900" dirty="0"/>
              <a:t> </a:t>
            </a:r>
            <a:r>
              <a:rPr lang="en-US" sz="2900" dirty="0" err="1"/>
              <a:t>didactice</a:t>
            </a:r>
            <a:r>
              <a:rPr lang="en-US" sz="2900" dirty="0"/>
              <a:t> </a:t>
            </a:r>
            <a:r>
              <a:rPr lang="en-US" sz="2900" dirty="0" err="1"/>
              <a:t>şi</a:t>
            </a:r>
            <a:r>
              <a:rPr lang="en-US" sz="2900" dirty="0"/>
              <a:t> </a:t>
            </a:r>
            <a:r>
              <a:rPr lang="en-US" sz="2900" dirty="0" err="1"/>
              <a:t>ştiinţifice</a:t>
            </a:r>
            <a:r>
              <a:rPr lang="en-US" sz="2900" dirty="0"/>
              <a:t> a </a:t>
            </a:r>
            <a:r>
              <a:rPr lang="en-US" sz="2900" dirty="0" err="1"/>
              <a:t>personalului</a:t>
            </a:r>
            <a:r>
              <a:rPr lang="en-US" sz="2900" dirty="0"/>
              <a:t> didactic (4,1)</a:t>
            </a:r>
            <a:r>
              <a:rPr lang="ro-RO" sz="2900" dirty="0"/>
              <a:t>;</a:t>
            </a:r>
            <a:endParaRPr lang="ru-RU" sz="2900" dirty="0"/>
          </a:p>
          <a:p>
            <a:pPr lvl="0"/>
            <a:r>
              <a:rPr lang="ro-RO" sz="2900" dirty="0"/>
              <a:t>orarului disciplinelor studiate (4,1);</a:t>
            </a:r>
            <a:endParaRPr lang="ru-RU" sz="2900" dirty="0"/>
          </a:p>
          <a:p>
            <a:r>
              <a:rPr lang="en-US" sz="2900" dirty="0" err="1"/>
              <a:t>sprijinului</a:t>
            </a:r>
            <a:r>
              <a:rPr lang="en-US" sz="2900" dirty="0"/>
              <a:t> </a:t>
            </a:r>
            <a:r>
              <a:rPr lang="en-US" sz="2900" dirty="0" err="1"/>
              <a:t>oferit</a:t>
            </a:r>
            <a:r>
              <a:rPr lang="en-US" sz="2900" dirty="0"/>
              <a:t> din </a:t>
            </a:r>
            <a:r>
              <a:rPr lang="en-US" sz="2900" dirty="0" err="1"/>
              <a:t>partea</a:t>
            </a:r>
            <a:r>
              <a:rPr lang="en-US" sz="2900" dirty="0"/>
              <a:t> </a:t>
            </a:r>
            <a:r>
              <a:rPr lang="en-US" sz="2900" dirty="0" err="1"/>
              <a:t>tutorilor</a:t>
            </a:r>
            <a:r>
              <a:rPr lang="en-US" sz="2900" dirty="0"/>
              <a:t> - </a:t>
            </a:r>
            <a:r>
              <a:rPr lang="en-US" sz="2900" dirty="0" err="1"/>
              <a:t>îndrumătorilor</a:t>
            </a:r>
            <a:r>
              <a:rPr lang="en-US" sz="2900" dirty="0"/>
              <a:t> de </a:t>
            </a:r>
            <a:r>
              <a:rPr lang="en-US" sz="2900" dirty="0" err="1"/>
              <a:t>grupă</a:t>
            </a:r>
            <a:r>
              <a:rPr lang="en-US" sz="2900" dirty="0"/>
              <a:t> </a:t>
            </a:r>
            <a:r>
              <a:rPr lang="en-US" sz="2900" dirty="0" err="1"/>
              <a:t>academică</a:t>
            </a:r>
            <a:r>
              <a:rPr lang="en-US" sz="2900" dirty="0"/>
              <a:t> (4,0).</a:t>
            </a:r>
          </a:p>
        </p:txBody>
      </p:sp>
    </p:spTree>
    <p:extLst>
      <p:ext uri="{BB962C8B-B14F-4D97-AF65-F5344CB8AC3E}">
        <p14:creationId xmlns:p14="http://schemas.microsoft.com/office/powerpoint/2010/main" val="2101059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11201400" cy="6019800"/>
          </a:xfrm>
        </p:spPr>
        <p:txBody>
          <a:bodyPr/>
          <a:lstStyle/>
          <a:p>
            <a:pPr marL="0" indent="0">
              <a:buNone/>
            </a:pPr>
            <a:r>
              <a:rPr lang="ro-RO" dirty="0"/>
              <a:t>Aprecierea facilităților existente la universitate scoate în evidență evaluări aproape similare cu cele din cadrul sondajului realizat în anul universitar 2018-2019. Cele mai joase aprecieri:</a:t>
            </a:r>
            <a:endParaRPr lang="ru-RU" dirty="0"/>
          </a:p>
          <a:p>
            <a:pPr lvl="0"/>
            <a:r>
              <a:rPr lang="en-US" dirty="0" err="1"/>
              <a:t>serviciilor</a:t>
            </a:r>
            <a:r>
              <a:rPr lang="en-US" dirty="0"/>
              <a:t> </a:t>
            </a:r>
            <a:r>
              <a:rPr lang="en-US" dirty="0" err="1"/>
              <a:t>medicale</a:t>
            </a:r>
            <a:r>
              <a:rPr lang="en-US" dirty="0"/>
              <a:t> </a:t>
            </a:r>
            <a:r>
              <a:rPr lang="en-US" dirty="0" err="1"/>
              <a:t>oferite</a:t>
            </a:r>
            <a:r>
              <a:rPr lang="en-US" dirty="0"/>
              <a:t> </a:t>
            </a:r>
            <a:r>
              <a:rPr lang="en-US" dirty="0" err="1"/>
              <a:t>în</a:t>
            </a:r>
            <a:r>
              <a:rPr lang="en-US" dirty="0"/>
              <a:t> </a:t>
            </a:r>
            <a:r>
              <a:rPr lang="en-US" dirty="0" err="1"/>
              <a:t>cadrul</a:t>
            </a:r>
            <a:r>
              <a:rPr lang="en-US" dirty="0"/>
              <a:t> </a:t>
            </a:r>
            <a:r>
              <a:rPr lang="en-US" dirty="0" err="1"/>
              <a:t>universităţii</a:t>
            </a:r>
            <a:r>
              <a:rPr lang="en-US" dirty="0"/>
              <a:t> (3,4);</a:t>
            </a:r>
            <a:endParaRPr lang="ru-RU" dirty="0"/>
          </a:p>
          <a:p>
            <a:pPr lvl="0"/>
            <a:r>
              <a:rPr lang="en-US" dirty="0" err="1"/>
              <a:t>facilităţilor</a:t>
            </a:r>
            <a:r>
              <a:rPr lang="en-US" dirty="0"/>
              <a:t> </a:t>
            </a:r>
            <a:r>
              <a:rPr lang="en-US" dirty="0" err="1"/>
              <a:t>şi</a:t>
            </a:r>
            <a:r>
              <a:rPr lang="en-US" dirty="0"/>
              <a:t> </a:t>
            </a:r>
            <a:r>
              <a:rPr lang="en-US" dirty="0" err="1"/>
              <a:t>serviciilor</a:t>
            </a:r>
            <a:r>
              <a:rPr lang="en-US" dirty="0"/>
              <a:t> </a:t>
            </a:r>
            <a:r>
              <a:rPr lang="en-US" dirty="0" err="1"/>
              <a:t>oferite</a:t>
            </a:r>
            <a:r>
              <a:rPr lang="en-US" dirty="0"/>
              <a:t> </a:t>
            </a:r>
            <a:r>
              <a:rPr lang="en-US" dirty="0" err="1"/>
              <a:t>studenţilor</a:t>
            </a:r>
            <a:r>
              <a:rPr lang="en-US" dirty="0"/>
              <a:t> cu </a:t>
            </a:r>
            <a:r>
              <a:rPr lang="en-US" dirty="0" err="1"/>
              <a:t>dizabilităţi</a:t>
            </a:r>
            <a:r>
              <a:rPr lang="en-US" dirty="0"/>
              <a:t> (3,5)</a:t>
            </a:r>
            <a:r>
              <a:rPr lang="ro-RO" dirty="0"/>
              <a:t>.</a:t>
            </a:r>
            <a:endParaRPr lang="ru-RU" dirty="0"/>
          </a:p>
          <a:p>
            <a:r>
              <a:rPr lang="en-US" dirty="0"/>
              <a:t> </a:t>
            </a:r>
            <a:r>
              <a:rPr lang="en-US" dirty="0" err="1"/>
              <a:t>Aprecieri</a:t>
            </a:r>
            <a:r>
              <a:rPr lang="en-US" dirty="0"/>
              <a:t> </a:t>
            </a:r>
            <a:r>
              <a:rPr lang="en-US" dirty="0" err="1"/>
              <a:t>înalte</a:t>
            </a:r>
            <a:r>
              <a:rPr lang="en-US" dirty="0"/>
              <a:t> </a:t>
            </a:r>
            <a:r>
              <a:rPr lang="en-US" dirty="0" err="1"/>
              <a:t>în</a:t>
            </a:r>
            <a:r>
              <a:rPr lang="en-US" dirty="0"/>
              <a:t> </a:t>
            </a:r>
            <a:r>
              <a:rPr lang="en-US" dirty="0" err="1"/>
              <a:t>cadrul</a:t>
            </a:r>
            <a:r>
              <a:rPr lang="en-US" dirty="0"/>
              <a:t> </a:t>
            </a:r>
            <a:r>
              <a:rPr lang="en-US" dirty="0" err="1"/>
              <a:t>evaluării</a:t>
            </a:r>
            <a:r>
              <a:rPr lang="en-US" dirty="0"/>
              <a:t> </a:t>
            </a:r>
            <a:r>
              <a:rPr lang="en-US" dirty="0" err="1"/>
              <a:t>bazei</a:t>
            </a:r>
            <a:r>
              <a:rPr lang="en-US" dirty="0"/>
              <a:t> material </a:t>
            </a:r>
            <a:r>
              <a:rPr lang="en-US" dirty="0" err="1"/>
              <a:t>sunt</a:t>
            </a:r>
            <a:r>
              <a:rPr lang="en-US" dirty="0"/>
              <a:t> date:</a:t>
            </a:r>
            <a:endParaRPr lang="ru-RU" dirty="0"/>
          </a:p>
          <a:p>
            <a:pPr lvl="0"/>
            <a:r>
              <a:rPr lang="en-US" dirty="0" err="1"/>
              <a:t>dotării</a:t>
            </a:r>
            <a:r>
              <a:rPr lang="en-US" dirty="0"/>
              <a:t> </a:t>
            </a:r>
            <a:r>
              <a:rPr lang="en-US" dirty="0" err="1"/>
              <a:t>și</a:t>
            </a:r>
            <a:r>
              <a:rPr lang="en-US" dirty="0"/>
              <a:t> </a:t>
            </a:r>
            <a:r>
              <a:rPr lang="en-US" dirty="0" err="1"/>
              <a:t>activității</a:t>
            </a:r>
            <a:r>
              <a:rPr lang="en-US" dirty="0"/>
              <a:t> </a:t>
            </a:r>
            <a:r>
              <a:rPr lang="en-US" dirty="0" err="1"/>
              <a:t>bibliotecilor</a:t>
            </a:r>
            <a:r>
              <a:rPr lang="en-US" dirty="0"/>
              <a:t> (4,2);</a:t>
            </a:r>
            <a:endParaRPr lang="ru-RU" dirty="0"/>
          </a:p>
          <a:p>
            <a:pPr lvl="0"/>
            <a:r>
              <a:rPr lang="fr-BE" dirty="0"/>
              <a:t>dotării sălilor de curs cu tehnologii informaționale (4,0);</a:t>
            </a:r>
            <a:endParaRPr lang="ru-RU" dirty="0"/>
          </a:p>
          <a:p>
            <a:pPr lvl="0"/>
            <a:r>
              <a:rPr lang="fr-BE" dirty="0"/>
              <a:t>Calității bazei materiale în general la universitate și facultate (4,0).</a:t>
            </a:r>
            <a:endParaRPr lang="ru-RU" dirty="0"/>
          </a:p>
        </p:txBody>
      </p:sp>
    </p:spTree>
    <p:extLst>
      <p:ext uri="{BB962C8B-B14F-4D97-AF65-F5344CB8AC3E}">
        <p14:creationId xmlns:p14="http://schemas.microsoft.com/office/powerpoint/2010/main" val="358334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09600" y="274638"/>
            <a:ext cx="10972800" cy="792162"/>
          </a:xfrm>
        </p:spPr>
        <p:txBody>
          <a:bodyPr/>
          <a:lstStyle/>
          <a:p>
            <a:r>
              <a:rPr lang="ro-RO" dirty="0"/>
              <a:t>Chestionarul 1 - Ani de studiu</a:t>
            </a:r>
            <a:endParaRPr lang="ru-RU" dirty="0"/>
          </a:p>
        </p:txBody>
      </p:sp>
      <p:graphicFrame>
        <p:nvGraphicFramePr>
          <p:cNvPr id="11" name="Объект 10"/>
          <p:cNvGraphicFramePr>
            <a:graphicFrameLocks noGrp="1"/>
          </p:cNvGraphicFramePr>
          <p:nvPr>
            <p:ph sz="half" idx="1"/>
            <p:extLst>
              <p:ext uri="{D42A27DB-BD31-4B8C-83A1-F6EECF244321}">
                <p14:modId xmlns:p14="http://schemas.microsoft.com/office/powerpoint/2010/main" val="2498842527"/>
              </p:ext>
            </p:extLst>
          </p:nvPr>
        </p:nvGraphicFramePr>
        <p:xfrm>
          <a:off x="304801" y="1143000"/>
          <a:ext cx="6324599" cy="548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Объект 2"/>
          <p:cNvGraphicFramePr>
            <a:graphicFrameLocks noGrp="1"/>
          </p:cNvGraphicFramePr>
          <p:nvPr>
            <p:ph sz="half" idx="2"/>
            <p:extLst>
              <p:ext uri="{D42A27DB-BD31-4B8C-83A1-F6EECF244321}">
                <p14:modId xmlns:p14="http://schemas.microsoft.com/office/powerpoint/2010/main" val="2217666807"/>
              </p:ext>
            </p:extLst>
          </p:nvPr>
        </p:nvGraphicFramePr>
        <p:xfrm>
          <a:off x="6858000" y="1371600"/>
          <a:ext cx="5075555" cy="4294384"/>
        </p:xfrm>
        <a:graphic>
          <a:graphicData uri="http://schemas.openxmlformats.org/drawingml/2006/table">
            <a:tbl>
              <a:tblPr>
                <a:tableStyleId>{5C22544A-7EE6-4342-B048-85BDC9FD1C3A}</a:tableStyleId>
              </a:tblPr>
              <a:tblGrid>
                <a:gridCol w="945923">
                  <a:extLst>
                    <a:ext uri="{9D8B030D-6E8A-4147-A177-3AD203B41FA5}">
                      <a16:colId xmlns:a16="http://schemas.microsoft.com/office/drawing/2014/main" val="1199870626"/>
                    </a:ext>
                  </a:extLst>
                </a:gridCol>
                <a:gridCol w="953394">
                  <a:extLst>
                    <a:ext uri="{9D8B030D-6E8A-4147-A177-3AD203B41FA5}">
                      <a16:colId xmlns:a16="http://schemas.microsoft.com/office/drawing/2014/main" val="1296434237"/>
                    </a:ext>
                  </a:extLst>
                </a:gridCol>
                <a:gridCol w="1058746">
                  <a:extLst>
                    <a:ext uri="{9D8B030D-6E8A-4147-A177-3AD203B41FA5}">
                      <a16:colId xmlns:a16="http://schemas.microsoft.com/office/drawing/2014/main" val="3960836721"/>
                    </a:ext>
                  </a:extLst>
                </a:gridCol>
                <a:gridCol w="1058746">
                  <a:extLst>
                    <a:ext uri="{9D8B030D-6E8A-4147-A177-3AD203B41FA5}">
                      <a16:colId xmlns:a16="http://schemas.microsoft.com/office/drawing/2014/main" val="705555024"/>
                    </a:ext>
                  </a:extLst>
                </a:gridCol>
                <a:gridCol w="1058746">
                  <a:extLst>
                    <a:ext uri="{9D8B030D-6E8A-4147-A177-3AD203B41FA5}">
                      <a16:colId xmlns:a16="http://schemas.microsoft.com/office/drawing/2014/main" val="1344776836"/>
                    </a:ext>
                  </a:extLst>
                </a:gridCol>
              </a:tblGrid>
              <a:tr h="1343491">
                <a:tc>
                  <a:txBody>
                    <a:bodyPr/>
                    <a:lstStyle/>
                    <a:p>
                      <a:pPr marL="0" algn="ctr">
                        <a:lnSpc>
                          <a:spcPct val="115000"/>
                        </a:lnSpc>
                        <a:spcAft>
                          <a:spcPts val="0"/>
                        </a:spcAft>
                      </a:pPr>
                      <a:r>
                        <a:rPr lang="ru-RU" sz="2400">
                          <a:effectLst/>
                        </a:rPr>
                        <a:t> </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ro-RO" sz="2400">
                          <a:effectLst/>
                        </a:rPr>
                        <a:t>2018-2019</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en-US" sz="2400">
                          <a:effectLst/>
                        </a:rPr>
                        <a:t>2019-2020 – sem. 1 2020-2021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3293854915"/>
                  </a:ext>
                </a:extLst>
              </a:tr>
              <a:tr h="619372">
                <a:tc>
                  <a:txBody>
                    <a:bodyPr/>
                    <a:lstStyle/>
                    <a:p>
                      <a:pPr marL="0" algn="ctr">
                        <a:lnSpc>
                          <a:spcPct val="115000"/>
                        </a:lnSpc>
                      </a:pPr>
                      <a:endParaRPr lang="ru-RU" sz="3200">
                        <a:effectLst/>
                        <a:latin typeface="Calibri" panose="020F0502020204030204" pitchFamily="34"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152757"/>
                  </a:ext>
                </a:extLst>
              </a:tr>
              <a:tr h="440291">
                <a:tc>
                  <a:txBody>
                    <a:bodyPr/>
                    <a:lstStyle/>
                    <a:p>
                      <a:pPr marL="0" algn="ctr">
                        <a:lnSpc>
                          <a:spcPct val="115000"/>
                        </a:lnSpc>
                        <a:spcAft>
                          <a:spcPts val="0"/>
                        </a:spcAft>
                      </a:pPr>
                      <a:r>
                        <a:rPr lang="ro-RO" sz="2400" dirty="0">
                          <a:effectLst/>
                        </a:rPr>
                        <a:t>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205</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dirty="0">
                          <a:effectLst/>
                        </a:rPr>
                        <a:t>45,5</a:t>
                      </a:r>
                      <a:r>
                        <a:rPr lang="ro-RO" sz="24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202</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39,5%</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14860822"/>
                  </a:ext>
                </a:extLst>
              </a:tr>
              <a:tr h="440291">
                <a:tc>
                  <a:txBody>
                    <a:bodyPr/>
                    <a:lstStyle/>
                    <a:p>
                      <a:pPr marL="0" algn="ctr">
                        <a:lnSpc>
                          <a:spcPct val="115000"/>
                        </a:lnSpc>
                        <a:spcAft>
                          <a:spcPts val="0"/>
                        </a:spcAft>
                      </a:pPr>
                      <a:r>
                        <a:rPr lang="ro-RO" sz="2400" dirty="0">
                          <a:effectLst/>
                        </a:rPr>
                        <a:t>2</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118</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dirty="0">
                          <a:effectLst/>
                        </a:rPr>
                        <a:t>26,2</a:t>
                      </a:r>
                      <a:r>
                        <a:rPr lang="ro-RO" sz="24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183</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35,8%</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5030666"/>
                  </a:ext>
                </a:extLst>
              </a:tr>
              <a:tr h="440291">
                <a:tc>
                  <a:txBody>
                    <a:bodyPr/>
                    <a:lstStyle/>
                    <a:p>
                      <a:pPr marL="0" algn="ctr">
                        <a:lnSpc>
                          <a:spcPct val="115000"/>
                        </a:lnSpc>
                        <a:spcAft>
                          <a:spcPts val="0"/>
                        </a:spcAft>
                      </a:pPr>
                      <a:r>
                        <a:rPr lang="ro-RO" sz="2400">
                          <a:effectLst/>
                        </a:rPr>
                        <a:t>3</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dirty="0">
                          <a:effectLst/>
                        </a:rPr>
                        <a:t>128</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dirty="0">
                          <a:effectLst/>
                        </a:rPr>
                        <a:t>28,4</a:t>
                      </a:r>
                      <a:r>
                        <a:rPr lang="ro-RO" sz="24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112</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21,9%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9360429"/>
                  </a:ext>
                </a:extLst>
              </a:tr>
              <a:tr h="297664">
                <a:tc>
                  <a:txBody>
                    <a:bodyPr/>
                    <a:lstStyle/>
                    <a:p>
                      <a:pPr marL="0" algn="ctr">
                        <a:lnSpc>
                          <a:spcPct val="115000"/>
                        </a:lnSpc>
                        <a:spcAft>
                          <a:spcPts val="0"/>
                        </a:spcAft>
                      </a:pPr>
                      <a:r>
                        <a:rPr lang="ro-RO" sz="2400" dirty="0">
                          <a:effectLst/>
                        </a:rPr>
                        <a:t>4</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pPr>
                      <a:endParaRPr lang="ru-RU" sz="3200" dirty="0">
                        <a:effectLst/>
                        <a:latin typeface="Calibri" panose="020F0502020204030204" pitchFamily="34" charset="0"/>
                      </a:endParaRPr>
                    </a:p>
                  </a:txBody>
                  <a:tcPr marL="9525" marR="9525" marT="9525" marB="0" anchor="ctr"/>
                </a:tc>
                <a:tc>
                  <a:txBody>
                    <a:bodyPr/>
                    <a:lstStyle/>
                    <a:p>
                      <a:pPr marL="0" algn="ctr">
                        <a:lnSpc>
                          <a:spcPct val="115000"/>
                        </a:lnSpc>
                      </a:pPr>
                      <a:endParaRPr lang="ru-RU" sz="3200" dirty="0">
                        <a:effectLst/>
                        <a:latin typeface="Calibri" panose="020F0502020204030204" pitchFamily="34" charset="0"/>
                      </a:endParaRPr>
                    </a:p>
                  </a:txBody>
                  <a:tcPr marL="9525" marR="9525" marT="9525" marB="0" anchor="ctr"/>
                </a:tc>
                <a:tc>
                  <a:txBody>
                    <a:bodyPr/>
                    <a:lstStyle/>
                    <a:p>
                      <a:pPr marL="0" algn="ctr">
                        <a:lnSpc>
                          <a:spcPct val="115000"/>
                        </a:lnSpc>
                        <a:spcAft>
                          <a:spcPts val="0"/>
                        </a:spcAft>
                      </a:pPr>
                      <a:r>
                        <a:rPr lang="ro-RO" sz="2400" dirty="0">
                          <a:effectLst/>
                        </a:rPr>
                        <a:t>14</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2,7%</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26395452"/>
                  </a:ext>
                </a:extLst>
              </a:tr>
              <a:tr h="440291">
                <a:tc>
                  <a:txBody>
                    <a:bodyPr/>
                    <a:lstStyle/>
                    <a:p>
                      <a:pPr marL="0" algn="ctr">
                        <a:lnSpc>
                          <a:spcPct val="115000"/>
                        </a:lnSpc>
                        <a:spcAft>
                          <a:spcPts val="0"/>
                        </a:spcAft>
                      </a:pPr>
                      <a:r>
                        <a:rPr lang="ru-RU" sz="2400">
                          <a:effectLst/>
                        </a:rPr>
                        <a:t>Total</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451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100,0</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a:effectLst/>
                        </a:rPr>
                        <a:t>501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100,0</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06365980"/>
                  </a:ext>
                </a:extLst>
              </a:tr>
            </a:tbl>
          </a:graphicData>
        </a:graphic>
      </p:graphicFrame>
    </p:spTree>
    <p:extLst>
      <p:ext uri="{BB962C8B-B14F-4D97-AF65-F5344CB8AC3E}">
        <p14:creationId xmlns:p14="http://schemas.microsoft.com/office/powerpoint/2010/main" val="14481116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11125200" cy="6324600"/>
          </a:xfrm>
        </p:spPr>
        <p:txBody>
          <a:bodyPr/>
          <a:lstStyle/>
          <a:p>
            <a:pPr marL="0" indent="0">
              <a:buNone/>
            </a:pPr>
            <a:r>
              <a:rPr lang="ro-RO" dirty="0"/>
              <a:t>Evaluarea capacităților cadrelor didactice de a asigura succesul universitar și calitatea procesului educațional a menționat aprecieri înalte ale:</a:t>
            </a:r>
            <a:endParaRPr lang="ru-RU" dirty="0"/>
          </a:p>
          <a:p>
            <a:pPr lvl="0"/>
            <a:r>
              <a:rPr lang="ro-RO" dirty="0"/>
              <a:t>ţinutei lingvistice demne si adecvate stilului academic (4,57);</a:t>
            </a:r>
            <a:endParaRPr lang="ru-RU" dirty="0"/>
          </a:p>
          <a:p>
            <a:pPr lvl="0"/>
            <a:r>
              <a:rPr lang="ro-RO" dirty="0"/>
              <a:t>prezentării materialor eficiente pentru învățarea cursului: manuale, suport de curs, materiale pe suport electronic (4,41);</a:t>
            </a:r>
            <a:endParaRPr lang="ru-RU" dirty="0"/>
          </a:p>
          <a:p>
            <a:pPr lvl="0"/>
            <a:r>
              <a:rPr lang="ro-RO" dirty="0"/>
              <a:t>corespondenței dintre materialul predat și conţinutul curriculei / programei analitice (4,4);</a:t>
            </a:r>
            <a:endParaRPr lang="ru-RU" dirty="0"/>
          </a:p>
          <a:p>
            <a:pPr lvl="0"/>
            <a:r>
              <a:rPr lang="ro-RO" dirty="0"/>
              <a:t>punctualității, corectitudinii și tactului în raport cu studenții (4,37), </a:t>
            </a:r>
            <a:endParaRPr lang="ru-RU" dirty="0"/>
          </a:p>
          <a:p>
            <a:r>
              <a:rPr lang="ro-RO" dirty="0"/>
              <a:t>dar și altor capacități, media generală fiind de 4,26.</a:t>
            </a:r>
            <a:endParaRPr lang="en-US" dirty="0"/>
          </a:p>
        </p:txBody>
      </p:sp>
    </p:spTree>
    <p:extLst>
      <p:ext uri="{BB962C8B-B14F-4D97-AF65-F5344CB8AC3E}">
        <p14:creationId xmlns:p14="http://schemas.microsoft.com/office/powerpoint/2010/main" val="2010996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1981200" y="274638"/>
            <a:ext cx="8229600" cy="715962"/>
          </a:xfrm>
        </p:spPr>
        <p:txBody>
          <a:bodyPr/>
          <a:lstStyle/>
          <a:p>
            <a:r>
              <a:rPr lang="ro-RO" altLang="en-US" dirty="0"/>
              <a:t>Proiect de hotărîre</a:t>
            </a:r>
            <a:endParaRPr lang="fr-CA" altLang="en-US" dirty="0"/>
          </a:p>
        </p:txBody>
      </p:sp>
      <p:sp>
        <p:nvSpPr>
          <p:cNvPr id="7171" name="Espace réservé du contenu 2"/>
          <p:cNvSpPr>
            <a:spLocks noGrp="1"/>
          </p:cNvSpPr>
          <p:nvPr>
            <p:ph idx="1"/>
          </p:nvPr>
        </p:nvSpPr>
        <p:spPr>
          <a:xfrm>
            <a:off x="457200" y="1143001"/>
            <a:ext cx="11353800" cy="5333999"/>
          </a:xfrm>
        </p:spPr>
        <p:txBody>
          <a:bodyPr/>
          <a:lstStyle/>
          <a:p>
            <a:r>
              <a:rPr lang="ro-RO" altLang="en-US" sz="3600" dirty="0"/>
              <a:t>A </a:t>
            </a:r>
            <a:r>
              <a:rPr lang="en-US" altLang="en-US" sz="3600" dirty="0" err="1"/>
              <a:t>lua</a:t>
            </a:r>
            <a:r>
              <a:rPr lang="en-US" altLang="en-US" sz="3600" dirty="0"/>
              <a:t> act de</a:t>
            </a:r>
            <a:r>
              <a:rPr lang="ro-RO" altLang="en-US" sz="3600" dirty="0"/>
              <a:t> rezultatele S</a:t>
            </a:r>
            <a:r>
              <a:rPr lang="ro-RO" sz="3600" dirty="0"/>
              <a:t>ondajului anonim al opiniei studenților </a:t>
            </a:r>
            <a:r>
              <a:rPr lang="ro-RO" sz="3600" b="1" dirty="0"/>
              <a:t>„A</a:t>
            </a:r>
            <a:r>
              <a:rPr lang="en-US" sz="3600" b="1" dirty="0" err="1"/>
              <a:t>sigurarea</a:t>
            </a:r>
            <a:r>
              <a:rPr lang="en-US" sz="3600" b="1" dirty="0"/>
              <a:t> </a:t>
            </a:r>
            <a:r>
              <a:rPr lang="en-US" sz="3600" b="1" dirty="0" err="1"/>
              <a:t>calității</a:t>
            </a:r>
            <a:r>
              <a:rPr lang="en-US" sz="3600" b="1" dirty="0"/>
              <a:t> </a:t>
            </a:r>
            <a:r>
              <a:rPr lang="en-US" sz="3600" b="1" dirty="0" err="1"/>
              <a:t>studiilor</a:t>
            </a:r>
            <a:r>
              <a:rPr lang="en-US" sz="3600" b="1" dirty="0"/>
              <a:t> </a:t>
            </a:r>
            <a:r>
              <a:rPr lang="en-US" sz="3600" b="1" dirty="0" err="1"/>
              <a:t>univ</a:t>
            </a:r>
            <a:r>
              <a:rPr lang="ro-RO" sz="3600" b="1" dirty="0"/>
              <a:t>e</a:t>
            </a:r>
            <a:r>
              <a:rPr lang="en-US" sz="3600" b="1" dirty="0" err="1"/>
              <a:t>rsitare</a:t>
            </a:r>
            <a:r>
              <a:rPr lang="en-US" sz="3600" b="1" dirty="0"/>
              <a:t> la </a:t>
            </a:r>
            <a:r>
              <a:rPr lang="ro-RO" sz="3600" b="1" dirty="0"/>
              <a:t>ULIM</a:t>
            </a:r>
            <a:r>
              <a:rPr lang="en-US" sz="3600" b="1" dirty="0"/>
              <a:t> </a:t>
            </a:r>
            <a:r>
              <a:rPr lang="en-US" sz="3600" b="1" dirty="0" err="1"/>
              <a:t>în</a:t>
            </a:r>
            <a:r>
              <a:rPr lang="en-US" sz="3600" b="1" dirty="0"/>
              <a:t> </a:t>
            </a:r>
            <a:r>
              <a:rPr lang="en-US" sz="3600" b="1" dirty="0" err="1"/>
              <a:t>contextul</a:t>
            </a:r>
            <a:r>
              <a:rPr lang="en-US" sz="3600" b="1" dirty="0"/>
              <a:t> </a:t>
            </a:r>
            <a:r>
              <a:rPr lang="en-US" sz="3600" b="1" dirty="0" err="1"/>
              <a:t>exigențelor</a:t>
            </a:r>
            <a:r>
              <a:rPr lang="en-US" sz="3600" b="1" dirty="0"/>
              <a:t> </a:t>
            </a:r>
            <a:r>
              <a:rPr lang="en-US" sz="3600" b="1" dirty="0" err="1"/>
              <a:t>europene</a:t>
            </a:r>
            <a:r>
              <a:rPr lang="ro-RO" sz="3600" b="1" dirty="0"/>
              <a:t>” - 2020</a:t>
            </a:r>
            <a:r>
              <a:rPr lang="fr-CA" altLang="en-US" sz="3600" b="1" dirty="0"/>
              <a:t>. </a:t>
            </a:r>
          </a:p>
          <a:p>
            <a:r>
              <a:rPr lang="ro-RO" sz="3600" dirty="0"/>
              <a:t>A analiza rezultatele în ședințele comisiilor pentru asigurarea calității, catedrelor și consiliilor profesorale de la facultăți, elaborând măsuri curente şi globale de îmbunătăţire a calităţii activităţii educaționale.</a:t>
            </a:r>
          </a:p>
          <a:p>
            <a:endParaRPr lang="fr-CA"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Ciclul de studii universitare</a:t>
            </a:r>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4205778476"/>
              </p:ext>
            </p:extLst>
          </p:nvPr>
        </p:nvGraphicFramePr>
        <p:xfrm>
          <a:off x="381000" y="1417638"/>
          <a:ext cx="5257800" cy="505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3"/>
          <p:cNvGraphicFramePr>
            <a:graphicFrameLocks noGrp="1"/>
          </p:cNvGraphicFramePr>
          <p:nvPr>
            <p:ph sz="half" idx="2"/>
            <p:extLst>
              <p:ext uri="{D42A27DB-BD31-4B8C-83A1-F6EECF244321}">
                <p14:modId xmlns:p14="http://schemas.microsoft.com/office/powerpoint/2010/main" val="373779230"/>
              </p:ext>
            </p:extLst>
          </p:nvPr>
        </p:nvGraphicFramePr>
        <p:xfrm>
          <a:off x="5791201" y="1999139"/>
          <a:ext cx="6095999" cy="3048557"/>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404314349"/>
                    </a:ext>
                  </a:extLst>
                </a:gridCol>
                <a:gridCol w="829486">
                  <a:extLst>
                    <a:ext uri="{9D8B030D-6E8A-4147-A177-3AD203B41FA5}">
                      <a16:colId xmlns:a16="http://schemas.microsoft.com/office/drawing/2014/main" val="4108781875"/>
                    </a:ext>
                  </a:extLst>
                </a:gridCol>
                <a:gridCol w="1226515">
                  <a:extLst>
                    <a:ext uri="{9D8B030D-6E8A-4147-A177-3AD203B41FA5}">
                      <a16:colId xmlns:a16="http://schemas.microsoft.com/office/drawing/2014/main" val="1265945986"/>
                    </a:ext>
                  </a:extLst>
                </a:gridCol>
                <a:gridCol w="1067284">
                  <a:extLst>
                    <a:ext uri="{9D8B030D-6E8A-4147-A177-3AD203B41FA5}">
                      <a16:colId xmlns:a16="http://schemas.microsoft.com/office/drawing/2014/main" val="3767725911"/>
                    </a:ext>
                  </a:extLst>
                </a:gridCol>
                <a:gridCol w="1677315">
                  <a:extLst>
                    <a:ext uri="{9D8B030D-6E8A-4147-A177-3AD203B41FA5}">
                      <a16:colId xmlns:a16="http://schemas.microsoft.com/office/drawing/2014/main" val="2115419589"/>
                    </a:ext>
                  </a:extLst>
                </a:gridCol>
              </a:tblGrid>
              <a:tr h="683573">
                <a:tc>
                  <a:txBody>
                    <a:bodyPr/>
                    <a:lstStyle/>
                    <a:p>
                      <a:pPr marL="0" algn="just">
                        <a:lnSpc>
                          <a:spcPct val="115000"/>
                        </a:lnSpc>
                        <a:spcAft>
                          <a:spcPts val="0"/>
                        </a:spcAft>
                      </a:pPr>
                      <a:r>
                        <a:rPr lang="ru-RU" sz="2400" dirty="0">
                          <a:effectLst/>
                        </a:rPr>
                        <a:t>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gridSpan="2">
                  <a:txBody>
                    <a:bodyPr/>
                    <a:lstStyle/>
                    <a:p>
                      <a:pPr marL="0" algn="ctr">
                        <a:lnSpc>
                          <a:spcPct val="115000"/>
                        </a:lnSpc>
                        <a:spcAft>
                          <a:spcPts val="0"/>
                        </a:spcAft>
                      </a:pPr>
                      <a:r>
                        <a:rPr lang="ro-RO" sz="2400">
                          <a:effectLst/>
                        </a:rPr>
                        <a:t>2018-2019</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ru-RU"/>
                    </a:p>
                  </a:txBody>
                  <a:tcPr/>
                </a:tc>
                <a:tc gridSpan="2">
                  <a:txBody>
                    <a:bodyPr/>
                    <a:lstStyle/>
                    <a:p>
                      <a:pPr marL="0" algn="ctr">
                        <a:lnSpc>
                          <a:spcPct val="115000"/>
                        </a:lnSpc>
                        <a:spcAft>
                          <a:spcPts val="0"/>
                        </a:spcAft>
                      </a:pPr>
                      <a:r>
                        <a:rPr lang="en-US" sz="2400" dirty="0">
                          <a:effectLst/>
                        </a:rPr>
                        <a:t>2019-2020 – sem. 1 2020-2021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val="21499971"/>
                  </a:ext>
                </a:extLst>
              </a:tr>
              <a:tr h="350644">
                <a:tc>
                  <a:txBody>
                    <a:bodyPr/>
                    <a:lstStyle/>
                    <a:p>
                      <a:pPr marL="0" algn="just">
                        <a:lnSpc>
                          <a:spcPct val="115000"/>
                        </a:lnSpc>
                        <a:spcAft>
                          <a:spcPts val="0"/>
                        </a:spcAft>
                      </a:pPr>
                      <a:r>
                        <a:rPr lang="ru-RU" sz="2400">
                          <a:effectLst/>
                        </a:rPr>
                        <a:t> </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algn="ctr">
                        <a:lnSpc>
                          <a:spcPct val="115000"/>
                        </a:lnSpc>
                        <a:spcAft>
                          <a:spcPts val="0"/>
                        </a:spcAft>
                      </a:pPr>
                      <a:r>
                        <a:rPr lang="ro-RO" sz="2400">
                          <a:effectLst/>
                        </a:rPr>
                        <a:t>Nr.</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7047916"/>
                  </a:ext>
                </a:extLst>
              </a:tr>
              <a:tr h="350644">
                <a:tc>
                  <a:txBody>
                    <a:bodyPr/>
                    <a:lstStyle/>
                    <a:p>
                      <a:pPr marL="0" algn="just">
                        <a:lnSpc>
                          <a:spcPct val="115000"/>
                        </a:lnSpc>
                        <a:spcAft>
                          <a:spcPts val="0"/>
                        </a:spcAft>
                      </a:pPr>
                      <a:r>
                        <a:rPr lang="ro-RO" sz="2400" dirty="0">
                          <a:effectLst/>
                        </a:rPr>
                        <a:t>Licență</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328</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72,7</a:t>
                      </a: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441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86,3%</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35350957"/>
                  </a:ext>
                </a:extLst>
              </a:tr>
              <a:tr h="486713">
                <a:tc>
                  <a:txBody>
                    <a:bodyPr/>
                    <a:lstStyle/>
                    <a:p>
                      <a:pPr marL="0" algn="just">
                        <a:lnSpc>
                          <a:spcPct val="115000"/>
                        </a:lnSpc>
                        <a:spcAft>
                          <a:spcPts val="0"/>
                        </a:spcAft>
                      </a:pPr>
                      <a:r>
                        <a:rPr lang="ro-RO" sz="2400" dirty="0">
                          <a:effectLst/>
                        </a:rPr>
                        <a:t>Masterat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123</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dirty="0">
                          <a:effectLst/>
                        </a:rPr>
                        <a:t>27,3</a:t>
                      </a:r>
                      <a:r>
                        <a:rPr lang="ro-RO" sz="2400" dirty="0">
                          <a:effectLst/>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a:effectLst/>
                        </a:rPr>
                        <a:t>61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11,9%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3034171"/>
                  </a:ext>
                </a:extLst>
              </a:tr>
              <a:tr h="350644">
                <a:tc>
                  <a:txBody>
                    <a:bodyPr/>
                    <a:lstStyle/>
                    <a:p>
                      <a:pPr marL="0" algn="just">
                        <a:lnSpc>
                          <a:spcPct val="115000"/>
                        </a:lnSpc>
                        <a:spcAft>
                          <a:spcPts val="0"/>
                        </a:spcAft>
                      </a:pPr>
                      <a:r>
                        <a:rPr lang="ro-RO" sz="2400" dirty="0">
                          <a:effectLst/>
                        </a:rPr>
                        <a:t>Doctorat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 </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 </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9</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1,8%</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04167383"/>
                  </a:ext>
                </a:extLst>
              </a:tr>
              <a:tr h="350644">
                <a:tc>
                  <a:txBody>
                    <a:bodyPr/>
                    <a:lstStyle/>
                    <a:p>
                      <a:pPr marL="0" algn="just">
                        <a:lnSpc>
                          <a:spcPct val="115000"/>
                        </a:lnSpc>
                        <a:spcAft>
                          <a:spcPts val="0"/>
                        </a:spcAft>
                      </a:pPr>
                      <a:r>
                        <a:rPr lang="ru-RU" sz="2400">
                          <a:effectLst/>
                        </a:rPr>
                        <a:t>Total</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451</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u-RU" sz="2400">
                          <a:effectLst/>
                        </a:rPr>
                        <a:t>100</a:t>
                      </a:r>
                      <a:r>
                        <a:rPr lang="ro-RO" sz="2400">
                          <a:effectLst/>
                        </a:rPr>
                        <a:t>%</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algn="ctr">
                        <a:lnSpc>
                          <a:spcPct val="115000"/>
                        </a:lnSpc>
                        <a:spcAft>
                          <a:spcPts val="0"/>
                        </a:spcAft>
                      </a:pPr>
                      <a:r>
                        <a:rPr lang="ro-RO" sz="2400" dirty="0">
                          <a:effectLst/>
                        </a:rPr>
                        <a:t>511</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algn="ctr">
                        <a:lnSpc>
                          <a:spcPct val="115000"/>
                        </a:lnSpc>
                        <a:spcAft>
                          <a:spcPts val="0"/>
                        </a:spcAft>
                      </a:pPr>
                      <a:r>
                        <a:rPr lang="ro-RO" sz="2400" dirty="0">
                          <a:effectLst/>
                        </a:rPr>
                        <a:t>100%</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2769590"/>
                  </a:ext>
                </a:extLst>
              </a:tr>
            </a:tbl>
          </a:graphicData>
        </a:graphic>
      </p:graphicFrame>
    </p:spTree>
    <p:extLst>
      <p:ext uri="{BB962C8B-B14F-4D97-AF65-F5344CB8AC3E}">
        <p14:creationId xmlns:p14="http://schemas.microsoft.com/office/powerpoint/2010/main" val="342300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2087562"/>
          </a:xfrm>
        </p:spPr>
        <p:txBody>
          <a:bodyPr/>
          <a:lstStyle/>
          <a:p>
            <a:r>
              <a:rPr lang="ro-RO" dirty="0"/>
              <a:t>Rezultatele Chestionarului 1 - ”ASIGURAREA CALITĂȚII STUDIILOR UNIVERSITARE LA ULIM ÎN CONTEXTUL EXIGENȚELOR EUROPENE” </a:t>
            </a:r>
            <a:endParaRPr lang="ru-RU" dirty="0"/>
          </a:p>
        </p:txBody>
      </p:sp>
      <p:sp>
        <p:nvSpPr>
          <p:cNvPr id="6" name="Content Placeholder 5"/>
          <p:cNvSpPr>
            <a:spLocks noGrp="1"/>
          </p:cNvSpPr>
          <p:nvPr>
            <p:ph idx="1"/>
          </p:nvPr>
        </p:nvSpPr>
        <p:spPr>
          <a:xfrm>
            <a:off x="609600" y="2362200"/>
            <a:ext cx="10972800" cy="3763964"/>
          </a:xfrm>
        </p:spPr>
        <p:txBody>
          <a:bodyPr/>
          <a:lstStyle/>
          <a:p>
            <a:pPr marL="0" indent="0">
              <a:buNone/>
            </a:pPr>
            <a:r>
              <a:rPr lang="ro-RO" dirty="0"/>
              <a:t>Aprecierile s-au realizat de la 1 la 5:</a:t>
            </a:r>
          </a:p>
          <a:p>
            <a:pPr marL="0" indent="0">
              <a:buNone/>
            </a:pPr>
            <a:r>
              <a:rPr lang="ro-RO" b="1" i="1" dirty="0"/>
              <a:t>1 – deloc suficient, </a:t>
            </a:r>
          </a:p>
          <a:p>
            <a:pPr marL="0" indent="0">
              <a:buNone/>
            </a:pPr>
            <a:r>
              <a:rPr lang="ro-RO" b="1" i="1" dirty="0"/>
              <a:t>2 – suficient în foarte mică măsură, </a:t>
            </a:r>
          </a:p>
          <a:p>
            <a:pPr marL="0" indent="0">
              <a:buNone/>
            </a:pPr>
            <a:r>
              <a:rPr lang="ro-RO" b="1" i="1" dirty="0"/>
              <a:t>3 – suficient în măsură medie, </a:t>
            </a:r>
          </a:p>
          <a:p>
            <a:pPr marL="0" indent="0">
              <a:buNone/>
            </a:pPr>
            <a:r>
              <a:rPr lang="ro-RO" b="1" i="1" dirty="0"/>
              <a:t>4 – suficient în măsură mare; </a:t>
            </a:r>
          </a:p>
          <a:p>
            <a:pPr marL="0" indent="0">
              <a:buNone/>
            </a:pPr>
            <a:r>
              <a:rPr lang="ro-RO" b="1" i="1" dirty="0"/>
              <a:t>5 – foarte bine</a:t>
            </a:r>
            <a:endParaRPr lang="en-US" dirty="0"/>
          </a:p>
        </p:txBody>
      </p:sp>
    </p:spTree>
    <p:extLst>
      <p:ext uri="{BB962C8B-B14F-4D97-AF65-F5344CB8AC3E}">
        <p14:creationId xmlns:p14="http://schemas.microsoft.com/office/powerpoint/2010/main" val="1170706195"/>
      </p:ext>
    </p:extLst>
  </p:cSld>
  <p:clrMapOvr>
    <a:masterClrMapping/>
  </p:clrMapOvr>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3117</TotalTime>
  <Words>2839</Words>
  <Application>Microsoft Office PowerPoint</Application>
  <PresentationFormat>Widescreen</PresentationFormat>
  <Paragraphs>431</Paragraphs>
  <Slides>71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71</vt:i4>
      </vt:variant>
    </vt:vector>
  </HeadingPairs>
  <TitlesOfParts>
    <vt:vector size="76" baseType="lpstr">
      <vt:lpstr>Arial</vt:lpstr>
      <vt:lpstr>Calibri</vt:lpstr>
      <vt:lpstr>Times New Roman</vt:lpstr>
      <vt:lpstr>139</vt:lpstr>
      <vt:lpstr>1_139</vt:lpstr>
      <vt:lpstr>Studiu sociologic în baza sondajului de opinie a studenţilor privind calitatea proceselor universitare în anul universitar 2019-2020 – semestrul 1 2020-2021 </vt:lpstr>
      <vt:lpstr>PowerPoint Presentation</vt:lpstr>
      <vt:lpstr>PowerPoint Presentation</vt:lpstr>
      <vt:lpstr>Conținutul chestionarului este elaborat, discutat și aprobat în conformitate cu cîteva principii: </vt:lpstr>
      <vt:lpstr>PowerPoint Presentation</vt:lpstr>
      <vt:lpstr>Eșantion implicat</vt:lpstr>
      <vt:lpstr>Chestionarul 1 - Ani de studiu</vt:lpstr>
      <vt:lpstr>Ciclul de studii universitare</vt:lpstr>
      <vt:lpstr>Rezultatele Chestionarului 1 - ”ASIGURAREA CALITĂȚII STUDIILOR UNIVERSITARE LA ULIM ÎN CONTEXTUL EXIGENȚELOR EUROPENE” </vt:lpstr>
      <vt:lpstr>Date generale: Eficiența serviciilor administrative</vt:lpstr>
      <vt:lpstr>Accesul și calitatea satisfacerii solicitărilor de către rectorat</vt:lpstr>
      <vt:lpstr>Accesul și calitatea satisfacerii solicitărilor de către Oficiul Suport Academic</vt:lpstr>
      <vt:lpstr>Accesul și calitatea satisfacerii solicitărilor de către decanat</vt:lpstr>
      <vt:lpstr>Accesul și calitatea satisfacerii solicitărilor de către catedra de profil</vt:lpstr>
      <vt:lpstr>Accesul și calitatea satisfacerii solicitărilor de către Secția Contracte studenți</vt:lpstr>
      <vt:lpstr>Accesul la informaţii utile cu privire la universitate (informaţiile de pe pagina web, facebook, anunţuri la aviziere)</vt:lpstr>
      <vt:lpstr>Eficienţa organizaţiilor studenţeşti şi a reprezentanţilor studenţilor</vt:lpstr>
      <vt:lpstr>Eficienţa serviciilor educaționale: date generale</vt:lpstr>
      <vt:lpstr>Informaţiile disponibile la începutul fiecărui semestru despre cursurile care vor fi urmate</vt:lpstr>
      <vt:lpstr>Informaţiile disponibile despre cursurile opţionale din care puteţi să alegeţi</vt:lpstr>
      <vt:lpstr>Sprijinul oferit din partea tutorilor - îndrumătorilor de grupă academică</vt:lpstr>
      <vt:lpstr>Calitatea pregătirii didactice şi ştiinţifice a personalului didactic de la facultate</vt:lpstr>
      <vt:lpstr>Facilitarea de către facultate a participării studenţilor la stagii de practică în domeniu</vt:lpstr>
      <vt:lpstr>Orarul disciplinelor studiate</vt:lpstr>
      <vt:lpstr>Servicii de consiliere, consultanță în carieră oferite studenţilor</vt:lpstr>
      <vt:lpstr>Sprijinul pentru mobilităţi internaţionale</vt:lpstr>
      <vt:lpstr>Oferirea în cadrul universităţii a oportunităţilor de a lua parte la activităţi extracurriculare (asociaţii, cercuri, diverse evenimente, etc.)</vt:lpstr>
      <vt:lpstr>Eficienţa facilităților existente. Date generale</vt:lpstr>
      <vt:lpstr>Condițiile igienico-sanitare existente</vt:lpstr>
      <vt:lpstr>Serviciile de foto-copiere existente</vt:lpstr>
      <vt:lpstr>Serviciile oferite la cantinele şi cafetăriile studenţeşti din cadrul ULIM (meniu, servire, program)</vt:lpstr>
      <vt:lpstr>Calitatea serviciilor medicale oferite în cadrul universităţii</vt:lpstr>
      <vt:lpstr>Posibilitatea de a obţine un loc de cazare în căminul studenţesc</vt:lpstr>
      <vt:lpstr>Calitatea condiţiilor de trai existente în căminul studenţesc – dacă beneficiați</vt:lpstr>
      <vt:lpstr>Facilităţi şi servicii oferite studenţilor cu dizabilităţi</vt:lpstr>
      <vt:lpstr>Baza materială</vt:lpstr>
      <vt:lpstr>Spaţiile dedicate activităţilor de învăţare (capacitatea spaţiilor, condiţii termice, acustice)</vt:lpstr>
      <vt:lpstr>Echipamentele disponibile pentru cursurile practice/laboratoare </vt:lpstr>
      <vt:lpstr>Dotarea bibliotecilor (diversitatea şi actualitatea publicaţiilor, numărul de exemplare, baze de date online)</vt:lpstr>
      <vt:lpstr>Dotarea sălilor de curs cu tehnologii informaționale</vt:lpstr>
      <vt:lpstr>Calitatea bazei materiale în general în universitate</vt:lpstr>
      <vt:lpstr>Calitatea bazei materiale șa facultate</vt:lpstr>
      <vt:lpstr>Capacitățile cadrelor didactice de a asigura succesul universitar și calitatea procesului educațional – chestionarul 2 – 194 cadre didactice</vt:lpstr>
      <vt:lpstr>1. Este punctual la ore, dă dovadă de corectitudine și tact în raport cu studenții </vt:lpstr>
      <vt:lpstr>2. Cursurile sunt consistente, oferă informaţii necesare, interesante şi actuale</vt:lpstr>
      <vt:lpstr>3. Utilizează rezultatele propriilor cercetări, exemple din practică</vt:lpstr>
      <vt:lpstr>4. Foloseşte metode interactive, moderne în predare – stimulează participarea studenţilor prin intervenţii şi întrebări</vt:lpstr>
      <vt:lpstr>5. Utilizează noile tehnologii, tehnici şi tactici variate, care facilitează înţelegerea disciplinei</vt:lpstr>
      <vt:lpstr>6. Evaluează obiectiv cunoştinţele studenţilor și oferă feed-back privind evaluarea</vt:lpstr>
      <vt:lpstr>7. Stimulează activitatea de cercetare ştiinţifică a studenţilor</vt:lpstr>
      <vt:lpstr>8.Asigură transparenţa conţinuturilor curriculare la disciplina predată (prezintă programa analitică, bibliografia obligatorie, finalitățile la curs, criteriile de evaluare)</vt:lpstr>
      <vt:lpstr>9. Are o ţinuta lingvistică demna si adecvata stilului academic</vt:lpstr>
      <vt:lpstr>10. Materialul predat corespunde conţinutului programei analitice</vt:lpstr>
      <vt:lpstr>11. Adaptează informațiile predate la nivelul de înțelegere al studentului</vt:lpstr>
      <vt:lpstr>12. Acordă sprijinul necesar studenților în funcție de nevoile educaționale ale acestora</vt:lpstr>
      <vt:lpstr>13. Prezintă materiale eficiente pentru învățarea cursului (manuale, suport de curs, materiale pe suport electronic)</vt:lpstr>
      <vt:lpstr>Apreciere sumativă oferită calității predării de către studenți</vt:lpstr>
      <vt:lpstr>Note, sugestii, recomandări și ratingul studențesc al cadrelor didactice</vt:lpstr>
      <vt:lpstr>Facultatea Științe Sociale și ale Educației</vt:lpstr>
      <vt:lpstr>PowerPoint Presentation</vt:lpstr>
      <vt:lpstr>PowerPoint Presentation</vt:lpstr>
      <vt:lpstr>Facultatea Drept</vt:lpstr>
      <vt:lpstr>PowerPoint Presentation</vt:lpstr>
      <vt:lpstr>Facultatea Biomedicină</vt:lpstr>
      <vt:lpstr>Facultatea de Litere</vt:lpstr>
      <vt:lpstr>Facultatea Informatică, Inginerie și Design</vt:lpstr>
      <vt:lpstr>Facultatea Relații Internaționale, Jurnalism și Științe Politice</vt:lpstr>
      <vt:lpstr>Concluzii</vt:lpstr>
      <vt:lpstr>PowerPoint Presentation</vt:lpstr>
      <vt:lpstr>PowerPoint Presentation</vt:lpstr>
      <vt:lpstr>Proiect de hotărîre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SONDAJULUI ANONIM AL  OPINIEI STUDENȚILOR „OPŢIUNI PENTRU ÎMBUNĂTĂŢIREA CALITĂŢII STUDIILOR LA ULIM” 2014</dc:title>
  <dc:creator>srusnac</dc:creator>
  <cp:lastModifiedBy>srusnac58@mail.ru</cp:lastModifiedBy>
  <cp:revision>165</cp:revision>
  <cp:lastPrinted>2023-09-25T15:52:40Z</cp:lastPrinted>
  <dcterms:created xsi:type="dcterms:W3CDTF">2014-10-26T09:02:09Z</dcterms:created>
  <dcterms:modified xsi:type="dcterms:W3CDTF">2023-09-25T15:55:10Z</dcterms:modified>
</cp:coreProperties>
</file>