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2.xml" ContentType="application/vnd.openxmlformats-officedocument.drawingml.chart+xml"/>
  <Override PartName="/ppt/charts/style48.xml" ContentType="application/vnd.ms-office.chartstyle+xml"/>
  <Override PartName="/ppt/charts/colors4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76"/>
  </p:handoutMasterIdLst>
  <p:sldIdLst>
    <p:sldId id="256" r:id="rId3"/>
    <p:sldId id="257" r:id="rId4"/>
    <p:sldId id="258" r:id="rId5"/>
    <p:sldId id="263" r:id="rId6"/>
    <p:sldId id="262" r:id="rId7"/>
    <p:sldId id="375" r:id="rId8"/>
    <p:sldId id="312" r:id="rId9"/>
    <p:sldId id="376" r:id="rId10"/>
    <p:sldId id="313" r:id="rId11"/>
    <p:sldId id="314" r:id="rId12"/>
    <p:sldId id="271" r:id="rId13"/>
    <p:sldId id="315" r:id="rId14"/>
    <p:sldId id="316" r:id="rId15"/>
    <p:sldId id="317" r:id="rId16"/>
    <p:sldId id="318" r:id="rId17"/>
    <p:sldId id="319" r:id="rId18"/>
    <p:sldId id="320" r:id="rId19"/>
    <p:sldId id="321" r:id="rId20"/>
    <p:sldId id="323" r:id="rId21"/>
    <p:sldId id="322"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3" r:id="rId59"/>
    <p:sldId id="364" r:id="rId60"/>
    <p:sldId id="365" r:id="rId61"/>
    <p:sldId id="360" r:id="rId62"/>
    <p:sldId id="366" r:id="rId63"/>
    <p:sldId id="367" r:id="rId64"/>
    <p:sldId id="368" r:id="rId65"/>
    <p:sldId id="369" r:id="rId66"/>
    <p:sldId id="370" r:id="rId67"/>
    <p:sldId id="371" r:id="rId68"/>
    <p:sldId id="372" r:id="rId69"/>
    <p:sldId id="373" r:id="rId70"/>
    <p:sldId id="374" r:id="rId71"/>
    <p:sldId id="296" r:id="rId72"/>
    <p:sldId id="306" r:id="rId73"/>
    <p:sldId id="297" r:id="rId74"/>
    <p:sldId id="261" r:id="rId75"/>
  </p:sldIdLst>
  <p:sldSz cx="12192000" cy="6858000"/>
  <p:notesSz cx="6735763" cy="98663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5204" autoAdjust="0"/>
  </p:normalViewPr>
  <p:slideViewPr>
    <p:cSldViewPr>
      <p:cViewPr varScale="1">
        <p:scale>
          <a:sx n="109" d="100"/>
          <a:sy n="109"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8.xml"/><Relationship Id="rId1" Type="http://schemas.microsoft.com/office/2011/relationships/chartStyle" Target="style3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9.xml"/><Relationship Id="rId1" Type="http://schemas.microsoft.com/office/2011/relationships/chartStyle" Target="style3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0.xml"/><Relationship Id="rId1" Type="http://schemas.microsoft.com/office/2011/relationships/chartStyle" Target="style4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1.xml"/><Relationship Id="rId1" Type="http://schemas.microsoft.com/office/2011/relationships/chartStyle" Target="style4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2.xml"/><Relationship Id="rId1" Type="http://schemas.microsoft.com/office/2011/relationships/chartStyle" Target="style4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3.xml"/><Relationship Id="rId1" Type="http://schemas.microsoft.com/office/2011/relationships/chartStyle" Target="style4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6.xml"/><Relationship Id="rId1" Type="http://schemas.microsoft.com/office/2011/relationships/chartStyle" Target="style4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7.xml"/><Relationship Id="rId1" Type="http://schemas.microsoft.com/office/2011/relationships/chartStyle" Target="style47.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8.xml"/><Relationship Id="rId1" Type="http://schemas.microsoft.com/office/2011/relationships/chartStyle" Target="style48.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79354403616216"/>
          <c:y val="0"/>
          <c:w val="0.41646790244969378"/>
          <c:h val="1"/>
        </c:manualLayout>
      </c:layout>
      <c:doughnutChart>
        <c:varyColors val="1"/>
        <c:ser>
          <c:idx val="0"/>
          <c:order val="0"/>
          <c:tx>
            <c:strRef>
              <c:f>Foaie1!$B$1</c:f>
              <c:strCache>
                <c:ptCount val="1"/>
                <c:pt idx="0">
                  <c:v>Facultăți</c:v>
                </c:pt>
              </c:strCache>
            </c:strRef>
          </c:tx>
          <c:dLbls>
            <c:dLbl>
              <c:idx val="0"/>
              <c:layout>
                <c:manualLayout>
                  <c:x val="-3.472222222222222E-3"/>
                  <c:y val="-6.7344783861467708E-2"/>
                </c:manualLayout>
              </c:layout>
              <c:tx>
                <c:rich>
                  <a:bodyPr/>
                  <a:lstStyle/>
                  <a:p>
                    <a:r>
                      <a:rPr lang="ru-RU"/>
                      <a:t>7</a:t>
                    </a:r>
                    <a:r>
                      <a:rPr lang="ro-RO"/>
                      <a:t>,2</a:t>
                    </a:r>
                    <a:r>
                      <a:rPr lang="ru-RU"/>
                      <a:t>%</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EBD5-4E44-BD92-56C1BAA88A04}"/>
                </c:ext>
              </c:extLst>
            </c:dLbl>
            <c:dLbl>
              <c:idx val="1"/>
              <c:layout>
                <c:manualLayout>
                  <c:x val="1.1574074074074073E-2"/>
                  <c:y val="2.806032660894488E-3"/>
                </c:manualLayout>
              </c:layout>
              <c:tx>
                <c:rich>
                  <a:bodyPr/>
                  <a:lstStyle/>
                  <a:p>
                    <a:r>
                      <a:rPr lang="ro-RO" dirty="0"/>
                      <a:t>2,9</a:t>
                    </a:r>
                    <a:r>
                      <a:rPr lang="en-US" dirty="0"/>
                      <a:t>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BD5-4E44-BD92-56C1BAA88A04}"/>
                </c:ext>
              </c:extLst>
            </c:dLbl>
            <c:dLbl>
              <c:idx val="2"/>
              <c:tx>
                <c:rich>
                  <a:bodyPr/>
                  <a:lstStyle/>
                  <a:p>
                    <a:r>
                      <a:rPr lang="ro-RO"/>
                      <a:t>19,6</a:t>
                    </a:r>
                    <a:r>
                      <a:rPr lang="ru-RU"/>
                      <a:t>%</a:t>
                    </a:r>
                    <a:endParaRPr lang="ru-RU"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EBD5-4E44-BD92-56C1BAA88A04}"/>
                </c:ext>
              </c:extLst>
            </c:dLbl>
            <c:dLbl>
              <c:idx val="3"/>
              <c:tx>
                <c:rich>
                  <a:bodyPr/>
                  <a:lstStyle/>
                  <a:p>
                    <a:r>
                      <a:rPr lang="ru-RU"/>
                      <a:t>2</a:t>
                    </a:r>
                    <a:r>
                      <a:rPr lang="ro-RO"/>
                      <a:t>,2</a:t>
                    </a:r>
                    <a:r>
                      <a:rPr lang="ru-RU"/>
                      <a:t>%</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EBD5-4E44-BD92-56C1BAA88A04}"/>
                </c:ext>
              </c:extLst>
            </c:dLbl>
            <c:dLbl>
              <c:idx val="4"/>
              <c:tx>
                <c:rich>
                  <a:bodyPr/>
                  <a:lstStyle/>
                  <a:p>
                    <a:r>
                      <a:rPr lang="ru-RU"/>
                      <a:t>27</a:t>
                    </a:r>
                    <a:r>
                      <a:rPr lang="ro-RO"/>
                      <a:t>,5</a:t>
                    </a:r>
                    <a:r>
                      <a:rPr lang="ru-RU"/>
                      <a:t>%</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EBD5-4E44-BD92-56C1BAA88A04}"/>
                </c:ext>
              </c:extLst>
            </c:dLbl>
            <c:dLbl>
              <c:idx val="6"/>
              <c:tx>
                <c:rich>
                  <a:bodyPr/>
                  <a:lstStyle/>
                  <a:p>
                    <a:r>
                      <a:rPr lang="ro-RO"/>
                      <a:t>19,6</a:t>
                    </a:r>
                    <a:r>
                      <a:rPr lang="ru-RU"/>
                      <a:t>%</a:t>
                    </a:r>
                    <a:endParaRPr lang="ru-RU"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EBD5-4E44-BD92-56C1BAA88A04}"/>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Foaie1!$A$2:$A$8</c:f>
              <c:strCache>
                <c:ptCount val="7"/>
                <c:pt idx="0">
                  <c:v>Drept</c:v>
                </c:pt>
                <c:pt idx="1">
                  <c:v>ȘE</c:v>
                </c:pt>
                <c:pt idx="2">
                  <c:v>BM</c:v>
                </c:pt>
                <c:pt idx="3">
                  <c:v>Litere</c:v>
                </c:pt>
                <c:pt idx="4">
                  <c:v>IID</c:v>
                </c:pt>
                <c:pt idx="5">
                  <c:v>RIȘPJ</c:v>
                </c:pt>
                <c:pt idx="6">
                  <c:v>ȘSE</c:v>
                </c:pt>
              </c:strCache>
            </c:strRef>
          </c:cat>
          <c:val>
            <c:numRef>
              <c:f>Foaie1!$B$2:$B$8</c:f>
              <c:numCache>
                <c:formatCode>0.0%</c:formatCode>
                <c:ptCount val="7"/>
                <c:pt idx="0">
                  <c:v>7.1999999999999995E-2</c:v>
                </c:pt>
                <c:pt idx="1">
                  <c:v>2.9000000000000001E-2</c:v>
                </c:pt>
                <c:pt idx="2">
                  <c:v>0.19600000000000001</c:v>
                </c:pt>
                <c:pt idx="3">
                  <c:v>2.1999999999999999E-2</c:v>
                </c:pt>
                <c:pt idx="4">
                  <c:v>0.27500000000000002</c:v>
                </c:pt>
                <c:pt idx="5">
                  <c:v>0.21</c:v>
                </c:pt>
                <c:pt idx="6">
                  <c:v>0.19600000000000001</c:v>
                </c:pt>
              </c:numCache>
            </c:numRef>
          </c:val>
          <c:extLst>
            <c:ext xmlns:c16="http://schemas.microsoft.com/office/drawing/2014/chart" uri="{C3380CC4-5D6E-409C-BE32-E72D297353CC}">
              <c16:uniqueId val="{00000006-EBD5-4E44-BD92-56C1BAA88A04}"/>
            </c:ext>
          </c:extLst>
        </c:ser>
        <c:dLbls>
          <c:showLegendKey val="0"/>
          <c:showVal val="0"/>
          <c:showCatName val="0"/>
          <c:showSerName val="0"/>
          <c:showPercent val="1"/>
          <c:showBubbleSize val="0"/>
          <c:showLeaderLines val="1"/>
        </c:dLbls>
        <c:firstSliceAng val="0"/>
        <c:holeSize val="50"/>
      </c:doughnutChart>
    </c:plotArea>
    <c:legend>
      <c:legendPos val="l"/>
      <c:layout>
        <c:manualLayout>
          <c:xMode val="edge"/>
          <c:yMode val="edge"/>
          <c:x val="6.9444444444444441E-3"/>
          <c:y val="3.3009328622439035E-2"/>
          <c:w val="0.14626795348498103"/>
          <c:h val="0.89660476676455381"/>
        </c:manualLayout>
      </c:layout>
      <c:overlay val="0"/>
    </c:legend>
    <c:plotVisOnly val="1"/>
    <c:dispBlanksAs val="gap"/>
    <c:showDLblsOverMax val="0"/>
  </c:chart>
  <c:txPr>
    <a:bodyPr/>
    <a:lstStyle/>
    <a:p>
      <a:pPr>
        <a:defRPr sz="3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594-429B-BC81-1F805598B06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594-429B-BC81-1F805598B06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94-429B-BC81-1F805598B06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94-429B-BC81-1F805598B06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94-429B-BC81-1F805598B06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94-429B-BC81-1F805598B06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94-429B-BC81-1F805598B06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94-429B-BC81-1F805598B06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3594-429B-BC81-1F805598B063}"/>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3594-429B-BC81-1F805598B063}"/>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Лист1!$D$2</c:f>
              <c:numCache>
                <c:formatCode>General</c:formatCode>
                <c:ptCount val="1"/>
                <c:pt idx="0">
                  <c:v>3.2</c:v>
                </c:pt>
              </c:numCache>
            </c:numRef>
          </c:val>
          <c:extLst>
            <c:ext xmlns:c16="http://schemas.microsoft.com/office/drawing/2014/chart" uri="{C3380CC4-5D6E-409C-BE32-E72D297353CC}">
              <c16:uniqueId val="{00000010-3594-429B-BC81-1F805598B063}"/>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3594-429B-BC81-1F805598B063}"/>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3594-429B-BC81-1F805598B06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3594-429B-BC81-1F805598B06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3594-429B-BC81-1F805598B063}"/>
            </c:ext>
          </c:extLst>
        </c:ser>
        <c:dLbls>
          <c:showLegendKey val="0"/>
          <c:showVal val="0"/>
          <c:showCatName val="0"/>
          <c:showSerName val="0"/>
          <c:showPercent val="0"/>
          <c:showBubbleSize val="0"/>
        </c:dLbls>
        <c:gapWidth val="100"/>
        <c:axId val="232587776"/>
        <c:axId val="232538688"/>
      </c:barChart>
      <c:catAx>
        <c:axId val="232587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38688"/>
        <c:crosses val="autoZero"/>
        <c:auto val="1"/>
        <c:lblAlgn val="ctr"/>
        <c:lblOffset val="100"/>
        <c:noMultiLvlLbl val="0"/>
      </c:catAx>
      <c:valAx>
        <c:axId val="23253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8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FFC7-4F44-A7B5-1AAB365575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FC7-4F44-A7B5-1AAB365575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C7-4F44-A7B5-1AAB365575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C7-4F44-A7B5-1AAB365575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C7-4F44-A7B5-1AAB365575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C7-4F44-A7B5-1AAB365575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C7-4F44-A7B5-1AAB365575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C7-4F44-A7B5-1AAB365575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Лист1!$B$2</c:f>
              <c:numCache>
                <c:formatCode>General</c:formatCode>
                <c:ptCount val="1"/>
                <c:pt idx="0">
                  <c:v>3.7</c:v>
                </c:pt>
              </c:numCache>
            </c:numRef>
          </c:val>
          <c:extLst>
            <c:ext xmlns:c16="http://schemas.microsoft.com/office/drawing/2014/chart" uri="{C3380CC4-5D6E-409C-BE32-E72D297353CC}">
              <c16:uniqueId val="{0000000E-FFC7-4F44-A7B5-1AAB3655759B}"/>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FFC7-4F44-A7B5-1AAB3655759B}"/>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10-FFC7-4F44-A7B5-1AAB3655759B}"/>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FFC7-4F44-A7B5-1AAB3655759B}"/>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FFC7-4F44-A7B5-1AAB365575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FFC7-4F44-A7B5-1AAB365575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FFC7-4F44-A7B5-1AAB3655759B}"/>
            </c:ext>
          </c:extLst>
        </c:ser>
        <c:dLbls>
          <c:showLegendKey val="0"/>
          <c:showVal val="0"/>
          <c:showCatName val="0"/>
          <c:showSerName val="0"/>
          <c:showPercent val="0"/>
          <c:showBubbleSize val="0"/>
        </c:dLbls>
        <c:gapWidth val="100"/>
        <c:axId val="231710208"/>
        <c:axId val="232540992"/>
      </c:barChart>
      <c:catAx>
        <c:axId val="231710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0992"/>
        <c:crosses val="autoZero"/>
        <c:auto val="1"/>
        <c:lblAlgn val="ctr"/>
        <c:lblOffset val="100"/>
        <c:noMultiLvlLbl val="0"/>
      </c:catAx>
      <c:valAx>
        <c:axId val="23254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171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9027-48CC-A735-66A3FB5BDF5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9027-48CC-A735-66A3FB5BDF5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27-48CC-A735-66A3FB5BDF5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27-48CC-A735-66A3FB5BDF5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27-48CC-A735-66A3FB5BDF5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27-48CC-A735-66A3FB5BDF5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27-48CC-A735-66A3FB5BDF5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27-48CC-A735-66A3FB5BDF5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9027-48CC-A735-66A3FB5BDF5A}"/>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9027-48CC-A735-66A3FB5BDF5A}"/>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Лист1!$D$2</c:f>
              <c:numCache>
                <c:formatCode>General</c:formatCode>
                <c:ptCount val="1"/>
                <c:pt idx="0">
                  <c:v>3.3</c:v>
                </c:pt>
              </c:numCache>
            </c:numRef>
          </c:val>
          <c:extLst>
            <c:ext xmlns:c16="http://schemas.microsoft.com/office/drawing/2014/chart" uri="{C3380CC4-5D6E-409C-BE32-E72D297353CC}">
              <c16:uniqueId val="{00000010-9027-48CC-A735-66A3FB5BDF5A}"/>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9027-48CC-A735-66A3FB5BDF5A}"/>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9027-48CC-A735-66A3FB5BDF5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Лист1!$G$2</c:f>
              <c:numCache>
                <c:formatCode>General</c:formatCode>
                <c:ptCount val="1"/>
                <c:pt idx="0">
                  <c:v>3.7</c:v>
                </c:pt>
              </c:numCache>
            </c:numRef>
          </c:val>
          <c:extLst>
            <c:ext xmlns:c16="http://schemas.microsoft.com/office/drawing/2014/chart" uri="{C3380CC4-5D6E-409C-BE32-E72D297353CC}">
              <c16:uniqueId val="{00000013-9027-48CC-A735-66A3FB5BDF5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Лист1!$H$2</c:f>
              <c:numCache>
                <c:formatCode>General</c:formatCode>
                <c:ptCount val="1"/>
                <c:pt idx="0">
                  <c:v>3.8</c:v>
                </c:pt>
              </c:numCache>
            </c:numRef>
          </c:val>
          <c:extLst>
            <c:ext xmlns:c16="http://schemas.microsoft.com/office/drawing/2014/chart" uri="{C3380CC4-5D6E-409C-BE32-E72D297353CC}">
              <c16:uniqueId val="{00000014-9027-48CC-A735-66A3FB5BDF5A}"/>
            </c:ext>
          </c:extLst>
        </c:ser>
        <c:dLbls>
          <c:showLegendKey val="0"/>
          <c:showVal val="0"/>
          <c:showCatName val="0"/>
          <c:showSerName val="0"/>
          <c:showPercent val="0"/>
          <c:showBubbleSize val="0"/>
        </c:dLbls>
        <c:gapWidth val="100"/>
        <c:axId val="229257728"/>
        <c:axId val="232542720"/>
      </c:barChart>
      <c:catAx>
        <c:axId val="229257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2720"/>
        <c:crosses val="autoZero"/>
        <c:auto val="1"/>
        <c:lblAlgn val="ctr"/>
        <c:lblOffset val="100"/>
        <c:noMultiLvlLbl val="0"/>
      </c:catAx>
      <c:valAx>
        <c:axId val="23254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257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Лист1!$B$2:$B$3</c:f>
              <c:numCache>
                <c:formatCode>General</c:formatCode>
                <c:ptCount val="2"/>
                <c:pt idx="0">
                  <c:v>4.5</c:v>
                </c:pt>
                <c:pt idx="1">
                  <c:v>3.9</c:v>
                </c:pt>
              </c:numCache>
            </c:numRef>
          </c:val>
          <c:extLst>
            <c:ext xmlns:c16="http://schemas.microsoft.com/office/drawing/2014/chart" uri="{C3380CC4-5D6E-409C-BE32-E72D297353CC}">
              <c16:uniqueId val="{00000000-633E-4312-A40B-95025F18C128}"/>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Лист1!$C$2:$C$3</c:f>
              <c:numCache>
                <c:formatCode>General</c:formatCode>
                <c:ptCount val="2"/>
                <c:pt idx="0">
                  <c:v>4.3</c:v>
                </c:pt>
                <c:pt idx="1">
                  <c:v>3.6</c:v>
                </c:pt>
              </c:numCache>
            </c:numRef>
          </c:val>
          <c:extLst>
            <c:ext xmlns:c16="http://schemas.microsoft.com/office/drawing/2014/chart" uri="{C3380CC4-5D6E-409C-BE32-E72D297353CC}">
              <c16:uniqueId val="{00000001-633E-4312-A40B-95025F18C128}"/>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Лист1!$D$2:$D$3</c:f>
              <c:numCache>
                <c:formatCode>General</c:formatCode>
                <c:ptCount val="2"/>
                <c:pt idx="0">
                  <c:v>4.5</c:v>
                </c:pt>
                <c:pt idx="1">
                  <c:v>4</c:v>
                </c:pt>
              </c:numCache>
            </c:numRef>
          </c:val>
          <c:extLst>
            <c:ext xmlns:c16="http://schemas.microsoft.com/office/drawing/2014/chart" uri="{C3380CC4-5D6E-409C-BE32-E72D297353CC}">
              <c16:uniqueId val="{00000002-633E-4312-A40B-95025F18C128}"/>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Лист1!$E$2:$E$3</c:f>
              <c:numCache>
                <c:formatCode>General</c:formatCode>
                <c:ptCount val="2"/>
                <c:pt idx="0">
                  <c:v>4.5999999999999996</c:v>
                </c:pt>
                <c:pt idx="1">
                  <c:v>4.0999999999999996</c:v>
                </c:pt>
              </c:numCache>
            </c:numRef>
          </c:val>
          <c:extLst>
            <c:ext xmlns:c16="http://schemas.microsoft.com/office/drawing/2014/chart" uri="{C3380CC4-5D6E-409C-BE32-E72D297353CC}">
              <c16:uniqueId val="{00000003-633E-4312-A40B-95025F18C128}"/>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Лист1!$F$2:$F$3</c:f>
              <c:numCache>
                <c:formatCode>General</c:formatCode>
                <c:ptCount val="2"/>
                <c:pt idx="0">
                  <c:v>4.3</c:v>
                </c:pt>
                <c:pt idx="1">
                  <c:v>3.9</c:v>
                </c:pt>
              </c:numCache>
            </c:numRef>
          </c:val>
          <c:extLst>
            <c:ext xmlns:c16="http://schemas.microsoft.com/office/drawing/2014/chart" uri="{C3380CC4-5D6E-409C-BE32-E72D297353CC}">
              <c16:uniqueId val="{00000004-633E-4312-A40B-95025F18C128}"/>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Лист1!$G$2:$G$3</c:f>
              <c:numCache>
                <c:formatCode>General</c:formatCode>
                <c:ptCount val="2"/>
                <c:pt idx="0">
                  <c:v>4.5</c:v>
                </c:pt>
                <c:pt idx="1">
                  <c:v>4.0999999999999996</c:v>
                </c:pt>
              </c:numCache>
            </c:numRef>
          </c:val>
          <c:extLst>
            <c:ext xmlns:c16="http://schemas.microsoft.com/office/drawing/2014/chart" uri="{C3380CC4-5D6E-409C-BE32-E72D297353CC}">
              <c16:uniqueId val="{00000005-633E-4312-A40B-95025F18C128}"/>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Лист1!$H$2:$H$3</c:f>
              <c:numCache>
                <c:formatCode>General</c:formatCode>
                <c:ptCount val="2"/>
                <c:pt idx="0">
                  <c:v>4.3</c:v>
                </c:pt>
                <c:pt idx="1">
                  <c:v>3.8</c:v>
                </c:pt>
              </c:numCache>
            </c:numRef>
          </c:val>
          <c:extLst>
            <c:ext xmlns:c16="http://schemas.microsoft.com/office/drawing/2014/chart" uri="{C3380CC4-5D6E-409C-BE32-E72D297353CC}">
              <c16:uniqueId val="{00000006-633E-4312-A40B-95025F18C128}"/>
            </c:ext>
          </c:extLst>
        </c:ser>
        <c:ser>
          <c:idx val="7"/>
          <c:order val="7"/>
          <c:tx>
            <c:strRef>
              <c:f>Лист1!$I$1</c:f>
              <c:strCache>
                <c:ptCount val="1"/>
                <c:pt idx="0">
                  <c:v>8</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Лист1!$I$2:$I$3</c:f>
              <c:numCache>
                <c:formatCode>General</c:formatCode>
                <c:ptCount val="2"/>
                <c:pt idx="0">
                  <c:v>4.2</c:v>
                </c:pt>
                <c:pt idx="1">
                  <c:v>3.9</c:v>
                </c:pt>
              </c:numCache>
            </c:numRef>
          </c:val>
          <c:extLst>
            <c:ext xmlns:c16="http://schemas.microsoft.com/office/drawing/2014/chart" uri="{C3380CC4-5D6E-409C-BE32-E72D297353CC}">
              <c16:uniqueId val="{00000007-633E-4312-A40B-95025F18C128}"/>
            </c:ext>
          </c:extLst>
        </c:ser>
        <c:ser>
          <c:idx val="8"/>
          <c:order val="8"/>
          <c:tx>
            <c:strRef>
              <c:f>Лист1!$J$1</c:f>
              <c:strCache>
                <c:ptCount val="1"/>
                <c:pt idx="0">
                  <c:v>9</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Лист1!$J$2:$J$3</c:f>
              <c:numCache>
                <c:formatCode>General</c:formatCode>
                <c:ptCount val="2"/>
                <c:pt idx="0">
                  <c:v>4.4000000000000004</c:v>
                </c:pt>
                <c:pt idx="1">
                  <c:v>3.8</c:v>
                </c:pt>
              </c:numCache>
            </c:numRef>
          </c:val>
          <c:extLst>
            <c:ext xmlns:c16="http://schemas.microsoft.com/office/drawing/2014/chart" uri="{C3380CC4-5D6E-409C-BE32-E72D297353CC}">
              <c16:uniqueId val="{00000008-633E-4312-A40B-95025F18C128}"/>
            </c:ext>
          </c:extLst>
        </c:ser>
        <c:dLbls>
          <c:showLegendKey val="0"/>
          <c:showVal val="1"/>
          <c:showCatName val="0"/>
          <c:showSerName val="0"/>
          <c:showPercent val="0"/>
          <c:showBubbleSize val="0"/>
        </c:dLbls>
        <c:gapWidth val="150"/>
        <c:overlap val="-25"/>
        <c:axId val="230045184"/>
        <c:axId val="229401728"/>
      </c:barChart>
      <c:catAx>
        <c:axId val="23004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29401728"/>
        <c:crosses val="autoZero"/>
        <c:auto val="1"/>
        <c:lblAlgn val="ctr"/>
        <c:lblOffset val="100"/>
        <c:noMultiLvlLbl val="0"/>
      </c:catAx>
      <c:valAx>
        <c:axId val="229401728"/>
        <c:scaling>
          <c:orientation val="minMax"/>
        </c:scaling>
        <c:delete val="1"/>
        <c:axPos val="l"/>
        <c:numFmt formatCode="General" sourceLinked="1"/>
        <c:majorTickMark val="none"/>
        <c:minorTickMark val="none"/>
        <c:tickLblPos val="nextTo"/>
        <c:crossAx val="230045184"/>
        <c:crosses val="autoZero"/>
        <c:crossBetween val="between"/>
      </c:valAx>
      <c:spPr>
        <a:noFill/>
        <a:ln>
          <a:noFill/>
        </a:ln>
        <a:effectLst/>
      </c:spPr>
    </c:plotArea>
    <c:legend>
      <c:legendPos val="t"/>
      <c:layout>
        <c:manualLayout>
          <c:xMode val="edge"/>
          <c:yMode val="edge"/>
          <c:x val="4.3460607294777812E-2"/>
          <c:y val="2.9143892423085176E-2"/>
          <c:w val="0.95474533894470093"/>
          <c:h val="0.2639801760336998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962-4456-BD22-3CDF11E2DE0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962-4456-BD22-3CDF11E2DE0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62-4456-BD22-3CDF11E2DE0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62-4456-BD22-3CDF11E2DE0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62-4456-BD22-3CDF11E2DE0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62-4456-BD22-3CDF11E2DE0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62-4456-BD22-3CDF11E2DE0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62-4456-BD22-3CDF11E2DE0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Лист1!$B$2</c:f>
              <c:numCache>
                <c:formatCode>General</c:formatCode>
                <c:ptCount val="1"/>
                <c:pt idx="0">
                  <c:v>3.6</c:v>
                </c:pt>
              </c:numCache>
            </c:numRef>
          </c:val>
          <c:extLst>
            <c:ext xmlns:c16="http://schemas.microsoft.com/office/drawing/2014/chart" uri="{C3380CC4-5D6E-409C-BE32-E72D297353CC}">
              <c16:uniqueId val="{0000000E-8962-4456-BD22-3CDF11E2DE08}"/>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8962-4456-BD22-3CDF11E2DE08}"/>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Лист1!$D$2</c:f>
              <c:numCache>
                <c:formatCode>General</c:formatCode>
                <c:ptCount val="1"/>
                <c:pt idx="0">
                  <c:v>3.4</c:v>
                </c:pt>
              </c:numCache>
            </c:numRef>
          </c:val>
          <c:extLst>
            <c:ext xmlns:c16="http://schemas.microsoft.com/office/drawing/2014/chart" uri="{C3380CC4-5D6E-409C-BE32-E72D297353CC}">
              <c16:uniqueId val="{00000010-8962-4456-BD22-3CDF11E2DE08}"/>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Лист1!$E$2</c:f>
              <c:numCache>
                <c:formatCode>General</c:formatCode>
                <c:ptCount val="1"/>
                <c:pt idx="0">
                  <c:v>3.6</c:v>
                </c:pt>
              </c:numCache>
            </c:numRef>
          </c:val>
          <c:extLst>
            <c:ext xmlns:c16="http://schemas.microsoft.com/office/drawing/2014/chart" uri="{C3380CC4-5D6E-409C-BE32-E72D297353CC}">
              <c16:uniqueId val="{00000011-8962-4456-BD22-3CDF11E2DE08}"/>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8962-4456-BD22-3CDF11E2DE0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Лист1!$G$2</c:f>
              <c:numCache>
                <c:formatCode>General</c:formatCode>
                <c:ptCount val="1"/>
                <c:pt idx="0">
                  <c:v>3.7</c:v>
                </c:pt>
              </c:numCache>
            </c:numRef>
          </c:val>
          <c:extLst>
            <c:ext xmlns:c16="http://schemas.microsoft.com/office/drawing/2014/chart" uri="{C3380CC4-5D6E-409C-BE32-E72D297353CC}">
              <c16:uniqueId val="{00000013-8962-4456-BD22-3CDF11E2DE0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Лист1!$H$2</c:f>
              <c:numCache>
                <c:formatCode>General</c:formatCode>
                <c:ptCount val="1"/>
                <c:pt idx="0">
                  <c:v>4.5999999999999996</c:v>
                </c:pt>
              </c:numCache>
            </c:numRef>
          </c:val>
          <c:extLst>
            <c:ext xmlns:c16="http://schemas.microsoft.com/office/drawing/2014/chart" uri="{C3380CC4-5D6E-409C-BE32-E72D297353CC}">
              <c16:uniqueId val="{00000014-8962-4456-BD22-3CDF11E2DE08}"/>
            </c:ext>
          </c:extLst>
        </c:ser>
        <c:dLbls>
          <c:showLegendKey val="0"/>
          <c:showVal val="0"/>
          <c:showCatName val="0"/>
          <c:showSerName val="0"/>
          <c:showPercent val="0"/>
          <c:showBubbleSize val="0"/>
        </c:dLbls>
        <c:gapWidth val="100"/>
        <c:axId val="240350208"/>
        <c:axId val="229403456"/>
      </c:barChart>
      <c:catAx>
        <c:axId val="240350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403456"/>
        <c:crosses val="autoZero"/>
        <c:auto val="1"/>
        <c:lblAlgn val="ctr"/>
        <c:lblOffset val="100"/>
        <c:noMultiLvlLbl val="0"/>
      </c:catAx>
      <c:valAx>
        <c:axId val="22940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35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442-445F-8A92-1B643637319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D442-445F-8A92-1B643637319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42-445F-8A92-1B643637319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42-445F-8A92-1B643637319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42-445F-8A92-1B643637319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42-445F-8A92-1B643637319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42-445F-8A92-1B643637319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42-445F-8A92-1B643637319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D442-445F-8A92-1B6436373196}"/>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D442-445F-8A92-1B6436373196}"/>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Лист1!$D$2</c:f>
              <c:numCache>
                <c:formatCode>General</c:formatCode>
                <c:ptCount val="1"/>
                <c:pt idx="0">
                  <c:v>3</c:v>
                </c:pt>
              </c:numCache>
            </c:numRef>
          </c:val>
          <c:extLst>
            <c:ext xmlns:c16="http://schemas.microsoft.com/office/drawing/2014/chart" uri="{C3380CC4-5D6E-409C-BE32-E72D297353CC}">
              <c16:uniqueId val="{00000010-D442-445F-8A92-1B6436373196}"/>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Лист1!$E$2</c:f>
              <c:numCache>
                <c:formatCode>General</c:formatCode>
                <c:ptCount val="1"/>
                <c:pt idx="0">
                  <c:v>3.5</c:v>
                </c:pt>
              </c:numCache>
            </c:numRef>
          </c:val>
          <c:extLst>
            <c:ext xmlns:c16="http://schemas.microsoft.com/office/drawing/2014/chart" uri="{C3380CC4-5D6E-409C-BE32-E72D297353CC}">
              <c16:uniqueId val="{00000011-D442-445F-8A92-1B6436373196}"/>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D442-445F-8A92-1B643637319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Лист1!$G$2</c:f>
              <c:numCache>
                <c:formatCode>General</c:formatCode>
                <c:ptCount val="1"/>
                <c:pt idx="0">
                  <c:v>3.5</c:v>
                </c:pt>
              </c:numCache>
            </c:numRef>
          </c:val>
          <c:extLst>
            <c:ext xmlns:c16="http://schemas.microsoft.com/office/drawing/2014/chart" uri="{C3380CC4-5D6E-409C-BE32-E72D297353CC}">
              <c16:uniqueId val="{00000013-D442-445F-8A92-1B643637319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D442-445F-8A92-1B6436373196}"/>
            </c:ext>
          </c:extLst>
        </c:ser>
        <c:dLbls>
          <c:showLegendKey val="0"/>
          <c:showVal val="0"/>
          <c:showCatName val="0"/>
          <c:showSerName val="0"/>
          <c:showPercent val="0"/>
          <c:showBubbleSize val="0"/>
        </c:dLbls>
        <c:gapWidth val="100"/>
        <c:axId val="240352256"/>
        <c:axId val="229406336"/>
      </c:barChart>
      <c:catAx>
        <c:axId val="240352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406336"/>
        <c:crosses val="autoZero"/>
        <c:auto val="1"/>
        <c:lblAlgn val="ctr"/>
        <c:lblOffset val="100"/>
        <c:noMultiLvlLbl val="0"/>
      </c:catAx>
      <c:valAx>
        <c:axId val="22940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352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121-4DCE-AF05-D2AB9D1424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121-4DCE-AF05-D2AB9D1424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21-4DCE-AF05-D2AB9D1424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21-4DCE-AF05-D2AB9D1424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21-4DCE-AF05-D2AB9D1424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21-4DCE-AF05-D2AB9D1424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21-4DCE-AF05-D2AB9D1424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21-4DCE-AF05-D2AB9D1424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8121-4DCE-AF05-D2AB9D14249B}"/>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8121-4DCE-AF05-D2AB9D14249B}"/>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8121-4DCE-AF05-D2AB9D14249B}"/>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8121-4DCE-AF05-D2AB9D14249B}"/>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8121-4DCE-AF05-D2AB9D1424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8121-4DCE-AF05-D2AB9D1424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Лист1!$H$2</c:f>
              <c:numCache>
                <c:formatCode>General</c:formatCode>
                <c:ptCount val="1"/>
                <c:pt idx="0">
                  <c:v>4.7</c:v>
                </c:pt>
              </c:numCache>
            </c:numRef>
          </c:val>
          <c:extLst>
            <c:ext xmlns:c16="http://schemas.microsoft.com/office/drawing/2014/chart" uri="{C3380CC4-5D6E-409C-BE32-E72D297353CC}">
              <c16:uniqueId val="{00000014-8121-4DCE-AF05-D2AB9D14249B}"/>
            </c:ext>
          </c:extLst>
        </c:ser>
        <c:dLbls>
          <c:showLegendKey val="0"/>
          <c:showVal val="0"/>
          <c:showCatName val="0"/>
          <c:showSerName val="0"/>
          <c:showPercent val="0"/>
          <c:showBubbleSize val="0"/>
        </c:dLbls>
        <c:gapWidth val="100"/>
        <c:axId val="240506368"/>
        <c:axId val="258547712"/>
      </c:barChart>
      <c:catAx>
        <c:axId val="240506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47712"/>
        <c:crosses val="autoZero"/>
        <c:auto val="1"/>
        <c:lblAlgn val="ctr"/>
        <c:lblOffset val="100"/>
        <c:noMultiLvlLbl val="0"/>
      </c:catAx>
      <c:valAx>
        <c:axId val="25854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506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C6CB-400B-821D-6E8E2896207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C6CB-400B-821D-6E8E2896207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CB-400B-821D-6E8E2896207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CB-400B-821D-6E8E2896207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CB-400B-821D-6E8E2896207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CB-400B-821D-6E8E2896207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CB-400B-821D-6E8E2896207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CB-400B-821D-6E8E2896207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C6CB-400B-821D-6E8E28962076}"/>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C6CB-400B-821D-6E8E28962076}"/>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10-C6CB-400B-821D-6E8E28962076}"/>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C6CB-400B-821D-6E8E28962076}"/>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Лист1!$F$2</c:f>
              <c:numCache>
                <c:formatCode>General</c:formatCode>
                <c:ptCount val="1"/>
                <c:pt idx="0">
                  <c:v>4.8</c:v>
                </c:pt>
              </c:numCache>
            </c:numRef>
          </c:val>
          <c:extLst>
            <c:ext xmlns:c16="http://schemas.microsoft.com/office/drawing/2014/chart" uri="{C3380CC4-5D6E-409C-BE32-E72D297353CC}">
              <c16:uniqueId val="{00000012-C6CB-400B-821D-6E8E2896207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Лист1!$G$2</c:f>
              <c:numCache>
                <c:formatCode>General</c:formatCode>
                <c:ptCount val="1"/>
                <c:pt idx="0">
                  <c:v>4.0999999999999996</c:v>
                </c:pt>
              </c:numCache>
            </c:numRef>
          </c:val>
          <c:extLst>
            <c:ext xmlns:c16="http://schemas.microsoft.com/office/drawing/2014/chart" uri="{C3380CC4-5D6E-409C-BE32-E72D297353CC}">
              <c16:uniqueId val="{00000013-C6CB-400B-821D-6E8E2896207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C6CB-400B-821D-6E8E28962076}"/>
            </c:ext>
          </c:extLst>
        </c:ser>
        <c:dLbls>
          <c:showLegendKey val="0"/>
          <c:showVal val="0"/>
          <c:showCatName val="0"/>
          <c:showSerName val="0"/>
          <c:showPercent val="0"/>
          <c:showBubbleSize val="0"/>
        </c:dLbls>
        <c:gapWidth val="100"/>
        <c:axId val="240507904"/>
        <c:axId val="258550016"/>
      </c:barChart>
      <c:catAx>
        <c:axId val="240507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0016"/>
        <c:crosses val="autoZero"/>
        <c:auto val="1"/>
        <c:lblAlgn val="ctr"/>
        <c:lblOffset val="100"/>
        <c:noMultiLvlLbl val="0"/>
      </c:catAx>
      <c:valAx>
        <c:axId val="25855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507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74C3-492F-B4EB-BBFEC48AE06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4C3-492F-B4EB-BBFEC48AE06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C3-492F-B4EB-BBFEC48AE06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C3-492F-B4EB-BBFEC48AE06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C3-492F-B4EB-BBFEC48AE06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C3-492F-B4EB-BBFEC48AE06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C3-492F-B4EB-BBFEC48AE06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C3-492F-B4EB-BBFEC48AE06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74C3-492F-B4EB-BBFEC48AE062}"/>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74C3-492F-B4EB-BBFEC48AE062}"/>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Лист1!$D$2</c:f>
              <c:numCache>
                <c:formatCode>General</c:formatCode>
                <c:ptCount val="1"/>
                <c:pt idx="0">
                  <c:v>3.3</c:v>
                </c:pt>
              </c:numCache>
            </c:numRef>
          </c:val>
          <c:extLst>
            <c:ext xmlns:c16="http://schemas.microsoft.com/office/drawing/2014/chart" uri="{C3380CC4-5D6E-409C-BE32-E72D297353CC}">
              <c16:uniqueId val="{00000010-74C3-492F-B4EB-BBFEC48AE062}"/>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74C3-492F-B4EB-BBFEC48AE062}"/>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74C3-492F-B4EB-BBFEC48AE06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Лист1!$G$2</c:f>
              <c:numCache>
                <c:formatCode>General</c:formatCode>
                <c:ptCount val="1"/>
                <c:pt idx="0">
                  <c:v>3.6</c:v>
                </c:pt>
              </c:numCache>
            </c:numRef>
          </c:val>
          <c:extLst>
            <c:ext xmlns:c16="http://schemas.microsoft.com/office/drawing/2014/chart" uri="{C3380CC4-5D6E-409C-BE32-E72D297353CC}">
              <c16:uniqueId val="{00000013-74C3-492F-B4EB-BBFEC48AE06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74C3-492F-B4EB-BBFEC48AE062}"/>
            </c:ext>
          </c:extLst>
        </c:ser>
        <c:dLbls>
          <c:showLegendKey val="0"/>
          <c:showVal val="0"/>
          <c:showCatName val="0"/>
          <c:showSerName val="0"/>
          <c:showPercent val="0"/>
          <c:showBubbleSize val="0"/>
        </c:dLbls>
        <c:gapWidth val="100"/>
        <c:axId val="258505216"/>
        <c:axId val="258552320"/>
      </c:barChart>
      <c:catAx>
        <c:axId val="258505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2320"/>
        <c:crosses val="autoZero"/>
        <c:auto val="1"/>
        <c:lblAlgn val="ctr"/>
        <c:lblOffset val="100"/>
        <c:noMultiLvlLbl val="0"/>
      </c:catAx>
      <c:valAx>
        <c:axId val="25855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05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95CB-42FC-A4E7-925CB7B6CCF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95CB-42FC-A4E7-925CB7B6CCF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CB-42FC-A4E7-925CB7B6CCF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CB-42FC-A4E7-925CB7B6CCF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CB-42FC-A4E7-925CB7B6CCF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CB-42FC-A4E7-925CB7B6CCF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CB-42FC-A4E7-925CB7B6CCF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CB-42FC-A4E7-925CB7B6CCF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Лист1!$B$2</c:f>
              <c:numCache>
                <c:formatCode>General</c:formatCode>
                <c:ptCount val="1"/>
                <c:pt idx="0">
                  <c:v>3.8</c:v>
                </c:pt>
              </c:numCache>
            </c:numRef>
          </c:val>
          <c:extLst>
            <c:ext xmlns:c16="http://schemas.microsoft.com/office/drawing/2014/chart" uri="{C3380CC4-5D6E-409C-BE32-E72D297353CC}">
              <c16:uniqueId val="{0000000E-95CB-42FC-A4E7-925CB7B6CCF6}"/>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95CB-42FC-A4E7-925CB7B6CCF6}"/>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95CB-42FC-A4E7-925CB7B6CCF6}"/>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Лист1!$E$2</c:f>
              <c:numCache>
                <c:formatCode>General</c:formatCode>
                <c:ptCount val="1"/>
                <c:pt idx="0">
                  <c:v>4</c:v>
                </c:pt>
              </c:numCache>
            </c:numRef>
          </c:val>
          <c:extLst>
            <c:ext xmlns:c16="http://schemas.microsoft.com/office/drawing/2014/chart" uri="{C3380CC4-5D6E-409C-BE32-E72D297353CC}">
              <c16:uniqueId val="{00000011-95CB-42FC-A4E7-925CB7B6CCF6}"/>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95CB-42FC-A4E7-925CB7B6CCF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95CB-42FC-A4E7-925CB7B6CCF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Лист1!$H$2</c:f>
              <c:numCache>
                <c:formatCode>General</c:formatCode>
                <c:ptCount val="1"/>
                <c:pt idx="0">
                  <c:v>4.7</c:v>
                </c:pt>
              </c:numCache>
            </c:numRef>
          </c:val>
          <c:extLst>
            <c:ext xmlns:c16="http://schemas.microsoft.com/office/drawing/2014/chart" uri="{C3380CC4-5D6E-409C-BE32-E72D297353CC}">
              <c16:uniqueId val="{00000014-95CB-42FC-A4E7-925CB7B6CCF6}"/>
            </c:ext>
          </c:extLst>
        </c:ser>
        <c:dLbls>
          <c:showLegendKey val="0"/>
          <c:showVal val="0"/>
          <c:showCatName val="0"/>
          <c:showSerName val="0"/>
          <c:showPercent val="0"/>
          <c:showBubbleSize val="0"/>
        </c:dLbls>
        <c:gapWidth val="100"/>
        <c:axId val="228314112"/>
        <c:axId val="258555200"/>
      </c:barChart>
      <c:catAx>
        <c:axId val="228314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5200"/>
        <c:crosses val="autoZero"/>
        <c:auto val="1"/>
        <c:lblAlgn val="ctr"/>
        <c:lblOffset val="100"/>
        <c:noMultiLvlLbl val="0"/>
      </c:catAx>
      <c:valAx>
        <c:axId val="25855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14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o-RO" dirty="0"/>
              <a:t>Chestionarul 1 - </a:t>
            </a:r>
            <a:r>
              <a:rPr lang="en-US" dirty="0" err="1"/>
              <a:t>Facultăți</a:t>
            </a:r>
            <a:endParaRPr lang="en-US"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55ED-4291-9216-5010E06C4FD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55ED-4291-9216-5010E06C4FD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ED-4291-9216-5010E06C4FD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ED-4291-9216-5010E06C4FD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ED-4291-9216-5010E06C4FD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ED-4291-9216-5010E06C4FD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ED-4291-9216-5010E06C4FD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ED-4291-9216-5010E06C4FD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55ED-4291-9216-5010E06C4FD8}"/>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55ED-4291-9216-5010E06C4FD8}"/>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Лист1!$D$2</c:f>
              <c:numCache>
                <c:formatCode>General</c:formatCode>
                <c:ptCount val="1"/>
                <c:pt idx="0">
                  <c:v>3</c:v>
                </c:pt>
              </c:numCache>
            </c:numRef>
          </c:val>
          <c:extLst>
            <c:ext xmlns:c16="http://schemas.microsoft.com/office/drawing/2014/chart" uri="{C3380CC4-5D6E-409C-BE32-E72D297353CC}">
              <c16:uniqueId val="{00000010-55ED-4291-9216-5010E06C4FD8}"/>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55ED-4291-9216-5010E06C4FD8}"/>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55ED-4291-9216-5010E06C4FD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Лист1!$G$2</c:f>
              <c:numCache>
                <c:formatCode>General</c:formatCode>
                <c:ptCount val="1"/>
                <c:pt idx="0">
                  <c:v>3.5</c:v>
                </c:pt>
              </c:numCache>
            </c:numRef>
          </c:val>
          <c:extLst>
            <c:ext xmlns:c16="http://schemas.microsoft.com/office/drawing/2014/chart" uri="{C3380CC4-5D6E-409C-BE32-E72D297353CC}">
              <c16:uniqueId val="{00000013-55ED-4291-9216-5010E06C4FD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55ED-4291-9216-5010E06C4FD8}"/>
            </c:ext>
          </c:extLst>
        </c:ser>
        <c:dLbls>
          <c:showLegendKey val="0"/>
          <c:showVal val="0"/>
          <c:showCatName val="0"/>
          <c:showSerName val="0"/>
          <c:showPercent val="0"/>
          <c:showBubbleSize val="0"/>
        </c:dLbls>
        <c:gapWidth val="100"/>
        <c:axId val="228319744"/>
        <c:axId val="251004608"/>
      </c:barChart>
      <c:catAx>
        <c:axId val="228319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004608"/>
        <c:crosses val="autoZero"/>
        <c:auto val="1"/>
        <c:lblAlgn val="ctr"/>
        <c:lblOffset val="100"/>
        <c:noMultiLvlLbl val="0"/>
      </c:catAx>
      <c:valAx>
        <c:axId val="25100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19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22EB-4E68-BF37-3C69D7B224B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22EB-4E68-BF37-3C69D7B224B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EB-4E68-BF37-3C69D7B224B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EB-4E68-BF37-3C69D7B224B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EB-4E68-BF37-3C69D7B224B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EB-4E68-BF37-3C69D7B224B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EB-4E68-BF37-3C69D7B224B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EB-4E68-BF37-3C69D7B224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Лист1!$B$2</c:f>
              <c:numCache>
                <c:formatCode>General</c:formatCode>
                <c:ptCount val="1"/>
                <c:pt idx="0">
                  <c:v>3.1</c:v>
                </c:pt>
              </c:numCache>
            </c:numRef>
          </c:val>
          <c:extLst>
            <c:ext xmlns:c16="http://schemas.microsoft.com/office/drawing/2014/chart" uri="{C3380CC4-5D6E-409C-BE32-E72D297353CC}">
              <c16:uniqueId val="{0000000E-22EB-4E68-BF37-3C69D7B224B1}"/>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22EB-4E68-BF37-3C69D7B224B1}"/>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Лист1!$D$2</c:f>
              <c:numCache>
                <c:formatCode>General</c:formatCode>
                <c:ptCount val="1"/>
                <c:pt idx="0">
                  <c:v>3.4</c:v>
                </c:pt>
              </c:numCache>
            </c:numRef>
          </c:val>
          <c:extLst>
            <c:ext xmlns:c16="http://schemas.microsoft.com/office/drawing/2014/chart" uri="{C3380CC4-5D6E-409C-BE32-E72D297353CC}">
              <c16:uniqueId val="{00000010-22EB-4E68-BF37-3C69D7B224B1}"/>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22EB-4E68-BF37-3C69D7B224B1}"/>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22EB-4E68-BF37-3C69D7B224B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22EB-4E68-BF37-3C69D7B224B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Лист1!$H$2</c:f>
              <c:numCache>
                <c:formatCode>General</c:formatCode>
                <c:ptCount val="1"/>
                <c:pt idx="0">
                  <c:v>4.7</c:v>
                </c:pt>
              </c:numCache>
            </c:numRef>
          </c:val>
          <c:extLst>
            <c:ext xmlns:c16="http://schemas.microsoft.com/office/drawing/2014/chart" uri="{C3380CC4-5D6E-409C-BE32-E72D297353CC}">
              <c16:uniqueId val="{00000014-22EB-4E68-BF37-3C69D7B224B1}"/>
            </c:ext>
          </c:extLst>
        </c:ser>
        <c:dLbls>
          <c:showLegendKey val="0"/>
          <c:showVal val="0"/>
          <c:showCatName val="0"/>
          <c:showSerName val="0"/>
          <c:showPercent val="0"/>
          <c:showBubbleSize val="0"/>
        </c:dLbls>
        <c:gapWidth val="100"/>
        <c:axId val="228321280"/>
        <c:axId val="251006912"/>
      </c:barChart>
      <c:catAx>
        <c:axId val="228321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006912"/>
        <c:crosses val="autoZero"/>
        <c:auto val="1"/>
        <c:lblAlgn val="ctr"/>
        <c:lblOffset val="100"/>
        <c:noMultiLvlLbl val="0"/>
      </c:catAx>
      <c:valAx>
        <c:axId val="25100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212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9FC-45D5-B17A-D219D66982A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9FC-45D5-B17A-D219D66982A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FC-45D5-B17A-D219D66982A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FC-45D5-B17A-D219D66982A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FC-45D5-B17A-D219D66982A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FC-45D5-B17A-D219D66982A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FC-45D5-B17A-D219D66982A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FC-45D5-B17A-D219D66982A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Лист1!$B$2</c:f>
              <c:numCache>
                <c:formatCode>General</c:formatCode>
                <c:ptCount val="1"/>
                <c:pt idx="0">
                  <c:v>3.2</c:v>
                </c:pt>
              </c:numCache>
            </c:numRef>
          </c:val>
          <c:extLst>
            <c:ext xmlns:c16="http://schemas.microsoft.com/office/drawing/2014/chart" uri="{C3380CC4-5D6E-409C-BE32-E72D297353CC}">
              <c16:uniqueId val="{0000000E-49FC-45D5-B17A-D219D66982A3}"/>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49FC-45D5-B17A-D219D66982A3}"/>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Лист1!$D$2</c:f>
              <c:numCache>
                <c:formatCode>General</c:formatCode>
                <c:ptCount val="1"/>
                <c:pt idx="0">
                  <c:v>3.1</c:v>
                </c:pt>
              </c:numCache>
            </c:numRef>
          </c:val>
          <c:extLst>
            <c:ext xmlns:c16="http://schemas.microsoft.com/office/drawing/2014/chart" uri="{C3380CC4-5D6E-409C-BE32-E72D297353CC}">
              <c16:uniqueId val="{00000010-49FC-45D5-B17A-D219D66982A3}"/>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49FC-45D5-B17A-D219D66982A3}"/>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49FC-45D5-B17A-D219D66982A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49FC-45D5-B17A-D219D66982A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49FC-45D5-B17A-D219D66982A3}"/>
            </c:ext>
          </c:extLst>
        </c:ser>
        <c:dLbls>
          <c:showLegendKey val="0"/>
          <c:showVal val="0"/>
          <c:showCatName val="0"/>
          <c:showSerName val="0"/>
          <c:showPercent val="0"/>
          <c:showBubbleSize val="0"/>
        </c:dLbls>
        <c:gapWidth val="100"/>
        <c:axId val="258521088"/>
        <c:axId val="232545024"/>
      </c:barChart>
      <c:catAx>
        <c:axId val="258521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5024"/>
        <c:crosses val="autoZero"/>
        <c:auto val="1"/>
        <c:lblAlgn val="ctr"/>
        <c:lblOffset val="100"/>
        <c:noMultiLvlLbl val="0"/>
      </c:catAx>
      <c:valAx>
        <c:axId val="23254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21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Лист1!$B$2:$B$3</c:f>
              <c:numCache>
                <c:formatCode>General</c:formatCode>
                <c:ptCount val="2"/>
                <c:pt idx="0">
                  <c:v>3.8</c:v>
                </c:pt>
                <c:pt idx="1">
                  <c:v>3.6</c:v>
                </c:pt>
              </c:numCache>
            </c:numRef>
          </c:val>
          <c:extLst>
            <c:ext xmlns:c16="http://schemas.microsoft.com/office/drawing/2014/chart" uri="{C3380CC4-5D6E-409C-BE32-E72D297353CC}">
              <c16:uniqueId val="{00000000-7732-4E7E-8306-CE50928DE139}"/>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Лист1!$C$2:$C$3</c:f>
              <c:numCache>
                <c:formatCode>General</c:formatCode>
                <c:ptCount val="2"/>
                <c:pt idx="0">
                  <c:v>4.0999999999999996</c:v>
                </c:pt>
                <c:pt idx="1">
                  <c:v>3.8</c:v>
                </c:pt>
              </c:numCache>
            </c:numRef>
          </c:val>
          <c:extLst>
            <c:ext xmlns:c16="http://schemas.microsoft.com/office/drawing/2014/chart" uri="{C3380CC4-5D6E-409C-BE32-E72D297353CC}">
              <c16:uniqueId val="{00000001-7732-4E7E-8306-CE50928DE139}"/>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Лист1!$D$2:$D$3</c:f>
              <c:numCache>
                <c:formatCode>General</c:formatCode>
                <c:ptCount val="2"/>
                <c:pt idx="0">
                  <c:v>4.0999999999999996</c:v>
                </c:pt>
                <c:pt idx="1">
                  <c:v>3.6</c:v>
                </c:pt>
              </c:numCache>
            </c:numRef>
          </c:val>
          <c:extLst>
            <c:ext xmlns:c16="http://schemas.microsoft.com/office/drawing/2014/chart" uri="{C3380CC4-5D6E-409C-BE32-E72D297353CC}">
              <c16:uniqueId val="{00000002-7732-4E7E-8306-CE50928DE139}"/>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Лист1!$E$2:$E$3</c:f>
              <c:numCache>
                <c:formatCode>General</c:formatCode>
                <c:ptCount val="2"/>
                <c:pt idx="0">
                  <c:v>3.8</c:v>
                </c:pt>
                <c:pt idx="1">
                  <c:v>3.4</c:v>
                </c:pt>
              </c:numCache>
            </c:numRef>
          </c:val>
          <c:extLst>
            <c:ext xmlns:c16="http://schemas.microsoft.com/office/drawing/2014/chart" uri="{C3380CC4-5D6E-409C-BE32-E72D297353CC}">
              <c16:uniqueId val="{00000003-7732-4E7E-8306-CE50928DE139}"/>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Лист1!$F$2:$F$3</c:f>
              <c:numCache>
                <c:formatCode>General</c:formatCode>
                <c:ptCount val="2"/>
                <c:pt idx="0">
                  <c:v>4</c:v>
                </c:pt>
                <c:pt idx="1">
                  <c:v>3.8</c:v>
                </c:pt>
              </c:numCache>
            </c:numRef>
          </c:val>
          <c:extLst>
            <c:ext xmlns:c16="http://schemas.microsoft.com/office/drawing/2014/chart" uri="{C3380CC4-5D6E-409C-BE32-E72D297353CC}">
              <c16:uniqueId val="{00000004-7732-4E7E-8306-CE50928DE139}"/>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Лист1!$G$2:$G$3</c:f>
              <c:numCache>
                <c:formatCode>General</c:formatCode>
                <c:ptCount val="2"/>
                <c:pt idx="0">
                  <c:v>4</c:v>
                </c:pt>
                <c:pt idx="1">
                  <c:v>3.6</c:v>
                </c:pt>
              </c:numCache>
            </c:numRef>
          </c:val>
          <c:extLst>
            <c:ext xmlns:c16="http://schemas.microsoft.com/office/drawing/2014/chart" uri="{C3380CC4-5D6E-409C-BE32-E72D297353CC}">
              <c16:uniqueId val="{00000005-7732-4E7E-8306-CE50928DE139}"/>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Лист1!$H$2:$H$3</c:f>
              <c:numCache>
                <c:formatCode>General</c:formatCode>
                <c:ptCount val="2"/>
                <c:pt idx="0">
                  <c:v>3.8</c:v>
                </c:pt>
                <c:pt idx="1">
                  <c:v>3.5</c:v>
                </c:pt>
              </c:numCache>
            </c:numRef>
          </c:val>
          <c:extLst>
            <c:ext xmlns:c16="http://schemas.microsoft.com/office/drawing/2014/chart" uri="{C3380CC4-5D6E-409C-BE32-E72D297353CC}">
              <c16:uniqueId val="{00000006-7732-4E7E-8306-CE50928DE139}"/>
            </c:ext>
          </c:extLst>
        </c:ser>
        <c:dLbls>
          <c:showLegendKey val="0"/>
          <c:showVal val="1"/>
          <c:showCatName val="0"/>
          <c:showSerName val="0"/>
          <c:showPercent val="0"/>
          <c:showBubbleSize val="0"/>
        </c:dLbls>
        <c:gapWidth val="150"/>
        <c:overlap val="-25"/>
        <c:axId val="250989568"/>
        <c:axId val="252141568"/>
      </c:barChart>
      <c:catAx>
        <c:axId val="2509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52141568"/>
        <c:crosses val="autoZero"/>
        <c:auto val="1"/>
        <c:lblAlgn val="ctr"/>
        <c:lblOffset val="100"/>
        <c:noMultiLvlLbl val="0"/>
      </c:catAx>
      <c:valAx>
        <c:axId val="252141568"/>
        <c:scaling>
          <c:orientation val="minMax"/>
        </c:scaling>
        <c:delete val="1"/>
        <c:axPos val="l"/>
        <c:numFmt formatCode="General" sourceLinked="1"/>
        <c:majorTickMark val="none"/>
        <c:minorTickMark val="none"/>
        <c:tickLblPos val="nextTo"/>
        <c:crossAx val="250989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90E-4FA9-AC52-7CD1EAFEBFAF}"/>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90E-4FA9-AC52-7CD1EAFEBFAF}"/>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0E-4FA9-AC52-7CD1EAFEBFAF}"/>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0E-4FA9-AC52-7CD1EAFEBFAF}"/>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0E-4FA9-AC52-7CD1EAFEBFAF}"/>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0E-4FA9-AC52-7CD1EAFEBFAF}"/>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0E-4FA9-AC52-7CD1EAFEBFAF}"/>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0E-4FA9-AC52-7CD1EAFEBFAF}"/>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Лист1!$B$2</c:f>
              <c:numCache>
                <c:formatCode>General</c:formatCode>
                <c:ptCount val="1"/>
                <c:pt idx="0">
                  <c:v>2.8</c:v>
                </c:pt>
              </c:numCache>
            </c:numRef>
          </c:val>
          <c:extLst>
            <c:ext xmlns:c16="http://schemas.microsoft.com/office/drawing/2014/chart" uri="{C3380CC4-5D6E-409C-BE32-E72D297353CC}">
              <c16:uniqueId val="{0000000E-890E-4FA9-AC52-7CD1EAFEBFAF}"/>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890E-4FA9-AC52-7CD1EAFEBFAF}"/>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Лист1!$D$2</c:f>
              <c:numCache>
                <c:formatCode>General</c:formatCode>
                <c:ptCount val="1"/>
                <c:pt idx="0">
                  <c:v>3.2</c:v>
                </c:pt>
              </c:numCache>
            </c:numRef>
          </c:val>
          <c:extLst>
            <c:ext xmlns:c16="http://schemas.microsoft.com/office/drawing/2014/chart" uri="{C3380CC4-5D6E-409C-BE32-E72D297353CC}">
              <c16:uniqueId val="{00000010-890E-4FA9-AC52-7CD1EAFEBFAF}"/>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Лист1!$E$2</c:f>
              <c:numCache>
                <c:formatCode>General</c:formatCode>
                <c:ptCount val="1"/>
                <c:pt idx="0">
                  <c:v>3.6</c:v>
                </c:pt>
              </c:numCache>
            </c:numRef>
          </c:val>
          <c:extLst>
            <c:ext xmlns:c16="http://schemas.microsoft.com/office/drawing/2014/chart" uri="{C3380CC4-5D6E-409C-BE32-E72D297353CC}">
              <c16:uniqueId val="{00000011-890E-4FA9-AC52-7CD1EAFEBFAF}"/>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890E-4FA9-AC52-7CD1EAFEBFAF}"/>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Лист1!$G$2</c:f>
              <c:numCache>
                <c:formatCode>General</c:formatCode>
                <c:ptCount val="1"/>
                <c:pt idx="0">
                  <c:v>3.7</c:v>
                </c:pt>
              </c:numCache>
            </c:numRef>
          </c:val>
          <c:extLst>
            <c:ext xmlns:c16="http://schemas.microsoft.com/office/drawing/2014/chart" uri="{C3380CC4-5D6E-409C-BE32-E72D297353CC}">
              <c16:uniqueId val="{00000013-890E-4FA9-AC52-7CD1EAFEBFAF}"/>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Лист1!$H$2</c:f>
              <c:numCache>
                <c:formatCode>General</c:formatCode>
                <c:ptCount val="1"/>
                <c:pt idx="0">
                  <c:v>3.6</c:v>
                </c:pt>
              </c:numCache>
            </c:numRef>
          </c:val>
          <c:extLst>
            <c:ext xmlns:c16="http://schemas.microsoft.com/office/drawing/2014/chart" uri="{C3380CC4-5D6E-409C-BE32-E72D297353CC}">
              <c16:uniqueId val="{00000014-890E-4FA9-AC52-7CD1EAFEBFAF}"/>
            </c:ext>
          </c:extLst>
        </c:ser>
        <c:dLbls>
          <c:showLegendKey val="0"/>
          <c:showVal val="0"/>
          <c:showCatName val="0"/>
          <c:showSerName val="0"/>
          <c:showPercent val="0"/>
          <c:showBubbleSize val="0"/>
        </c:dLbls>
        <c:gapWidth val="100"/>
        <c:axId val="251351552"/>
        <c:axId val="252145600"/>
      </c:barChart>
      <c:catAx>
        <c:axId val="251351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2145600"/>
        <c:crosses val="autoZero"/>
        <c:auto val="1"/>
        <c:lblAlgn val="ctr"/>
        <c:lblOffset val="100"/>
        <c:noMultiLvlLbl val="0"/>
      </c:catAx>
      <c:valAx>
        <c:axId val="25214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51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C33-41D8-8D5B-519846A9CAF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C33-41D8-8D5B-519846A9CAF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33-41D8-8D5B-519846A9CAF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33-41D8-8D5B-519846A9CAF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33-41D8-8D5B-519846A9CAF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33-41D8-8D5B-519846A9CAF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33-41D8-8D5B-519846A9CAF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33-41D8-8D5B-519846A9CAF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6C33-41D8-8D5B-519846A9CAFC}"/>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6C33-41D8-8D5B-519846A9CAFC}"/>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Лист1!$D$2</c:f>
              <c:numCache>
                <c:formatCode>General</c:formatCode>
                <c:ptCount val="1"/>
                <c:pt idx="0">
                  <c:v>3.5</c:v>
                </c:pt>
              </c:numCache>
            </c:numRef>
          </c:val>
          <c:extLst>
            <c:ext xmlns:c16="http://schemas.microsoft.com/office/drawing/2014/chart" uri="{C3380CC4-5D6E-409C-BE32-E72D297353CC}">
              <c16:uniqueId val="{00000010-6C33-41D8-8D5B-519846A9CAFC}"/>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6C33-41D8-8D5B-519846A9CAFC}"/>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6C33-41D8-8D5B-519846A9CAF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6C33-41D8-8D5B-519846A9CAF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6C33-41D8-8D5B-519846A9CAFC}"/>
            </c:ext>
          </c:extLst>
        </c:ser>
        <c:dLbls>
          <c:showLegendKey val="0"/>
          <c:showVal val="0"/>
          <c:showCatName val="0"/>
          <c:showSerName val="0"/>
          <c:showPercent val="0"/>
          <c:showBubbleSize val="0"/>
        </c:dLbls>
        <c:gapWidth val="100"/>
        <c:axId val="251353088"/>
        <c:axId val="252147904"/>
      </c:barChart>
      <c:catAx>
        <c:axId val="251353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2147904"/>
        <c:crosses val="autoZero"/>
        <c:auto val="1"/>
        <c:lblAlgn val="ctr"/>
        <c:lblOffset val="100"/>
        <c:noMultiLvlLbl val="0"/>
      </c:catAx>
      <c:valAx>
        <c:axId val="25214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53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DAB-4841-8135-7DA9AB7920D7}"/>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DAB-4841-8135-7DA9AB7920D7}"/>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AB-4841-8135-7DA9AB7920D7}"/>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AB-4841-8135-7DA9AB7920D7}"/>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AB-4841-8135-7DA9AB7920D7}"/>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AB-4841-8135-7DA9AB7920D7}"/>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AB-4841-8135-7DA9AB7920D7}"/>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AB-4841-8135-7DA9AB7920D7}"/>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Лист1!$B$2</c:f>
              <c:numCache>
                <c:formatCode>General</c:formatCode>
                <c:ptCount val="1"/>
                <c:pt idx="0">
                  <c:v>3.1</c:v>
                </c:pt>
              </c:numCache>
            </c:numRef>
          </c:val>
          <c:extLst>
            <c:ext xmlns:c16="http://schemas.microsoft.com/office/drawing/2014/chart" uri="{C3380CC4-5D6E-409C-BE32-E72D297353CC}">
              <c16:uniqueId val="{0000000E-4DAB-4841-8135-7DA9AB7920D7}"/>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4DAB-4841-8135-7DA9AB7920D7}"/>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Лист1!$D$2</c:f>
              <c:numCache>
                <c:formatCode>General</c:formatCode>
                <c:ptCount val="1"/>
                <c:pt idx="0">
                  <c:v>3.2</c:v>
                </c:pt>
              </c:numCache>
            </c:numRef>
          </c:val>
          <c:extLst>
            <c:ext xmlns:c16="http://schemas.microsoft.com/office/drawing/2014/chart" uri="{C3380CC4-5D6E-409C-BE32-E72D297353CC}">
              <c16:uniqueId val="{00000010-4DAB-4841-8135-7DA9AB7920D7}"/>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4DAB-4841-8135-7DA9AB7920D7}"/>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4DAB-4841-8135-7DA9AB7920D7}"/>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Лист1!$G$2</c:f>
              <c:numCache>
                <c:formatCode>General</c:formatCode>
                <c:ptCount val="1"/>
                <c:pt idx="0">
                  <c:v>3.4</c:v>
                </c:pt>
              </c:numCache>
            </c:numRef>
          </c:val>
          <c:extLst>
            <c:ext xmlns:c16="http://schemas.microsoft.com/office/drawing/2014/chart" uri="{C3380CC4-5D6E-409C-BE32-E72D297353CC}">
              <c16:uniqueId val="{00000013-4DAB-4841-8135-7DA9AB7920D7}"/>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Лист1!$H$2</c:f>
              <c:numCache>
                <c:formatCode>General</c:formatCode>
                <c:ptCount val="1"/>
                <c:pt idx="0">
                  <c:v>3.8</c:v>
                </c:pt>
              </c:numCache>
            </c:numRef>
          </c:val>
          <c:extLst>
            <c:ext xmlns:c16="http://schemas.microsoft.com/office/drawing/2014/chart" uri="{C3380CC4-5D6E-409C-BE32-E72D297353CC}">
              <c16:uniqueId val="{00000014-4DAB-4841-8135-7DA9AB7920D7}"/>
            </c:ext>
          </c:extLst>
        </c:ser>
        <c:dLbls>
          <c:showLegendKey val="0"/>
          <c:showVal val="0"/>
          <c:showCatName val="0"/>
          <c:showSerName val="0"/>
          <c:showPercent val="0"/>
          <c:showBubbleSize val="0"/>
        </c:dLbls>
        <c:gapWidth val="100"/>
        <c:axId val="251398144"/>
        <c:axId val="251626048"/>
      </c:barChart>
      <c:catAx>
        <c:axId val="251398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26048"/>
        <c:crosses val="autoZero"/>
        <c:auto val="1"/>
        <c:lblAlgn val="ctr"/>
        <c:lblOffset val="100"/>
        <c:noMultiLvlLbl val="0"/>
      </c:catAx>
      <c:valAx>
        <c:axId val="25162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98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F86C-440D-9573-BC05425A3B3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86C-440D-9573-BC05425A3B3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6C-440D-9573-BC05425A3B3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6C-440D-9573-BC05425A3B3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6C-440D-9573-BC05425A3B3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6C-440D-9573-BC05425A3B3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6C-440D-9573-BC05425A3B3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6C-440D-9573-BC05425A3B3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Лист1!$B$2</c:f>
              <c:numCache>
                <c:formatCode>General</c:formatCode>
                <c:ptCount val="1"/>
                <c:pt idx="0">
                  <c:v>2.7</c:v>
                </c:pt>
              </c:numCache>
            </c:numRef>
          </c:val>
          <c:extLst>
            <c:ext xmlns:c16="http://schemas.microsoft.com/office/drawing/2014/chart" uri="{C3380CC4-5D6E-409C-BE32-E72D297353CC}">
              <c16:uniqueId val="{0000000E-F86C-440D-9573-BC05425A3B3C}"/>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Лист1!$C$2</c:f>
              <c:numCache>
                <c:formatCode>General</c:formatCode>
                <c:ptCount val="1"/>
                <c:pt idx="0">
                  <c:v>3.7</c:v>
                </c:pt>
              </c:numCache>
            </c:numRef>
          </c:val>
          <c:extLst>
            <c:ext xmlns:c16="http://schemas.microsoft.com/office/drawing/2014/chart" uri="{C3380CC4-5D6E-409C-BE32-E72D297353CC}">
              <c16:uniqueId val="{0000000F-F86C-440D-9573-BC05425A3B3C}"/>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Лист1!$D$2</c:f>
              <c:numCache>
                <c:formatCode>General</c:formatCode>
                <c:ptCount val="1"/>
                <c:pt idx="0">
                  <c:v>2.7</c:v>
                </c:pt>
              </c:numCache>
            </c:numRef>
          </c:val>
          <c:extLst>
            <c:ext xmlns:c16="http://schemas.microsoft.com/office/drawing/2014/chart" uri="{C3380CC4-5D6E-409C-BE32-E72D297353CC}">
              <c16:uniqueId val="{00000010-F86C-440D-9573-BC05425A3B3C}"/>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Лист1!$E$2</c:f>
              <c:numCache>
                <c:formatCode>General</c:formatCode>
                <c:ptCount val="1"/>
                <c:pt idx="0">
                  <c:v>3.5</c:v>
                </c:pt>
              </c:numCache>
            </c:numRef>
          </c:val>
          <c:extLst>
            <c:ext xmlns:c16="http://schemas.microsoft.com/office/drawing/2014/chart" uri="{C3380CC4-5D6E-409C-BE32-E72D297353CC}">
              <c16:uniqueId val="{00000011-F86C-440D-9573-BC05425A3B3C}"/>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12-F86C-440D-9573-BC05425A3B3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Лист1!$G$2</c:f>
              <c:numCache>
                <c:formatCode>General</c:formatCode>
                <c:ptCount val="1"/>
                <c:pt idx="0">
                  <c:v>3.4</c:v>
                </c:pt>
              </c:numCache>
            </c:numRef>
          </c:val>
          <c:extLst>
            <c:ext xmlns:c16="http://schemas.microsoft.com/office/drawing/2014/chart" uri="{C3380CC4-5D6E-409C-BE32-E72D297353CC}">
              <c16:uniqueId val="{00000013-F86C-440D-9573-BC05425A3B3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Лист1!$H$2</c:f>
              <c:numCache>
                <c:formatCode>General</c:formatCode>
                <c:ptCount val="1"/>
                <c:pt idx="0">
                  <c:v>3.7</c:v>
                </c:pt>
              </c:numCache>
            </c:numRef>
          </c:val>
          <c:extLst>
            <c:ext xmlns:c16="http://schemas.microsoft.com/office/drawing/2014/chart" uri="{C3380CC4-5D6E-409C-BE32-E72D297353CC}">
              <c16:uniqueId val="{00000014-F86C-440D-9573-BC05425A3B3C}"/>
            </c:ext>
          </c:extLst>
        </c:ser>
        <c:dLbls>
          <c:showLegendKey val="0"/>
          <c:showVal val="0"/>
          <c:showCatName val="0"/>
          <c:showSerName val="0"/>
          <c:showPercent val="0"/>
          <c:showBubbleSize val="0"/>
        </c:dLbls>
        <c:gapWidth val="100"/>
        <c:axId val="257085440"/>
        <c:axId val="251628352"/>
      </c:barChart>
      <c:catAx>
        <c:axId val="257085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28352"/>
        <c:crosses val="autoZero"/>
        <c:auto val="1"/>
        <c:lblAlgn val="ctr"/>
        <c:lblOffset val="100"/>
        <c:noMultiLvlLbl val="0"/>
      </c:catAx>
      <c:valAx>
        <c:axId val="25162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085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103-4423-955F-8DFA2C0A77E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103-4423-955F-8DFA2C0A77E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03-4423-955F-8DFA2C0A77E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03-4423-955F-8DFA2C0A77E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03-4423-955F-8DFA2C0A77E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03-4423-955F-8DFA2C0A77E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103-4423-955F-8DFA2C0A77E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03-4423-955F-8DFA2C0A77E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3103-4423-955F-8DFA2C0A77E1}"/>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3103-4423-955F-8DFA2C0A77E1}"/>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Лист1!$D$2</c:f>
              <c:numCache>
                <c:formatCode>General</c:formatCode>
                <c:ptCount val="1"/>
                <c:pt idx="0">
                  <c:v>3.3</c:v>
                </c:pt>
              </c:numCache>
            </c:numRef>
          </c:val>
          <c:extLst>
            <c:ext xmlns:c16="http://schemas.microsoft.com/office/drawing/2014/chart" uri="{C3380CC4-5D6E-409C-BE32-E72D297353CC}">
              <c16:uniqueId val="{00000010-3103-4423-955F-8DFA2C0A77E1}"/>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3103-4423-955F-8DFA2C0A77E1}"/>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Лист1!$F$2</c:f>
              <c:numCache>
                <c:formatCode>General</c:formatCode>
                <c:ptCount val="1"/>
                <c:pt idx="0">
                  <c:v>4.5</c:v>
                </c:pt>
              </c:numCache>
            </c:numRef>
          </c:val>
          <c:extLst>
            <c:ext xmlns:c16="http://schemas.microsoft.com/office/drawing/2014/chart" uri="{C3380CC4-5D6E-409C-BE32-E72D297353CC}">
              <c16:uniqueId val="{00000012-3103-4423-955F-8DFA2C0A77E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Лист1!$G$2</c:f>
              <c:numCache>
                <c:formatCode>General</c:formatCode>
                <c:ptCount val="1"/>
                <c:pt idx="0">
                  <c:v>3.6</c:v>
                </c:pt>
              </c:numCache>
            </c:numRef>
          </c:val>
          <c:extLst>
            <c:ext xmlns:c16="http://schemas.microsoft.com/office/drawing/2014/chart" uri="{C3380CC4-5D6E-409C-BE32-E72D297353CC}">
              <c16:uniqueId val="{00000013-3103-4423-955F-8DFA2C0A77E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3103-4423-955F-8DFA2C0A77E1}"/>
            </c:ext>
          </c:extLst>
        </c:ser>
        <c:dLbls>
          <c:showLegendKey val="0"/>
          <c:showVal val="0"/>
          <c:showCatName val="0"/>
          <c:showSerName val="0"/>
          <c:showPercent val="0"/>
          <c:showBubbleSize val="0"/>
        </c:dLbls>
        <c:gapWidth val="100"/>
        <c:axId val="256995328"/>
        <c:axId val="251630656"/>
      </c:barChart>
      <c:catAx>
        <c:axId val="2569953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30656"/>
        <c:crosses val="autoZero"/>
        <c:auto val="1"/>
        <c:lblAlgn val="ctr"/>
        <c:lblOffset val="100"/>
        <c:noMultiLvlLbl val="0"/>
      </c:catAx>
      <c:valAx>
        <c:axId val="25163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6995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87E-4ACC-8C79-1E63F432CB3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D87E-4ACC-8C79-1E63F432CB3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7E-4ACC-8C79-1E63F432CB3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7E-4ACC-8C79-1E63F432CB3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7E-4ACC-8C79-1E63F432CB3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7E-4ACC-8C79-1E63F432CB3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7E-4ACC-8C79-1E63F432CB3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7E-4ACC-8C79-1E63F432CB3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Лист1!$B$2</c:f>
              <c:numCache>
                <c:formatCode>General</c:formatCode>
                <c:ptCount val="1"/>
                <c:pt idx="0">
                  <c:v>2.8</c:v>
                </c:pt>
              </c:numCache>
            </c:numRef>
          </c:val>
          <c:extLst>
            <c:ext xmlns:c16="http://schemas.microsoft.com/office/drawing/2014/chart" uri="{C3380CC4-5D6E-409C-BE32-E72D297353CC}">
              <c16:uniqueId val="{0000000E-D87E-4ACC-8C79-1E63F432CB33}"/>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D87E-4ACC-8C79-1E63F432CB33}"/>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Лист1!$D$2</c:f>
              <c:numCache>
                <c:formatCode>General</c:formatCode>
                <c:ptCount val="1"/>
                <c:pt idx="0">
                  <c:v>2.8</c:v>
                </c:pt>
              </c:numCache>
            </c:numRef>
          </c:val>
          <c:extLst>
            <c:ext xmlns:c16="http://schemas.microsoft.com/office/drawing/2014/chart" uri="{C3380CC4-5D6E-409C-BE32-E72D297353CC}">
              <c16:uniqueId val="{00000010-D87E-4ACC-8C79-1E63F432CB33}"/>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Лист1!$E$2</c:f>
              <c:numCache>
                <c:formatCode>General</c:formatCode>
                <c:ptCount val="1"/>
                <c:pt idx="0">
                  <c:v>3.4</c:v>
                </c:pt>
              </c:numCache>
            </c:numRef>
          </c:val>
          <c:extLst>
            <c:ext xmlns:c16="http://schemas.microsoft.com/office/drawing/2014/chart" uri="{C3380CC4-5D6E-409C-BE32-E72D297353CC}">
              <c16:uniqueId val="{00000011-D87E-4ACC-8C79-1E63F432CB33}"/>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D87E-4ACC-8C79-1E63F432CB3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Лист1!$G$2</c:f>
              <c:numCache>
                <c:formatCode>General</c:formatCode>
                <c:ptCount val="1"/>
                <c:pt idx="0">
                  <c:v>3.6</c:v>
                </c:pt>
              </c:numCache>
            </c:numRef>
          </c:val>
          <c:extLst>
            <c:ext xmlns:c16="http://schemas.microsoft.com/office/drawing/2014/chart" uri="{C3380CC4-5D6E-409C-BE32-E72D297353CC}">
              <c16:uniqueId val="{00000013-D87E-4ACC-8C79-1E63F432CB3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Лист1!$H$2</c:f>
              <c:numCache>
                <c:formatCode>General</c:formatCode>
                <c:ptCount val="1"/>
                <c:pt idx="0">
                  <c:v>4.5999999999999996</c:v>
                </c:pt>
              </c:numCache>
            </c:numRef>
          </c:val>
          <c:extLst>
            <c:ext xmlns:c16="http://schemas.microsoft.com/office/drawing/2014/chart" uri="{C3380CC4-5D6E-409C-BE32-E72D297353CC}">
              <c16:uniqueId val="{00000014-D87E-4ACC-8C79-1E63F432CB33}"/>
            </c:ext>
          </c:extLst>
        </c:ser>
        <c:dLbls>
          <c:showLegendKey val="0"/>
          <c:showVal val="0"/>
          <c:showCatName val="0"/>
          <c:showSerName val="0"/>
          <c:showPercent val="0"/>
          <c:showBubbleSize val="0"/>
        </c:dLbls>
        <c:gapWidth val="100"/>
        <c:axId val="256997376"/>
        <c:axId val="251632960"/>
      </c:barChart>
      <c:catAx>
        <c:axId val="256997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32960"/>
        <c:crosses val="autoZero"/>
        <c:auto val="1"/>
        <c:lblAlgn val="ctr"/>
        <c:lblOffset val="100"/>
        <c:noMultiLvlLbl val="0"/>
      </c:catAx>
      <c:valAx>
        <c:axId val="25163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6997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97339859544578"/>
          <c:y val="0.12058820072864027"/>
          <c:w val="0.37174292402638864"/>
          <c:h val="0.82116347396873912"/>
        </c:manualLayout>
      </c:layout>
      <c:doughnutChart>
        <c:varyColors val="1"/>
        <c:ser>
          <c:idx val="0"/>
          <c:order val="0"/>
          <c:tx>
            <c:strRef>
              <c:f>Foaie1!$B$1</c:f>
              <c:strCache>
                <c:ptCount val="1"/>
                <c:pt idx="0">
                  <c:v>Ani de studii</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Foaie1!$A$2:$A$5</c:f>
              <c:strCache>
                <c:ptCount val="4"/>
                <c:pt idx="0">
                  <c:v>1</c:v>
                </c:pt>
                <c:pt idx="1">
                  <c:v>2</c:v>
                </c:pt>
                <c:pt idx="2">
                  <c:v>3</c:v>
                </c:pt>
                <c:pt idx="3">
                  <c:v>4 (5)</c:v>
                </c:pt>
              </c:strCache>
            </c:strRef>
          </c:cat>
          <c:val>
            <c:numRef>
              <c:f>Foaie1!$B$2:$B$5</c:f>
              <c:numCache>
                <c:formatCode>0.0%</c:formatCode>
                <c:ptCount val="4"/>
                <c:pt idx="0">
                  <c:v>0.42799999999999999</c:v>
                </c:pt>
                <c:pt idx="1">
                  <c:v>0.312</c:v>
                </c:pt>
                <c:pt idx="2">
                  <c:v>0.19600000000000001</c:v>
                </c:pt>
                <c:pt idx="3">
                  <c:v>6.4000000000000001E-2</c:v>
                </c:pt>
              </c:numCache>
            </c:numRef>
          </c:val>
          <c:extLst>
            <c:ext xmlns:c16="http://schemas.microsoft.com/office/drawing/2014/chart" uri="{C3380CC4-5D6E-409C-BE32-E72D297353CC}">
              <c16:uniqueId val="{00000000-E787-4E94-B624-818FFA20F472}"/>
            </c:ext>
          </c:extLst>
        </c:ser>
        <c:dLbls>
          <c:showLegendKey val="0"/>
          <c:showVal val="0"/>
          <c:showCatName val="0"/>
          <c:showSerName val="0"/>
          <c:showPercent val="1"/>
          <c:showBubbleSize val="0"/>
          <c:showLeaderLines val="1"/>
        </c:dLbls>
        <c:firstSliceAng val="0"/>
        <c:holeSize val="50"/>
      </c:doughnutChart>
    </c:plotArea>
    <c:legend>
      <c:legendPos val="t"/>
      <c:overlay val="0"/>
    </c:legend>
    <c:plotVisOnly val="1"/>
    <c:dispBlanksAs val="gap"/>
    <c:showDLblsOverMax val="0"/>
  </c:chart>
  <c:txPr>
    <a:bodyPr/>
    <a:lstStyle/>
    <a:p>
      <a:pPr>
        <a:defRPr sz="36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E4A-4629-8EC5-29475713555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E4A-4629-8EC5-29475713555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4A-4629-8EC5-29475713555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4A-4629-8EC5-29475713555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4A-4629-8EC5-29475713555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4A-4629-8EC5-29475713555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4A-4629-8EC5-29475713555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4A-4629-8EC5-29475713555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Лист1!$B$2</c:f>
              <c:numCache>
                <c:formatCode>General</c:formatCode>
                <c:ptCount val="1"/>
                <c:pt idx="0">
                  <c:v>2.9</c:v>
                </c:pt>
              </c:numCache>
            </c:numRef>
          </c:val>
          <c:extLst>
            <c:ext xmlns:c16="http://schemas.microsoft.com/office/drawing/2014/chart" uri="{C3380CC4-5D6E-409C-BE32-E72D297353CC}">
              <c16:uniqueId val="{0000000E-3E4A-4629-8EC5-294757135553}"/>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Лист1!$C$2</c:f>
              <c:numCache>
                <c:formatCode>General</c:formatCode>
                <c:ptCount val="1"/>
                <c:pt idx="0">
                  <c:v>3.8</c:v>
                </c:pt>
              </c:numCache>
            </c:numRef>
          </c:val>
          <c:extLst>
            <c:ext xmlns:c16="http://schemas.microsoft.com/office/drawing/2014/chart" uri="{C3380CC4-5D6E-409C-BE32-E72D297353CC}">
              <c16:uniqueId val="{0000000F-3E4A-4629-8EC5-294757135553}"/>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Лист1!$D$2</c:f>
              <c:numCache>
                <c:formatCode>General</c:formatCode>
                <c:ptCount val="1"/>
                <c:pt idx="0">
                  <c:v>3.1</c:v>
                </c:pt>
              </c:numCache>
            </c:numRef>
          </c:val>
          <c:extLst>
            <c:ext xmlns:c16="http://schemas.microsoft.com/office/drawing/2014/chart" uri="{C3380CC4-5D6E-409C-BE32-E72D297353CC}">
              <c16:uniqueId val="{00000010-3E4A-4629-8EC5-294757135553}"/>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3E4A-4629-8EC5-294757135553}"/>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Лист1!$F$2</c:f>
              <c:numCache>
                <c:formatCode>General</c:formatCode>
                <c:ptCount val="1"/>
                <c:pt idx="0">
                  <c:v>4</c:v>
                </c:pt>
              </c:numCache>
            </c:numRef>
          </c:val>
          <c:extLst>
            <c:ext xmlns:c16="http://schemas.microsoft.com/office/drawing/2014/chart" uri="{C3380CC4-5D6E-409C-BE32-E72D297353CC}">
              <c16:uniqueId val="{00000012-3E4A-4629-8EC5-29475713555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Лист1!$G$2</c:f>
              <c:numCache>
                <c:formatCode>General</c:formatCode>
                <c:ptCount val="1"/>
                <c:pt idx="0">
                  <c:v>3.3</c:v>
                </c:pt>
              </c:numCache>
            </c:numRef>
          </c:val>
          <c:extLst>
            <c:ext xmlns:c16="http://schemas.microsoft.com/office/drawing/2014/chart" uri="{C3380CC4-5D6E-409C-BE32-E72D297353CC}">
              <c16:uniqueId val="{00000013-3E4A-4629-8EC5-29475713555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Лист1!$H$2</c:f>
              <c:numCache>
                <c:formatCode>General</c:formatCode>
                <c:ptCount val="1"/>
                <c:pt idx="0">
                  <c:v>3.6</c:v>
                </c:pt>
              </c:numCache>
            </c:numRef>
          </c:val>
          <c:extLst>
            <c:ext xmlns:c16="http://schemas.microsoft.com/office/drawing/2014/chart" uri="{C3380CC4-5D6E-409C-BE32-E72D297353CC}">
              <c16:uniqueId val="{00000014-3E4A-4629-8EC5-294757135553}"/>
            </c:ext>
          </c:extLst>
        </c:ser>
        <c:dLbls>
          <c:showLegendKey val="0"/>
          <c:showVal val="0"/>
          <c:showCatName val="0"/>
          <c:showSerName val="0"/>
          <c:showPercent val="0"/>
          <c:showBubbleSize val="0"/>
        </c:dLbls>
        <c:gapWidth val="100"/>
        <c:axId val="257089024"/>
        <c:axId val="257468672"/>
      </c:barChart>
      <c:catAx>
        <c:axId val="257089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468672"/>
        <c:crosses val="autoZero"/>
        <c:auto val="1"/>
        <c:lblAlgn val="ctr"/>
        <c:lblOffset val="100"/>
        <c:noMultiLvlLbl val="0"/>
      </c:catAx>
      <c:valAx>
        <c:axId val="25746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089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Лист1!$B$2:$B$3</c:f>
              <c:numCache>
                <c:formatCode>General</c:formatCode>
                <c:ptCount val="2"/>
                <c:pt idx="0">
                  <c:v>4.2</c:v>
                </c:pt>
                <c:pt idx="1">
                  <c:v>3.9</c:v>
                </c:pt>
              </c:numCache>
            </c:numRef>
          </c:val>
          <c:extLst>
            <c:ext xmlns:c16="http://schemas.microsoft.com/office/drawing/2014/chart" uri="{C3380CC4-5D6E-409C-BE32-E72D297353CC}">
              <c16:uniqueId val="{00000000-B8DF-4091-997E-FF064610EF07}"/>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Лист1!$C$2:$C$3</c:f>
              <c:numCache>
                <c:formatCode>General</c:formatCode>
                <c:ptCount val="2"/>
                <c:pt idx="0">
                  <c:v>4.3</c:v>
                </c:pt>
                <c:pt idx="1">
                  <c:v>3.7</c:v>
                </c:pt>
              </c:numCache>
            </c:numRef>
          </c:val>
          <c:extLst>
            <c:ext xmlns:c16="http://schemas.microsoft.com/office/drawing/2014/chart" uri="{C3380CC4-5D6E-409C-BE32-E72D297353CC}">
              <c16:uniqueId val="{00000001-B8DF-4091-997E-FF064610EF07}"/>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Лист1!$D$2:$D$3</c:f>
              <c:numCache>
                <c:formatCode>General</c:formatCode>
                <c:ptCount val="2"/>
                <c:pt idx="0">
                  <c:v>4.4000000000000004</c:v>
                </c:pt>
                <c:pt idx="1">
                  <c:v>4.2</c:v>
                </c:pt>
              </c:numCache>
            </c:numRef>
          </c:val>
          <c:extLst>
            <c:ext xmlns:c16="http://schemas.microsoft.com/office/drawing/2014/chart" uri="{C3380CC4-5D6E-409C-BE32-E72D297353CC}">
              <c16:uniqueId val="{00000002-B8DF-4091-997E-FF064610EF07}"/>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Лист1!$E$2:$E$3</c:f>
              <c:numCache>
                <c:formatCode>General</c:formatCode>
                <c:ptCount val="2"/>
                <c:pt idx="0">
                  <c:v>4.3</c:v>
                </c:pt>
                <c:pt idx="1">
                  <c:v>4</c:v>
                </c:pt>
              </c:numCache>
            </c:numRef>
          </c:val>
          <c:extLst>
            <c:ext xmlns:c16="http://schemas.microsoft.com/office/drawing/2014/chart" uri="{C3380CC4-5D6E-409C-BE32-E72D297353CC}">
              <c16:uniqueId val="{00000003-B8DF-4091-997E-FF064610EF07}"/>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Лист1!$F$2:$F$3</c:f>
              <c:numCache>
                <c:formatCode>General</c:formatCode>
                <c:ptCount val="2"/>
                <c:pt idx="0">
                  <c:v>4.4000000000000004</c:v>
                </c:pt>
                <c:pt idx="1">
                  <c:v>4</c:v>
                </c:pt>
              </c:numCache>
            </c:numRef>
          </c:val>
          <c:extLst>
            <c:ext xmlns:c16="http://schemas.microsoft.com/office/drawing/2014/chart" uri="{C3380CC4-5D6E-409C-BE32-E72D297353CC}">
              <c16:uniqueId val="{00000004-B8DF-4091-997E-FF064610EF07}"/>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Лист1!$G$2:$G$3</c:f>
              <c:numCache>
                <c:formatCode>General</c:formatCode>
                <c:ptCount val="2"/>
                <c:pt idx="0">
                  <c:v>4.4000000000000004</c:v>
                </c:pt>
                <c:pt idx="1">
                  <c:v>4</c:v>
                </c:pt>
              </c:numCache>
            </c:numRef>
          </c:val>
          <c:extLst>
            <c:ext xmlns:c16="http://schemas.microsoft.com/office/drawing/2014/chart" uri="{C3380CC4-5D6E-409C-BE32-E72D297353CC}">
              <c16:uniqueId val="{00000005-B8DF-4091-997E-FF064610EF07}"/>
            </c:ext>
          </c:extLst>
        </c:ser>
        <c:dLbls>
          <c:showLegendKey val="0"/>
          <c:showVal val="1"/>
          <c:showCatName val="0"/>
          <c:showSerName val="0"/>
          <c:showPercent val="0"/>
          <c:showBubbleSize val="0"/>
        </c:dLbls>
        <c:gapWidth val="150"/>
        <c:overlap val="-25"/>
        <c:axId val="257514496"/>
        <c:axId val="257471552"/>
      </c:barChart>
      <c:catAx>
        <c:axId val="25751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57471552"/>
        <c:crosses val="autoZero"/>
        <c:auto val="1"/>
        <c:lblAlgn val="ctr"/>
        <c:lblOffset val="100"/>
        <c:noMultiLvlLbl val="0"/>
      </c:catAx>
      <c:valAx>
        <c:axId val="257471552"/>
        <c:scaling>
          <c:orientation val="minMax"/>
        </c:scaling>
        <c:delete val="1"/>
        <c:axPos val="l"/>
        <c:numFmt formatCode="General" sourceLinked="1"/>
        <c:majorTickMark val="none"/>
        <c:minorTickMark val="none"/>
        <c:tickLblPos val="nextTo"/>
        <c:crossAx val="257514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120E-4930-9BBE-EDDE3E3E3A8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120E-4930-9BBE-EDDE3E3E3A8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0E-4930-9BBE-EDDE3E3E3A8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0E-4930-9BBE-EDDE3E3E3A8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0E-4930-9BBE-EDDE3E3E3A8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0E-4930-9BBE-EDDE3E3E3A8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0E-4930-9BBE-EDDE3E3E3A8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0E-4930-9BBE-EDDE3E3E3A8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120E-4930-9BBE-EDDE3E3E3A88}"/>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120E-4930-9BBE-EDDE3E3E3A88}"/>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120E-4930-9BBE-EDDE3E3E3A88}"/>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120E-4930-9BBE-EDDE3E3E3A88}"/>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120E-4930-9BBE-EDDE3E3E3A8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120E-4930-9BBE-EDDE3E3E3A8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120E-4930-9BBE-EDDE3E3E3A88}"/>
            </c:ext>
          </c:extLst>
        </c:ser>
        <c:dLbls>
          <c:showLegendKey val="0"/>
          <c:showVal val="0"/>
          <c:showCatName val="0"/>
          <c:showSerName val="0"/>
          <c:showPercent val="0"/>
          <c:showBubbleSize val="0"/>
        </c:dLbls>
        <c:gapWidth val="100"/>
        <c:axId val="258506240"/>
        <c:axId val="257473856"/>
      </c:barChart>
      <c:catAx>
        <c:axId val="258506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473856"/>
        <c:crosses val="autoZero"/>
        <c:auto val="1"/>
        <c:lblAlgn val="ctr"/>
        <c:lblOffset val="100"/>
        <c:noMultiLvlLbl val="0"/>
      </c:catAx>
      <c:valAx>
        <c:axId val="25747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062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7F2B-4E25-B662-646B364A7DA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F2B-4E25-B662-646B364A7DA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2B-4E25-B662-646B364A7DA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2B-4E25-B662-646B364A7DA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2B-4E25-B662-646B364A7DA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2B-4E25-B662-646B364A7DA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2B-4E25-B662-646B364A7DA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2B-4E25-B662-646B364A7DA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Лист1!$B$2</c:f>
              <c:numCache>
                <c:formatCode>General</c:formatCode>
                <c:ptCount val="1"/>
                <c:pt idx="0">
                  <c:v>2.7</c:v>
                </c:pt>
              </c:numCache>
            </c:numRef>
          </c:val>
          <c:extLst>
            <c:ext xmlns:c16="http://schemas.microsoft.com/office/drawing/2014/chart" uri="{C3380CC4-5D6E-409C-BE32-E72D297353CC}">
              <c16:uniqueId val="{0000000E-7F2B-4E25-B662-646B364A7DAA}"/>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7F2B-4E25-B662-646B364A7DAA}"/>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Лист1!$D$2</c:f>
              <c:numCache>
                <c:formatCode>General</c:formatCode>
                <c:ptCount val="1"/>
                <c:pt idx="0">
                  <c:v>3.5</c:v>
                </c:pt>
              </c:numCache>
            </c:numRef>
          </c:val>
          <c:extLst>
            <c:ext xmlns:c16="http://schemas.microsoft.com/office/drawing/2014/chart" uri="{C3380CC4-5D6E-409C-BE32-E72D297353CC}">
              <c16:uniqueId val="{00000010-7F2B-4E25-B662-646B364A7DAA}"/>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7F2B-4E25-B662-646B364A7DAA}"/>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7F2B-4E25-B662-646B364A7DA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7F2B-4E25-B662-646B364A7DA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Лист1!$H$2</c:f>
              <c:numCache>
                <c:formatCode>General</c:formatCode>
                <c:ptCount val="1"/>
                <c:pt idx="0">
                  <c:v>3.9</c:v>
                </c:pt>
              </c:numCache>
            </c:numRef>
          </c:val>
          <c:extLst>
            <c:ext xmlns:c16="http://schemas.microsoft.com/office/drawing/2014/chart" uri="{C3380CC4-5D6E-409C-BE32-E72D297353CC}">
              <c16:uniqueId val="{00000014-7F2B-4E25-B662-646B364A7DAA}"/>
            </c:ext>
          </c:extLst>
        </c:ser>
        <c:dLbls>
          <c:showLegendKey val="0"/>
          <c:showVal val="0"/>
          <c:showCatName val="0"/>
          <c:showSerName val="0"/>
          <c:showPercent val="0"/>
          <c:showBubbleSize val="0"/>
        </c:dLbls>
        <c:gapWidth val="100"/>
        <c:axId val="257892352"/>
        <c:axId val="258320640"/>
      </c:barChart>
      <c:catAx>
        <c:axId val="257892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0640"/>
        <c:crosses val="autoZero"/>
        <c:auto val="1"/>
        <c:lblAlgn val="ctr"/>
        <c:lblOffset val="100"/>
        <c:noMultiLvlLbl val="0"/>
      </c:catAx>
      <c:valAx>
        <c:axId val="25832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892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B5A-4A87-932C-5F075CF03E4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B5A-4A87-932C-5F075CF03E4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5A-4A87-932C-5F075CF03E4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5A-4A87-932C-5F075CF03E4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5A-4A87-932C-5F075CF03E4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5A-4A87-932C-5F075CF03E4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5A-4A87-932C-5F075CF03E4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5A-4A87-932C-5F075CF03E4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Лист1!$B$2</c:f>
              <c:numCache>
                <c:formatCode>General</c:formatCode>
                <c:ptCount val="1"/>
                <c:pt idx="0">
                  <c:v>3.9</c:v>
                </c:pt>
              </c:numCache>
            </c:numRef>
          </c:val>
          <c:extLst>
            <c:ext xmlns:c16="http://schemas.microsoft.com/office/drawing/2014/chart" uri="{C3380CC4-5D6E-409C-BE32-E72D297353CC}">
              <c16:uniqueId val="{0000000E-4B5A-4A87-932C-5F075CF03E42}"/>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4B5A-4A87-932C-5F075CF03E42}"/>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Лист1!$D$2</c:f>
              <c:numCache>
                <c:formatCode>General</c:formatCode>
                <c:ptCount val="1"/>
                <c:pt idx="0">
                  <c:v>4.0999999999999996</c:v>
                </c:pt>
              </c:numCache>
            </c:numRef>
          </c:val>
          <c:extLst>
            <c:ext xmlns:c16="http://schemas.microsoft.com/office/drawing/2014/chart" uri="{C3380CC4-5D6E-409C-BE32-E72D297353CC}">
              <c16:uniqueId val="{00000010-4B5A-4A87-932C-5F075CF03E42}"/>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4B5A-4A87-932C-5F075CF03E42}"/>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4B5A-4A87-932C-5F075CF03E4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4B5A-4A87-932C-5F075CF03E4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4B5A-4A87-932C-5F075CF03E42}"/>
            </c:ext>
          </c:extLst>
        </c:ser>
        <c:dLbls>
          <c:showLegendKey val="0"/>
          <c:showVal val="0"/>
          <c:showCatName val="0"/>
          <c:showSerName val="0"/>
          <c:showPercent val="0"/>
          <c:showBubbleSize val="0"/>
        </c:dLbls>
        <c:gapWidth val="100"/>
        <c:axId val="258101248"/>
        <c:axId val="258322944"/>
      </c:barChart>
      <c:catAx>
        <c:axId val="258101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2944"/>
        <c:crosses val="autoZero"/>
        <c:auto val="1"/>
        <c:lblAlgn val="ctr"/>
        <c:lblOffset val="100"/>
        <c:noMultiLvlLbl val="0"/>
      </c:catAx>
      <c:valAx>
        <c:axId val="25832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101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586-49A6-A11E-F08E0AF69DD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586-49A6-A11E-F08E0AF69DD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86-49A6-A11E-F08E0AF69DD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86-49A6-A11E-F08E0AF69DD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86-49A6-A11E-F08E0AF69DD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86-49A6-A11E-F08E0AF69DD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86-49A6-A11E-F08E0AF69DD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86-49A6-A11E-F08E0AF69DD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6586-49A6-A11E-F08E0AF69DDA}"/>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6586-49A6-A11E-F08E0AF69DDA}"/>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10-6586-49A6-A11E-F08E0AF69DDA}"/>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Лист1!$E$2</c:f>
              <c:numCache>
                <c:formatCode>General</c:formatCode>
                <c:ptCount val="1"/>
                <c:pt idx="0">
                  <c:v>4</c:v>
                </c:pt>
              </c:numCache>
            </c:numRef>
          </c:val>
          <c:extLst>
            <c:ext xmlns:c16="http://schemas.microsoft.com/office/drawing/2014/chart" uri="{C3380CC4-5D6E-409C-BE32-E72D297353CC}">
              <c16:uniqueId val="{00000011-6586-49A6-A11E-F08E0AF69DDA}"/>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6586-49A6-A11E-F08E0AF69DD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6586-49A6-A11E-F08E0AF69DD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Лист1!$H$2</c:f>
              <c:numCache>
                <c:formatCode>General</c:formatCode>
                <c:ptCount val="1"/>
                <c:pt idx="0">
                  <c:v>3.9</c:v>
                </c:pt>
              </c:numCache>
            </c:numRef>
          </c:val>
          <c:extLst>
            <c:ext xmlns:c16="http://schemas.microsoft.com/office/drawing/2014/chart" uri="{C3380CC4-5D6E-409C-BE32-E72D297353CC}">
              <c16:uniqueId val="{00000014-6586-49A6-A11E-F08E0AF69DDA}"/>
            </c:ext>
          </c:extLst>
        </c:ser>
        <c:dLbls>
          <c:showLegendKey val="0"/>
          <c:showVal val="0"/>
          <c:showCatName val="0"/>
          <c:showSerName val="0"/>
          <c:showPercent val="0"/>
          <c:showBubbleSize val="0"/>
        </c:dLbls>
        <c:gapWidth val="100"/>
        <c:axId val="258056704"/>
        <c:axId val="258325248"/>
      </c:barChart>
      <c:catAx>
        <c:axId val="258056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5248"/>
        <c:crosses val="autoZero"/>
        <c:auto val="1"/>
        <c:lblAlgn val="ctr"/>
        <c:lblOffset val="100"/>
        <c:noMultiLvlLbl val="0"/>
      </c:catAx>
      <c:valAx>
        <c:axId val="2583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056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89D-4C37-AF8F-19425FC0BBB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89D-4C37-AF8F-19425FC0BBB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9D-4C37-AF8F-19425FC0BBB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9D-4C37-AF8F-19425FC0BBB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9D-4C37-AF8F-19425FC0BBB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9D-4C37-AF8F-19425FC0BBB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9D-4C37-AF8F-19425FC0BBB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9D-4C37-AF8F-19425FC0BB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389D-4C37-AF8F-19425FC0BBB1}"/>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389D-4C37-AF8F-19425FC0BBB1}"/>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389D-4C37-AF8F-19425FC0BBB1}"/>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389D-4C37-AF8F-19425FC0BBB1}"/>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389D-4C37-AF8F-19425FC0BBB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389D-4C37-AF8F-19425FC0BBB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389D-4C37-AF8F-19425FC0BBB1}"/>
            </c:ext>
          </c:extLst>
        </c:ser>
        <c:dLbls>
          <c:showLegendKey val="0"/>
          <c:showVal val="0"/>
          <c:showCatName val="0"/>
          <c:showSerName val="0"/>
          <c:showPercent val="0"/>
          <c:showBubbleSize val="0"/>
        </c:dLbls>
        <c:gapWidth val="100"/>
        <c:axId val="259598336"/>
        <c:axId val="259007616"/>
      </c:barChart>
      <c:catAx>
        <c:axId val="259598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007616"/>
        <c:crosses val="autoZero"/>
        <c:auto val="1"/>
        <c:lblAlgn val="ctr"/>
        <c:lblOffset val="100"/>
        <c:noMultiLvlLbl val="0"/>
      </c:catAx>
      <c:valAx>
        <c:axId val="25900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598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00E-4FED-A083-A01F65CF3AF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00E-4FED-A083-A01F65CF3AF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0E-4FED-A083-A01F65CF3AF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0E-4FED-A083-A01F65CF3AF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0E-4FED-A083-A01F65CF3AF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0E-4FED-A083-A01F65CF3AF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0E-4FED-A083-A01F65CF3AF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0E-4FED-A083-A01F65CF3AF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300E-4FED-A083-A01F65CF3AFA}"/>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300E-4FED-A083-A01F65CF3AFA}"/>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300E-4FED-A083-A01F65CF3AFA}"/>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300E-4FED-A083-A01F65CF3AFA}"/>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Лист1!$F$2</c:f>
              <c:numCache>
                <c:formatCode>General</c:formatCode>
                <c:ptCount val="1"/>
                <c:pt idx="0">
                  <c:v>4.5</c:v>
                </c:pt>
              </c:numCache>
            </c:numRef>
          </c:val>
          <c:extLst>
            <c:ext xmlns:c16="http://schemas.microsoft.com/office/drawing/2014/chart" uri="{C3380CC4-5D6E-409C-BE32-E72D297353CC}">
              <c16:uniqueId val="{00000012-300E-4FED-A083-A01F65CF3AF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300E-4FED-A083-A01F65CF3AF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300E-4FED-A083-A01F65CF3AFA}"/>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82570806100218E-2"/>
          <c:y val="0.11991746286922805"/>
          <c:w val="0.97603485838779958"/>
          <c:h val="0.34574449849544531"/>
        </c:manualLayout>
      </c:layout>
      <c:barChart>
        <c:barDir val="col"/>
        <c:grouping val="clustered"/>
        <c:varyColors val="0"/>
        <c:ser>
          <c:idx val="0"/>
          <c:order val="0"/>
          <c:tx>
            <c:strRef>
              <c:f>Лист1!$B$1</c:f>
              <c:strCache>
                <c:ptCount val="1"/>
                <c:pt idx="0">
                  <c:v>Medii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Лист1!$B$2:$B$15</c:f>
              <c:numCache>
                <c:formatCode>General</c:formatCode>
                <c:ptCount val="14"/>
                <c:pt idx="0">
                  <c:v>4.37</c:v>
                </c:pt>
                <c:pt idx="1">
                  <c:v>4.25</c:v>
                </c:pt>
                <c:pt idx="2">
                  <c:v>4.24</c:v>
                </c:pt>
                <c:pt idx="3">
                  <c:v>4.1100000000000003</c:v>
                </c:pt>
                <c:pt idx="4">
                  <c:v>4.0999999999999996</c:v>
                </c:pt>
                <c:pt idx="5">
                  <c:v>4.17</c:v>
                </c:pt>
                <c:pt idx="6">
                  <c:v>4.17</c:v>
                </c:pt>
                <c:pt idx="7">
                  <c:v>4.13</c:v>
                </c:pt>
                <c:pt idx="8">
                  <c:v>4.57</c:v>
                </c:pt>
                <c:pt idx="9">
                  <c:v>4.4000000000000004</c:v>
                </c:pt>
                <c:pt idx="10">
                  <c:v>4.28</c:v>
                </c:pt>
                <c:pt idx="11">
                  <c:v>4.16</c:v>
                </c:pt>
                <c:pt idx="12">
                  <c:v>4.41</c:v>
                </c:pt>
                <c:pt idx="13">
                  <c:v>4.26</c:v>
                </c:pt>
              </c:numCache>
            </c:numRef>
          </c:val>
          <c:extLst>
            <c:ext xmlns:c16="http://schemas.microsoft.com/office/drawing/2014/chart" uri="{C3380CC4-5D6E-409C-BE32-E72D297353CC}">
              <c16:uniqueId val="{00000000-B0C9-4F24-AABB-84409994AFDB}"/>
            </c:ext>
          </c:extLst>
        </c:ser>
        <c:dLbls>
          <c:showLegendKey val="0"/>
          <c:showVal val="1"/>
          <c:showCatName val="0"/>
          <c:showSerName val="0"/>
          <c:showPercent val="0"/>
          <c:showBubbleSize val="0"/>
        </c:dLbls>
        <c:gapWidth val="150"/>
        <c:axId val="180654592"/>
        <c:axId val="180710784"/>
      </c:barChart>
      <c:catAx>
        <c:axId val="18065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710784"/>
        <c:crosses val="autoZero"/>
        <c:auto val="1"/>
        <c:lblAlgn val="ctr"/>
        <c:lblOffset val="100"/>
        <c:noMultiLvlLbl val="0"/>
      </c:catAx>
      <c:valAx>
        <c:axId val="180710784"/>
        <c:scaling>
          <c:orientation val="minMax"/>
        </c:scaling>
        <c:delete val="1"/>
        <c:axPos val="l"/>
        <c:numFmt formatCode="General" sourceLinked="1"/>
        <c:majorTickMark val="none"/>
        <c:minorTickMark val="none"/>
        <c:tickLblPos val="nextTo"/>
        <c:crossAx val="180654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4.37</c:v>
                </c:pt>
              </c:numCache>
            </c:numRef>
          </c:val>
          <c:extLst>
            <c:ext xmlns:c16="http://schemas.microsoft.com/office/drawing/2014/chart" uri="{C3380CC4-5D6E-409C-BE32-E72D297353CC}">
              <c16:uniqueId val="{00000000-C727-40C5-A3C1-EF7CE76EDF27}"/>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4.3499999999999996</c:v>
                </c:pt>
              </c:numCache>
            </c:numRef>
          </c:val>
          <c:extLst>
            <c:ext xmlns:c16="http://schemas.microsoft.com/office/drawing/2014/chart" uri="{C3380CC4-5D6E-409C-BE32-E72D297353CC}">
              <c16:uniqueId val="{00000001-C727-40C5-A3C1-EF7CE76EDF27}"/>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c:v>
                </c:pt>
              </c:numCache>
            </c:numRef>
          </c:val>
          <c:extLst>
            <c:ext xmlns:c16="http://schemas.microsoft.com/office/drawing/2014/chart" uri="{C3380CC4-5D6E-409C-BE32-E72D297353CC}">
              <c16:uniqueId val="{00000002-C727-40C5-A3C1-EF7CE76EDF27}"/>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4.33</c:v>
                </c:pt>
              </c:numCache>
            </c:numRef>
          </c:val>
          <c:extLst>
            <c:ext xmlns:c16="http://schemas.microsoft.com/office/drawing/2014/chart" uri="{C3380CC4-5D6E-409C-BE32-E72D297353CC}">
              <c16:uniqueId val="{00000003-C727-40C5-A3C1-EF7CE76EDF27}"/>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4.9000000000000004</c:v>
                </c:pt>
              </c:numCache>
            </c:numRef>
          </c:val>
          <c:extLst>
            <c:ext xmlns:c16="http://schemas.microsoft.com/office/drawing/2014/chart" uri="{C3380CC4-5D6E-409C-BE32-E72D297353CC}">
              <c16:uniqueId val="{00000004-C727-40C5-A3C1-EF7CE76EDF27}"/>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3.42</c:v>
                </c:pt>
              </c:numCache>
            </c:numRef>
          </c:val>
          <c:extLst>
            <c:ext xmlns:c16="http://schemas.microsoft.com/office/drawing/2014/chart" uri="{C3380CC4-5D6E-409C-BE32-E72D297353CC}">
              <c16:uniqueId val="{00000005-C727-40C5-A3C1-EF7CE76EDF27}"/>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4.04</c:v>
                </c:pt>
              </c:numCache>
            </c:numRef>
          </c:val>
          <c:extLst>
            <c:ext xmlns:c16="http://schemas.microsoft.com/office/drawing/2014/chart" uri="{C3380CC4-5D6E-409C-BE32-E72D297353CC}">
              <c16:uniqueId val="{00000006-C727-40C5-A3C1-EF7CE76EDF27}"/>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4.74</c:v>
                </c:pt>
              </c:numCache>
            </c:numRef>
          </c:val>
          <c:extLst>
            <c:ext xmlns:c16="http://schemas.microsoft.com/office/drawing/2014/chart" uri="{C3380CC4-5D6E-409C-BE32-E72D297353CC}">
              <c16:uniqueId val="{00000007-C727-40C5-A3C1-EF7CE76EDF27}"/>
            </c:ext>
          </c:extLst>
        </c:ser>
        <c:dLbls>
          <c:showLegendKey val="0"/>
          <c:showVal val="1"/>
          <c:showCatName val="0"/>
          <c:showSerName val="0"/>
          <c:showPercent val="0"/>
          <c:showBubbleSize val="0"/>
        </c:dLbls>
        <c:gapWidth val="150"/>
        <c:overlap val="-25"/>
        <c:axId val="180656128"/>
        <c:axId val="180742400"/>
      </c:barChart>
      <c:catAx>
        <c:axId val="1806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42400"/>
        <c:crosses val="autoZero"/>
        <c:auto val="1"/>
        <c:lblAlgn val="ctr"/>
        <c:lblOffset val="100"/>
        <c:noMultiLvlLbl val="0"/>
      </c:catAx>
      <c:valAx>
        <c:axId val="180742400"/>
        <c:scaling>
          <c:orientation val="minMax"/>
        </c:scaling>
        <c:delete val="1"/>
        <c:axPos val="l"/>
        <c:numFmt formatCode="General" sourceLinked="1"/>
        <c:majorTickMark val="none"/>
        <c:minorTickMark val="none"/>
        <c:tickLblPos val="nextTo"/>
        <c:crossAx val="180656128"/>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0.23925634295713039"/>
          <c:w val="0.95601851851851849"/>
          <c:h val="0.70685289338832646"/>
        </c:manualLayout>
      </c:layout>
      <c:pie3DChart>
        <c:varyColors val="1"/>
        <c:dLbls>
          <c:showLegendKey val="0"/>
          <c:showVal val="0"/>
          <c:showCatName val="0"/>
          <c:showSerName val="0"/>
          <c:showPercent val="1"/>
          <c:showBubbleSize val="0"/>
          <c:showLeaderLines val="0"/>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4.25</c:v>
                </c:pt>
              </c:numCache>
            </c:numRef>
          </c:val>
          <c:extLst>
            <c:ext xmlns:c16="http://schemas.microsoft.com/office/drawing/2014/chart" uri="{C3380CC4-5D6E-409C-BE32-E72D297353CC}">
              <c16:uniqueId val="{00000000-1E1C-4E72-A0CA-5799CC94C3F3}"/>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4.24</c:v>
                </c:pt>
              </c:numCache>
            </c:numRef>
          </c:val>
          <c:extLst>
            <c:ext xmlns:c16="http://schemas.microsoft.com/office/drawing/2014/chart" uri="{C3380CC4-5D6E-409C-BE32-E72D297353CC}">
              <c16:uniqueId val="{00000001-1E1C-4E72-A0CA-5799CC94C3F3}"/>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4.5999999999999996</c:v>
                </c:pt>
              </c:numCache>
            </c:numRef>
          </c:val>
          <c:extLst>
            <c:ext xmlns:c16="http://schemas.microsoft.com/office/drawing/2014/chart" uri="{C3380CC4-5D6E-409C-BE32-E72D297353CC}">
              <c16:uniqueId val="{00000002-1E1C-4E72-A0CA-5799CC94C3F3}"/>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4.32</c:v>
                </c:pt>
              </c:numCache>
            </c:numRef>
          </c:val>
          <c:extLst>
            <c:ext xmlns:c16="http://schemas.microsoft.com/office/drawing/2014/chart" uri="{C3380CC4-5D6E-409C-BE32-E72D297353CC}">
              <c16:uniqueId val="{00000003-1E1C-4E72-A0CA-5799CC94C3F3}"/>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4.83</c:v>
                </c:pt>
              </c:numCache>
            </c:numRef>
          </c:val>
          <c:extLst>
            <c:ext xmlns:c16="http://schemas.microsoft.com/office/drawing/2014/chart" uri="{C3380CC4-5D6E-409C-BE32-E72D297353CC}">
              <c16:uniqueId val="{00000004-1E1C-4E72-A0CA-5799CC94C3F3}"/>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3.17</c:v>
                </c:pt>
              </c:numCache>
            </c:numRef>
          </c:val>
          <c:extLst>
            <c:ext xmlns:c16="http://schemas.microsoft.com/office/drawing/2014/chart" uri="{C3380CC4-5D6E-409C-BE32-E72D297353CC}">
              <c16:uniqueId val="{00000005-1E1C-4E72-A0CA-5799CC94C3F3}"/>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4.03</c:v>
                </c:pt>
              </c:numCache>
            </c:numRef>
          </c:val>
          <c:extLst>
            <c:ext xmlns:c16="http://schemas.microsoft.com/office/drawing/2014/chart" uri="{C3380CC4-5D6E-409C-BE32-E72D297353CC}">
              <c16:uniqueId val="{00000006-1E1C-4E72-A0CA-5799CC94C3F3}"/>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4.54</c:v>
                </c:pt>
              </c:numCache>
            </c:numRef>
          </c:val>
          <c:extLst>
            <c:ext xmlns:c16="http://schemas.microsoft.com/office/drawing/2014/chart" uri="{C3380CC4-5D6E-409C-BE32-E72D297353CC}">
              <c16:uniqueId val="{00000007-1E1C-4E72-A0CA-5799CC94C3F3}"/>
            </c:ext>
          </c:extLst>
        </c:ser>
        <c:dLbls>
          <c:showLegendKey val="0"/>
          <c:showVal val="1"/>
          <c:showCatName val="0"/>
          <c:showSerName val="0"/>
          <c:showPercent val="0"/>
          <c:showBubbleSize val="0"/>
        </c:dLbls>
        <c:gapWidth val="150"/>
        <c:overlap val="-25"/>
        <c:axId val="179522560"/>
        <c:axId val="180744704"/>
      </c:barChart>
      <c:catAx>
        <c:axId val="1795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44704"/>
        <c:crosses val="autoZero"/>
        <c:auto val="1"/>
        <c:lblAlgn val="ctr"/>
        <c:lblOffset val="100"/>
        <c:noMultiLvlLbl val="0"/>
      </c:catAx>
      <c:valAx>
        <c:axId val="180744704"/>
        <c:scaling>
          <c:orientation val="minMax"/>
        </c:scaling>
        <c:delete val="1"/>
        <c:axPos val="l"/>
        <c:numFmt formatCode="General" sourceLinked="1"/>
        <c:majorTickMark val="none"/>
        <c:minorTickMark val="none"/>
        <c:tickLblPos val="nextTo"/>
        <c:crossAx val="179522560"/>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1481481481481E-2"/>
          <c:y val="0.15803066283381245"/>
          <c:w val="0.97453703703703709"/>
          <c:h val="0.74374640669916259"/>
        </c:manualLayout>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4.24</c:v>
                </c:pt>
              </c:numCache>
            </c:numRef>
          </c:val>
          <c:extLst>
            <c:ext xmlns:c16="http://schemas.microsoft.com/office/drawing/2014/chart" uri="{C3380CC4-5D6E-409C-BE32-E72D297353CC}">
              <c16:uniqueId val="{00000000-CCA7-4737-BBB7-373D6F4A6A50}"/>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4.26</c:v>
                </c:pt>
              </c:numCache>
            </c:numRef>
          </c:val>
          <c:extLst>
            <c:ext xmlns:c16="http://schemas.microsoft.com/office/drawing/2014/chart" uri="{C3380CC4-5D6E-409C-BE32-E72D297353CC}">
              <c16:uniqueId val="{00000001-CCA7-4737-BBB7-373D6F4A6A50}"/>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4.75</c:v>
                </c:pt>
              </c:numCache>
            </c:numRef>
          </c:val>
          <c:extLst>
            <c:ext xmlns:c16="http://schemas.microsoft.com/office/drawing/2014/chart" uri="{C3380CC4-5D6E-409C-BE32-E72D297353CC}">
              <c16:uniqueId val="{00000002-CCA7-4737-BBB7-373D6F4A6A50}"/>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4.45</c:v>
                </c:pt>
              </c:numCache>
            </c:numRef>
          </c:val>
          <c:extLst>
            <c:ext xmlns:c16="http://schemas.microsoft.com/office/drawing/2014/chart" uri="{C3380CC4-5D6E-409C-BE32-E72D297353CC}">
              <c16:uniqueId val="{00000003-CCA7-4737-BBB7-373D6F4A6A50}"/>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4.63</c:v>
                </c:pt>
              </c:numCache>
            </c:numRef>
          </c:val>
          <c:extLst>
            <c:ext xmlns:c16="http://schemas.microsoft.com/office/drawing/2014/chart" uri="{C3380CC4-5D6E-409C-BE32-E72D297353CC}">
              <c16:uniqueId val="{00000004-CCA7-4737-BBB7-373D6F4A6A50}"/>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3.06</c:v>
                </c:pt>
              </c:numCache>
            </c:numRef>
          </c:val>
          <c:extLst>
            <c:ext xmlns:c16="http://schemas.microsoft.com/office/drawing/2014/chart" uri="{C3380CC4-5D6E-409C-BE32-E72D297353CC}">
              <c16:uniqueId val="{00000005-CCA7-4737-BBB7-373D6F4A6A50}"/>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4.12</c:v>
                </c:pt>
              </c:numCache>
            </c:numRef>
          </c:val>
          <c:extLst>
            <c:ext xmlns:c16="http://schemas.microsoft.com/office/drawing/2014/chart" uri="{C3380CC4-5D6E-409C-BE32-E72D297353CC}">
              <c16:uniqueId val="{00000006-CCA7-4737-BBB7-373D6F4A6A50}"/>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4.41</c:v>
                </c:pt>
              </c:numCache>
            </c:numRef>
          </c:val>
          <c:extLst>
            <c:ext xmlns:c16="http://schemas.microsoft.com/office/drawing/2014/chart" uri="{C3380CC4-5D6E-409C-BE32-E72D297353CC}">
              <c16:uniqueId val="{00000007-CCA7-4737-BBB7-373D6F4A6A50}"/>
            </c:ext>
          </c:extLst>
        </c:ser>
        <c:dLbls>
          <c:showLegendKey val="0"/>
          <c:showVal val="1"/>
          <c:showCatName val="0"/>
          <c:showSerName val="0"/>
          <c:showPercent val="0"/>
          <c:showBubbleSize val="0"/>
        </c:dLbls>
        <c:gapWidth val="150"/>
        <c:overlap val="-25"/>
        <c:axId val="179522048"/>
        <c:axId val="180747008"/>
      </c:barChart>
      <c:catAx>
        <c:axId val="17952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47008"/>
        <c:crosses val="autoZero"/>
        <c:auto val="1"/>
        <c:lblAlgn val="ctr"/>
        <c:lblOffset val="100"/>
        <c:noMultiLvlLbl val="0"/>
      </c:catAx>
      <c:valAx>
        <c:axId val="180747008"/>
        <c:scaling>
          <c:orientation val="minMax"/>
        </c:scaling>
        <c:delete val="1"/>
        <c:axPos val="l"/>
        <c:numFmt formatCode="General" sourceLinked="1"/>
        <c:majorTickMark val="none"/>
        <c:minorTickMark val="none"/>
        <c:tickLblPos val="nextTo"/>
        <c:crossAx val="179522048"/>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4.1100000000000003</c:v>
                </c:pt>
              </c:numCache>
            </c:numRef>
          </c:val>
          <c:extLst>
            <c:ext xmlns:c16="http://schemas.microsoft.com/office/drawing/2014/chart" uri="{C3380CC4-5D6E-409C-BE32-E72D297353CC}">
              <c16:uniqueId val="{00000000-881C-4463-8AD0-4005183D23A7}"/>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3.92</c:v>
                </c:pt>
              </c:numCache>
            </c:numRef>
          </c:val>
          <c:extLst>
            <c:ext xmlns:c16="http://schemas.microsoft.com/office/drawing/2014/chart" uri="{C3380CC4-5D6E-409C-BE32-E72D297353CC}">
              <c16:uniqueId val="{00000001-881C-4463-8AD0-4005183D23A7}"/>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c:v>
                </c:pt>
              </c:numCache>
            </c:numRef>
          </c:val>
          <c:extLst>
            <c:ext xmlns:c16="http://schemas.microsoft.com/office/drawing/2014/chart" uri="{C3380CC4-5D6E-409C-BE32-E72D297353CC}">
              <c16:uniqueId val="{00000002-881C-4463-8AD0-4005183D23A7}"/>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4.18</c:v>
                </c:pt>
              </c:numCache>
            </c:numRef>
          </c:val>
          <c:extLst>
            <c:ext xmlns:c16="http://schemas.microsoft.com/office/drawing/2014/chart" uri="{C3380CC4-5D6E-409C-BE32-E72D297353CC}">
              <c16:uniqueId val="{00000003-881C-4463-8AD0-4005183D23A7}"/>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4.82</c:v>
                </c:pt>
              </c:numCache>
            </c:numRef>
          </c:val>
          <c:extLst>
            <c:ext xmlns:c16="http://schemas.microsoft.com/office/drawing/2014/chart" uri="{C3380CC4-5D6E-409C-BE32-E72D297353CC}">
              <c16:uniqueId val="{00000004-881C-4463-8AD0-4005183D23A7}"/>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2.8</c:v>
                </c:pt>
              </c:numCache>
            </c:numRef>
          </c:val>
          <c:extLst>
            <c:ext xmlns:c16="http://schemas.microsoft.com/office/drawing/2014/chart" uri="{C3380CC4-5D6E-409C-BE32-E72D297353CC}">
              <c16:uniqueId val="{00000005-881C-4463-8AD0-4005183D23A7}"/>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4.0199999999999996</c:v>
                </c:pt>
              </c:numCache>
            </c:numRef>
          </c:val>
          <c:extLst>
            <c:ext xmlns:c16="http://schemas.microsoft.com/office/drawing/2014/chart" uri="{C3380CC4-5D6E-409C-BE32-E72D297353CC}">
              <c16:uniqueId val="{00000006-881C-4463-8AD0-4005183D23A7}"/>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7-881C-4463-8AD0-4005183D23A7}"/>
            </c:ext>
          </c:extLst>
        </c:ser>
        <c:dLbls>
          <c:showLegendKey val="0"/>
          <c:showVal val="1"/>
          <c:showCatName val="0"/>
          <c:showSerName val="0"/>
          <c:showPercent val="0"/>
          <c:showBubbleSize val="0"/>
        </c:dLbls>
        <c:gapWidth val="150"/>
        <c:overlap val="-25"/>
        <c:axId val="179408384"/>
        <c:axId val="258319488"/>
      </c:barChart>
      <c:catAx>
        <c:axId val="17940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19488"/>
        <c:crosses val="autoZero"/>
        <c:auto val="1"/>
        <c:lblAlgn val="ctr"/>
        <c:lblOffset val="100"/>
        <c:noMultiLvlLbl val="0"/>
      </c:catAx>
      <c:valAx>
        <c:axId val="258319488"/>
        <c:scaling>
          <c:orientation val="minMax"/>
        </c:scaling>
        <c:delete val="1"/>
        <c:axPos val="l"/>
        <c:numFmt formatCode="General" sourceLinked="1"/>
        <c:majorTickMark val="none"/>
        <c:minorTickMark val="none"/>
        <c:tickLblPos val="nextTo"/>
        <c:crossAx val="179408384"/>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1481481481481E-2"/>
          <c:y val="0.13394762617370048"/>
          <c:w val="0.97453703703703709"/>
          <c:h val="0.77589940527573908"/>
        </c:manualLayout>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0-EE47-4488-BEB2-E6E9009EE986}"/>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3.81</c:v>
                </c:pt>
              </c:numCache>
            </c:numRef>
          </c:val>
          <c:extLst>
            <c:ext xmlns:c16="http://schemas.microsoft.com/office/drawing/2014/chart" uri="{C3380CC4-5D6E-409C-BE32-E72D297353CC}">
              <c16:uniqueId val="{00000001-EE47-4488-BEB2-E6E9009EE986}"/>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4.83</c:v>
                </c:pt>
              </c:numCache>
            </c:numRef>
          </c:val>
          <c:extLst>
            <c:ext xmlns:c16="http://schemas.microsoft.com/office/drawing/2014/chart" uri="{C3380CC4-5D6E-409C-BE32-E72D297353CC}">
              <c16:uniqueId val="{00000002-EE47-4488-BEB2-E6E9009EE986}"/>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c:v>
                </c:pt>
              </c:numCache>
            </c:numRef>
          </c:val>
          <c:extLst>
            <c:ext xmlns:c16="http://schemas.microsoft.com/office/drawing/2014/chart" uri="{C3380CC4-5D6E-409C-BE32-E72D297353CC}">
              <c16:uniqueId val="{00000003-EE47-4488-BEB2-E6E9009EE986}"/>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4.82</c:v>
                </c:pt>
              </c:numCache>
            </c:numRef>
          </c:val>
          <c:extLst>
            <c:ext xmlns:c16="http://schemas.microsoft.com/office/drawing/2014/chart" uri="{C3380CC4-5D6E-409C-BE32-E72D297353CC}">
              <c16:uniqueId val="{00000004-EE47-4488-BEB2-E6E9009EE986}"/>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2.69</c:v>
                </c:pt>
              </c:numCache>
            </c:numRef>
          </c:val>
          <c:extLst>
            <c:ext xmlns:c16="http://schemas.microsoft.com/office/drawing/2014/chart" uri="{C3380CC4-5D6E-409C-BE32-E72D297353CC}">
              <c16:uniqueId val="{00000005-EE47-4488-BEB2-E6E9009EE986}"/>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c:v>
                </c:pt>
              </c:numCache>
            </c:numRef>
          </c:val>
          <c:extLst>
            <c:ext xmlns:c16="http://schemas.microsoft.com/office/drawing/2014/chart" uri="{C3380CC4-5D6E-409C-BE32-E72D297353CC}">
              <c16:uniqueId val="{00000006-EE47-4488-BEB2-E6E9009EE986}"/>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4.32</c:v>
                </c:pt>
              </c:numCache>
            </c:numRef>
          </c:val>
          <c:extLst>
            <c:ext xmlns:c16="http://schemas.microsoft.com/office/drawing/2014/chart" uri="{C3380CC4-5D6E-409C-BE32-E72D297353CC}">
              <c16:uniqueId val="{00000007-EE47-4488-BEB2-E6E9009EE986}"/>
            </c:ext>
          </c:extLst>
        </c:ser>
        <c:dLbls>
          <c:showLegendKey val="0"/>
          <c:showVal val="1"/>
          <c:showCatName val="0"/>
          <c:showSerName val="0"/>
          <c:showPercent val="0"/>
          <c:showBubbleSize val="0"/>
        </c:dLbls>
        <c:gapWidth val="150"/>
        <c:overlap val="-25"/>
        <c:axId val="179406336"/>
        <c:axId val="259012224"/>
      </c:barChart>
      <c:catAx>
        <c:axId val="17940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012224"/>
        <c:crosses val="autoZero"/>
        <c:auto val="1"/>
        <c:lblAlgn val="ctr"/>
        <c:lblOffset val="100"/>
        <c:noMultiLvlLbl val="0"/>
      </c:catAx>
      <c:valAx>
        <c:axId val="259012224"/>
        <c:scaling>
          <c:orientation val="minMax"/>
        </c:scaling>
        <c:delete val="1"/>
        <c:axPos val="l"/>
        <c:numFmt formatCode="General" sourceLinked="1"/>
        <c:majorTickMark val="none"/>
        <c:minorTickMark val="none"/>
        <c:tickLblPos val="nextTo"/>
        <c:crossAx val="179406336"/>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4.17</c:v>
                </c:pt>
              </c:numCache>
            </c:numRef>
          </c:val>
          <c:extLst>
            <c:ext xmlns:c16="http://schemas.microsoft.com/office/drawing/2014/chart" uri="{C3380CC4-5D6E-409C-BE32-E72D297353CC}">
              <c16:uniqueId val="{00000000-A0FB-468F-87A7-ABF927F42B55}"/>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4.17</c:v>
                </c:pt>
              </c:numCache>
            </c:numRef>
          </c:val>
          <c:extLst>
            <c:ext xmlns:c16="http://schemas.microsoft.com/office/drawing/2014/chart" uri="{C3380CC4-5D6E-409C-BE32-E72D297353CC}">
              <c16:uniqueId val="{00000001-A0FB-468F-87A7-ABF927F42B55}"/>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4.84</c:v>
                </c:pt>
              </c:numCache>
            </c:numRef>
          </c:val>
          <c:extLst>
            <c:ext xmlns:c16="http://schemas.microsoft.com/office/drawing/2014/chart" uri="{C3380CC4-5D6E-409C-BE32-E72D297353CC}">
              <c16:uniqueId val="{00000002-A0FB-468F-87A7-ABF927F42B55}"/>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4.25</c:v>
                </c:pt>
              </c:numCache>
            </c:numRef>
          </c:val>
          <c:extLst>
            <c:ext xmlns:c16="http://schemas.microsoft.com/office/drawing/2014/chart" uri="{C3380CC4-5D6E-409C-BE32-E72D297353CC}">
              <c16:uniqueId val="{00000003-A0FB-468F-87A7-ABF927F42B55}"/>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4.84</c:v>
                </c:pt>
              </c:numCache>
            </c:numRef>
          </c:val>
          <c:extLst>
            <c:ext xmlns:c16="http://schemas.microsoft.com/office/drawing/2014/chart" uri="{C3380CC4-5D6E-409C-BE32-E72D297353CC}">
              <c16:uniqueId val="{00000004-A0FB-468F-87A7-ABF927F42B55}"/>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2.84</c:v>
                </c:pt>
              </c:numCache>
            </c:numRef>
          </c:val>
          <c:extLst>
            <c:ext xmlns:c16="http://schemas.microsoft.com/office/drawing/2014/chart" uri="{C3380CC4-5D6E-409C-BE32-E72D297353CC}">
              <c16:uniqueId val="{00000005-A0FB-468F-87A7-ABF927F42B55}"/>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3.87</c:v>
                </c:pt>
              </c:numCache>
            </c:numRef>
          </c:val>
          <c:extLst>
            <c:ext xmlns:c16="http://schemas.microsoft.com/office/drawing/2014/chart" uri="{C3380CC4-5D6E-409C-BE32-E72D297353CC}">
              <c16:uniqueId val="{00000006-A0FB-468F-87A7-ABF927F42B55}"/>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4.3899999999999997</c:v>
                </c:pt>
              </c:numCache>
            </c:numRef>
          </c:val>
          <c:extLst>
            <c:ext xmlns:c16="http://schemas.microsoft.com/office/drawing/2014/chart" uri="{C3380CC4-5D6E-409C-BE32-E72D297353CC}">
              <c16:uniqueId val="{00000007-A0FB-468F-87A7-ABF927F42B55}"/>
            </c:ext>
          </c:extLst>
        </c:ser>
        <c:dLbls>
          <c:showLegendKey val="0"/>
          <c:showVal val="1"/>
          <c:showCatName val="0"/>
          <c:showSerName val="0"/>
          <c:showPercent val="0"/>
          <c:showBubbleSize val="0"/>
        </c:dLbls>
        <c:gapWidth val="150"/>
        <c:overlap val="-25"/>
        <c:axId val="179407360"/>
        <c:axId val="180043776"/>
      </c:barChart>
      <c:catAx>
        <c:axId val="17940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043776"/>
        <c:crosses val="autoZero"/>
        <c:auto val="1"/>
        <c:lblAlgn val="ctr"/>
        <c:lblOffset val="100"/>
        <c:noMultiLvlLbl val="0"/>
      </c:catAx>
      <c:valAx>
        <c:axId val="180043776"/>
        <c:scaling>
          <c:orientation val="minMax"/>
        </c:scaling>
        <c:delete val="1"/>
        <c:axPos val="l"/>
        <c:numFmt formatCode="General" sourceLinked="1"/>
        <c:majorTickMark val="none"/>
        <c:minorTickMark val="none"/>
        <c:tickLblPos val="nextTo"/>
        <c:crossAx val="179407360"/>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4.17</c:v>
                </c:pt>
              </c:numCache>
            </c:numRef>
          </c:val>
          <c:extLst>
            <c:ext xmlns:c16="http://schemas.microsoft.com/office/drawing/2014/chart" uri="{C3380CC4-5D6E-409C-BE32-E72D297353CC}">
              <c16:uniqueId val="{00000000-ED6E-49AE-BC91-A805921791E9}"/>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4.2</c:v>
                </c:pt>
              </c:numCache>
            </c:numRef>
          </c:val>
          <c:extLst>
            <c:ext xmlns:c16="http://schemas.microsoft.com/office/drawing/2014/chart" uri="{C3380CC4-5D6E-409C-BE32-E72D297353CC}">
              <c16:uniqueId val="{00000001-ED6E-49AE-BC91-A805921791E9}"/>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4.84</c:v>
                </c:pt>
              </c:numCache>
            </c:numRef>
          </c:val>
          <c:extLst>
            <c:ext xmlns:c16="http://schemas.microsoft.com/office/drawing/2014/chart" uri="{C3380CC4-5D6E-409C-BE32-E72D297353CC}">
              <c16:uniqueId val="{00000002-ED6E-49AE-BC91-A805921791E9}"/>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4.26</c:v>
                </c:pt>
              </c:numCache>
            </c:numRef>
          </c:val>
          <c:extLst>
            <c:ext xmlns:c16="http://schemas.microsoft.com/office/drawing/2014/chart" uri="{C3380CC4-5D6E-409C-BE32-E72D297353CC}">
              <c16:uniqueId val="{00000003-ED6E-49AE-BC91-A805921791E9}"/>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4.83</c:v>
                </c:pt>
              </c:numCache>
            </c:numRef>
          </c:val>
          <c:extLst>
            <c:ext xmlns:c16="http://schemas.microsoft.com/office/drawing/2014/chart" uri="{C3380CC4-5D6E-409C-BE32-E72D297353CC}">
              <c16:uniqueId val="{00000004-ED6E-49AE-BC91-A805921791E9}"/>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2.76</c:v>
                </c:pt>
              </c:numCache>
            </c:numRef>
          </c:val>
          <c:extLst>
            <c:ext xmlns:c16="http://schemas.microsoft.com/office/drawing/2014/chart" uri="{C3380CC4-5D6E-409C-BE32-E72D297353CC}">
              <c16:uniqueId val="{00000005-ED6E-49AE-BC91-A805921791E9}"/>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c:v>
                </c:pt>
              </c:numCache>
            </c:numRef>
          </c:val>
          <c:extLst>
            <c:ext xmlns:c16="http://schemas.microsoft.com/office/drawing/2014/chart" uri="{C3380CC4-5D6E-409C-BE32-E72D297353CC}">
              <c16:uniqueId val="{00000006-ED6E-49AE-BC91-A805921791E9}"/>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4.32</c:v>
                </c:pt>
              </c:numCache>
            </c:numRef>
          </c:val>
          <c:extLst>
            <c:ext xmlns:c16="http://schemas.microsoft.com/office/drawing/2014/chart" uri="{C3380CC4-5D6E-409C-BE32-E72D297353CC}">
              <c16:uniqueId val="{00000007-ED6E-49AE-BC91-A805921791E9}"/>
            </c:ext>
          </c:extLst>
        </c:ser>
        <c:dLbls>
          <c:showLegendKey val="0"/>
          <c:showVal val="1"/>
          <c:showCatName val="0"/>
          <c:showSerName val="0"/>
          <c:showPercent val="0"/>
          <c:showBubbleSize val="0"/>
        </c:dLbls>
        <c:gapWidth val="150"/>
        <c:overlap val="-25"/>
        <c:axId val="181027328"/>
        <c:axId val="180046656"/>
      </c:barChart>
      <c:catAx>
        <c:axId val="18102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046656"/>
        <c:crosses val="autoZero"/>
        <c:auto val="1"/>
        <c:lblAlgn val="ctr"/>
        <c:lblOffset val="100"/>
        <c:noMultiLvlLbl val="0"/>
      </c:catAx>
      <c:valAx>
        <c:axId val="180046656"/>
        <c:scaling>
          <c:orientation val="minMax"/>
        </c:scaling>
        <c:delete val="1"/>
        <c:axPos val="l"/>
        <c:numFmt formatCode="General" sourceLinked="1"/>
        <c:majorTickMark val="none"/>
        <c:minorTickMark val="none"/>
        <c:tickLblPos val="nextTo"/>
        <c:crossAx val="181027328"/>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4.13</c:v>
                </c:pt>
              </c:numCache>
            </c:numRef>
          </c:val>
          <c:extLst>
            <c:ext xmlns:c16="http://schemas.microsoft.com/office/drawing/2014/chart" uri="{C3380CC4-5D6E-409C-BE32-E72D297353CC}">
              <c16:uniqueId val="{00000000-B3D2-4213-8C09-E15F017A4245}"/>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4.08</c:v>
                </c:pt>
              </c:numCache>
            </c:numRef>
          </c:val>
          <c:extLst>
            <c:ext xmlns:c16="http://schemas.microsoft.com/office/drawing/2014/chart" uri="{C3380CC4-5D6E-409C-BE32-E72D297353CC}">
              <c16:uniqueId val="{00000001-B3D2-4213-8C09-E15F017A4245}"/>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4.83</c:v>
                </c:pt>
              </c:numCache>
            </c:numRef>
          </c:val>
          <c:extLst>
            <c:ext xmlns:c16="http://schemas.microsoft.com/office/drawing/2014/chart" uri="{C3380CC4-5D6E-409C-BE32-E72D297353CC}">
              <c16:uniqueId val="{00000002-B3D2-4213-8C09-E15F017A4245}"/>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4.18</c:v>
                </c:pt>
              </c:numCache>
            </c:numRef>
          </c:val>
          <c:extLst>
            <c:ext xmlns:c16="http://schemas.microsoft.com/office/drawing/2014/chart" uri="{C3380CC4-5D6E-409C-BE32-E72D297353CC}">
              <c16:uniqueId val="{00000003-B3D2-4213-8C09-E15F017A4245}"/>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4.6100000000000003</c:v>
                </c:pt>
              </c:numCache>
            </c:numRef>
          </c:val>
          <c:extLst>
            <c:ext xmlns:c16="http://schemas.microsoft.com/office/drawing/2014/chart" uri="{C3380CC4-5D6E-409C-BE32-E72D297353CC}">
              <c16:uniqueId val="{00000004-B3D2-4213-8C09-E15F017A4245}"/>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2.78</c:v>
                </c:pt>
              </c:numCache>
            </c:numRef>
          </c:val>
          <c:extLst>
            <c:ext xmlns:c16="http://schemas.microsoft.com/office/drawing/2014/chart" uri="{C3380CC4-5D6E-409C-BE32-E72D297353CC}">
              <c16:uniqueId val="{00000005-B3D2-4213-8C09-E15F017A4245}"/>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4.12</c:v>
                </c:pt>
              </c:numCache>
            </c:numRef>
          </c:val>
          <c:extLst>
            <c:ext xmlns:c16="http://schemas.microsoft.com/office/drawing/2014/chart" uri="{C3380CC4-5D6E-409C-BE32-E72D297353CC}">
              <c16:uniqueId val="{00000006-B3D2-4213-8C09-E15F017A4245}"/>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7-B3D2-4213-8C09-E15F017A4245}"/>
            </c:ext>
          </c:extLst>
        </c:ser>
        <c:dLbls>
          <c:showLegendKey val="0"/>
          <c:showVal val="1"/>
          <c:showCatName val="0"/>
          <c:showSerName val="0"/>
          <c:showPercent val="0"/>
          <c:showBubbleSize val="0"/>
        </c:dLbls>
        <c:gapWidth val="150"/>
        <c:overlap val="-25"/>
        <c:axId val="180457984"/>
        <c:axId val="180048960"/>
      </c:barChart>
      <c:catAx>
        <c:axId val="18045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048960"/>
        <c:crosses val="autoZero"/>
        <c:auto val="1"/>
        <c:lblAlgn val="ctr"/>
        <c:lblOffset val="100"/>
        <c:noMultiLvlLbl val="0"/>
      </c:catAx>
      <c:valAx>
        <c:axId val="180048960"/>
        <c:scaling>
          <c:orientation val="minMax"/>
        </c:scaling>
        <c:delete val="1"/>
        <c:axPos val="l"/>
        <c:numFmt formatCode="General" sourceLinked="1"/>
        <c:majorTickMark val="none"/>
        <c:minorTickMark val="none"/>
        <c:tickLblPos val="nextTo"/>
        <c:crossAx val="180457984"/>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1403508771929E-2"/>
          <c:y val="0.18681143372703415"/>
          <c:w val="0.97587719298245612"/>
          <c:h val="0.71650036909448833"/>
        </c:manualLayout>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4.57</c:v>
                </c:pt>
              </c:numCache>
            </c:numRef>
          </c:val>
          <c:extLst>
            <c:ext xmlns:c16="http://schemas.microsoft.com/office/drawing/2014/chart" uri="{C3380CC4-5D6E-409C-BE32-E72D297353CC}">
              <c16:uniqueId val="{00000000-EECD-4269-AF56-3A99BED7EF18}"/>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4.5199999999999996</c:v>
                </c:pt>
              </c:numCache>
            </c:numRef>
          </c:val>
          <c:extLst>
            <c:ext xmlns:c16="http://schemas.microsoft.com/office/drawing/2014/chart" uri="{C3380CC4-5D6E-409C-BE32-E72D297353CC}">
              <c16:uniqueId val="{00000001-EECD-4269-AF56-3A99BED7EF18}"/>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4.8600000000000003</c:v>
                </c:pt>
              </c:numCache>
            </c:numRef>
          </c:val>
          <c:extLst>
            <c:ext xmlns:c16="http://schemas.microsoft.com/office/drawing/2014/chart" uri="{C3380CC4-5D6E-409C-BE32-E72D297353CC}">
              <c16:uniqueId val="{00000002-EECD-4269-AF56-3A99BED7EF18}"/>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4.24</c:v>
                </c:pt>
              </c:numCache>
            </c:numRef>
          </c:val>
          <c:extLst>
            <c:ext xmlns:c16="http://schemas.microsoft.com/office/drawing/2014/chart" uri="{C3380CC4-5D6E-409C-BE32-E72D297353CC}">
              <c16:uniqueId val="{00000003-EECD-4269-AF56-3A99BED7EF18}"/>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4.93</c:v>
                </c:pt>
              </c:numCache>
            </c:numRef>
          </c:val>
          <c:extLst>
            <c:ext xmlns:c16="http://schemas.microsoft.com/office/drawing/2014/chart" uri="{C3380CC4-5D6E-409C-BE32-E72D297353CC}">
              <c16:uniqueId val="{00000004-EECD-4269-AF56-3A99BED7EF18}"/>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4.66</c:v>
                </c:pt>
              </c:numCache>
            </c:numRef>
          </c:val>
          <c:extLst>
            <c:ext xmlns:c16="http://schemas.microsoft.com/office/drawing/2014/chart" uri="{C3380CC4-5D6E-409C-BE32-E72D297353CC}">
              <c16:uniqueId val="{00000005-EECD-4269-AF56-3A99BED7EF18}"/>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4.29</c:v>
                </c:pt>
              </c:numCache>
            </c:numRef>
          </c:val>
          <c:extLst>
            <c:ext xmlns:c16="http://schemas.microsoft.com/office/drawing/2014/chart" uri="{C3380CC4-5D6E-409C-BE32-E72D297353CC}">
              <c16:uniqueId val="{00000006-EECD-4269-AF56-3A99BED7EF18}"/>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4.4800000000000004</c:v>
                </c:pt>
              </c:numCache>
            </c:numRef>
          </c:val>
          <c:extLst>
            <c:ext xmlns:c16="http://schemas.microsoft.com/office/drawing/2014/chart" uri="{C3380CC4-5D6E-409C-BE32-E72D297353CC}">
              <c16:uniqueId val="{00000007-EECD-4269-AF56-3A99BED7EF18}"/>
            </c:ext>
          </c:extLst>
        </c:ser>
        <c:dLbls>
          <c:showLegendKey val="0"/>
          <c:showVal val="1"/>
          <c:showCatName val="0"/>
          <c:showSerName val="0"/>
          <c:showPercent val="0"/>
          <c:showBubbleSize val="0"/>
        </c:dLbls>
        <c:gapWidth val="150"/>
        <c:overlap val="-25"/>
        <c:axId val="180460544"/>
        <c:axId val="180051264"/>
      </c:barChart>
      <c:catAx>
        <c:axId val="1804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051264"/>
        <c:crosses val="autoZero"/>
        <c:auto val="1"/>
        <c:lblAlgn val="ctr"/>
        <c:lblOffset val="100"/>
        <c:noMultiLvlLbl val="0"/>
      </c:catAx>
      <c:valAx>
        <c:axId val="180051264"/>
        <c:scaling>
          <c:orientation val="minMax"/>
        </c:scaling>
        <c:delete val="1"/>
        <c:axPos val="l"/>
        <c:numFmt formatCode="General" sourceLinked="1"/>
        <c:majorTickMark val="none"/>
        <c:minorTickMark val="none"/>
        <c:tickLblPos val="nextTo"/>
        <c:crossAx val="180460544"/>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0-CD98-4162-931B-4E284DF96D27}"/>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4.33</c:v>
                </c:pt>
              </c:numCache>
            </c:numRef>
          </c:val>
          <c:extLst>
            <c:ext xmlns:c16="http://schemas.microsoft.com/office/drawing/2014/chart" uri="{C3380CC4-5D6E-409C-BE32-E72D297353CC}">
              <c16:uniqueId val="{00000001-CD98-4162-931B-4E284DF96D27}"/>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4.83</c:v>
                </c:pt>
              </c:numCache>
            </c:numRef>
          </c:val>
          <c:extLst>
            <c:ext xmlns:c16="http://schemas.microsoft.com/office/drawing/2014/chart" uri="{C3380CC4-5D6E-409C-BE32-E72D297353CC}">
              <c16:uniqueId val="{00000002-CD98-4162-931B-4E284DF96D27}"/>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4.3</c:v>
                </c:pt>
              </c:numCache>
            </c:numRef>
          </c:val>
          <c:extLst>
            <c:ext xmlns:c16="http://schemas.microsoft.com/office/drawing/2014/chart" uri="{C3380CC4-5D6E-409C-BE32-E72D297353CC}">
              <c16:uniqueId val="{00000003-CD98-4162-931B-4E284DF96D27}"/>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4.93</c:v>
                </c:pt>
              </c:numCache>
            </c:numRef>
          </c:val>
          <c:extLst>
            <c:ext xmlns:c16="http://schemas.microsoft.com/office/drawing/2014/chart" uri="{C3380CC4-5D6E-409C-BE32-E72D297353CC}">
              <c16:uniqueId val="{00000004-CD98-4162-931B-4E284DF96D27}"/>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4.01</c:v>
                </c:pt>
              </c:numCache>
            </c:numRef>
          </c:val>
          <c:extLst>
            <c:ext xmlns:c16="http://schemas.microsoft.com/office/drawing/2014/chart" uri="{C3380CC4-5D6E-409C-BE32-E72D297353CC}">
              <c16:uniqueId val="{00000005-CD98-4162-931B-4E284DF96D27}"/>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4.07</c:v>
                </c:pt>
              </c:numCache>
            </c:numRef>
          </c:val>
          <c:extLst>
            <c:ext xmlns:c16="http://schemas.microsoft.com/office/drawing/2014/chart" uri="{C3380CC4-5D6E-409C-BE32-E72D297353CC}">
              <c16:uniqueId val="{00000006-CD98-4162-931B-4E284DF96D27}"/>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4.3499999999999996</c:v>
                </c:pt>
              </c:numCache>
            </c:numRef>
          </c:val>
          <c:extLst>
            <c:ext xmlns:c16="http://schemas.microsoft.com/office/drawing/2014/chart" uri="{C3380CC4-5D6E-409C-BE32-E72D297353CC}">
              <c16:uniqueId val="{00000007-CD98-4162-931B-4E284DF96D27}"/>
            </c:ext>
          </c:extLst>
        </c:ser>
        <c:dLbls>
          <c:showLegendKey val="0"/>
          <c:showVal val="1"/>
          <c:showCatName val="0"/>
          <c:showSerName val="0"/>
          <c:showPercent val="0"/>
          <c:showBubbleSize val="0"/>
        </c:dLbls>
        <c:gapWidth val="150"/>
        <c:overlap val="-25"/>
        <c:axId val="181029888"/>
        <c:axId val="181388992"/>
      </c:barChart>
      <c:catAx>
        <c:axId val="18102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1388992"/>
        <c:crosses val="autoZero"/>
        <c:auto val="1"/>
        <c:lblAlgn val="ctr"/>
        <c:lblOffset val="100"/>
        <c:noMultiLvlLbl val="0"/>
      </c:catAx>
      <c:valAx>
        <c:axId val="181388992"/>
        <c:scaling>
          <c:orientation val="minMax"/>
        </c:scaling>
        <c:delete val="1"/>
        <c:axPos val="l"/>
        <c:numFmt formatCode="General" sourceLinked="1"/>
        <c:majorTickMark val="none"/>
        <c:minorTickMark val="none"/>
        <c:tickLblPos val="nextTo"/>
        <c:crossAx val="181029888"/>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4.4800000000000004</c:v>
                </c:pt>
              </c:numCache>
            </c:numRef>
          </c:val>
          <c:extLst>
            <c:ext xmlns:c16="http://schemas.microsoft.com/office/drawing/2014/chart" uri="{C3380CC4-5D6E-409C-BE32-E72D297353CC}">
              <c16:uniqueId val="{00000000-0953-4A52-908E-1B6E25310CDC}"/>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4.29</c:v>
                </c:pt>
              </c:numCache>
            </c:numRef>
          </c:val>
          <c:extLst>
            <c:ext xmlns:c16="http://schemas.microsoft.com/office/drawing/2014/chart" uri="{C3380CC4-5D6E-409C-BE32-E72D297353CC}">
              <c16:uniqueId val="{00000001-0953-4A52-908E-1B6E25310CDC}"/>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4.82</c:v>
                </c:pt>
              </c:numCache>
            </c:numRef>
          </c:val>
          <c:extLst>
            <c:ext xmlns:c16="http://schemas.microsoft.com/office/drawing/2014/chart" uri="{C3380CC4-5D6E-409C-BE32-E72D297353CC}">
              <c16:uniqueId val="{00000002-0953-4A52-908E-1B6E25310CDC}"/>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4.28</c:v>
                </c:pt>
              </c:numCache>
            </c:numRef>
          </c:val>
          <c:extLst>
            <c:ext xmlns:c16="http://schemas.microsoft.com/office/drawing/2014/chart" uri="{C3380CC4-5D6E-409C-BE32-E72D297353CC}">
              <c16:uniqueId val="{00000003-0953-4A52-908E-1B6E25310CDC}"/>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4.87</c:v>
                </c:pt>
              </c:numCache>
            </c:numRef>
          </c:val>
          <c:extLst>
            <c:ext xmlns:c16="http://schemas.microsoft.com/office/drawing/2014/chart" uri="{C3380CC4-5D6E-409C-BE32-E72D297353CC}">
              <c16:uniqueId val="{00000004-0953-4A52-908E-1B6E25310CDC}"/>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3.18</c:v>
                </c:pt>
              </c:numCache>
            </c:numRef>
          </c:val>
          <c:extLst>
            <c:ext xmlns:c16="http://schemas.microsoft.com/office/drawing/2014/chart" uri="{C3380CC4-5D6E-409C-BE32-E72D297353CC}">
              <c16:uniqueId val="{00000005-0953-4A52-908E-1B6E25310CDC}"/>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4.18</c:v>
                </c:pt>
              </c:numCache>
            </c:numRef>
          </c:val>
          <c:extLst>
            <c:ext xmlns:c16="http://schemas.microsoft.com/office/drawing/2014/chart" uri="{C3380CC4-5D6E-409C-BE32-E72D297353CC}">
              <c16:uniqueId val="{00000006-0953-4A52-908E-1B6E25310CDC}"/>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4.32</c:v>
                </c:pt>
              </c:numCache>
            </c:numRef>
          </c:val>
          <c:extLst>
            <c:ext xmlns:c16="http://schemas.microsoft.com/office/drawing/2014/chart" uri="{C3380CC4-5D6E-409C-BE32-E72D297353CC}">
              <c16:uniqueId val="{00000007-0953-4A52-908E-1B6E25310CDC}"/>
            </c:ext>
          </c:extLst>
        </c:ser>
        <c:dLbls>
          <c:showLegendKey val="0"/>
          <c:showVal val="1"/>
          <c:showCatName val="0"/>
          <c:showSerName val="0"/>
          <c:showPercent val="0"/>
          <c:showBubbleSize val="0"/>
        </c:dLbls>
        <c:gapWidth val="150"/>
        <c:overlap val="-25"/>
        <c:axId val="181028352"/>
        <c:axId val="181391296"/>
      </c:barChart>
      <c:catAx>
        <c:axId val="18102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1391296"/>
        <c:crosses val="autoZero"/>
        <c:auto val="1"/>
        <c:lblAlgn val="ctr"/>
        <c:lblOffset val="100"/>
        <c:noMultiLvlLbl val="0"/>
      </c:catAx>
      <c:valAx>
        <c:axId val="181391296"/>
        <c:scaling>
          <c:orientation val="minMax"/>
        </c:scaling>
        <c:delete val="1"/>
        <c:axPos val="l"/>
        <c:numFmt formatCode="General" sourceLinked="1"/>
        <c:majorTickMark val="none"/>
        <c:minorTickMark val="none"/>
        <c:tickLblPos val="nextTo"/>
        <c:crossAx val="181028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2020-2021</c:v>
                </c:pt>
                <c:pt idx="1">
                  <c:v>Medii 2019-2020</c:v>
                </c:pt>
              </c:strCache>
            </c:strRef>
          </c:cat>
          <c:val>
            <c:numRef>
              <c:f>Лист1!$B$2:$B$3</c:f>
              <c:numCache>
                <c:formatCode>General</c:formatCode>
                <c:ptCount val="2"/>
                <c:pt idx="0">
                  <c:v>4.4000000000000004</c:v>
                </c:pt>
                <c:pt idx="1">
                  <c:v>4</c:v>
                </c:pt>
              </c:numCache>
            </c:numRef>
          </c:val>
          <c:extLst>
            <c:ext xmlns:c16="http://schemas.microsoft.com/office/drawing/2014/chart" uri="{C3380CC4-5D6E-409C-BE32-E72D297353CC}">
              <c16:uniqueId val="{00000000-61BB-4C88-A99D-8D87ED2CDF5E}"/>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2020-2021</c:v>
                </c:pt>
                <c:pt idx="1">
                  <c:v>Medii 2019-2020</c:v>
                </c:pt>
              </c:strCache>
            </c:strRef>
          </c:cat>
          <c:val>
            <c:numRef>
              <c:f>Лист1!$C$2:$C$3</c:f>
              <c:numCache>
                <c:formatCode>General</c:formatCode>
                <c:ptCount val="2"/>
                <c:pt idx="0">
                  <c:v>4.2</c:v>
                </c:pt>
                <c:pt idx="1">
                  <c:v>3.9</c:v>
                </c:pt>
              </c:numCache>
            </c:numRef>
          </c:val>
          <c:extLst>
            <c:ext xmlns:c16="http://schemas.microsoft.com/office/drawing/2014/chart" uri="{C3380CC4-5D6E-409C-BE32-E72D297353CC}">
              <c16:uniqueId val="{00000001-61BB-4C88-A99D-8D87ED2CDF5E}"/>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2020-2021</c:v>
                </c:pt>
                <c:pt idx="1">
                  <c:v>Medii 2019-2020</c:v>
                </c:pt>
              </c:strCache>
            </c:strRef>
          </c:cat>
          <c:val>
            <c:numRef>
              <c:f>Лист1!$D$2:$D$3</c:f>
              <c:numCache>
                <c:formatCode>General</c:formatCode>
                <c:ptCount val="2"/>
                <c:pt idx="0">
                  <c:v>4.5</c:v>
                </c:pt>
                <c:pt idx="1">
                  <c:v>4.2</c:v>
                </c:pt>
              </c:numCache>
            </c:numRef>
          </c:val>
          <c:extLst>
            <c:ext xmlns:c16="http://schemas.microsoft.com/office/drawing/2014/chart" uri="{C3380CC4-5D6E-409C-BE32-E72D297353CC}">
              <c16:uniqueId val="{00000002-61BB-4C88-A99D-8D87ED2CDF5E}"/>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2020-2021</c:v>
                </c:pt>
                <c:pt idx="1">
                  <c:v>Medii 2019-2020</c:v>
                </c:pt>
              </c:strCache>
            </c:strRef>
          </c:cat>
          <c:val>
            <c:numRef>
              <c:f>Лист1!$E$2:$E$3</c:f>
              <c:numCache>
                <c:formatCode>General</c:formatCode>
                <c:ptCount val="2"/>
                <c:pt idx="0">
                  <c:v>4.4000000000000004</c:v>
                </c:pt>
                <c:pt idx="1">
                  <c:v>4.0999999999999996</c:v>
                </c:pt>
              </c:numCache>
            </c:numRef>
          </c:val>
          <c:extLst>
            <c:ext xmlns:c16="http://schemas.microsoft.com/office/drawing/2014/chart" uri="{C3380CC4-5D6E-409C-BE32-E72D297353CC}">
              <c16:uniqueId val="{00000003-61BB-4C88-A99D-8D87ED2CDF5E}"/>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2020-2021</c:v>
                </c:pt>
                <c:pt idx="1">
                  <c:v>Medii 2019-2020</c:v>
                </c:pt>
              </c:strCache>
            </c:strRef>
          </c:cat>
          <c:val>
            <c:numRef>
              <c:f>Лист1!$F$2:$F$3</c:f>
              <c:numCache>
                <c:formatCode>General</c:formatCode>
                <c:ptCount val="2"/>
                <c:pt idx="0">
                  <c:v>4.3</c:v>
                </c:pt>
                <c:pt idx="1">
                  <c:v>3.9</c:v>
                </c:pt>
              </c:numCache>
            </c:numRef>
          </c:val>
          <c:extLst>
            <c:ext xmlns:c16="http://schemas.microsoft.com/office/drawing/2014/chart" uri="{C3380CC4-5D6E-409C-BE32-E72D297353CC}">
              <c16:uniqueId val="{00000004-61BB-4C88-A99D-8D87ED2CDF5E}"/>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2020-2021</c:v>
                </c:pt>
                <c:pt idx="1">
                  <c:v>Medii 2019-2020</c:v>
                </c:pt>
              </c:strCache>
            </c:strRef>
          </c:cat>
          <c:val>
            <c:numRef>
              <c:f>Лист1!$G$2:$G$3</c:f>
              <c:numCache>
                <c:formatCode>General</c:formatCode>
                <c:ptCount val="2"/>
                <c:pt idx="0">
                  <c:v>4.4000000000000004</c:v>
                </c:pt>
                <c:pt idx="1">
                  <c:v>4.0999999999999996</c:v>
                </c:pt>
              </c:numCache>
            </c:numRef>
          </c:val>
          <c:extLst>
            <c:ext xmlns:c16="http://schemas.microsoft.com/office/drawing/2014/chart" uri="{C3380CC4-5D6E-409C-BE32-E72D297353CC}">
              <c16:uniqueId val="{00000005-61BB-4C88-A99D-8D87ED2CDF5E}"/>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2020-2021</c:v>
                </c:pt>
                <c:pt idx="1">
                  <c:v>Medii 2019-2020</c:v>
                </c:pt>
              </c:strCache>
            </c:strRef>
          </c:cat>
          <c:val>
            <c:numRef>
              <c:f>Лист1!$H$2:$H$3</c:f>
              <c:numCache>
                <c:formatCode>General</c:formatCode>
                <c:ptCount val="2"/>
                <c:pt idx="0">
                  <c:v>4</c:v>
                </c:pt>
                <c:pt idx="1">
                  <c:v>3.8</c:v>
                </c:pt>
              </c:numCache>
            </c:numRef>
          </c:val>
          <c:extLst>
            <c:ext xmlns:c16="http://schemas.microsoft.com/office/drawing/2014/chart" uri="{C3380CC4-5D6E-409C-BE32-E72D297353CC}">
              <c16:uniqueId val="{00000006-61BB-4C88-A99D-8D87ED2CDF5E}"/>
            </c:ext>
          </c:extLst>
        </c:ser>
        <c:dLbls>
          <c:showLegendKey val="0"/>
          <c:showVal val="1"/>
          <c:showCatName val="0"/>
          <c:showSerName val="0"/>
          <c:showPercent val="0"/>
          <c:showBubbleSize val="0"/>
        </c:dLbls>
        <c:gapWidth val="150"/>
        <c:overlap val="-25"/>
        <c:axId val="155110400"/>
        <c:axId val="153491648"/>
      </c:barChart>
      <c:catAx>
        <c:axId val="155110400"/>
        <c:scaling>
          <c:orientation val="minMax"/>
        </c:scaling>
        <c:delete val="1"/>
        <c:axPos val="b"/>
        <c:numFmt formatCode="General" sourceLinked="1"/>
        <c:majorTickMark val="none"/>
        <c:minorTickMark val="none"/>
        <c:tickLblPos val="nextTo"/>
        <c:crossAx val="153491648"/>
        <c:crosses val="autoZero"/>
        <c:auto val="1"/>
        <c:lblAlgn val="ctr"/>
        <c:lblOffset val="100"/>
        <c:noMultiLvlLbl val="0"/>
      </c:catAx>
      <c:valAx>
        <c:axId val="153491648"/>
        <c:scaling>
          <c:orientation val="minMax"/>
        </c:scaling>
        <c:delete val="1"/>
        <c:axPos val="l"/>
        <c:numFmt formatCode="General" sourceLinked="1"/>
        <c:majorTickMark val="none"/>
        <c:minorTickMark val="none"/>
        <c:tickLblPos val="nextTo"/>
        <c:crossAx val="155110400"/>
        <c:crosses val="autoZero"/>
        <c:crossBetween val="between"/>
      </c:valAx>
      <c:spPr>
        <a:noFill/>
        <a:ln>
          <a:noFill/>
        </a:ln>
        <a:effectLst/>
      </c:spPr>
    </c:plotArea>
    <c:legend>
      <c:legendPos val="t"/>
      <c:layout>
        <c:manualLayout>
          <c:xMode val="edge"/>
          <c:yMode val="edge"/>
          <c:x val="1.7258829488419197E-2"/>
          <c:y val="2.7027027027027029E-2"/>
          <c:w val="0.95524842289450673"/>
          <c:h val="0.19635403642026569"/>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4.16</c:v>
                </c:pt>
              </c:numCache>
            </c:numRef>
          </c:val>
          <c:extLst>
            <c:ext xmlns:c16="http://schemas.microsoft.com/office/drawing/2014/chart" uri="{C3380CC4-5D6E-409C-BE32-E72D297353CC}">
              <c16:uniqueId val="{00000000-DCF0-465F-AAFC-9995B51E352E}"/>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4.16</c:v>
                </c:pt>
              </c:numCache>
            </c:numRef>
          </c:val>
          <c:extLst>
            <c:ext xmlns:c16="http://schemas.microsoft.com/office/drawing/2014/chart" uri="{C3380CC4-5D6E-409C-BE32-E72D297353CC}">
              <c16:uniqueId val="{00000001-DCF0-465F-AAFC-9995B51E352E}"/>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4.71</c:v>
                </c:pt>
              </c:numCache>
            </c:numRef>
          </c:val>
          <c:extLst>
            <c:ext xmlns:c16="http://schemas.microsoft.com/office/drawing/2014/chart" uri="{C3380CC4-5D6E-409C-BE32-E72D297353CC}">
              <c16:uniqueId val="{00000002-DCF0-465F-AAFC-9995B51E352E}"/>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4.1900000000000004</c:v>
                </c:pt>
              </c:numCache>
            </c:numRef>
          </c:val>
          <c:extLst>
            <c:ext xmlns:c16="http://schemas.microsoft.com/office/drawing/2014/chart" uri="{C3380CC4-5D6E-409C-BE32-E72D297353CC}">
              <c16:uniqueId val="{00000003-DCF0-465F-AAFC-9995B51E352E}"/>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4.78</c:v>
                </c:pt>
              </c:numCache>
            </c:numRef>
          </c:val>
          <c:extLst>
            <c:ext xmlns:c16="http://schemas.microsoft.com/office/drawing/2014/chart" uri="{C3380CC4-5D6E-409C-BE32-E72D297353CC}">
              <c16:uniqueId val="{00000004-DCF0-465F-AAFC-9995B51E352E}"/>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3.04</c:v>
                </c:pt>
              </c:numCache>
            </c:numRef>
          </c:val>
          <c:extLst>
            <c:ext xmlns:c16="http://schemas.microsoft.com/office/drawing/2014/chart" uri="{C3380CC4-5D6E-409C-BE32-E72D297353CC}">
              <c16:uniqueId val="{00000005-DCF0-465F-AAFC-9995B51E352E}"/>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3.96</c:v>
                </c:pt>
              </c:numCache>
            </c:numRef>
          </c:val>
          <c:extLst>
            <c:ext xmlns:c16="http://schemas.microsoft.com/office/drawing/2014/chart" uri="{C3380CC4-5D6E-409C-BE32-E72D297353CC}">
              <c16:uniqueId val="{00000006-DCF0-465F-AAFC-9995B51E352E}"/>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4.29</c:v>
                </c:pt>
              </c:numCache>
            </c:numRef>
          </c:val>
          <c:extLst>
            <c:ext xmlns:c16="http://schemas.microsoft.com/office/drawing/2014/chart" uri="{C3380CC4-5D6E-409C-BE32-E72D297353CC}">
              <c16:uniqueId val="{00000007-DCF0-465F-AAFC-9995B51E352E}"/>
            </c:ext>
          </c:extLst>
        </c:ser>
        <c:dLbls>
          <c:showLegendKey val="0"/>
          <c:showVal val="1"/>
          <c:showCatName val="0"/>
          <c:showSerName val="0"/>
          <c:showPercent val="0"/>
          <c:showBubbleSize val="0"/>
        </c:dLbls>
        <c:gapWidth val="150"/>
        <c:overlap val="-25"/>
        <c:axId val="181435392"/>
        <c:axId val="181393600"/>
      </c:barChart>
      <c:catAx>
        <c:axId val="18143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1393600"/>
        <c:crosses val="autoZero"/>
        <c:auto val="1"/>
        <c:lblAlgn val="ctr"/>
        <c:lblOffset val="100"/>
        <c:noMultiLvlLbl val="0"/>
      </c:catAx>
      <c:valAx>
        <c:axId val="181393600"/>
        <c:scaling>
          <c:orientation val="minMax"/>
        </c:scaling>
        <c:delete val="1"/>
        <c:axPos val="l"/>
        <c:numFmt formatCode="General" sourceLinked="1"/>
        <c:majorTickMark val="none"/>
        <c:minorTickMark val="none"/>
        <c:tickLblPos val="nextTo"/>
        <c:crossAx val="18143539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4.41</c:v>
                </c:pt>
              </c:numCache>
            </c:numRef>
          </c:val>
          <c:extLst>
            <c:ext xmlns:c16="http://schemas.microsoft.com/office/drawing/2014/chart" uri="{C3380CC4-5D6E-409C-BE32-E72D297353CC}">
              <c16:uniqueId val="{00000000-7421-4326-9E4F-9F9D3E3607D1}"/>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3.9</c:v>
                </c:pt>
              </c:numCache>
            </c:numRef>
          </c:val>
          <c:extLst>
            <c:ext xmlns:c16="http://schemas.microsoft.com/office/drawing/2014/chart" uri="{C3380CC4-5D6E-409C-BE32-E72D297353CC}">
              <c16:uniqueId val="{00000001-7421-4326-9E4F-9F9D3E3607D1}"/>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4.7</c:v>
                </c:pt>
              </c:numCache>
            </c:numRef>
          </c:val>
          <c:extLst>
            <c:ext xmlns:c16="http://schemas.microsoft.com/office/drawing/2014/chart" uri="{C3380CC4-5D6E-409C-BE32-E72D297353CC}">
              <c16:uniqueId val="{00000002-7421-4326-9E4F-9F9D3E3607D1}"/>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4.2300000000000004</c:v>
                </c:pt>
              </c:numCache>
            </c:numRef>
          </c:val>
          <c:extLst>
            <c:ext xmlns:c16="http://schemas.microsoft.com/office/drawing/2014/chart" uri="{C3380CC4-5D6E-409C-BE32-E72D297353CC}">
              <c16:uniqueId val="{00000003-7421-4326-9E4F-9F9D3E3607D1}"/>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4.8499999999999996</c:v>
                </c:pt>
              </c:numCache>
            </c:numRef>
          </c:val>
          <c:extLst>
            <c:ext xmlns:c16="http://schemas.microsoft.com/office/drawing/2014/chart" uri="{C3380CC4-5D6E-409C-BE32-E72D297353CC}">
              <c16:uniqueId val="{00000004-7421-4326-9E4F-9F9D3E3607D1}"/>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4.6100000000000003</c:v>
                </c:pt>
              </c:numCache>
            </c:numRef>
          </c:val>
          <c:extLst>
            <c:ext xmlns:c16="http://schemas.microsoft.com/office/drawing/2014/chart" uri="{C3380CC4-5D6E-409C-BE32-E72D297353CC}">
              <c16:uniqueId val="{00000005-7421-4326-9E4F-9F9D3E3607D1}"/>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4.3099999999999996</c:v>
                </c:pt>
              </c:numCache>
            </c:numRef>
          </c:val>
          <c:extLst>
            <c:ext xmlns:c16="http://schemas.microsoft.com/office/drawing/2014/chart" uri="{C3380CC4-5D6E-409C-BE32-E72D297353CC}">
              <c16:uniqueId val="{00000006-7421-4326-9E4F-9F9D3E3607D1}"/>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4.28</c:v>
                </c:pt>
              </c:numCache>
            </c:numRef>
          </c:val>
          <c:extLst>
            <c:ext xmlns:c16="http://schemas.microsoft.com/office/drawing/2014/chart" uri="{C3380CC4-5D6E-409C-BE32-E72D297353CC}">
              <c16:uniqueId val="{00000007-7421-4326-9E4F-9F9D3E3607D1}"/>
            </c:ext>
          </c:extLst>
        </c:ser>
        <c:dLbls>
          <c:showLegendKey val="0"/>
          <c:showVal val="1"/>
          <c:showCatName val="0"/>
          <c:showSerName val="0"/>
          <c:showPercent val="0"/>
          <c:showBubbleSize val="0"/>
        </c:dLbls>
        <c:gapWidth val="150"/>
        <c:overlap val="-25"/>
        <c:axId val="181438464"/>
        <c:axId val="182116928"/>
      </c:barChart>
      <c:catAx>
        <c:axId val="18143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2116928"/>
        <c:crosses val="autoZero"/>
        <c:auto val="1"/>
        <c:lblAlgn val="ctr"/>
        <c:lblOffset val="100"/>
        <c:noMultiLvlLbl val="0"/>
      </c:catAx>
      <c:valAx>
        <c:axId val="182116928"/>
        <c:scaling>
          <c:orientation val="minMax"/>
        </c:scaling>
        <c:delete val="1"/>
        <c:axPos val="l"/>
        <c:numFmt formatCode="General" sourceLinked="1"/>
        <c:majorTickMark val="none"/>
        <c:minorTickMark val="none"/>
        <c:tickLblPos val="nextTo"/>
        <c:crossAx val="181438464"/>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4.26</c:v>
                </c:pt>
              </c:numCache>
            </c:numRef>
          </c:val>
          <c:extLst>
            <c:ext xmlns:c16="http://schemas.microsoft.com/office/drawing/2014/chart" uri="{C3380CC4-5D6E-409C-BE32-E72D297353CC}">
              <c16:uniqueId val="{00000000-6960-4210-BA25-5D5169712CAA}"/>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4.17</c:v>
                </c:pt>
              </c:numCache>
            </c:numRef>
          </c:val>
          <c:extLst>
            <c:ext xmlns:c16="http://schemas.microsoft.com/office/drawing/2014/chart" uri="{C3380CC4-5D6E-409C-BE32-E72D297353CC}">
              <c16:uniqueId val="{00000001-6960-4210-BA25-5D5169712CAA}"/>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4.79</c:v>
                </c:pt>
              </c:numCache>
            </c:numRef>
          </c:val>
          <c:extLst>
            <c:ext xmlns:c16="http://schemas.microsoft.com/office/drawing/2014/chart" uri="{C3380CC4-5D6E-409C-BE32-E72D297353CC}">
              <c16:uniqueId val="{00000002-6960-4210-BA25-5D5169712CAA}"/>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4.26</c:v>
                </c:pt>
              </c:numCache>
            </c:numRef>
          </c:val>
          <c:extLst>
            <c:ext xmlns:c16="http://schemas.microsoft.com/office/drawing/2014/chart" uri="{C3380CC4-5D6E-409C-BE32-E72D297353CC}">
              <c16:uniqueId val="{00000003-6960-4210-BA25-5D5169712CAA}"/>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4.82</c:v>
                </c:pt>
              </c:numCache>
            </c:numRef>
          </c:val>
          <c:extLst>
            <c:ext xmlns:c16="http://schemas.microsoft.com/office/drawing/2014/chart" uri="{C3380CC4-5D6E-409C-BE32-E72D297353CC}">
              <c16:uniqueId val="{00000004-6960-4210-BA25-5D5169712CAA}"/>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3.31</c:v>
                </c:pt>
              </c:numCache>
            </c:numRef>
          </c:val>
          <c:extLst>
            <c:ext xmlns:c16="http://schemas.microsoft.com/office/drawing/2014/chart" uri="{C3380CC4-5D6E-409C-BE32-E72D297353CC}">
              <c16:uniqueId val="{00000005-6960-4210-BA25-5D5169712CAA}"/>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4.08</c:v>
                </c:pt>
              </c:numCache>
            </c:numRef>
          </c:val>
          <c:extLst>
            <c:ext xmlns:c16="http://schemas.microsoft.com/office/drawing/2014/chart" uri="{C3380CC4-5D6E-409C-BE32-E72D297353CC}">
              <c16:uniqueId val="{00000006-6960-4210-BA25-5D5169712CAA}"/>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4.38</c:v>
                </c:pt>
              </c:numCache>
            </c:numRef>
          </c:val>
          <c:extLst>
            <c:ext xmlns:c16="http://schemas.microsoft.com/office/drawing/2014/chart" uri="{C3380CC4-5D6E-409C-BE32-E72D297353CC}">
              <c16:uniqueId val="{00000007-6960-4210-BA25-5D5169712CAA}"/>
            </c:ext>
          </c:extLst>
        </c:ser>
        <c:dLbls>
          <c:showLegendKey val="0"/>
          <c:showVal val="1"/>
          <c:showCatName val="0"/>
          <c:showSerName val="0"/>
          <c:showPercent val="0"/>
          <c:showBubbleSize val="0"/>
        </c:dLbls>
        <c:gapWidth val="150"/>
        <c:overlap val="-25"/>
        <c:axId val="181970944"/>
        <c:axId val="182119232"/>
      </c:barChart>
      <c:catAx>
        <c:axId val="18197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2119232"/>
        <c:crosses val="autoZero"/>
        <c:auto val="1"/>
        <c:lblAlgn val="ctr"/>
        <c:lblOffset val="100"/>
        <c:noMultiLvlLbl val="0"/>
      </c:catAx>
      <c:valAx>
        <c:axId val="182119232"/>
        <c:scaling>
          <c:orientation val="minMax"/>
        </c:scaling>
        <c:delete val="1"/>
        <c:axPos val="l"/>
        <c:numFmt formatCode="General" sourceLinked="1"/>
        <c:majorTickMark val="none"/>
        <c:minorTickMark val="none"/>
        <c:tickLblPos val="nextTo"/>
        <c:crossAx val="181970944"/>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551C-48E6-A4C8-B1FFD3873C07}"/>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E-551C-48E6-A4C8-B1FFD3873C07}"/>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E-54F2-4DDE-A9ED-3DCDE162B28B}"/>
            </c:ext>
          </c:extLst>
        </c:ser>
        <c:ser>
          <c:idx val="2"/>
          <c:order val="2"/>
          <c:tx>
            <c:strRef>
              <c:f>Лист1!$D$1</c:f>
              <c:strCache>
                <c:ptCount val="1"/>
                <c:pt idx="0">
                  <c:v>IID</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Лист1!$D$2</c:f>
              <c:numCache>
                <c:formatCode>General</c:formatCode>
                <c:ptCount val="1"/>
                <c:pt idx="0">
                  <c:v>4</c:v>
                </c:pt>
              </c:numCache>
            </c:numRef>
          </c:val>
          <c:extLst>
            <c:ext xmlns:c16="http://schemas.microsoft.com/office/drawing/2014/chart" uri="{C3380CC4-5D6E-409C-BE32-E72D297353CC}">
              <c16:uniqueId val="{0000000F-54F2-4DDE-A9ED-3DCDE162B28B}"/>
            </c:ext>
          </c:extLst>
        </c:ser>
        <c:ser>
          <c:idx val="3"/>
          <c:order val="3"/>
          <c:tx>
            <c:strRef>
              <c:f>Лист1!$E$1</c:f>
              <c:strCache>
                <c:ptCount val="1"/>
                <c:pt idx="0">
                  <c:v>Litere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Лист1!$E$2</c:f>
              <c:numCache>
                <c:formatCode>General</c:formatCode>
                <c:ptCount val="1"/>
                <c:pt idx="0">
                  <c:v>4</c:v>
                </c:pt>
              </c:numCache>
            </c:numRef>
          </c:val>
          <c:extLst>
            <c:ext xmlns:c16="http://schemas.microsoft.com/office/drawing/2014/chart" uri="{C3380CC4-5D6E-409C-BE32-E72D297353CC}">
              <c16:uniqueId val="{00000010-54F2-4DDE-A9ED-3DCDE162B28B}"/>
            </c:ext>
          </c:extLst>
        </c:ser>
        <c:ser>
          <c:idx val="4"/>
          <c:order val="4"/>
          <c:tx>
            <c:strRef>
              <c:f>Лист1!$F$1</c:f>
              <c:strCache>
                <c:ptCount val="1"/>
                <c:pt idx="0">
                  <c:v>RIJSP</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1-54F2-4DDE-A9ED-3DCDE162B28B}"/>
            </c:ext>
          </c:extLst>
        </c:ser>
        <c:ser>
          <c:idx val="5"/>
          <c:order val="5"/>
          <c:tx>
            <c:strRef>
              <c:f>Лист1!$G$1</c:f>
              <c:strCache>
                <c:ptCount val="1"/>
                <c:pt idx="0">
                  <c:v>ȘE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Лист1!$G$2</c:f>
              <c:numCache>
                <c:formatCode>General</c:formatCode>
                <c:ptCount val="1"/>
                <c:pt idx="0">
                  <c:v>5</c:v>
                </c:pt>
              </c:numCache>
            </c:numRef>
          </c:val>
          <c:extLst>
            <c:ext xmlns:c16="http://schemas.microsoft.com/office/drawing/2014/chart" uri="{C3380CC4-5D6E-409C-BE32-E72D297353CC}">
              <c16:uniqueId val="{00000012-54F2-4DDE-A9ED-3DCDE162B28B}"/>
            </c:ext>
          </c:extLst>
        </c:ser>
        <c:ser>
          <c:idx val="6"/>
          <c:order val="6"/>
          <c:tx>
            <c:strRef>
              <c:f>Лист1!$H$1</c:f>
              <c:strCache>
                <c:ptCount val="1"/>
                <c:pt idx="0">
                  <c:v>ȘSE</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3-54F2-4DDE-A9ED-3DCDE162B28B}"/>
            </c:ext>
          </c:extLst>
        </c:ser>
        <c:ser>
          <c:idx val="7"/>
          <c:order val="7"/>
          <c:tx>
            <c:strRef>
              <c:f>Лист1!$I$1</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Rectorat</c:v>
                </c:pt>
              </c:strCache>
            </c:strRef>
          </c:cat>
          <c:val>
            <c:numRef>
              <c:f>Лист1!$I$2</c:f>
              <c:numCache>
                <c:formatCode>General</c:formatCode>
                <c:ptCount val="1"/>
                <c:pt idx="0">
                  <c:v>4.4000000000000004</c:v>
                </c:pt>
              </c:numCache>
            </c:numRef>
          </c:val>
          <c:extLst>
            <c:ext xmlns:c16="http://schemas.microsoft.com/office/drawing/2014/chart" uri="{C3380CC4-5D6E-409C-BE32-E72D297353CC}">
              <c16:uniqueId val="{00000002-6604-4189-8355-2D507571AA87}"/>
            </c:ext>
          </c:extLst>
        </c:ser>
        <c:dLbls>
          <c:showLegendKey val="0"/>
          <c:showVal val="1"/>
          <c:showCatName val="0"/>
          <c:showSerName val="0"/>
          <c:showPercent val="0"/>
          <c:showBubbleSize val="0"/>
        </c:dLbls>
        <c:gapWidth val="150"/>
        <c:overlap val="-25"/>
        <c:axId val="167063552"/>
        <c:axId val="157501120"/>
      </c:barChart>
      <c:catAx>
        <c:axId val="1670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1120"/>
        <c:crosses val="autoZero"/>
        <c:auto val="1"/>
        <c:lblAlgn val="ctr"/>
        <c:lblOffset val="100"/>
        <c:noMultiLvlLbl val="0"/>
      </c:catAx>
      <c:valAx>
        <c:axId val="157501120"/>
        <c:scaling>
          <c:orientation val="minMax"/>
        </c:scaling>
        <c:delete val="1"/>
        <c:axPos val="l"/>
        <c:numFmt formatCode="General" sourceLinked="1"/>
        <c:majorTickMark val="out"/>
        <c:minorTickMark val="none"/>
        <c:tickLblPos val="nextTo"/>
        <c:crossAx val="167063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0704-4727-A969-FD5F949EC94E}"/>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E-0704-4727-A969-FD5F949EC94E}"/>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Лист1!$C$2</c:f>
              <c:numCache>
                <c:formatCode>General</c:formatCode>
                <c:ptCount val="1"/>
                <c:pt idx="0">
                  <c:v>3.7</c:v>
                </c:pt>
              </c:numCache>
            </c:numRef>
          </c:val>
          <c:extLst>
            <c:ext xmlns:c16="http://schemas.microsoft.com/office/drawing/2014/chart" uri="{C3380CC4-5D6E-409C-BE32-E72D297353CC}">
              <c16:uniqueId val="{0000000F-0704-4727-A969-FD5F949EC94E}"/>
            </c:ext>
          </c:extLst>
        </c:ser>
        <c:ser>
          <c:idx val="2"/>
          <c:order val="2"/>
          <c:tx>
            <c:strRef>
              <c:f>Лист1!$D$1</c:f>
              <c:strCache>
                <c:ptCount val="1"/>
                <c:pt idx="0">
                  <c:v>IID</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10-0704-4727-A969-FD5F949EC94E}"/>
            </c:ext>
          </c:extLst>
        </c:ser>
        <c:ser>
          <c:idx val="3"/>
          <c:order val="3"/>
          <c:tx>
            <c:strRef>
              <c:f>Лист1!$E$1</c:f>
              <c:strCache>
                <c:ptCount val="1"/>
                <c:pt idx="0">
                  <c:v>Litere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0704-4727-A969-FD5F949EC94E}"/>
            </c:ext>
          </c:extLst>
        </c:ser>
        <c:ser>
          <c:idx val="4"/>
          <c:order val="4"/>
          <c:tx>
            <c:strRef>
              <c:f>Лист1!$F$1</c:f>
              <c:strCache>
                <c:ptCount val="1"/>
                <c:pt idx="0">
                  <c:v>RIJSP</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0704-4727-A969-FD5F949EC94E}"/>
            </c:ext>
          </c:extLst>
        </c:ser>
        <c:ser>
          <c:idx val="5"/>
          <c:order val="5"/>
          <c:tx>
            <c:strRef>
              <c:f>Лист1!$G$1</c:f>
              <c:strCache>
                <c:ptCount val="1"/>
                <c:pt idx="0">
                  <c:v>ȘE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Лист1!$G$2</c:f>
              <c:numCache>
                <c:formatCode>General</c:formatCode>
                <c:ptCount val="1"/>
                <c:pt idx="0">
                  <c:v>5</c:v>
                </c:pt>
              </c:numCache>
            </c:numRef>
          </c:val>
          <c:extLst>
            <c:ext xmlns:c16="http://schemas.microsoft.com/office/drawing/2014/chart" uri="{C3380CC4-5D6E-409C-BE32-E72D297353CC}">
              <c16:uniqueId val="{00000013-0704-4727-A969-FD5F949EC94E}"/>
            </c:ext>
          </c:extLst>
        </c:ser>
        <c:ser>
          <c:idx val="6"/>
          <c:order val="6"/>
          <c:tx>
            <c:strRef>
              <c:f>Лист1!$H$1</c:f>
              <c:strCache>
                <c:ptCount val="1"/>
                <c:pt idx="0">
                  <c:v>ȘSE</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0704-4727-A969-FD5F949EC94E}"/>
            </c:ext>
          </c:extLst>
        </c:ser>
        <c:ser>
          <c:idx val="7"/>
          <c:order val="7"/>
          <c:tx>
            <c:strRef>
              <c:f>Лист1!$I$1</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OSA</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2-8755-421A-BA6F-104C2C8608EA}"/>
            </c:ext>
          </c:extLst>
        </c:ser>
        <c:dLbls>
          <c:showLegendKey val="0"/>
          <c:showVal val="1"/>
          <c:showCatName val="0"/>
          <c:showSerName val="0"/>
          <c:showPercent val="0"/>
          <c:showBubbleSize val="0"/>
        </c:dLbls>
        <c:gapWidth val="150"/>
        <c:overlap val="-25"/>
        <c:axId val="224614400"/>
        <c:axId val="157503424"/>
      </c:barChart>
      <c:catAx>
        <c:axId val="2246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3424"/>
        <c:crosses val="autoZero"/>
        <c:auto val="1"/>
        <c:lblAlgn val="ctr"/>
        <c:lblOffset val="100"/>
        <c:noMultiLvlLbl val="0"/>
      </c:catAx>
      <c:valAx>
        <c:axId val="157503424"/>
        <c:scaling>
          <c:orientation val="minMax"/>
        </c:scaling>
        <c:delete val="1"/>
        <c:axPos val="l"/>
        <c:numFmt formatCode="General" sourceLinked="1"/>
        <c:majorTickMark val="out"/>
        <c:minorTickMark val="none"/>
        <c:tickLblPos val="nextTo"/>
        <c:crossAx val="224614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C74-4818-927D-CB0B2383078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C74-4818-927D-CB0B2383078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74-4818-927D-CB0B2383078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74-4818-927D-CB0B2383078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74-4818-927D-CB0B2383078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74-4818-927D-CB0B2383078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74-4818-927D-CB0B2383078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74-4818-927D-CB0B2383078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Лист1!$B$2</c:f>
              <c:numCache>
                <c:formatCode>General</c:formatCode>
                <c:ptCount val="1"/>
                <c:pt idx="0">
                  <c:v>3.6</c:v>
                </c:pt>
              </c:numCache>
            </c:numRef>
          </c:val>
          <c:extLst>
            <c:ext xmlns:c16="http://schemas.microsoft.com/office/drawing/2014/chart" uri="{C3380CC4-5D6E-409C-BE32-E72D297353CC}">
              <c16:uniqueId val="{0000000E-4C74-4818-927D-CB0B2383078C}"/>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4C74-4818-927D-CB0B2383078C}"/>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4C74-4818-927D-CB0B2383078C}"/>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4C74-4818-927D-CB0B2383078C}"/>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4C74-4818-927D-CB0B2383078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4C74-4818-927D-CB0B2383078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4C74-4818-927D-CB0B2383078C}"/>
            </c:ext>
          </c:extLst>
        </c:ser>
        <c:dLbls>
          <c:showLegendKey val="0"/>
          <c:showVal val="0"/>
          <c:showCatName val="0"/>
          <c:showSerName val="0"/>
          <c:showPercent val="0"/>
          <c:showBubbleSize val="0"/>
        </c:dLbls>
        <c:gapWidth val="100"/>
        <c:axId val="224615424"/>
        <c:axId val="157506304"/>
      </c:barChart>
      <c:catAx>
        <c:axId val="224615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6304"/>
        <c:crosses val="autoZero"/>
        <c:auto val="1"/>
        <c:lblAlgn val="ctr"/>
        <c:lblOffset val="100"/>
        <c:noMultiLvlLbl val="0"/>
      </c:catAx>
      <c:valAx>
        <c:axId val="15750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4615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CF6-46E1-8669-8BB6D75D1C9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CF6-46E1-8669-8BB6D75D1C9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F6-46E1-8669-8BB6D75D1C9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F6-46E1-8669-8BB6D75D1C9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F6-46E1-8669-8BB6D75D1C9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F6-46E1-8669-8BB6D75D1C9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F6-46E1-8669-8BB6D75D1C9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F6-46E1-8669-8BB6D75D1C9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6CF6-46E1-8669-8BB6D75D1C98}"/>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6CF6-46E1-8669-8BB6D75D1C98}"/>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6CF6-46E1-8669-8BB6D75D1C98}"/>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6CF6-46E1-8669-8BB6D75D1C98}"/>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Лист1!$F$2</c:f>
              <c:numCache>
                <c:formatCode>General</c:formatCode>
                <c:ptCount val="1"/>
                <c:pt idx="0">
                  <c:v>4.8</c:v>
                </c:pt>
              </c:numCache>
            </c:numRef>
          </c:val>
          <c:extLst>
            <c:ext xmlns:c16="http://schemas.microsoft.com/office/drawing/2014/chart" uri="{C3380CC4-5D6E-409C-BE32-E72D297353CC}">
              <c16:uniqueId val="{00000012-6CF6-46E1-8669-8BB6D75D1C9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6CF6-46E1-8669-8BB6D75D1C9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6CF6-46E1-8669-8BB6D75D1C98}"/>
            </c:ext>
          </c:extLst>
        </c:ser>
        <c:dLbls>
          <c:showLegendKey val="0"/>
          <c:showVal val="0"/>
          <c:showCatName val="0"/>
          <c:showSerName val="0"/>
          <c:showPercent val="0"/>
          <c:showBubbleSize val="0"/>
        </c:dLbls>
        <c:gapWidth val="100"/>
        <c:axId val="232261632"/>
        <c:axId val="224720512"/>
      </c:barChart>
      <c:catAx>
        <c:axId val="23226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4720512"/>
        <c:crosses val="autoZero"/>
        <c:auto val="1"/>
        <c:lblAlgn val="ctr"/>
        <c:lblOffset val="100"/>
        <c:noMultiLvlLbl val="0"/>
      </c:catAx>
      <c:valAx>
        <c:axId val="22472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261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18831" cy="493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8" y="0"/>
            <a:ext cx="2918831" cy="493315"/>
          </a:xfrm>
          <a:prstGeom prst="rect">
            <a:avLst/>
          </a:prstGeom>
        </p:spPr>
        <p:txBody>
          <a:bodyPr vert="horz" lIns="91440" tIns="45720" rIns="91440" bIns="45720" rtlCol="0"/>
          <a:lstStyle>
            <a:lvl1pPr algn="r">
              <a:defRPr sz="1200"/>
            </a:lvl1pPr>
          </a:lstStyle>
          <a:p>
            <a:fld id="{32CDE651-DBCB-4BFD-B25E-9F1DDD08E772}" type="datetimeFigureOut">
              <a:rPr lang="en-US" smtClean="0"/>
              <a:t>9/25/2023</a:t>
            </a:fld>
            <a:endParaRPr lang="en-US"/>
          </a:p>
        </p:txBody>
      </p:sp>
      <p:sp>
        <p:nvSpPr>
          <p:cNvPr id="4" name="Footer Placeholder 3"/>
          <p:cNvSpPr>
            <a:spLocks noGrp="1"/>
          </p:cNvSpPr>
          <p:nvPr>
            <p:ph type="ftr" sz="quarter" idx="2"/>
          </p:nvPr>
        </p:nvSpPr>
        <p:spPr>
          <a:xfrm>
            <a:off x="5" y="9371285"/>
            <a:ext cx="2918831" cy="4933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8" y="9371285"/>
            <a:ext cx="2918831" cy="493315"/>
          </a:xfrm>
          <a:prstGeom prst="rect">
            <a:avLst/>
          </a:prstGeom>
        </p:spPr>
        <p:txBody>
          <a:bodyPr vert="horz" lIns="91440" tIns="45720" rIns="91440" bIns="45720" rtlCol="0" anchor="b"/>
          <a:lstStyle>
            <a:lvl1pPr algn="r">
              <a:defRPr sz="1200"/>
            </a:lvl1pPr>
          </a:lstStyle>
          <a:p>
            <a:fld id="{B034A190-DD84-4501-94AD-3DA240D7D7F7}" type="slidenum">
              <a:rPr lang="en-US" smtClean="0"/>
              <a:t>‹#›</a:t>
            </a:fld>
            <a:endParaRPr lang="en-US"/>
          </a:p>
        </p:txBody>
      </p:sp>
    </p:spTree>
    <p:extLst>
      <p:ext uri="{BB962C8B-B14F-4D97-AF65-F5344CB8AC3E}">
        <p14:creationId xmlns:p14="http://schemas.microsoft.com/office/powerpoint/2010/main" val="1032158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pPr>
                <a:defRPr/>
              </a:pPr>
              <a:t>‹#›</a:t>
            </a:fld>
            <a:endParaRPr lang="fr-CA"/>
          </a:p>
        </p:txBody>
      </p:sp>
    </p:spTree>
    <p:extLst>
      <p:ext uri="{BB962C8B-B14F-4D97-AF65-F5344CB8AC3E}">
        <p14:creationId xmlns:p14="http://schemas.microsoft.com/office/powerpoint/2010/main" val="349186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pPr>
                <a:defRPr/>
              </a:pPr>
              <a:t>‹#›</a:t>
            </a:fld>
            <a:endParaRPr lang="fr-CA"/>
          </a:p>
        </p:txBody>
      </p:sp>
    </p:spTree>
    <p:extLst>
      <p:ext uri="{BB962C8B-B14F-4D97-AF65-F5344CB8AC3E}">
        <p14:creationId xmlns:p14="http://schemas.microsoft.com/office/powerpoint/2010/main" val="118687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pPr>
                <a:defRPr/>
              </a:pPr>
              <a:t>‹#›</a:t>
            </a:fld>
            <a:endParaRPr lang="fr-CA"/>
          </a:p>
        </p:txBody>
      </p:sp>
    </p:spTree>
    <p:extLst>
      <p:ext uri="{BB962C8B-B14F-4D97-AF65-F5344CB8AC3E}">
        <p14:creationId xmlns:p14="http://schemas.microsoft.com/office/powerpoint/2010/main" val="133075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1181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9029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6662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solidFill>
                  <a:prstClr val="black">
                    <a:tint val="75000"/>
                  </a:prstClr>
                </a:solidFill>
              </a:rPr>
              <a:pPr>
                <a:defRPr/>
              </a:pPr>
              <a:t>25/09/2023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36220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solidFill>
                  <a:prstClr val="black">
                    <a:tint val="75000"/>
                  </a:prstClr>
                </a:solidFill>
              </a:rPr>
              <a:pPr>
                <a:defRPr/>
              </a:pPr>
              <a:t>25/09/2023</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70927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solidFill>
                  <a:prstClr val="black">
                    <a:tint val="75000"/>
                  </a:prstClr>
                </a:solidFill>
              </a:rPr>
              <a:pPr>
                <a:defRPr/>
              </a:pPr>
              <a:t>25/09/2023</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2193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solidFill>
                  <a:prstClr val="black">
                    <a:tint val="75000"/>
                  </a:prstClr>
                </a:solidFill>
              </a:rPr>
              <a:pPr>
                <a:defRPr/>
              </a:pPr>
              <a:t>25/09/2023</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6497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solidFill>
                  <a:prstClr val="black">
                    <a:tint val="75000"/>
                  </a:prstClr>
                </a:solidFill>
              </a:rPr>
              <a:pPr>
                <a:defRPr/>
              </a:pPr>
              <a:t>25/09/2023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860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pPr>
                <a:defRPr/>
              </a:pPr>
              <a:t>‹#›</a:t>
            </a:fld>
            <a:endParaRPr lang="fr-CA"/>
          </a:p>
        </p:txBody>
      </p:sp>
    </p:spTree>
    <p:extLst>
      <p:ext uri="{BB962C8B-B14F-4D97-AF65-F5344CB8AC3E}">
        <p14:creationId xmlns:p14="http://schemas.microsoft.com/office/powerpoint/2010/main" val="181703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solidFill>
                  <a:prstClr val="black">
                    <a:tint val="75000"/>
                  </a:prstClr>
                </a:solidFill>
              </a:rPr>
              <a:pPr>
                <a:defRPr/>
              </a:pPr>
              <a:t>25/09/2023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42294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28643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5774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pPr>
                <a:defRPr/>
              </a:pPr>
              <a:t>‹#›</a:t>
            </a:fld>
            <a:endParaRPr lang="fr-CA"/>
          </a:p>
        </p:txBody>
      </p:sp>
    </p:spTree>
    <p:extLst>
      <p:ext uri="{BB962C8B-B14F-4D97-AF65-F5344CB8AC3E}">
        <p14:creationId xmlns:p14="http://schemas.microsoft.com/office/powerpoint/2010/main" val="425168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pPr>
                <a:defRPr/>
              </a:pPr>
              <a:t>25/09/2023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pPr>
                <a:defRPr/>
              </a:pPr>
              <a:t>‹#›</a:t>
            </a:fld>
            <a:endParaRPr lang="fr-CA"/>
          </a:p>
        </p:txBody>
      </p:sp>
    </p:spTree>
    <p:extLst>
      <p:ext uri="{BB962C8B-B14F-4D97-AF65-F5344CB8AC3E}">
        <p14:creationId xmlns:p14="http://schemas.microsoft.com/office/powerpoint/2010/main" val="419596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pPr>
                <a:defRPr/>
              </a:pPr>
              <a:t>25/09/2023</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pPr>
                <a:defRPr/>
              </a:pPr>
              <a:t>‹#›</a:t>
            </a:fld>
            <a:endParaRPr lang="fr-CA"/>
          </a:p>
        </p:txBody>
      </p:sp>
    </p:spTree>
    <p:extLst>
      <p:ext uri="{BB962C8B-B14F-4D97-AF65-F5344CB8AC3E}">
        <p14:creationId xmlns:p14="http://schemas.microsoft.com/office/powerpoint/2010/main" val="372314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pPr>
                <a:defRPr/>
              </a:pPr>
              <a:t>25/09/2023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pPr>
                <a:defRPr/>
              </a:pPr>
              <a:t>‹#›</a:t>
            </a:fld>
            <a:endParaRPr lang="fr-CA"/>
          </a:p>
        </p:txBody>
      </p:sp>
    </p:spTree>
    <p:extLst>
      <p:ext uri="{BB962C8B-B14F-4D97-AF65-F5344CB8AC3E}">
        <p14:creationId xmlns:p14="http://schemas.microsoft.com/office/powerpoint/2010/main" val="5631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pPr>
                <a:defRPr/>
              </a:pPr>
              <a:t>25/09/2023</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pPr>
                <a:defRPr/>
              </a:pPr>
              <a:t>‹#›</a:t>
            </a:fld>
            <a:endParaRPr lang="fr-CA"/>
          </a:p>
        </p:txBody>
      </p:sp>
    </p:spTree>
    <p:extLst>
      <p:ext uri="{BB962C8B-B14F-4D97-AF65-F5344CB8AC3E}">
        <p14:creationId xmlns:p14="http://schemas.microsoft.com/office/powerpoint/2010/main" val="420039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pPr>
                <a:defRPr/>
              </a:pPr>
              <a:t>25/09/2023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pPr>
                <a:defRPr/>
              </a:pPr>
              <a:t>‹#›</a:t>
            </a:fld>
            <a:endParaRPr lang="fr-CA"/>
          </a:p>
        </p:txBody>
      </p:sp>
    </p:spTree>
    <p:extLst>
      <p:ext uri="{BB962C8B-B14F-4D97-AF65-F5344CB8AC3E}">
        <p14:creationId xmlns:p14="http://schemas.microsoft.com/office/powerpoint/2010/main" val="32771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pPr>
                <a:defRPr/>
              </a:pPr>
              <a:t>25/09/2023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pPr>
                <a:defRPr/>
              </a:pPr>
              <a:t>‹#›</a:t>
            </a:fld>
            <a:endParaRPr lang="fr-CA"/>
          </a:p>
        </p:txBody>
      </p:sp>
    </p:spTree>
    <p:extLst>
      <p:ext uri="{BB962C8B-B14F-4D97-AF65-F5344CB8AC3E}">
        <p14:creationId xmlns:p14="http://schemas.microsoft.com/office/powerpoint/2010/main" val="60570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pPr>
                <a:defRPr/>
              </a:pPr>
              <a:t>25/09/2023</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13136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28600" y="304800"/>
            <a:ext cx="11658600" cy="1676400"/>
          </a:xfrm>
        </p:spPr>
        <p:txBody>
          <a:bodyPr/>
          <a:lstStyle/>
          <a:p>
            <a:r>
              <a:rPr lang="ro-RO" sz="2800" b="1" dirty="0"/>
              <a:t>Studiu sociologic în baza sondajului de opinie a studenţilor privind calitatea proceselor universitare în anul universitar anul universitar 2020-2021</a:t>
            </a:r>
            <a:br>
              <a:rPr lang="ro-RO" sz="2800" b="1" dirty="0"/>
            </a:br>
            <a:r>
              <a:rPr lang="ro-RO" sz="2800" b="1" dirty="0"/>
              <a:t>Aplicarea chestionarelor – 29.05-22.06.2021</a:t>
            </a:r>
            <a:br>
              <a:rPr lang="en-US" sz="2800" b="1" dirty="0"/>
            </a:br>
            <a:endParaRPr lang="en-US" sz="2800" dirty="0"/>
          </a:p>
        </p:txBody>
      </p:sp>
      <p:sp>
        <p:nvSpPr>
          <p:cNvPr id="2051" name="Sous-titre 2"/>
          <p:cNvSpPr>
            <a:spLocks noGrp="1"/>
          </p:cNvSpPr>
          <p:nvPr>
            <p:ph type="subTitle" idx="1"/>
          </p:nvPr>
        </p:nvSpPr>
        <p:spPr>
          <a:xfrm>
            <a:off x="228600" y="1828800"/>
            <a:ext cx="11963400" cy="1371600"/>
          </a:xfrm>
        </p:spPr>
        <p:txBody>
          <a:bodyPr/>
          <a:lstStyle/>
          <a:p>
            <a:r>
              <a:rPr lang="fr-CA" altLang="en-US" sz="2600" dirty="0">
                <a:solidFill>
                  <a:schemeClr val="tx1"/>
                </a:solidFill>
              </a:rPr>
              <a:t>A preg</a:t>
            </a:r>
            <a:r>
              <a:rPr lang="ro-RO" altLang="en-US" sz="2600" dirty="0">
                <a:solidFill>
                  <a:schemeClr val="tx1"/>
                </a:solidFill>
              </a:rPr>
              <a:t>ă</a:t>
            </a:r>
            <a:r>
              <a:rPr lang="fr-CA" altLang="en-US" sz="2600" dirty="0" err="1">
                <a:solidFill>
                  <a:schemeClr val="tx1"/>
                </a:solidFill>
              </a:rPr>
              <a:t>tit</a:t>
            </a:r>
            <a:r>
              <a:rPr lang="ro-RO" altLang="en-US" sz="2600" dirty="0">
                <a:solidFill>
                  <a:schemeClr val="tx1"/>
                </a:solidFill>
              </a:rPr>
              <a:t>: conf. univ., dr. </a:t>
            </a:r>
            <a:r>
              <a:rPr lang="ro-RO" altLang="en-US" sz="2600" dirty="0">
                <a:solidFill>
                  <a:srgbClr val="FF0000"/>
                </a:solidFill>
              </a:rPr>
              <a:t>Svetlana Rusnac</a:t>
            </a:r>
          </a:p>
          <a:p>
            <a:r>
              <a:rPr lang="ro-RO" altLang="en-US" sz="2800" b="1" dirty="0">
                <a:solidFill>
                  <a:srgbClr val="002060"/>
                </a:solidFill>
              </a:rPr>
              <a:t>Pentru elaborarea raportului au fost utilizate date căpătate prin aplicarea online a chestionarelor </a:t>
            </a:r>
          </a:p>
          <a:p>
            <a:endParaRPr lang="fr-CA" altLang="en-US" sz="2600" dirty="0">
              <a:solidFill>
                <a:schemeClr val="tx1"/>
              </a:solidFill>
            </a:endParaRPr>
          </a:p>
        </p:txBody>
      </p:sp>
      <p:pic>
        <p:nvPicPr>
          <p:cNvPr id="4" name="Picture 2" descr="Five Hacks for Google Forms • TechNote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798330"/>
            <a:ext cx="1091630" cy="804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Ciclul de studii universitare</a:t>
            </a:r>
            <a:endParaRPr lang="ru-RU" dirty="0"/>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1351252675"/>
              </p:ext>
            </p:extLst>
          </p:nvPr>
        </p:nvGraphicFramePr>
        <p:xfrm>
          <a:off x="381000" y="1417638"/>
          <a:ext cx="5257800" cy="5059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3"/>
          <p:cNvGraphicFramePr>
            <a:graphicFrameLocks noGrp="1"/>
          </p:cNvGraphicFramePr>
          <p:nvPr>
            <p:ph sz="half" idx="2"/>
            <p:extLst>
              <p:ext uri="{D42A27DB-BD31-4B8C-83A1-F6EECF244321}">
                <p14:modId xmlns:p14="http://schemas.microsoft.com/office/powerpoint/2010/main" val="2737179189"/>
              </p:ext>
            </p:extLst>
          </p:nvPr>
        </p:nvGraphicFramePr>
        <p:xfrm>
          <a:off x="457200" y="1524000"/>
          <a:ext cx="11430001" cy="4666141"/>
        </p:xfrm>
        <a:graphic>
          <a:graphicData uri="http://schemas.openxmlformats.org/drawingml/2006/table">
            <a:tbl>
              <a:tblPr>
                <a:tableStyleId>{5C22544A-7EE6-4342-B048-85BDC9FD1C3A}</a:tableStyleId>
              </a:tblPr>
              <a:tblGrid>
                <a:gridCol w="2428874">
                  <a:extLst>
                    <a:ext uri="{9D8B030D-6E8A-4147-A177-3AD203B41FA5}">
                      <a16:colId xmlns:a16="http://schemas.microsoft.com/office/drawing/2014/main" val="404314349"/>
                    </a:ext>
                  </a:extLst>
                </a:gridCol>
                <a:gridCol w="1555287">
                  <a:extLst>
                    <a:ext uri="{9D8B030D-6E8A-4147-A177-3AD203B41FA5}">
                      <a16:colId xmlns:a16="http://schemas.microsoft.com/office/drawing/2014/main" val="4108781875"/>
                    </a:ext>
                  </a:extLst>
                </a:gridCol>
                <a:gridCol w="2299716">
                  <a:extLst>
                    <a:ext uri="{9D8B030D-6E8A-4147-A177-3AD203B41FA5}">
                      <a16:colId xmlns:a16="http://schemas.microsoft.com/office/drawing/2014/main" val="1265945986"/>
                    </a:ext>
                  </a:extLst>
                </a:gridCol>
                <a:gridCol w="2001158">
                  <a:extLst>
                    <a:ext uri="{9D8B030D-6E8A-4147-A177-3AD203B41FA5}">
                      <a16:colId xmlns:a16="http://schemas.microsoft.com/office/drawing/2014/main" val="3767725911"/>
                    </a:ext>
                  </a:extLst>
                </a:gridCol>
                <a:gridCol w="3144966">
                  <a:extLst>
                    <a:ext uri="{9D8B030D-6E8A-4147-A177-3AD203B41FA5}">
                      <a16:colId xmlns:a16="http://schemas.microsoft.com/office/drawing/2014/main" val="2115419589"/>
                    </a:ext>
                  </a:extLst>
                </a:gridCol>
              </a:tblGrid>
              <a:tr h="914400">
                <a:tc>
                  <a:txBody>
                    <a:bodyPr/>
                    <a:lstStyle/>
                    <a:p>
                      <a:pPr marL="0" algn="just">
                        <a:lnSpc>
                          <a:spcPct val="115000"/>
                        </a:lnSpc>
                        <a:spcAft>
                          <a:spcPts val="0"/>
                        </a:spcAft>
                      </a:pPr>
                      <a:r>
                        <a:rPr lang="ru-RU" sz="2400" dirty="0">
                          <a:effectLst/>
                        </a:rPr>
                        <a:t>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en-US" sz="2400" dirty="0">
                          <a:effectLst/>
                        </a:rPr>
                        <a:t>2019-2020 – sem. 1 2020-2021</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ru-RU"/>
                    </a:p>
                  </a:txBody>
                  <a:tcPr/>
                </a:tc>
                <a:tc gridSpan="2">
                  <a:txBody>
                    <a:bodyPr/>
                    <a:lstStyle/>
                    <a:p>
                      <a:pPr marL="0" algn="ctr">
                        <a:lnSpc>
                          <a:spcPct val="115000"/>
                        </a:lnSpc>
                        <a:spcAft>
                          <a:spcPts val="0"/>
                        </a:spcAft>
                      </a:pPr>
                      <a:r>
                        <a:rPr lang="en-US" sz="2400" dirty="0">
                          <a:effectLst/>
                        </a:rPr>
                        <a:t>2019-2020 – sem. 1 2020-2021</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val="21499971"/>
                  </a:ext>
                </a:extLst>
              </a:tr>
              <a:tr h="731120">
                <a:tc>
                  <a:txBody>
                    <a:bodyPr/>
                    <a:lstStyle/>
                    <a:p>
                      <a:pPr marL="0" algn="just">
                        <a:lnSpc>
                          <a:spcPct val="115000"/>
                        </a:lnSpc>
                        <a:spcAft>
                          <a:spcPts val="0"/>
                        </a:spcAft>
                      </a:pPr>
                      <a:r>
                        <a:rPr lang="ru-RU" sz="2400">
                          <a:effectLst/>
                        </a:rPr>
                        <a:t> </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400">
                          <a:effectLst/>
                        </a:rPr>
                        <a:t>Nr.</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400">
                          <a:effectLst/>
                        </a:rPr>
                        <a:t>%</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400">
                          <a:effectLst/>
                        </a:rPr>
                        <a:t>Nr.</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a:effectLst/>
                        </a:rPr>
                        <a:t>%</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27047916"/>
                  </a:ext>
                </a:extLst>
              </a:tr>
              <a:tr h="731120">
                <a:tc>
                  <a:txBody>
                    <a:bodyPr/>
                    <a:lstStyle/>
                    <a:p>
                      <a:pPr marL="0" algn="just">
                        <a:lnSpc>
                          <a:spcPct val="115000"/>
                        </a:lnSpc>
                        <a:spcAft>
                          <a:spcPts val="0"/>
                        </a:spcAft>
                      </a:pPr>
                      <a:r>
                        <a:rPr lang="ro-RO" sz="2400" dirty="0">
                          <a:effectLst/>
                        </a:rPr>
                        <a:t>Licență</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dirty="0">
                          <a:effectLst/>
                        </a:rPr>
                        <a:t>441</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86,3%</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192</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69,6%</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35350957"/>
                  </a:ext>
                </a:extLst>
              </a:tr>
              <a:tr h="827261">
                <a:tc>
                  <a:txBody>
                    <a:bodyPr/>
                    <a:lstStyle/>
                    <a:p>
                      <a:pPr marL="0" algn="just">
                        <a:lnSpc>
                          <a:spcPct val="115000"/>
                        </a:lnSpc>
                        <a:spcAft>
                          <a:spcPts val="0"/>
                        </a:spcAft>
                      </a:pPr>
                      <a:r>
                        <a:rPr lang="ro-RO" sz="2400" dirty="0">
                          <a:effectLst/>
                        </a:rPr>
                        <a:t>Masterat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a:effectLst/>
                        </a:rPr>
                        <a:t>61</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11,9%</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74</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26,8%</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3034171"/>
                  </a:ext>
                </a:extLst>
              </a:tr>
              <a:tr h="731120">
                <a:tc>
                  <a:txBody>
                    <a:bodyPr/>
                    <a:lstStyle/>
                    <a:p>
                      <a:pPr marL="0" algn="just">
                        <a:lnSpc>
                          <a:spcPct val="115000"/>
                        </a:lnSpc>
                        <a:spcAft>
                          <a:spcPts val="0"/>
                        </a:spcAft>
                      </a:pPr>
                      <a:r>
                        <a:rPr lang="ro-RO" sz="2400" dirty="0">
                          <a:effectLst/>
                        </a:rPr>
                        <a:t>Doctorat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dirty="0">
                          <a:effectLst/>
                        </a:rPr>
                        <a:t>9</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1,8%</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10</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3,6%</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04167383"/>
                  </a:ext>
                </a:extLst>
              </a:tr>
              <a:tr h="731120">
                <a:tc>
                  <a:txBody>
                    <a:bodyPr/>
                    <a:lstStyle/>
                    <a:p>
                      <a:pPr marL="0" algn="just">
                        <a:lnSpc>
                          <a:spcPct val="115000"/>
                        </a:lnSpc>
                        <a:spcAft>
                          <a:spcPts val="0"/>
                        </a:spcAft>
                      </a:pPr>
                      <a:r>
                        <a:rPr lang="ru-RU" sz="2400">
                          <a:effectLst/>
                        </a:rPr>
                        <a:t>Total</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dirty="0">
                          <a:effectLst/>
                        </a:rPr>
                        <a:t>511</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100%</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276</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100%</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2769590"/>
                  </a:ext>
                </a:extLst>
              </a:tr>
            </a:tbl>
          </a:graphicData>
        </a:graphic>
      </p:graphicFrame>
    </p:spTree>
    <p:extLst>
      <p:ext uri="{BB962C8B-B14F-4D97-AF65-F5344CB8AC3E}">
        <p14:creationId xmlns:p14="http://schemas.microsoft.com/office/powerpoint/2010/main" val="342300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2087562"/>
          </a:xfrm>
        </p:spPr>
        <p:txBody>
          <a:bodyPr/>
          <a:lstStyle/>
          <a:p>
            <a:r>
              <a:rPr lang="ro-RO" dirty="0"/>
              <a:t>Rezultatele Chestionarului 1 - ”ASIGURAREA CALITĂȚII STUDIILOR UNIVERSITARE LA ULIM ÎN CONTEXTUL EXIGENȚELOR EUROPENE” </a:t>
            </a:r>
            <a:endParaRPr lang="ru-RU" dirty="0"/>
          </a:p>
        </p:txBody>
      </p:sp>
      <p:sp>
        <p:nvSpPr>
          <p:cNvPr id="6" name="Content Placeholder 5"/>
          <p:cNvSpPr>
            <a:spLocks noGrp="1"/>
          </p:cNvSpPr>
          <p:nvPr>
            <p:ph idx="1"/>
          </p:nvPr>
        </p:nvSpPr>
        <p:spPr>
          <a:xfrm>
            <a:off x="609600" y="2362200"/>
            <a:ext cx="10972800" cy="3763964"/>
          </a:xfrm>
        </p:spPr>
        <p:txBody>
          <a:bodyPr/>
          <a:lstStyle/>
          <a:p>
            <a:pPr marL="0" indent="0">
              <a:buNone/>
            </a:pPr>
            <a:r>
              <a:rPr lang="ro-RO" dirty="0"/>
              <a:t>Aprecierile s-au realizat de la 1 la 5:</a:t>
            </a:r>
          </a:p>
          <a:p>
            <a:pPr marL="0" indent="0">
              <a:buNone/>
            </a:pPr>
            <a:r>
              <a:rPr lang="ro-RO" b="1" i="1" dirty="0"/>
              <a:t>1 – deloc suficient, </a:t>
            </a:r>
          </a:p>
          <a:p>
            <a:pPr marL="0" indent="0">
              <a:buNone/>
            </a:pPr>
            <a:r>
              <a:rPr lang="ro-RO" b="1" i="1" dirty="0"/>
              <a:t>2 – suficient în foarte mică măsură, </a:t>
            </a:r>
          </a:p>
          <a:p>
            <a:pPr marL="0" indent="0">
              <a:buNone/>
            </a:pPr>
            <a:r>
              <a:rPr lang="ro-RO" b="1" i="1" dirty="0"/>
              <a:t>3 – suficient în măsură medie, </a:t>
            </a:r>
          </a:p>
          <a:p>
            <a:pPr marL="0" indent="0">
              <a:buNone/>
            </a:pPr>
            <a:r>
              <a:rPr lang="ro-RO" b="1" i="1" dirty="0"/>
              <a:t>4 – suficient în măsură mare; </a:t>
            </a:r>
          </a:p>
          <a:p>
            <a:pPr marL="0" indent="0">
              <a:buNone/>
            </a:pPr>
            <a:r>
              <a:rPr lang="ro-RO" b="1" i="1" dirty="0"/>
              <a:t>5 – foarte bine</a:t>
            </a:r>
            <a:endParaRPr lang="en-US" dirty="0"/>
          </a:p>
        </p:txBody>
      </p:sp>
    </p:spTree>
    <p:extLst>
      <p:ext uri="{BB962C8B-B14F-4D97-AF65-F5344CB8AC3E}">
        <p14:creationId xmlns:p14="http://schemas.microsoft.com/office/powerpoint/2010/main" val="117070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274638"/>
            <a:ext cx="11658600" cy="1143000"/>
          </a:xfrm>
        </p:spPr>
        <p:txBody>
          <a:bodyPr/>
          <a:lstStyle/>
          <a:p>
            <a:r>
              <a:rPr lang="ro-RO" dirty="0"/>
              <a:t>Date generale: Eficiența serviciilor administrative</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434369278"/>
              </p:ext>
            </p:extLst>
          </p:nvPr>
        </p:nvGraphicFramePr>
        <p:xfrm>
          <a:off x="381000" y="1600202"/>
          <a:ext cx="11506200" cy="2743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652636485"/>
              </p:ext>
            </p:extLst>
          </p:nvPr>
        </p:nvGraphicFramePr>
        <p:xfrm>
          <a:off x="152400" y="4648200"/>
          <a:ext cx="11658600" cy="1950720"/>
        </p:xfrm>
        <a:graphic>
          <a:graphicData uri="http://schemas.openxmlformats.org/drawingml/2006/table">
            <a:tbl>
              <a:tblPr firstRow="1" firstCol="1" bandRow="1">
                <a:tableStyleId>{5C22544A-7EE6-4342-B048-85BDC9FD1C3A}</a:tableStyleId>
              </a:tblPr>
              <a:tblGrid>
                <a:gridCol w="11658600">
                  <a:extLst>
                    <a:ext uri="{9D8B030D-6E8A-4147-A177-3AD203B41FA5}">
                      <a16:colId xmlns:a16="http://schemas.microsoft.com/office/drawing/2014/main" val="2857508647"/>
                    </a:ext>
                  </a:extLst>
                </a:gridCol>
              </a:tblGrid>
              <a:tr h="251381">
                <a:tc>
                  <a:txBody>
                    <a:bodyPr/>
                    <a:lstStyle/>
                    <a:p>
                      <a:pPr marL="0" indent="0" algn="just">
                        <a:spcAft>
                          <a:spcPts val="0"/>
                        </a:spcAft>
                      </a:pPr>
                      <a:r>
                        <a:rPr lang="ro-RO" sz="1800" dirty="0">
                          <a:solidFill>
                            <a:schemeClr val="tx1"/>
                          </a:solidFill>
                          <a:effectLst/>
                        </a:rPr>
                        <a:t>1. Accesul și calitatea satisfacerii solicitărilor de către rectorat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4229598073"/>
                  </a:ext>
                </a:extLst>
              </a:tr>
              <a:tr h="221376">
                <a:tc>
                  <a:txBody>
                    <a:bodyPr/>
                    <a:lstStyle/>
                    <a:p>
                      <a:pPr marL="0" indent="0" algn="just">
                        <a:spcAft>
                          <a:spcPts val="0"/>
                        </a:spcAft>
                      </a:pPr>
                      <a:r>
                        <a:rPr lang="ro-RO" sz="1800" dirty="0">
                          <a:solidFill>
                            <a:schemeClr val="tx1"/>
                          </a:solidFill>
                          <a:effectLst/>
                        </a:rPr>
                        <a:t>2. Accesul și calitatea satisfacerii solicitărilor de către Oficiul Suport Academic (Secția Studii)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947440112"/>
                  </a:ext>
                </a:extLst>
              </a:tr>
              <a:tr h="251381">
                <a:tc>
                  <a:txBody>
                    <a:bodyPr/>
                    <a:lstStyle/>
                    <a:p>
                      <a:pPr marL="0" indent="0" algn="just">
                        <a:spcAft>
                          <a:spcPts val="0"/>
                        </a:spcAft>
                      </a:pPr>
                      <a:r>
                        <a:rPr lang="ro-RO" sz="1800" dirty="0">
                          <a:solidFill>
                            <a:schemeClr val="tx1"/>
                          </a:solidFill>
                          <a:effectLst/>
                        </a:rPr>
                        <a:t>3. Accesul și calitatea satisfacerii solicitărilor de către decanat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013288964"/>
                  </a:ext>
                </a:extLst>
              </a:tr>
              <a:tr h="251381">
                <a:tc>
                  <a:txBody>
                    <a:bodyPr/>
                    <a:lstStyle/>
                    <a:p>
                      <a:pPr marL="0" indent="0" algn="just">
                        <a:spcAft>
                          <a:spcPts val="0"/>
                        </a:spcAft>
                      </a:pPr>
                      <a:r>
                        <a:rPr lang="ro-RO" sz="1800" dirty="0">
                          <a:solidFill>
                            <a:schemeClr val="tx1"/>
                          </a:solidFill>
                          <a:effectLst/>
                        </a:rPr>
                        <a:t>4. Accesul și calitatea satisfacerii solicitărilor de către catedra de profil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974839400"/>
                  </a:ext>
                </a:extLst>
              </a:tr>
              <a:tr h="251381">
                <a:tc>
                  <a:txBody>
                    <a:bodyPr/>
                    <a:lstStyle/>
                    <a:p>
                      <a:pPr marL="0" indent="0" algn="just">
                        <a:spcAft>
                          <a:spcPts val="0"/>
                        </a:spcAft>
                      </a:pPr>
                      <a:r>
                        <a:rPr lang="ro-RO" sz="1800" dirty="0">
                          <a:solidFill>
                            <a:schemeClr val="tx1"/>
                          </a:solidFill>
                          <a:effectLst/>
                        </a:rPr>
                        <a:t>5. Accesul și calitatea satisfacerii solicitărilor de către Secția Contracte studenți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814602088"/>
                  </a:ext>
                </a:extLst>
              </a:tr>
              <a:tr h="304800">
                <a:tc>
                  <a:txBody>
                    <a:bodyPr/>
                    <a:lstStyle/>
                    <a:p>
                      <a:pPr marL="0" indent="0" algn="just">
                        <a:spcAft>
                          <a:spcPts val="0"/>
                        </a:spcAft>
                      </a:pPr>
                      <a:r>
                        <a:rPr lang="ro-RO" sz="1800" dirty="0">
                          <a:solidFill>
                            <a:schemeClr val="tx1"/>
                          </a:solidFill>
                          <a:effectLst/>
                        </a:rPr>
                        <a:t>6. Accesul la informaţii utile cu privire la universitate (informaţiile de pe pagina web, facebook, anunţuri la aviziere)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258515955"/>
                  </a:ext>
                </a:extLst>
              </a:tr>
              <a:tr h="251381">
                <a:tc>
                  <a:txBody>
                    <a:bodyPr/>
                    <a:lstStyle/>
                    <a:p>
                      <a:pPr marL="0" indent="0" algn="just">
                        <a:spcAft>
                          <a:spcPts val="0"/>
                        </a:spcAft>
                      </a:pPr>
                      <a:r>
                        <a:rPr lang="ro-RO" sz="1800" dirty="0">
                          <a:solidFill>
                            <a:schemeClr val="tx1"/>
                          </a:solidFill>
                          <a:effectLst/>
                        </a:rPr>
                        <a:t>7. </a:t>
                      </a:r>
                      <a:r>
                        <a:rPr lang="en-US" sz="1800" dirty="0" err="1">
                          <a:solidFill>
                            <a:schemeClr val="tx1"/>
                          </a:solidFill>
                          <a:effectLst/>
                        </a:rPr>
                        <a:t>Eficienţa</a:t>
                      </a:r>
                      <a:r>
                        <a:rPr lang="en-US" sz="1800" dirty="0">
                          <a:solidFill>
                            <a:schemeClr val="tx1"/>
                          </a:solidFill>
                          <a:effectLst/>
                        </a:rPr>
                        <a:t> </a:t>
                      </a:r>
                      <a:r>
                        <a:rPr lang="en-US" sz="1800" dirty="0" err="1">
                          <a:solidFill>
                            <a:schemeClr val="tx1"/>
                          </a:solidFill>
                          <a:effectLst/>
                        </a:rPr>
                        <a:t>organizaţiilor</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 </a:t>
                      </a:r>
                      <a:r>
                        <a:rPr lang="en-US" sz="1800" dirty="0" err="1">
                          <a:solidFill>
                            <a:schemeClr val="tx1"/>
                          </a:solidFill>
                          <a:effectLst/>
                        </a:rPr>
                        <a:t>reprezentanţilor</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a:t>
                      </a:r>
                      <a:endParaRPr lang="ru-RU" sz="3600"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547396870"/>
                  </a:ext>
                </a:extLst>
              </a:tr>
            </a:tbl>
          </a:graphicData>
        </a:graphic>
      </p:graphicFrame>
    </p:spTree>
    <p:extLst>
      <p:ext uri="{BB962C8B-B14F-4D97-AF65-F5344CB8AC3E}">
        <p14:creationId xmlns:p14="http://schemas.microsoft.com/office/powerpoint/2010/main" val="425847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rectorat</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4470683"/>
              </p:ext>
            </p:extLst>
          </p:nvPr>
        </p:nvGraphicFramePr>
        <p:xfrm>
          <a:off x="609600" y="1600201"/>
          <a:ext cx="11201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43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164" y="304800"/>
            <a:ext cx="8839200" cy="1143000"/>
          </a:xfrm>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Oficiul</a:t>
            </a:r>
            <a:r>
              <a:rPr lang="en-US" sz="3600" b="1" dirty="0"/>
              <a:t> </a:t>
            </a:r>
            <a:r>
              <a:rPr lang="en-US" sz="3600" b="1" dirty="0" err="1"/>
              <a:t>Suport</a:t>
            </a:r>
            <a:r>
              <a:rPr lang="en-US" sz="3600" b="1" dirty="0"/>
              <a:t> Academic</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98047114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970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decanat</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19348087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06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catedra</a:t>
            </a:r>
            <a:r>
              <a:rPr lang="en-US" sz="3600" b="1" dirty="0"/>
              <a:t> de </a:t>
            </a:r>
            <a:r>
              <a:rPr lang="en-US" sz="3600" b="1" dirty="0" err="1"/>
              <a:t>profil</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75597862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72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Secția</a:t>
            </a:r>
            <a:r>
              <a:rPr lang="en-US" sz="3600" b="1" dirty="0"/>
              <a:t> Co</a:t>
            </a:r>
            <a:r>
              <a:rPr lang="ro-RO" sz="3600" b="1" dirty="0"/>
              <a:t>n</a:t>
            </a:r>
            <a:r>
              <a:rPr lang="en-US" sz="3600" b="1" dirty="0" err="1"/>
              <a:t>tracte</a:t>
            </a:r>
            <a:r>
              <a:rPr lang="en-US" sz="3600" b="1" dirty="0"/>
              <a:t> </a:t>
            </a:r>
            <a:r>
              <a:rPr lang="en-US" sz="3600" b="1" dirty="0" err="1"/>
              <a:t>studenți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9759554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9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152400"/>
            <a:ext cx="8686800" cy="1219200"/>
          </a:xfrm>
        </p:spPr>
        <p:txBody>
          <a:bodyPr/>
          <a:lstStyle/>
          <a:p>
            <a:r>
              <a:rPr lang="en-US" sz="3200" b="1" dirty="0" err="1"/>
              <a:t>Accesul</a:t>
            </a:r>
            <a:r>
              <a:rPr lang="en-US" sz="3200" b="1" dirty="0"/>
              <a:t> la </a:t>
            </a:r>
            <a:r>
              <a:rPr lang="en-US" sz="3200" b="1" dirty="0" err="1"/>
              <a:t>informaţii</a:t>
            </a:r>
            <a:r>
              <a:rPr lang="en-US" sz="3200" b="1" dirty="0"/>
              <a:t> utile cu </a:t>
            </a:r>
            <a:r>
              <a:rPr lang="en-US" sz="3200" b="1" dirty="0" err="1"/>
              <a:t>privire</a:t>
            </a:r>
            <a:r>
              <a:rPr lang="en-US" sz="3200" b="1" dirty="0"/>
              <a:t> la </a:t>
            </a:r>
            <a:r>
              <a:rPr lang="en-US" sz="3200" b="1" dirty="0" err="1"/>
              <a:t>universitate</a:t>
            </a:r>
            <a:r>
              <a:rPr lang="en-US" sz="3200" b="1" dirty="0"/>
              <a:t> (</a:t>
            </a:r>
            <a:r>
              <a:rPr lang="en-US" sz="3200" b="1" dirty="0" err="1"/>
              <a:t>informaţiile</a:t>
            </a:r>
            <a:r>
              <a:rPr lang="en-US" sz="3200" b="1" dirty="0"/>
              <a:t> de </a:t>
            </a:r>
            <a:r>
              <a:rPr lang="en-US" sz="3200" b="1" dirty="0" err="1"/>
              <a:t>pe</a:t>
            </a:r>
            <a:r>
              <a:rPr lang="en-US" sz="3200" b="1" dirty="0"/>
              <a:t> </a:t>
            </a:r>
            <a:r>
              <a:rPr lang="en-US" sz="3200" b="1" dirty="0" err="1"/>
              <a:t>pagina</a:t>
            </a:r>
            <a:r>
              <a:rPr lang="en-US" sz="3200" b="1" dirty="0"/>
              <a:t> web, </a:t>
            </a:r>
            <a:r>
              <a:rPr lang="en-US" sz="3200" b="1" dirty="0" err="1"/>
              <a:t>facebook</a:t>
            </a:r>
            <a:r>
              <a:rPr lang="en-US" sz="3200" b="1" dirty="0"/>
              <a:t>, </a:t>
            </a:r>
            <a:r>
              <a:rPr lang="en-US" sz="3200" b="1" dirty="0" err="1"/>
              <a:t>anunţuri</a:t>
            </a:r>
            <a:r>
              <a:rPr lang="en-US" sz="3200" b="1" dirty="0"/>
              <a:t> la </a:t>
            </a:r>
            <a:r>
              <a:rPr lang="en-US" sz="3200" b="1" dirty="0" err="1"/>
              <a:t>aviziere</a:t>
            </a:r>
            <a:r>
              <a:rPr lang="en-US" sz="3200" b="1" dirty="0"/>
              <a:t>)</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00035079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356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Eficienţa</a:t>
            </a:r>
            <a:r>
              <a:rPr lang="en-US" b="1" dirty="0"/>
              <a:t> </a:t>
            </a:r>
            <a:r>
              <a:rPr lang="en-US" b="1" dirty="0" err="1"/>
              <a:t>organizaţiilor</a:t>
            </a:r>
            <a:r>
              <a:rPr lang="en-US" b="1" dirty="0"/>
              <a:t> </a:t>
            </a:r>
            <a:r>
              <a:rPr lang="en-US" b="1" dirty="0" err="1"/>
              <a:t>studenţeşti</a:t>
            </a:r>
            <a:r>
              <a:rPr lang="en-US" b="1" dirty="0"/>
              <a:t> </a:t>
            </a:r>
            <a:r>
              <a:rPr lang="en-US" b="1" dirty="0" err="1"/>
              <a:t>şi</a:t>
            </a:r>
            <a:r>
              <a:rPr lang="en-US" b="1" dirty="0"/>
              <a:t> a </a:t>
            </a:r>
            <a:r>
              <a:rPr lang="en-US" b="1" dirty="0" err="1"/>
              <a:t>reprezentanţilor</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00009452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461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304800" y="457200"/>
            <a:ext cx="11430000" cy="6019800"/>
          </a:xfrm>
        </p:spPr>
        <p:txBody>
          <a:bodyPr/>
          <a:lstStyle/>
          <a:p>
            <a:pPr marL="0" indent="0" algn="just">
              <a:buNone/>
            </a:pPr>
            <a:r>
              <a:rPr lang="ro-RO" sz="4400" dirty="0"/>
              <a:t>Cercetarea opiniei studenților se realizează anual în conformitate cu prevederile normative, stipulate în documentele relevante organizării activității educaționale în învățământul universitar, regulamentele interne ULIM, în special cu </a:t>
            </a:r>
            <a:r>
              <a:rPr lang="ro-RO" sz="4400" b="1" dirty="0"/>
              <a:t>Regulamentul privind organizarea sondajului anonim al opiniei studenților cu referință la calitatea studiilor</a:t>
            </a:r>
            <a:r>
              <a:rPr lang="ro-RO" sz="4400" dirty="0"/>
              <a:t>. </a:t>
            </a:r>
            <a:endParaRPr lang="fr-CA" alt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81200" y="274638"/>
            <a:ext cx="8229600" cy="563562"/>
          </a:xfrm>
        </p:spPr>
        <p:txBody>
          <a:bodyPr/>
          <a:lstStyle/>
          <a:p>
            <a:r>
              <a:rPr lang="en-US" sz="3200" b="1" dirty="0" err="1"/>
              <a:t>Eficienţa</a:t>
            </a:r>
            <a:r>
              <a:rPr lang="en-US" sz="3200" b="1" dirty="0"/>
              <a:t> </a:t>
            </a:r>
            <a:r>
              <a:rPr lang="en-US" sz="3200" b="1" dirty="0" err="1"/>
              <a:t>serviciilor</a:t>
            </a:r>
            <a:r>
              <a:rPr lang="en-US" sz="3200" b="1" dirty="0"/>
              <a:t> </a:t>
            </a:r>
            <a:r>
              <a:rPr lang="en-US" sz="3200" b="1" dirty="0" err="1"/>
              <a:t>educaționale</a:t>
            </a:r>
            <a:r>
              <a:rPr lang="ro-RO" sz="3200" b="1" dirty="0"/>
              <a:t>: date generale</a:t>
            </a:r>
            <a:endParaRPr lang="ru-RU" sz="3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2626889965"/>
              </p:ext>
            </p:extLst>
          </p:nvPr>
        </p:nvGraphicFramePr>
        <p:xfrm>
          <a:off x="228600" y="3733800"/>
          <a:ext cx="11734800" cy="2953076"/>
        </p:xfrm>
        <a:graphic>
          <a:graphicData uri="http://schemas.openxmlformats.org/drawingml/2006/table">
            <a:tbl>
              <a:tblPr firstRow="1" firstCol="1" bandRow="1">
                <a:tableStyleId>{5C22544A-7EE6-4342-B048-85BDC9FD1C3A}</a:tableStyleId>
              </a:tblPr>
              <a:tblGrid>
                <a:gridCol w="11734800">
                  <a:extLst>
                    <a:ext uri="{9D8B030D-6E8A-4147-A177-3AD203B41FA5}">
                      <a16:colId xmlns:a16="http://schemas.microsoft.com/office/drawing/2014/main" val="1050001795"/>
                    </a:ext>
                  </a:extLst>
                </a:gridCol>
              </a:tblGrid>
              <a:tr h="97920">
                <a:tc>
                  <a:txBody>
                    <a:bodyPr/>
                    <a:lstStyle/>
                    <a:p>
                      <a:endParaRPr lang="ru-RU" sz="900" dirty="0">
                        <a:solidFill>
                          <a:schemeClr val="tx1"/>
                        </a:solidFill>
                      </a:endParaRPr>
                    </a:p>
                  </a:txBody>
                  <a:tcPr marL="35635" marR="35635" marT="0" marB="0">
                    <a:solidFill>
                      <a:schemeClr val="bg1"/>
                    </a:solidFill>
                  </a:tcPr>
                </a:tc>
                <a:extLst>
                  <a:ext uri="{0D108BD9-81ED-4DB2-BD59-A6C34878D82A}">
                    <a16:rowId xmlns:a16="http://schemas.microsoft.com/office/drawing/2014/main" val="1605928447"/>
                  </a:ext>
                </a:extLst>
              </a:tr>
              <a:tr h="391681">
                <a:tc>
                  <a:txBody>
                    <a:bodyPr/>
                    <a:lstStyle/>
                    <a:p>
                      <a:pPr indent="0" algn="just">
                        <a:lnSpc>
                          <a:spcPct val="100000"/>
                        </a:lnSpc>
                        <a:spcAft>
                          <a:spcPts val="0"/>
                        </a:spcAft>
                      </a:pPr>
                      <a:r>
                        <a:rPr lang="en-US" sz="1800" dirty="0">
                          <a:solidFill>
                            <a:schemeClr val="tx1"/>
                          </a:solidFill>
                          <a:effectLst/>
                        </a:rPr>
                        <a:t>1. </a:t>
                      </a:r>
                      <a:r>
                        <a:rPr lang="en-US" sz="1800" dirty="0" err="1">
                          <a:solidFill>
                            <a:schemeClr val="tx1"/>
                          </a:solidFill>
                          <a:effectLst/>
                        </a:rPr>
                        <a:t>Informaţiile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la </a:t>
                      </a:r>
                      <a:r>
                        <a:rPr lang="en-US" sz="1800" dirty="0" err="1">
                          <a:solidFill>
                            <a:schemeClr val="tx1"/>
                          </a:solidFill>
                          <a:effectLst/>
                        </a:rPr>
                        <a:t>începutul</a:t>
                      </a:r>
                      <a:r>
                        <a:rPr lang="en-US" sz="1800" dirty="0">
                          <a:solidFill>
                            <a:schemeClr val="tx1"/>
                          </a:solidFill>
                          <a:effectLst/>
                        </a:rPr>
                        <a:t> </a:t>
                      </a:r>
                      <a:r>
                        <a:rPr lang="en-US" sz="1800" dirty="0" err="1">
                          <a:solidFill>
                            <a:schemeClr val="tx1"/>
                          </a:solidFill>
                          <a:effectLst/>
                        </a:rPr>
                        <a:t>fiecărui</a:t>
                      </a:r>
                      <a:r>
                        <a:rPr lang="en-US" sz="1800" dirty="0">
                          <a:solidFill>
                            <a:schemeClr val="tx1"/>
                          </a:solidFill>
                          <a:effectLst/>
                        </a:rPr>
                        <a:t> </a:t>
                      </a:r>
                      <a:r>
                        <a:rPr lang="en-US" sz="1800" dirty="0" err="1">
                          <a:solidFill>
                            <a:schemeClr val="tx1"/>
                          </a:solidFill>
                          <a:effectLst/>
                        </a:rPr>
                        <a:t>semestru</a:t>
                      </a:r>
                      <a:r>
                        <a:rPr lang="en-US" sz="1800" dirty="0">
                          <a:solidFill>
                            <a:schemeClr val="tx1"/>
                          </a:solidFill>
                          <a:effectLst/>
                        </a:rPr>
                        <a:t> </a:t>
                      </a:r>
                      <a:r>
                        <a:rPr lang="en-US" sz="1800" dirty="0" err="1">
                          <a:solidFill>
                            <a:schemeClr val="tx1"/>
                          </a:solidFill>
                          <a:effectLst/>
                        </a:rPr>
                        <a:t>despre</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care </a:t>
                      </a:r>
                      <a:r>
                        <a:rPr lang="en-US" sz="1800" dirty="0" err="1">
                          <a:solidFill>
                            <a:schemeClr val="tx1"/>
                          </a:solidFill>
                          <a:effectLst/>
                        </a:rPr>
                        <a:t>vor</a:t>
                      </a:r>
                      <a:r>
                        <a:rPr lang="en-US" sz="1800" dirty="0">
                          <a:solidFill>
                            <a:schemeClr val="tx1"/>
                          </a:solidFill>
                          <a:effectLst/>
                        </a:rPr>
                        <a:t> fi </a:t>
                      </a:r>
                      <a:r>
                        <a:rPr lang="en-US" sz="1800" dirty="0" err="1">
                          <a:solidFill>
                            <a:schemeClr val="tx1"/>
                          </a:solidFill>
                          <a:effectLst/>
                        </a:rPr>
                        <a:t>urmate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338285145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3615475281"/>
                  </a:ext>
                </a:extLst>
              </a:tr>
              <a:tr h="195840">
                <a:tc>
                  <a:txBody>
                    <a:bodyPr/>
                    <a:lstStyle/>
                    <a:p>
                      <a:pPr indent="0" algn="just">
                        <a:lnSpc>
                          <a:spcPct val="100000"/>
                        </a:lnSpc>
                        <a:spcAft>
                          <a:spcPts val="0"/>
                        </a:spcAft>
                      </a:pPr>
                      <a:r>
                        <a:rPr lang="en-US" sz="1800" dirty="0">
                          <a:solidFill>
                            <a:schemeClr val="tx1"/>
                          </a:solidFill>
                          <a:effectLst/>
                        </a:rPr>
                        <a:t>2. </a:t>
                      </a:r>
                      <a:r>
                        <a:rPr lang="en-US" sz="1800" dirty="0" err="1">
                          <a:solidFill>
                            <a:schemeClr val="tx1"/>
                          </a:solidFill>
                          <a:effectLst/>
                        </a:rPr>
                        <a:t>Informaţiile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a:t>
                      </a:r>
                      <a:r>
                        <a:rPr lang="en-US" sz="1800" dirty="0" err="1">
                          <a:solidFill>
                            <a:schemeClr val="tx1"/>
                          </a:solidFill>
                          <a:effectLst/>
                        </a:rPr>
                        <a:t>despre</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a:t>
                      </a:r>
                      <a:r>
                        <a:rPr lang="en-US" sz="1800" dirty="0" err="1">
                          <a:solidFill>
                            <a:schemeClr val="tx1"/>
                          </a:solidFill>
                          <a:effectLst/>
                        </a:rPr>
                        <a:t>opţionale</a:t>
                      </a:r>
                      <a:r>
                        <a:rPr lang="en-US" sz="1800" dirty="0">
                          <a:solidFill>
                            <a:schemeClr val="tx1"/>
                          </a:solidFill>
                          <a:effectLst/>
                        </a:rPr>
                        <a:t> din care </a:t>
                      </a:r>
                      <a:r>
                        <a:rPr lang="en-US" sz="1800" dirty="0" err="1">
                          <a:solidFill>
                            <a:schemeClr val="tx1"/>
                          </a:solidFill>
                          <a:effectLst/>
                        </a:rPr>
                        <a:t>puteţi</a:t>
                      </a:r>
                      <a:r>
                        <a:rPr lang="en-US" sz="1800" dirty="0">
                          <a:solidFill>
                            <a:schemeClr val="tx1"/>
                          </a:solidFill>
                          <a:effectLst/>
                        </a:rPr>
                        <a:t> </a:t>
                      </a:r>
                      <a:r>
                        <a:rPr lang="en-US" sz="1800" dirty="0" err="1">
                          <a:solidFill>
                            <a:schemeClr val="tx1"/>
                          </a:solidFill>
                          <a:effectLst/>
                        </a:rPr>
                        <a:t>să</a:t>
                      </a:r>
                      <a:r>
                        <a:rPr lang="en-US" sz="1800" dirty="0">
                          <a:solidFill>
                            <a:schemeClr val="tx1"/>
                          </a:solidFill>
                          <a:effectLst/>
                        </a:rPr>
                        <a:t> </a:t>
                      </a:r>
                      <a:r>
                        <a:rPr lang="en-US" sz="1800" dirty="0" err="1">
                          <a:solidFill>
                            <a:schemeClr val="tx1"/>
                          </a:solidFill>
                          <a:effectLst/>
                        </a:rPr>
                        <a:t>alegeţi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7494251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2230913204"/>
                  </a:ext>
                </a:extLst>
              </a:tr>
              <a:tr h="195840">
                <a:tc>
                  <a:txBody>
                    <a:bodyPr/>
                    <a:lstStyle/>
                    <a:p>
                      <a:pPr indent="0" algn="just">
                        <a:lnSpc>
                          <a:spcPct val="100000"/>
                        </a:lnSpc>
                        <a:spcAft>
                          <a:spcPts val="0"/>
                        </a:spcAft>
                      </a:pPr>
                      <a:r>
                        <a:rPr lang="en-US" sz="1800" dirty="0">
                          <a:solidFill>
                            <a:schemeClr val="tx1"/>
                          </a:solidFill>
                          <a:effectLst/>
                        </a:rPr>
                        <a:t>3. </a:t>
                      </a:r>
                      <a:r>
                        <a:rPr lang="en-US" sz="1800" dirty="0" err="1">
                          <a:solidFill>
                            <a:schemeClr val="tx1"/>
                          </a:solidFill>
                          <a:effectLst/>
                        </a:rPr>
                        <a:t>Sprijinul</a:t>
                      </a:r>
                      <a:r>
                        <a:rPr lang="en-US" sz="1800" dirty="0">
                          <a:solidFill>
                            <a:schemeClr val="tx1"/>
                          </a:solidFill>
                          <a:effectLst/>
                        </a:rPr>
                        <a:t> </a:t>
                      </a:r>
                      <a:r>
                        <a:rPr lang="en-US" sz="1800" dirty="0" err="1">
                          <a:solidFill>
                            <a:schemeClr val="tx1"/>
                          </a:solidFill>
                          <a:effectLst/>
                        </a:rPr>
                        <a:t>oferit</a:t>
                      </a:r>
                      <a:r>
                        <a:rPr lang="en-US" sz="1800" dirty="0">
                          <a:solidFill>
                            <a:schemeClr val="tx1"/>
                          </a:solidFill>
                          <a:effectLst/>
                        </a:rPr>
                        <a:t> din </a:t>
                      </a:r>
                      <a:r>
                        <a:rPr lang="en-US" sz="1800" dirty="0" err="1">
                          <a:solidFill>
                            <a:schemeClr val="tx1"/>
                          </a:solidFill>
                          <a:effectLst/>
                        </a:rPr>
                        <a:t>partea</a:t>
                      </a:r>
                      <a:r>
                        <a:rPr lang="en-US" sz="1800" dirty="0">
                          <a:solidFill>
                            <a:schemeClr val="tx1"/>
                          </a:solidFill>
                          <a:effectLst/>
                        </a:rPr>
                        <a:t> </a:t>
                      </a:r>
                      <a:r>
                        <a:rPr lang="en-US" sz="1800" dirty="0" err="1">
                          <a:solidFill>
                            <a:schemeClr val="tx1"/>
                          </a:solidFill>
                          <a:effectLst/>
                        </a:rPr>
                        <a:t>tutorilor</a:t>
                      </a:r>
                      <a:r>
                        <a:rPr lang="en-US" sz="1800" dirty="0">
                          <a:solidFill>
                            <a:schemeClr val="tx1"/>
                          </a:solidFill>
                          <a:effectLst/>
                        </a:rPr>
                        <a:t> - </a:t>
                      </a:r>
                      <a:r>
                        <a:rPr lang="en-US" sz="1800" dirty="0" err="1">
                          <a:solidFill>
                            <a:schemeClr val="tx1"/>
                          </a:solidFill>
                          <a:effectLst/>
                        </a:rPr>
                        <a:t>îndrumătorilor</a:t>
                      </a:r>
                      <a:r>
                        <a:rPr lang="en-US" sz="1800" dirty="0">
                          <a:solidFill>
                            <a:schemeClr val="tx1"/>
                          </a:solidFill>
                          <a:effectLst/>
                        </a:rPr>
                        <a:t> de </a:t>
                      </a:r>
                      <a:r>
                        <a:rPr lang="en-US" sz="1800" dirty="0" err="1">
                          <a:solidFill>
                            <a:schemeClr val="tx1"/>
                          </a:solidFill>
                          <a:effectLst/>
                        </a:rPr>
                        <a:t>grupă</a:t>
                      </a:r>
                      <a:r>
                        <a:rPr lang="en-US" sz="1800" dirty="0">
                          <a:solidFill>
                            <a:schemeClr val="tx1"/>
                          </a:solidFill>
                          <a:effectLst/>
                        </a:rPr>
                        <a:t> </a:t>
                      </a:r>
                      <a:r>
                        <a:rPr lang="en-US" sz="1800" dirty="0" err="1">
                          <a:solidFill>
                            <a:schemeClr val="tx1"/>
                          </a:solidFill>
                          <a:effectLst/>
                        </a:rPr>
                        <a:t>academică</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33126399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978630337"/>
                  </a:ext>
                </a:extLst>
              </a:tr>
              <a:tr h="195840">
                <a:tc>
                  <a:txBody>
                    <a:bodyPr/>
                    <a:lstStyle/>
                    <a:p>
                      <a:pPr indent="0" algn="just">
                        <a:lnSpc>
                          <a:spcPct val="100000"/>
                        </a:lnSpc>
                        <a:spcAft>
                          <a:spcPts val="0"/>
                        </a:spcAft>
                      </a:pPr>
                      <a:r>
                        <a:rPr lang="en-US" sz="1800" dirty="0">
                          <a:solidFill>
                            <a:schemeClr val="tx1"/>
                          </a:solidFill>
                          <a:effectLst/>
                        </a:rPr>
                        <a:t>4.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pregătirii</a:t>
                      </a:r>
                      <a:r>
                        <a:rPr lang="en-US" sz="1800" dirty="0">
                          <a:solidFill>
                            <a:schemeClr val="tx1"/>
                          </a:solidFill>
                          <a:effectLst/>
                        </a:rPr>
                        <a:t> </a:t>
                      </a:r>
                      <a:r>
                        <a:rPr lang="en-US" sz="1800" dirty="0" err="1">
                          <a:solidFill>
                            <a:schemeClr val="tx1"/>
                          </a:solidFill>
                          <a:effectLst/>
                        </a:rPr>
                        <a:t>didactice</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ştiinţifice</a:t>
                      </a:r>
                      <a:r>
                        <a:rPr lang="en-US" sz="1800" dirty="0">
                          <a:solidFill>
                            <a:schemeClr val="tx1"/>
                          </a:solidFill>
                          <a:effectLst/>
                        </a:rPr>
                        <a:t> a </a:t>
                      </a:r>
                      <a:r>
                        <a:rPr lang="en-US" sz="1800" dirty="0" err="1">
                          <a:solidFill>
                            <a:schemeClr val="tx1"/>
                          </a:solidFill>
                          <a:effectLst/>
                        </a:rPr>
                        <a:t>personalului</a:t>
                      </a:r>
                      <a:r>
                        <a:rPr lang="en-US" sz="1800" dirty="0">
                          <a:solidFill>
                            <a:schemeClr val="tx1"/>
                          </a:solidFill>
                          <a:effectLst/>
                        </a:rPr>
                        <a:t> didactic </a:t>
                      </a:r>
                      <a:r>
                        <a:rPr lang="ro-RO" sz="1800" dirty="0">
                          <a:solidFill>
                            <a:schemeClr val="tx1"/>
                          </a:solidFill>
                          <a:effectLst/>
                        </a:rPr>
                        <a:t>de la facultate</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308971112"/>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1347508245"/>
                  </a:ext>
                </a:extLst>
              </a:tr>
              <a:tr h="45935">
                <a:tc>
                  <a:txBody>
                    <a:bodyPr/>
                    <a:lstStyle/>
                    <a:p>
                      <a:pPr indent="0" algn="just">
                        <a:lnSpc>
                          <a:spcPct val="100000"/>
                        </a:lnSpc>
                        <a:spcAft>
                          <a:spcPts val="0"/>
                        </a:spcAft>
                      </a:pPr>
                      <a:r>
                        <a:rPr lang="en-US" sz="100" dirty="0">
                          <a:solidFill>
                            <a:schemeClr val="tx1"/>
                          </a:solidFill>
                          <a:effectLst/>
                        </a:rPr>
                        <a:t>II.2.5. </a:t>
                      </a:r>
                      <a:r>
                        <a:rPr lang="en-US" sz="100" dirty="0" err="1">
                          <a:solidFill>
                            <a:schemeClr val="tx1"/>
                          </a:solidFill>
                          <a:effectLst/>
                        </a:rPr>
                        <a:t>Facilitarea</a:t>
                      </a:r>
                      <a:r>
                        <a:rPr lang="en-US" sz="100" dirty="0">
                          <a:solidFill>
                            <a:schemeClr val="tx1"/>
                          </a:solidFill>
                          <a:effectLst/>
                        </a:rPr>
                        <a:t> de </a:t>
                      </a:r>
                      <a:r>
                        <a:rPr lang="en-US" sz="100" dirty="0" err="1">
                          <a:solidFill>
                            <a:schemeClr val="tx1"/>
                          </a:solidFill>
                          <a:effectLst/>
                        </a:rPr>
                        <a:t>către</a:t>
                      </a:r>
                      <a:r>
                        <a:rPr lang="en-US" sz="100" dirty="0">
                          <a:solidFill>
                            <a:schemeClr val="tx1"/>
                          </a:solidFill>
                          <a:effectLst/>
                        </a:rPr>
                        <a:t> </a:t>
                      </a:r>
                      <a:r>
                        <a:rPr lang="en-US" sz="100" dirty="0" err="1">
                          <a:solidFill>
                            <a:schemeClr val="tx1"/>
                          </a:solidFill>
                          <a:effectLst/>
                        </a:rPr>
                        <a:t>facultate</a:t>
                      </a:r>
                      <a:r>
                        <a:rPr lang="en-US" sz="100" dirty="0">
                          <a:solidFill>
                            <a:schemeClr val="tx1"/>
                          </a:solidFill>
                          <a:effectLst/>
                        </a:rPr>
                        <a:t> a </a:t>
                      </a:r>
                      <a:r>
                        <a:rPr lang="en-US" sz="100" dirty="0" err="1">
                          <a:solidFill>
                            <a:schemeClr val="tx1"/>
                          </a:solidFill>
                          <a:effectLst/>
                        </a:rPr>
                        <a:t>participării</a:t>
                      </a:r>
                      <a:r>
                        <a:rPr lang="en-US" sz="100" dirty="0">
                          <a:solidFill>
                            <a:schemeClr val="tx1"/>
                          </a:solidFill>
                          <a:effectLst/>
                        </a:rPr>
                        <a:t> </a:t>
                      </a:r>
                      <a:r>
                        <a:rPr lang="en-US" sz="100" dirty="0" err="1">
                          <a:solidFill>
                            <a:schemeClr val="tx1"/>
                          </a:solidFill>
                          <a:effectLst/>
                        </a:rPr>
                        <a:t>studenţilor</a:t>
                      </a:r>
                      <a:r>
                        <a:rPr lang="en-US" sz="100" dirty="0">
                          <a:solidFill>
                            <a:schemeClr val="tx1"/>
                          </a:solidFill>
                          <a:effectLst/>
                        </a:rPr>
                        <a:t> la </a:t>
                      </a:r>
                      <a:r>
                        <a:rPr lang="en-US" sz="100" dirty="0" err="1">
                          <a:solidFill>
                            <a:schemeClr val="tx1"/>
                          </a:solidFill>
                          <a:effectLst/>
                        </a:rPr>
                        <a:t>stagii</a:t>
                      </a:r>
                      <a:r>
                        <a:rPr lang="en-US" sz="100" dirty="0">
                          <a:solidFill>
                            <a:schemeClr val="tx1"/>
                          </a:solidFill>
                          <a:effectLst/>
                        </a:rPr>
                        <a:t> de </a:t>
                      </a:r>
                      <a:r>
                        <a:rPr lang="en-US" sz="100" dirty="0" err="1">
                          <a:solidFill>
                            <a:schemeClr val="tx1"/>
                          </a:solidFill>
                          <a:effectLst/>
                        </a:rPr>
                        <a:t>practică</a:t>
                      </a:r>
                      <a:r>
                        <a:rPr lang="en-US" sz="100" dirty="0">
                          <a:solidFill>
                            <a:schemeClr val="tx1"/>
                          </a:solidFill>
                          <a:effectLst/>
                        </a:rPr>
                        <a:t> </a:t>
                      </a:r>
                      <a:r>
                        <a:rPr lang="en-US" sz="100" dirty="0" err="1">
                          <a:solidFill>
                            <a:schemeClr val="tx1"/>
                          </a:solidFill>
                          <a:effectLst/>
                        </a:rPr>
                        <a:t>în</a:t>
                      </a:r>
                      <a:r>
                        <a:rPr lang="en-US" sz="100" dirty="0">
                          <a:solidFill>
                            <a:schemeClr val="tx1"/>
                          </a:solidFill>
                          <a:effectLst/>
                        </a:rPr>
                        <a:t> </a:t>
                      </a:r>
                      <a:r>
                        <a:rPr lang="en-US" sz="100" dirty="0" err="1">
                          <a:solidFill>
                            <a:schemeClr val="tx1"/>
                          </a:solidFill>
                          <a:effectLst/>
                        </a:rPr>
                        <a:t>domeniu</a:t>
                      </a:r>
                      <a:r>
                        <a:rPr lang="en-US" sz="100" dirty="0">
                          <a:solidFill>
                            <a:schemeClr val="tx1"/>
                          </a:solidFill>
                          <a:effectLst/>
                        </a:rPr>
                        <a:t> </a:t>
                      </a:r>
                      <a:endParaRPr lang="ru-RU" sz="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2848440267"/>
                  </a:ext>
                </a:extLst>
              </a:tr>
              <a:tr h="195840">
                <a:tc>
                  <a:txBody>
                    <a:bodyPr/>
                    <a:lstStyle/>
                    <a:p>
                      <a:pPr indent="0" algn="just">
                        <a:lnSpc>
                          <a:spcPct val="100000"/>
                        </a:lnSpc>
                        <a:spcAft>
                          <a:spcPts val="0"/>
                        </a:spcAft>
                      </a:pPr>
                      <a:r>
                        <a:rPr lang="en-US" sz="1800" dirty="0">
                          <a:solidFill>
                            <a:schemeClr val="tx1"/>
                          </a:solidFill>
                          <a:effectLst/>
                        </a:rPr>
                        <a:t>6. </a:t>
                      </a:r>
                      <a:r>
                        <a:rPr lang="en-US" sz="1800" dirty="0" err="1">
                          <a:solidFill>
                            <a:schemeClr val="tx1"/>
                          </a:solidFill>
                          <a:effectLst/>
                        </a:rPr>
                        <a:t>Orarul</a:t>
                      </a:r>
                      <a:r>
                        <a:rPr lang="en-US" sz="1800" dirty="0">
                          <a:solidFill>
                            <a:schemeClr val="tx1"/>
                          </a:solidFill>
                          <a:effectLst/>
                        </a:rPr>
                        <a:t> </a:t>
                      </a:r>
                      <a:r>
                        <a:rPr lang="en-US" sz="1800" dirty="0" err="1">
                          <a:solidFill>
                            <a:schemeClr val="tx1"/>
                          </a:solidFill>
                          <a:effectLst/>
                        </a:rPr>
                        <a:t>disciplinelor</a:t>
                      </a:r>
                      <a:r>
                        <a:rPr lang="en-US" sz="1800" dirty="0">
                          <a:solidFill>
                            <a:schemeClr val="tx1"/>
                          </a:solidFill>
                          <a:effectLst/>
                        </a:rPr>
                        <a:t> </a:t>
                      </a:r>
                      <a:r>
                        <a:rPr lang="en-US" sz="1800" dirty="0" err="1">
                          <a:solidFill>
                            <a:schemeClr val="tx1"/>
                          </a:solidFill>
                          <a:effectLst/>
                        </a:rPr>
                        <a:t>studiate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802379542"/>
                  </a:ext>
                </a:extLst>
              </a:tr>
              <a:tr h="195840">
                <a:tc>
                  <a:txBody>
                    <a:bodyPr/>
                    <a:lstStyle/>
                    <a:p>
                      <a:pPr indent="0" algn="just">
                        <a:lnSpc>
                          <a:spcPct val="100000"/>
                        </a:lnSpc>
                        <a:spcAft>
                          <a:spcPts val="0"/>
                        </a:spcAft>
                      </a:pPr>
                      <a:r>
                        <a:rPr lang="en-US" sz="1800" dirty="0">
                          <a:solidFill>
                            <a:schemeClr val="tx1"/>
                          </a:solidFill>
                          <a:effectLst/>
                        </a:rPr>
                        <a:t>7. </a:t>
                      </a:r>
                      <a:r>
                        <a:rPr lang="en-US" sz="1800" dirty="0" err="1">
                          <a:solidFill>
                            <a:schemeClr val="tx1"/>
                          </a:solidFill>
                          <a:effectLst/>
                        </a:rPr>
                        <a:t>Servicii</a:t>
                      </a:r>
                      <a:r>
                        <a:rPr lang="en-US" sz="1800" dirty="0">
                          <a:solidFill>
                            <a:schemeClr val="tx1"/>
                          </a:solidFill>
                          <a:effectLst/>
                        </a:rPr>
                        <a:t> de </a:t>
                      </a:r>
                      <a:r>
                        <a:rPr lang="en-US" sz="1800" dirty="0" err="1">
                          <a:solidFill>
                            <a:schemeClr val="tx1"/>
                          </a:solidFill>
                          <a:effectLst/>
                        </a:rPr>
                        <a:t>consiliere</a:t>
                      </a:r>
                      <a:r>
                        <a:rPr lang="ro-RO" sz="1800" dirty="0">
                          <a:solidFill>
                            <a:schemeClr val="tx1"/>
                          </a:solidFill>
                          <a:effectLst/>
                        </a:rPr>
                        <a:t>, consultanță în carieră</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studenţilor</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2000065470"/>
                  </a:ext>
                </a:extLst>
              </a:tr>
              <a:tr h="195840">
                <a:tc>
                  <a:txBody>
                    <a:bodyPr/>
                    <a:lstStyle/>
                    <a:p>
                      <a:pPr indent="0" algn="just">
                        <a:lnSpc>
                          <a:spcPct val="100000"/>
                        </a:lnSpc>
                        <a:spcAft>
                          <a:spcPts val="0"/>
                        </a:spcAft>
                      </a:pPr>
                      <a:r>
                        <a:rPr lang="en-US" sz="1800" dirty="0">
                          <a:solidFill>
                            <a:schemeClr val="tx1"/>
                          </a:solidFill>
                          <a:effectLst/>
                        </a:rPr>
                        <a:t>8. </a:t>
                      </a:r>
                      <a:r>
                        <a:rPr lang="en-US" sz="1800" dirty="0" err="1">
                          <a:solidFill>
                            <a:schemeClr val="tx1"/>
                          </a:solidFill>
                          <a:effectLst/>
                        </a:rPr>
                        <a:t>Sprijinul</a:t>
                      </a:r>
                      <a:r>
                        <a:rPr lang="en-US" sz="1800" dirty="0">
                          <a:solidFill>
                            <a:schemeClr val="tx1"/>
                          </a:solidFill>
                          <a:effectLst/>
                        </a:rPr>
                        <a:t> </a:t>
                      </a:r>
                      <a:r>
                        <a:rPr lang="en-US" sz="1800" dirty="0" err="1">
                          <a:solidFill>
                            <a:schemeClr val="tx1"/>
                          </a:solidFill>
                          <a:effectLst/>
                        </a:rPr>
                        <a:t>pentru</a:t>
                      </a:r>
                      <a:r>
                        <a:rPr lang="en-US" sz="1800" dirty="0">
                          <a:solidFill>
                            <a:schemeClr val="tx1"/>
                          </a:solidFill>
                          <a:effectLst/>
                        </a:rPr>
                        <a:t> </a:t>
                      </a:r>
                      <a:r>
                        <a:rPr lang="en-US" sz="1800" dirty="0" err="1">
                          <a:solidFill>
                            <a:schemeClr val="tx1"/>
                          </a:solidFill>
                          <a:effectLst/>
                        </a:rPr>
                        <a:t>mobilităţi</a:t>
                      </a:r>
                      <a:r>
                        <a:rPr lang="en-US" sz="1800" dirty="0">
                          <a:solidFill>
                            <a:schemeClr val="tx1"/>
                          </a:solidFill>
                          <a:effectLst/>
                        </a:rPr>
                        <a:t> </a:t>
                      </a:r>
                      <a:r>
                        <a:rPr lang="en-US" sz="1800" dirty="0" err="1">
                          <a:solidFill>
                            <a:schemeClr val="tx1"/>
                          </a:solidFill>
                          <a:effectLst/>
                        </a:rPr>
                        <a:t>internaţionale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35635" marR="35635" marT="0" marB="0">
                    <a:solidFill>
                      <a:schemeClr val="bg1"/>
                    </a:solidFill>
                  </a:tcPr>
                </a:tc>
                <a:extLst>
                  <a:ext uri="{0D108BD9-81ED-4DB2-BD59-A6C34878D82A}">
                    <a16:rowId xmlns:a16="http://schemas.microsoft.com/office/drawing/2014/main" val="1175587665"/>
                  </a:ext>
                </a:extLst>
              </a:tr>
              <a:tr h="391681">
                <a:tc>
                  <a:txBody>
                    <a:bodyPr/>
                    <a:lstStyle/>
                    <a:p>
                      <a:pPr indent="0" algn="just">
                        <a:lnSpc>
                          <a:spcPct val="100000"/>
                        </a:lnSpc>
                        <a:spcAft>
                          <a:spcPts val="0"/>
                        </a:spcAft>
                      </a:pPr>
                      <a:r>
                        <a:rPr lang="en-US" sz="1800" dirty="0">
                          <a:solidFill>
                            <a:schemeClr val="tx1"/>
                          </a:solidFill>
                          <a:effectLst/>
                        </a:rPr>
                        <a:t>9.Oferirea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cadrul</a:t>
                      </a:r>
                      <a:r>
                        <a:rPr lang="en-US" sz="1800" dirty="0">
                          <a:solidFill>
                            <a:schemeClr val="tx1"/>
                          </a:solidFill>
                          <a:effectLst/>
                        </a:rPr>
                        <a:t> </a:t>
                      </a:r>
                      <a:r>
                        <a:rPr lang="en-US" sz="1800" dirty="0" err="1">
                          <a:solidFill>
                            <a:schemeClr val="tx1"/>
                          </a:solidFill>
                          <a:effectLst/>
                        </a:rPr>
                        <a:t>universităţii</a:t>
                      </a:r>
                      <a:r>
                        <a:rPr lang="en-US" sz="1800" dirty="0">
                          <a:solidFill>
                            <a:schemeClr val="tx1"/>
                          </a:solidFill>
                          <a:effectLst/>
                        </a:rPr>
                        <a:t> a </a:t>
                      </a:r>
                      <a:r>
                        <a:rPr lang="en-US" sz="1800" dirty="0" err="1">
                          <a:solidFill>
                            <a:schemeClr val="tx1"/>
                          </a:solidFill>
                          <a:effectLst/>
                        </a:rPr>
                        <a:t>oportunităţilor</a:t>
                      </a:r>
                      <a:r>
                        <a:rPr lang="en-US" sz="1800" dirty="0">
                          <a:solidFill>
                            <a:schemeClr val="tx1"/>
                          </a:solidFill>
                          <a:effectLst/>
                        </a:rPr>
                        <a:t> de a </a:t>
                      </a:r>
                      <a:r>
                        <a:rPr lang="en-US" sz="1800" dirty="0" err="1">
                          <a:solidFill>
                            <a:schemeClr val="tx1"/>
                          </a:solidFill>
                          <a:effectLst/>
                        </a:rPr>
                        <a:t>lua</a:t>
                      </a:r>
                      <a:r>
                        <a:rPr lang="en-US" sz="1800" dirty="0">
                          <a:solidFill>
                            <a:schemeClr val="tx1"/>
                          </a:solidFill>
                          <a:effectLst/>
                        </a:rPr>
                        <a:t> parte la </a:t>
                      </a:r>
                      <a:r>
                        <a:rPr lang="en-US" sz="1800" dirty="0" err="1">
                          <a:solidFill>
                            <a:schemeClr val="tx1"/>
                          </a:solidFill>
                          <a:effectLst/>
                        </a:rPr>
                        <a:t>activităţi</a:t>
                      </a:r>
                      <a:r>
                        <a:rPr lang="en-US" sz="1800" dirty="0">
                          <a:solidFill>
                            <a:schemeClr val="tx1"/>
                          </a:solidFill>
                          <a:effectLst/>
                        </a:rPr>
                        <a:t> </a:t>
                      </a:r>
                      <a:r>
                        <a:rPr lang="en-US" sz="1800" dirty="0" err="1">
                          <a:solidFill>
                            <a:schemeClr val="tx1"/>
                          </a:solidFill>
                          <a:effectLst/>
                        </a:rPr>
                        <a:t>extracurriculare</a:t>
                      </a:r>
                      <a:r>
                        <a:rPr lang="en-US" sz="1800" dirty="0">
                          <a:solidFill>
                            <a:schemeClr val="tx1"/>
                          </a:solidFill>
                          <a:effectLst/>
                        </a:rPr>
                        <a:t> (</a:t>
                      </a:r>
                      <a:r>
                        <a:rPr lang="en-US" sz="1800" dirty="0" err="1">
                          <a:solidFill>
                            <a:schemeClr val="tx1"/>
                          </a:solidFill>
                          <a:effectLst/>
                        </a:rPr>
                        <a:t>asociaţii</a:t>
                      </a:r>
                      <a:r>
                        <a:rPr lang="en-US" sz="1800" dirty="0">
                          <a:solidFill>
                            <a:schemeClr val="tx1"/>
                          </a:solidFill>
                          <a:effectLst/>
                        </a:rPr>
                        <a:t>, </a:t>
                      </a:r>
                      <a:r>
                        <a:rPr lang="en-US" sz="1800" dirty="0" err="1">
                          <a:solidFill>
                            <a:schemeClr val="tx1"/>
                          </a:solidFill>
                          <a:effectLst/>
                        </a:rPr>
                        <a:t>cercuri</a:t>
                      </a:r>
                      <a:r>
                        <a:rPr lang="en-US" sz="1800" dirty="0">
                          <a:solidFill>
                            <a:schemeClr val="tx1"/>
                          </a:solidFill>
                          <a:effectLst/>
                        </a:rPr>
                        <a:t>, diverse </a:t>
                      </a:r>
                      <a:r>
                        <a:rPr lang="en-US" sz="1800" dirty="0" err="1">
                          <a:solidFill>
                            <a:schemeClr val="tx1"/>
                          </a:solidFill>
                          <a:effectLst/>
                        </a:rPr>
                        <a:t>evenimente</a:t>
                      </a:r>
                      <a:r>
                        <a:rPr lang="en-US" sz="1800" dirty="0">
                          <a:solidFill>
                            <a:schemeClr val="tx1"/>
                          </a:solidFill>
                          <a:effectLst/>
                        </a:rPr>
                        <a:t>, etc.) </a:t>
                      </a:r>
                      <a:endParaRPr lang="ru-RU" sz="1800" dirty="0">
                        <a:solidFill>
                          <a:schemeClr val="tx1"/>
                        </a:solidFill>
                        <a:effectLst/>
                        <a:latin typeface="Times New Roman" panose="02020603050405020304" pitchFamily="18" charset="0"/>
                        <a:ea typeface="Calibri" panose="020F0502020204030204" pitchFamily="34" charset="0"/>
                      </a:endParaRPr>
                    </a:p>
                  </a:txBody>
                  <a:tcPr marL="35635" marR="35635" marT="0" marB="0">
                    <a:solidFill>
                      <a:schemeClr val="bg1"/>
                    </a:solidFill>
                  </a:tcPr>
                </a:tc>
                <a:extLst>
                  <a:ext uri="{0D108BD9-81ED-4DB2-BD59-A6C34878D82A}">
                    <a16:rowId xmlns:a16="http://schemas.microsoft.com/office/drawing/2014/main" val="495906971"/>
                  </a:ext>
                </a:extLst>
              </a:tr>
            </a:tbl>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1209768697"/>
              </p:ext>
            </p:extLst>
          </p:nvPr>
        </p:nvGraphicFramePr>
        <p:xfrm>
          <a:off x="228600" y="838201"/>
          <a:ext cx="11734800" cy="2614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5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Informaţiile</a:t>
            </a:r>
            <a:r>
              <a:rPr lang="en-US" sz="3200" b="1" dirty="0"/>
              <a:t> </a:t>
            </a:r>
            <a:r>
              <a:rPr lang="en-US" sz="3200" b="1" dirty="0" err="1"/>
              <a:t>disponibile</a:t>
            </a:r>
            <a:r>
              <a:rPr lang="en-US" sz="3200" b="1" dirty="0"/>
              <a:t> la </a:t>
            </a:r>
            <a:r>
              <a:rPr lang="en-US" sz="3200" b="1" dirty="0" err="1"/>
              <a:t>începutul</a:t>
            </a:r>
            <a:r>
              <a:rPr lang="en-US" sz="3200" b="1" dirty="0"/>
              <a:t> </a:t>
            </a:r>
            <a:r>
              <a:rPr lang="en-US" sz="3200" b="1" dirty="0" err="1"/>
              <a:t>fiecărui</a:t>
            </a:r>
            <a:r>
              <a:rPr lang="en-US" sz="3200" b="1" dirty="0"/>
              <a:t> </a:t>
            </a:r>
            <a:r>
              <a:rPr lang="en-US" sz="3200" b="1" dirty="0" err="1"/>
              <a:t>semestru</a:t>
            </a:r>
            <a:r>
              <a:rPr lang="en-US" sz="3200" b="1" dirty="0"/>
              <a:t> </a:t>
            </a:r>
            <a:r>
              <a:rPr lang="en-US" sz="3200" b="1" dirty="0" err="1"/>
              <a:t>despre</a:t>
            </a:r>
            <a:r>
              <a:rPr lang="en-US" sz="3200" b="1" dirty="0"/>
              <a:t> </a:t>
            </a:r>
            <a:r>
              <a:rPr lang="en-US" sz="3200" b="1" dirty="0" err="1"/>
              <a:t>cursurile</a:t>
            </a:r>
            <a:r>
              <a:rPr lang="en-US" sz="3200" b="1" dirty="0"/>
              <a:t> care </a:t>
            </a:r>
            <a:r>
              <a:rPr lang="en-US" sz="3200" b="1" dirty="0" err="1"/>
              <a:t>vor</a:t>
            </a:r>
            <a:r>
              <a:rPr lang="en-US" sz="3200" b="1" dirty="0"/>
              <a:t> fi </a:t>
            </a:r>
            <a:r>
              <a:rPr lang="en-US" sz="3200" b="1" dirty="0" err="1"/>
              <a:t>urmate</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204643261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568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Informaţiile</a:t>
            </a:r>
            <a:r>
              <a:rPr lang="en-US" sz="3600" b="1" dirty="0"/>
              <a:t> </a:t>
            </a:r>
            <a:r>
              <a:rPr lang="en-US" sz="3600" b="1" dirty="0" err="1"/>
              <a:t>disponibile</a:t>
            </a:r>
            <a:r>
              <a:rPr lang="en-US" sz="3600" b="1" dirty="0"/>
              <a:t> </a:t>
            </a:r>
            <a:r>
              <a:rPr lang="en-US" sz="3600" b="1" dirty="0" err="1"/>
              <a:t>despre</a:t>
            </a:r>
            <a:r>
              <a:rPr lang="en-US" sz="3600" b="1" dirty="0"/>
              <a:t> </a:t>
            </a:r>
            <a:r>
              <a:rPr lang="en-US" sz="3600" b="1" dirty="0" err="1"/>
              <a:t>cursurile</a:t>
            </a:r>
            <a:r>
              <a:rPr lang="en-US" sz="3600" b="1" dirty="0"/>
              <a:t> </a:t>
            </a:r>
            <a:r>
              <a:rPr lang="en-US" sz="3600" b="1" dirty="0" err="1"/>
              <a:t>opţionale</a:t>
            </a:r>
            <a:r>
              <a:rPr lang="en-US" sz="3600" b="1" dirty="0"/>
              <a:t> din care </a:t>
            </a:r>
            <a:r>
              <a:rPr lang="en-US" sz="3600" b="1" dirty="0" err="1"/>
              <a:t>puteţi</a:t>
            </a:r>
            <a:r>
              <a:rPr lang="en-US" sz="3600" b="1" dirty="0"/>
              <a:t> </a:t>
            </a:r>
            <a:r>
              <a:rPr lang="en-US" sz="3600" b="1" dirty="0" err="1"/>
              <a:t>să</a:t>
            </a:r>
            <a:r>
              <a:rPr lang="en-US" sz="3600" b="1" dirty="0"/>
              <a:t> </a:t>
            </a:r>
            <a:r>
              <a:rPr lang="en-US" sz="3600" b="1" dirty="0" err="1"/>
              <a:t>alegeţi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0613130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75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Sprijinul</a:t>
            </a:r>
            <a:r>
              <a:rPr lang="en-US" sz="3600" b="1" dirty="0"/>
              <a:t> </a:t>
            </a:r>
            <a:r>
              <a:rPr lang="en-US" sz="3600" b="1" dirty="0" err="1"/>
              <a:t>oferit</a:t>
            </a:r>
            <a:r>
              <a:rPr lang="en-US" sz="3600" b="1" dirty="0"/>
              <a:t> din </a:t>
            </a:r>
            <a:r>
              <a:rPr lang="en-US" sz="3600" b="1" dirty="0" err="1"/>
              <a:t>partea</a:t>
            </a:r>
            <a:r>
              <a:rPr lang="en-US" sz="3600" b="1" dirty="0"/>
              <a:t> </a:t>
            </a:r>
            <a:r>
              <a:rPr lang="en-US" sz="3600" b="1" dirty="0" err="1"/>
              <a:t>tutorilor</a:t>
            </a:r>
            <a:r>
              <a:rPr lang="en-US" sz="3600" b="1" dirty="0"/>
              <a:t> - </a:t>
            </a:r>
            <a:r>
              <a:rPr lang="en-US" sz="3600" b="1" dirty="0" err="1"/>
              <a:t>îndrumătorilor</a:t>
            </a:r>
            <a:r>
              <a:rPr lang="en-US" sz="3600" b="1" dirty="0"/>
              <a:t> de </a:t>
            </a:r>
            <a:r>
              <a:rPr lang="en-US" sz="3600" b="1" dirty="0" err="1"/>
              <a:t>grupă</a:t>
            </a:r>
            <a:r>
              <a:rPr lang="en-US" sz="3600" b="1" dirty="0"/>
              <a:t> academic</a:t>
            </a:r>
            <a:r>
              <a:rPr lang="ro-RO" sz="3600" b="1" dirty="0"/>
              <a:t>ă</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52142010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84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Calitatea</a:t>
            </a:r>
            <a:r>
              <a:rPr lang="en-US" sz="3200" b="1" dirty="0"/>
              <a:t> </a:t>
            </a:r>
            <a:r>
              <a:rPr lang="en-US" sz="3200" b="1" dirty="0" err="1"/>
              <a:t>pregătirii</a:t>
            </a:r>
            <a:r>
              <a:rPr lang="en-US" sz="3200" b="1" dirty="0"/>
              <a:t> </a:t>
            </a:r>
            <a:r>
              <a:rPr lang="en-US" sz="3200" b="1" dirty="0" err="1"/>
              <a:t>didactice</a:t>
            </a:r>
            <a:r>
              <a:rPr lang="en-US" sz="3200" b="1" dirty="0"/>
              <a:t> </a:t>
            </a:r>
            <a:r>
              <a:rPr lang="en-US" sz="3200" b="1" dirty="0" err="1"/>
              <a:t>şi</a:t>
            </a:r>
            <a:r>
              <a:rPr lang="en-US" sz="3200" b="1" dirty="0"/>
              <a:t> </a:t>
            </a:r>
            <a:r>
              <a:rPr lang="en-US" sz="3200" b="1" dirty="0" err="1"/>
              <a:t>ştiinţifice</a:t>
            </a:r>
            <a:r>
              <a:rPr lang="en-US" sz="3200" b="1" dirty="0"/>
              <a:t> a </a:t>
            </a:r>
            <a:r>
              <a:rPr lang="en-US" sz="3200" b="1" dirty="0" err="1"/>
              <a:t>personalului</a:t>
            </a:r>
            <a:r>
              <a:rPr lang="en-US" sz="3200" b="1" dirty="0"/>
              <a:t> didactic </a:t>
            </a:r>
            <a:r>
              <a:rPr lang="ro-RO" sz="3200" b="1" dirty="0"/>
              <a:t>de la facultate</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11885451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26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Facilitarea</a:t>
            </a:r>
            <a:r>
              <a:rPr lang="en-US" sz="3200" b="1" dirty="0"/>
              <a:t> de </a:t>
            </a:r>
            <a:r>
              <a:rPr lang="en-US" sz="3200" b="1" dirty="0" err="1"/>
              <a:t>către</a:t>
            </a:r>
            <a:r>
              <a:rPr lang="en-US" sz="3200" b="1" dirty="0"/>
              <a:t> </a:t>
            </a:r>
            <a:r>
              <a:rPr lang="en-US" sz="3200" b="1" dirty="0" err="1"/>
              <a:t>facultate</a:t>
            </a:r>
            <a:r>
              <a:rPr lang="en-US" sz="3200" b="1" dirty="0"/>
              <a:t> a </a:t>
            </a:r>
            <a:r>
              <a:rPr lang="en-US" sz="3200" b="1" dirty="0" err="1"/>
              <a:t>participării</a:t>
            </a:r>
            <a:r>
              <a:rPr lang="en-US" sz="3200" b="1" dirty="0"/>
              <a:t> </a:t>
            </a:r>
            <a:r>
              <a:rPr lang="en-US" sz="3200" b="1" dirty="0" err="1"/>
              <a:t>studenţilor</a:t>
            </a:r>
            <a:r>
              <a:rPr lang="en-US" sz="3200" b="1" dirty="0"/>
              <a:t> la </a:t>
            </a:r>
            <a:r>
              <a:rPr lang="en-US" sz="3200" b="1" dirty="0" err="1"/>
              <a:t>stagii</a:t>
            </a:r>
            <a:r>
              <a:rPr lang="en-US" sz="3200" b="1" dirty="0"/>
              <a:t> de </a:t>
            </a:r>
            <a:r>
              <a:rPr lang="en-US" sz="3200" b="1" dirty="0" err="1"/>
              <a:t>practică</a:t>
            </a:r>
            <a:r>
              <a:rPr lang="en-US" sz="3200" b="1" dirty="0"/>
              <a:t> </a:t>
            </a:r>
            <a:r>
              <a:rPr lang="en-US" sz="3200" b="1" dirty="0" err="1"/>
              <a:t>în</a:t>
            </a:r>
            <a:r>
              <a:rPr lang="en-US" sz="3200" b="1" dirty="0"/>
              <a:t> </a:t>
            </a:r>
            <a:r>
              <a:rPr lang="en-US" sz="3200" b="1" dirty="0" err="1"/>
              <a:t>domeniu</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13796683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4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Orarul</a:t>
            </a:r>
            <a:r>
              <a:rPr lang="en-US" b="1" dirty="0"/>
              <a:t> </a:t>
            </a:r>
            <a:r>
              <a:rPr lang="en-US" b="1" dirty="0" err="1"/>
              <a:t>disciplinelor</a:t>
            </a:r>
            <a:r>
              <a:rPr lang="en-US" b="1" dirty="0"/>
              <a:t> </a:t>
            </a:r>
            <a:r>
              <a:rPr lang="en-US" b="1" dirty="0" err="1"/>
              <a:t>studiate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21223807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a:t>
            </a:r>
            <a:r>
              <a:rPr lang="en-US" b="1" dirty="0"/>
              <a:t> de </a:t>
            </a:r>
            <a:r>
              <a:rPr lang="en-US" b="1" dirty="0" err="1"/>
              <a:t>consiliere</a:t>
            </a:r>
            <a:r>
              <a:rPr lang="ro-RO" b="1" dirty="0"/>
              <a:t>, consultanță în carieră</a:t>
            </a:r>
            <a:r>
              <a:rPr lang="en-US" b="1" dirty="0"/>
              <a:t> </a:t>
            </a:r>
            <a:r>
              <a:rPr lang="en-US" b="1" dirty="0" err="1"/>
              <a:t>oferite</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54075743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19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Sprijinul</a:t>
            </a:r>
            <a:r>
              <a:rPr lang="en-US" b="1" dirty="0"/>
              <a:t> </a:t>
            </a:r>
            <a:r>
              <a:rPr lang="en-US" b="1" dirty="0" err="1"/>
              <a:t>pentru</a:t>
            </a:r>
            <a:r>
              <a:rPr lang="en-US" b="1" dirty="0"/>
              <a:t> </a:t>
            </a:r>
            <a:r>
              <a:rPr lang="en-US" b="1" dirty="0" err="1"/>
              <a:t>mobilităţi</a:t>
            </a:r>
            <a:r>
              <a:rPr lang="en-US" b="1" dirty="0"/>
              <a:t> </a:t>
            </a:r>
            <a:r>
              <a:rPr lang="en-US" b="1" dirty="0" err="1"/>
              <a:t>internaţionale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28584555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404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Oferirea</a:t>
            </a:r>
            <a:r>
              <a:rPr lang="en-US" sz="2800" b="1" dirty="0"/>
              <a:t> </a:t>
            </a:r>
            <a:r>
              <a:rPr lang="en-US" sz="2800" b="1" dirty="0" err="1"/>
              <a:t>în</a:t>
            </a:r>
            <a:r>
              <a:rPr lang="en-US" sz="2800" b="1" dirty="0"/>
              <a:t> </a:t>
            </a:r>
            <a:r>
              <a:rPr lang="en-US" sz="2800" b="1" dirty="0" err="1"/>
              <a:t>cadrul</a:t>
            </a:r>
            <a:r>
              <a:rPr lang="en-US" sz="2800" b="1" dirty="0"/>
              <a:t> </a:t>
            </a:r>
            <a:r>
              <a:rPr lang="en-US" sz="2800" b="1" dirty="0" err="1"/>
              <a:t>universităţii</a:t>
            </a:r>
            <a:r>
              <a:rPr lang="en-US" sz="2800" b="1" dirty="0"/>
              <a:t> a </a:t>
            </a:r>
            <a:r>
              <a:rPr lang="en-US" sz="2800" b="1" dirty="0" err="1"/>
              <a:t>oportunităţilor</a:t>
            </a:r>
            <a:r>
              <a:rPr lang="en-US" sz="2800" b="1" dirty="0"/>
              <a:t> de a </a:t>
            </a:r>
            <a:r>
              <a:rPr lang="en-US" sz="2800" b="1" dirty="0" err="1"/>
              <a:t>lua</a:t>
            </a:r>
            <a:r>
              <a:rPr lang="en-US" sz="2800" b="1" dirty="0"/>
              <a:t> parte la </a:t>
            </a:r>
            <a:r>
              <a:rPr lang="en-US" sz="2800" b="1" dirty="0" err="1"/>
              <a:t>activităţi</a:t>
            </a:r>
            <a:r>
              <a:rPr lang="en-US" sz="2800" b="1" dirty="0"/>
              <a:t> </a:t>
            </a:r>
            <a:r>
              <a:rPr lang="en-US" sz="2800" b="1" dirty="0" err="1"/>
              <a:t>extracurriculare</a:t>
            </a:r>
            <a:r>
              <a:rPr lang="en-US" sz="2800" b="1" dirty="0"/>
              <a:t> (</a:t>
            </a:r>
            <a:r>
              <a:rPr lang="en-US" sz="2800" b="1" dirty="0" err="1"/>
              <a:t>asociaţii</a:t>
            </a:r>
            <a:r>
              <a:rPr lang="en-US" sz="2800" b="1" dirty="0"/>
              <a:t>, </a:t>
            </a:r>
            <a:r>
              <a:rPr lang="en-US" sz="2800" b="1" dirty="0" err="1"/>
              <a:t>cercuri</a:t>
            </a:r>
            <a:r>
              <a:rPr lang="en-US" sz="2800" b="1" dirty="0"/>
              <a:t>, diverse </a:t>
            </a:r>
            <a:r>
              <a:rPr lang="en-US" sz="2800" b="1" dirty="0" err="1"/>
              <a:t>evenimente</a:t>
            </a:r>
            <a:r>
              <a:rPr lang="en-US" sz="2800" b="1" dirty="0"/>
              <a:t>, etc.)</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06491016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773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533400" y="533400"/>
            <a:ext cx="11125200" cy="5849938"/>
          </a:xfrm>
        </p:spPr>
        <p:txBody>
          <a:bodyPr/>
          <a:lstStyle/>
          <a:p>
            <a:pPr marL="0" lvl="1" algn="just">
              <a:spcBef>
                <a:spcPts val="0"/>
              </a:spcBef>
            </a:pPr>
            <a:r>
              <a:rPr lang="ro-RO" sz="3600" dirty="0"/>
              <a:t>Procedura de chestionare se efectuează anual în cadrul facultăților, la toate formațiile de studii (învățământ cu frecvență la zi și cu frecvență redusă, studii de licență, masterat, doctorat). </a:t>
            </a:r>
            <a:endParaRPr lang="en-US" sz="3600" dirty="0"/>
          </a:p>
          <a:p>
            <a:pPr marL="0" lvl="1" algn="just">
              <a:spcBef>
                <a:spcPts val="0"/>
              </a:spcBef>
            </a:pPr>
            <a:r>
              <a:rPr lang="ro-RO" sz="3600" dirty="0"/>
              <a:t>Organizarea sondajului anonim, operaționalizarea informației și analiza rezultatelor tine cont de opiniile Consiliului pentru Asigurarea Calității, Consiliului Administrativ, ale altor structure universitare, inclusiv organizațiile studențești, se realizează în baza unui proiect unic la nivel de universitate. </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28800" y="274638"/>
            <a:ext cx="8610600" cy="792162"/>
          </a:xfrm>
        </p:spPr>
        <p:txBody>
          <a:bodyPr/>
          <a:lstStyle/>
          <a:p>
            <a:r>
              <a:rPr lang="en-US" sz="3200" b="1" dirty="0" err="1"/>
              <a:t>Eficienţa</a:t>
            </a:r>
            <a:r>
              <a:rPr lang="en-US" sz="3200" b="1" dirty="0"/>
              <a:t> </a:t>
            </a:r>
            <a:r>
              <a:rPr lang="ro-RO" sz="3200" b="1" dirty="0"/>
              <a:t>facilităților existente. Date generale</a:t>
            </a:r>
            <a:endParaRPr lang="ru-RU" sz="3200" b="1" dirty="0"/>
          </a:p>
        </p:txBody>
      </p:sp>
      <p:graphicFrame>
        <p:nvGraphicFramePr>
          <p:cNvPr id="9" name="Объект 8"/>
          <p:cNvGraphicFramePr>
            <a:graphicFrameLocks noGrp="1"/>
          </p:cNvGraphicFramePr>
          <p:nvPr>
            <p:ph sz="half" idx="1"/>
            <p:extLst>
              <p:ext uri="{D42A27DB-BD31-4B8C-83A1-F6EECF244321}">
                <p14:modId xmlns:p14="http://schemas.microsoft.com/office/powerpoint/2010/main" val="2425488218"/>
              </p:ext>
            </p:extLst>
          </p:nvPr>
        </p:nvGraphicFramePr>
        <p:xfrm>
          <a:off x="228600" y="1031875"/>
          <a:ext cx="11734799" cy="2194560"/>
        </p:xfrm>
        <a:graphic>
          <a:graphicData uri="http://schemas.openxmlformats.org/drawingml/2006/table">
            <a:tbl>
              <a:tblPr firstRow="1" firstCol="1" bandRow="1">
                <a:tableStyleId>{5C22544A-7EE6-4342-B048-85BDC9FD1C3A}</a:tableStyleId>
              </a:tblPr>
              <a:tblGrid>
                <a:gridCol w="11734799">
                  <a:extLst>
                    <a:ext uri="{9D8B030D-6E8A-4147-A177-3AD203B41FA5}">
                      <a16:colId xmlns:a16="http://schemas.microsoft.com/office/drawing/2014/main" val="1001792248"/>
                    </a:ext>
                  </a:extLst>
                </a:gridCol>
              </a:tblGrid>
              <a:tr h="171450">
                <a:tc>
                  <a:txBody>
                    <a:bodyPr/>
                    <a:lstStyle/>
                    <a:p>
                      <a:pPr marL="0" indent="0" algn="just">
                        <a:spcAft>
                          <a:spcPts val="0"/>
                        </a:spcAft>
                      </a:pPr>
                      <a:r>
                        <a:rPr lang="ro-RO" sz="1800" dirty="0">
                          <a:solidFill>
                            <a:schemeClr val="tx1"/>
                          </a:solidFill>
                          <a:effectLst/>
                        </a:rPr>
                        <a:t>1. Condițiile igienico-sanitare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1682182538"/>
                  </a:ext>
                </a:extLst>
              </a:tr>
              <a:tr h="171450">
                <a:tc>
                  <a:txBody>
                    <a:bodyPr/>
                    <a:lstStyle/>
                    <a:p>
                      <a:pPr marL="0" indent="0" algn="just">
                        <a:spcAft>
                          <a:spcPts val="0"/>
                        </a:spcAft>
                      </a:pPr>
                      <a:r>
                        <a:rPr lang="ro-RO" sz="1800" dirty="0">
                          <a:solidFill>
                            <a:schemeClr val="tx1"/>
                          </a:solidFill>
                          <a:effectLst/>
                        </a:rPr>
                        <a:t>2. Serviciile de foto-copiere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2014537612"/>
                  </a:ext>
                </a:extLst>
              </a:tr>
              <a:tr h="171450">
                <a:tc>
                  <a:txBody>
                    <a:bodyPr/>
                    <a:lstStyle/>
                    <a:p>
                      <a:pPr marL="0" indent="0" algn="just">
                        <a:spcAft>
                          <a:spcPts val="0"/>
                        </a:spcAft>
                      </a:pPr>
                      <a:r>
                        <a:rPr lang="en-US" sz="1800" dirty="0">
                          <a:solidFill>
                            <a:schemeClr val="tx1"/>
                          </a:solidFill>
                          <a:effectLst/>
                        </a:rPr>
                        <a:t>3. </a:t>
                      </a:r>
                      <a:r>
                        <a:rPr lang="en-US" sz="1800" dirty="0" err="1">
                          <a:solidFill>
                            <a:schemeClr val="tx1"/>
                          </a:solidFill>
                          <a:effectLst/>
                        </a:rPr>
                        <a:t>Serviciile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la </a:t>
                      </a:r>
                      <a:r>
                        <a:rPr lang="en-US" sz="1800" dirty="0" err="1">
                          <a:solidFill>
                            <a:schemeClr val="tx1"/>
                          </a:solidFill>
                          <a:effectLst/>
                        </a:rPr>
                        <a:t>cantinele</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cafetăriile</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din </a:t>
                      </a:r>
                      <a:r>
                        <a:rPr lang="en-US" sz="1800" dirty="0" err="1">
                          <a:solidFill>
                            <a:schemeClr val="tx1"/>
                          </a:solidFill>
                          <a:effectLst/>
                        </a:rPr>
                        <a:t>cadrul</a:t>
                      </a:r>
                      <a:r>
                        <a:rPr lang="en-US" sz="1800" dirty="0">
                          <a:solidFill>
                            <a:schemeClr val="tx1"/>
                          </a:solidFill>
                          <a:effectLst/>
                        </a:rPr>
                        <a:t> ULIM (</a:t>
                      </a:r>
                      <a:r>
                        <a:rPr lang="en-US" sz="1800" dirty="0" err="1">
                          <a:solidFill>
                            <a:schemeClr val="tx1"/>
                          </a:solidFill>
                          <a:effectLst/>
                        </a:rPr>
                        <a:t>meniu</a:t>
                      </a:r>
                      <a:r>
                        <a:rPr lang="en-US" sz="1800" dirty="0">
                          <a:solidFill>
                            <a:schemeClr val="tx1"/>
                          </a:solidFill>
                          <a:effectLst/>
                        </a:rPr>
                        <a:t>, </a:t>
                      </a:r>
                      <a:r>
                        <a:rPr lang="en-US" sz="1800" dirty="0" err="1">
                          <a:solidFill>
                            <a:schemeClr val="tx1"/>
                          </a:solidFill>
                          <a:effectLst/>
                        </a:rPr>
                        <a:t>servire</a:t>
                      </a:r>
                      <a:r>
                        <a:rPr lang="en-US" sz="1800" dirty="0">
                          <a:solidFill>
                            <a:schemeClr val="tx1"/>
                          </a:solidFill>
                          <a:effectLst/>
                        </a:rPr>
                        <a:t>, program)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780465918"/>
                  </a:ext>
                </a:extLst>
              </a:tr>
              <a:tr h="171450">
                <a:tc>
                  <a:txBody>
                    <a:bodyPr/>
                    <a:lstStyle/>
                    <a:p>
                      <a:pPr marL="0" indent="0" algn="just">
                        <a:spcAft>
                          <a:spcPts val="0"/>
                        </a:spcAft>
                      </a:pPr>
                      <a:r>
                        <a:rPr lang="en-US" sz="1800" dirty="0">
                          <a:solidFill>
                            <a:schemeClr val="tx1"/>
                          </a:solidFill>
                          <a:effectLst/>
                        </a:rPr>
                        <a:t>4.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serviciilor</a:t>
                      </a:r>
                      <a:r>
                        <a:rPr lang="en-US" sz="1800" dirty="0">
                          <a:solidFill>
                            <a:schemeClr val="tx1"/>
                          </a:solidFill>
                          <a:effectLst/>
                        </a:rPr>
                        <a:t> </a:t>
                      </a:r>
                      <a:r>
                        <a:rPr lang="en-US" sz="1800" dirty="0" err="1">
                          <a:solidFill>
                            <a:schemeClr val="tx1"/>
                          </a:solidFill>
                          <a:effectLst/>
                        </a:rPr>
                        <a:t>medicale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cadrul</a:t>
                      </a:r>
                      <a:r>
                        <a:rPr lang="en-US" sz="1800" dirty="0">
                          <a:solidFill>
                            <a:schemeClr val="tx1"/>
                          </a:solidFill>
                          <a:effectLst/>
                        </a:rPr>
                        <a:t> </a:t>
                      </a:r>
                      <a:r>
                        <a:rPr lang="en-US" sz="1800" dirty="0" err="1">
                          <a:solidFill>
                            <a:schemeClr val="tx1"/>
                          </a:solidFill>
                          <a:effectLst/>
                        </a:rPr>
                        <a:t>universităţii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315987488"/>
                  </a:ext>
                </a:extLst>
              </a:tr>
              <a:tr h="342900">
                <a:tc>
                  <a:txBody>
                    <a:bodyPr/>
                    <a:lstStyle/>
                    <a:p>
                      <a:pPr marL="0" indent="0" algn="just">
                        <a:spcAft>
                          <a:spcPts val="0"/>
                        </a:spcAft>
                      </a:pPr>
                      <a:r>
                        <a:rPr lang="en-US" sz="1800" dirty="0">
                          <a:solidFill>
                            <a:schemeClr val="tx1"/>
                          </a:solidFill>
                          <a:effectLst/>
                        </a:rPr>
                        <a:t>5. </a:t>
                      </a:r>
                      <a:r>
                        <a:rPr lang="en-US" sz="1800" dirty="0" err="1">
                          <a:solidFill>
                            <a:schemeClr val="tx1"/>
                          </a:solidFill>
                          <a:effectLst/>
                        </a:rPr>
                        <a:t>Posibilitatea</a:t>
                      </a:r>
                      <a:r>
                        <a:rPr lang="en-US" sz="1800" dirty="0">
                          <a:solidFill>
                            <a:schemeClr val="tx1"/>
                          </a:solidFill>
                          <a:effectLst/>
                        </a:rPr>
                        <a:t> de a </a:t>
                      </a:r>
                      <a:r>
                        <a:rPr lang="en-US" sz="1800" dirty="0" err="1">
                          <a:solidFill>
                            <a:schemeClr val="tx1"/>
                          </a:solidFill>
                          <a:effectLst/>
                        </a:rPr>
                        <a:t>obţine</a:t>
                      </a:r>
                      <a:r>
                        <a:rPr lang="en-US" sz="1800" dirty="0">
                          <a:solidFill>
                            <a:schemeClr val="tx1"/>
                          </a:solidFill>
                          <a:effectLst/>
                        </a:rPr>
                        <a:t> un </a:t>
                      </a:r>
                      <a:r>
                        <a:rPr lang="en-US" sz="1800" dirty="0" err="1">
                          <a:solidFill>
                            <a:schemeClr val="tx1"/>
                          </a:solidFill>
                          <a:effectLst/>
                        </a:rPr>
                        <a:t>loc</a:t>
                      </a:r>
                      <a:r>
                        <a:rPr lang="en-US" sz="1800" dirty="0">
                          <a:solidFill>
                            <a:schemeClr val="tx1"/>
                          </a:solidFill>
                          <a:effectLst/>
                        </a:rPr>
                        <a:t> de </a:t>
                      </a:r>
                      <a:r>
                        <a:rPr lang="en-US" sz="1800" dirty="0" err="1">
                          <a:solidFill>
                            <a:schemeClr val="tx1"/>
                          </a:solidFill>
                          <a:effectLst/>
                        </a:rPr>
                        <a:t>cazare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solicitați</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a:t>
                      </a:r>
                      <a:r>
                        <a:rPr lang="en-US" sz="1800" dirty="0" err="1">
                          <a:solidFill>
                            <a:schemeClr val="tx1"/>
                          </a:solidFill>
                          <a:effectLst/>
                        </a:rPr>
                        <a:t>locurilor</a:t>
                      </a:r>
                      <a:r>
                        <a:rPr lang="en-US" sz="1800" dirty="0">
                          <a:solidFill>
                            <a:schemeClr val="tx1"/>
                          </a:solidFill>
                          <a:effectLst/>
                        </a:rPr>
                        <a:t>, </a:t>
                      </a:r>
                      <a:r>
                        <a:rPr lang="en-US" sz="1800" dirty="0" err="1">
                          <a:solidFill>
                            <a:schemeClr val="tx1"/>
                          </a:solidFill>
                          <a:effectLst/>
                        </a:rPr>
                        <a:t>distribuirea</a:t>
                      </a:r>
                      <a:r>
                        <a:rPr lang="en-US" sz="1800" dirty="0">
                          <a:solidFill>
                            <a:schemeClr val="tx1"/>
                          </a:solidFill>
                          <a:effectLst/>
                        </a:rPr>
                        <a:t>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569381168"/>
                  </a:ext>
                </a:extLst>
              </a:tr>
              <a:tr h="171450">
                <a:tc>
                  <a:txBody>
                    <a:bodyPr/>
                    <a:lstStyle/>
                    <a:p>
                      <a:pPr marL="0" indent="0" algn="just">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condiţiilor</a:t>
                      </a:r>
                      <a:r>
                        <a:rPr lang="en-US" sz="1800" dirty="0">
                          <a:solidFill>
                            <a:schemeClr val="tx1"/>
                          </a:solidFill>
                          <a:effectLst/>
                        </a:rPr>
                        <a:t> de </a:t>
                      </a:r>
                      <a:r>
                        <a:rPr lang="en-US" sz="1800" dirty="0" err="1">
                          <a:solidFill>
                            <a:schemeClr val="tx1"/>
                          </a:solidFill>
                          <a:effectLst/>
                        </a:rPr>
                        <a:t>trai</a:t>
                      </a:r>
                      <a:r>
                        <a:rPr lang="en-US" sz="1800" dirty="0">
                          <a:solidFill>
                            <a:schemeClr val="tx1"/>
                          </a:solidFill>
                          <a:effectLst/>
                        </a:rPr>
                        <a:t> </a:t>
                      </a:r>
                      <a:r>
                        <a:rPr lang="en-US" sz="1800" dirty="0" err="1">
                          <a:solidFill>
                            <a:schemeClr val="tx1"/>
                          </a:solidFill>
                          <a:effectLst/>
                        </a:rPr>
                        <a:t>existente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beneficiați</a:t>
                      </a:r>
                      <a:r>
                        <a:rPr lang="en-US" sz="1800" dirty="0">
                          <a:solidFill>
                            <a:schemeClr val="tx1"/>
                          </a:solidFill>
                          <a:effectLst/>
                        </a:rPr>
                        <a:t>!!!</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802313775"/>
                  </a:ext>
                </a:extLst>
              </a:tr>
              <a:tr h="171450">
                <a:tc>
                  <a:txBody>
                    <a:bodyPr/>
                    <a:lstStyle/>
                    <a:p>
                      <a:pPr marL="0" indent="0" algn="just">
                        <a:spcAft>
                          <a:spcPts val="0"/>
                        </a:spcAft>
                      </a:pPr>
                      <a:r>
                        <a:rPr lang="en-US" sz="1800" dirty="0">
                          <a:solidFill>
                            <a:schemeClr val="tx1"/>
                          </a:solidFill>
                          <a:effectLst/>
                        </a:rPr>
                        <a:t>7. </a:t>
                      </a:r>
                      <a:r>
                        <a:rPr lang="en-US" sz="1800" dirty="0" err="1">
                          <a:solidFill>
                            <a:schemeClr val="tx1"/>
                          </a:solidFill>
                          <a:effectLst/>
                        </a:rPr>
                        <a:t>Facilităţi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servicii</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cu </a:t>
                      </a:r>
                      <a:r>
                        <a:rPr lang="en-US" sz="1800" dirty="0" err="1">
                          <a:solidFill>
                            <a:schemeClr val="tx1"/>
                          </a:solidFill>
                          <a:effectLst/>
                        </a:rPr>
                        <a:t>dizabilităţi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1368501199"/>
                  </a:ext>
                </a:extLst>
              </a:tr>
            </a:tbl>
          </a:graphicData>
        </a:graphic>
      </p:graphicFrame>
      <p:graphicFrame>
        <p:nvGraphicFramePr>
          <p:cNvPr id="10" name="Объект 9"/>
          <p:cNvGraphicFramePr>
            <a:graphicFrameLocks noGrp="1"/>
          </p:cNvGraphicFramePr>
          <p:nvPr>
            <p:ph sz="half" idx="2"/>
            <p:extLst>
              <p:ext uri="{D42A27DB-BD31-4B8C-83A1-F6EECF244321}">
                <p14:modId xmlns:p14="http://schemas.microsoft.com/office/powerpoint/2010/main" val="1903181226"/>
              </p:ext>
            </p:extLst>
          </p:nvPr>
        </p:nvGraphicFramePr>
        <p:xfrm>
          <a:off x="228599" y="3505200"/>
          <a:ext cx="11734799"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493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dirty="0" err="1"/>
              <a:t>Condițiile</a:t>
            </a:r>
            <a:r>
              <a:rPr lang="en-US" b="1" dirty="0"/>
              <a:t> </a:t>
            </a:r>
            <a:r>
              <a:rPr lang="en-US" b="1" dirty="0" err="1"/>
              <a:t>igienico-sanitare</a:t>
            </a:r>
            <a:r>
              <a:rPr lang="en-US" b="1" dirty="0"/>
              <a:t> </a:t>
            </a:r>
            <a:r>
              <a:rPr lang="en-US" b="1" dirty="0" err="1"/>
              <a:t>existente</a:t>
            </a:r>
            <a:endParaRPr lang="ru-RU"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293284658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834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Serviciile</a:t>
            </a:r>
            <a:r>
              <a:rPr lang="en-US" b="1" dirty="0"/>
              <a:t> de </a:t>
            </a:r>
            <a:r>
              <a:rPr lang="en-US" b="1" dirty="0" err="1"/>
              <a:t>foto-copiere</a:t>
            </a:r>
            <a:r>
              <a:rPr lang="en-US" b="1" dirty="0"/>
              <a:t> </a:t>
            </a:r>
            <a:r>
              <a:rPr lang="en-US" b="1" dirty="0" err="1"/>
              <a:t>existente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92043765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3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Serviciile</a:t>
            </a:r>
            <a:r>
              <a:rPr lang="en-US" sz="2800" b="1" dirty="0"/>
              <a:t> </a:t>
            </a:r>
            <a:r>
              <a:rPr lang="en-US" sz="2800" b="1" dirty="0" err="1"/>
              <a:t>oferite</a:t>
            </a:r>
            <a:r>
              <a:rPr lang="en-US" sz="2800" b="1" dirty="0"/>
              <a:t> la </a:t>
            </a:r>
            <a:r>
              <a:rPr lang="en-US" sz="2800" b="1" dirty="0" err="1"/>
              <a:t>cantinele</a:t>
            </a:r>
            <a:r>
              <a:rPr lang="en-US" sz="2800" b="1" dirty="0"/>
              <a:t> </a:t>
            </a:r>
            <a:r>
              <a:rPr lang="en-US" sz="2800" b="1" dirty="0" err="1"/>
              <a:t>şi</a:t>
            </a:r>
            <a:r>
              <a:rPr lang="en-US" sz="2800" b="1" dirty="0"/>
              <a:t> </a:t>
            </a:r>
            <a:r>
              <a:rPr lang="en-US" sz="2800" b="1" dirty="0" err="1"/>
              <a:t>cafetăriile</a:t>
            </a:r>
            <a:r>
              <a:rPr lang="en-US" sz="2800" b="1" dirty="0"/>
              <a:t> </a:t>
            </a:r>
            <a:r>
              <a:rPr lang="en-US" sz="2800" b="1" dirty="0" err="1"/>
              <a:t>studenţeşti</a:t>
            </a:r>
            <a:r>
              <a:rPr lang="en-US" sz="2800" b="1" dirty="0"/>
              <a:t> din </a:t>
            </a:r>
            <a:r>
              <a:rPr lang="en-US" sz="2800" b="1" dirty="0" err="1"/>
              <a:t>cadrul</a:t>
            </a:r>
            <a:r>
              <a:rPr lang="en-US" sz="2800" b="1" dirty="0"/>
              <a:t> ULIM (</a:t>
            </a:r>
            <a:r>
              <a:rPr lang="en-US" sz="2800" b="1" dirty="0" err="1"/>
              <a:t>meniu</a:t>
            </a:r>
            <a:r>
              <a:rPr lang="en-US" sz="2800" b="1" dirty="0"/>
              <a:t>, </a:t>
            </a:r>
            <a:r>
              <a:rPr lang="en-US" sz="2800" b="1" dirty="0" err="1"/>
              <a:t>servire</a:t>
            </a:r>
            <a:r>
              <a:rPr lang="en-US" sz="2800" b="1" dirty="0"/>
              <a:t>, program)</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20063227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629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serviciilor</a:t>
            </a:r>
            <a:r>
              <a:rPr lang="en-US" b="1" dirty="0"/>
              <a:t> </a:t>
            </a:r>
            <a:r>
              <a:rPr lang="en-US" b="1" dirty="0" err="1"/>
              <a:t>medicale</a:t>
            </a:r>
            <a:r>
              <a:rPr lang="en-US" b="1" dirty="0"/>
              <a:t> </a:t>
            </a:r>
            <a:r>
              <a:rPr lang="en-US" b="1" dirty="0" err="1"/>
              <a:t>oferite</a:t>
            </a:r>
            <a:r>
              <a:rPr lang="en-US" b="1" dirty="0"/>
              <a:t> </a:t>
            </a:r>
            <a:r>
              <a:rPr lang="en-US" b="1" dirty="0" err="1"/>
              <a:t>în</a:t>
            </a:r>
            <a:r>
              <a:rPr lang="en-US" b="1" dirty="0"/>
              <a:t> </a:t>
            </a:r>
            <a:r>
              <a:rPr lang="en-US" b="1" dirty="0" err="1"/>
              <a:t>cadrul</a:t>
            </a:r>
            <a:r>
              <a:rPr lang="en-US" b="1" dirty="0"/>
              <a:t> </a:t>
            </a:r>
            <a:r>
              <a:rPr lang="en-US" b="1" dirty="0" err="1"/>
              <a:t>universităţii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4907863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911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Posibilitatea</a:t>
            </a:r>
            <a:r>
              <a:rPr lang="en-US" b="1" dirty="0"/>
              <a:t> de a </a:t>
            </a:r>
            <a:r>
              <a:rPr lang="en-US" b="1" dirty="0" err="1"/>
              <a:t>obţine</a:t>
            </a:r>
            <a:r>
              <a:rPr lang="en-US" b="1" dirty="0"/>
              <a:t> un </a:t>
            </a:r>
            <a:r>
              <a:rPr lang="en-US" b="1" dirty="0" err="1"/>
              <a:t>loc</a:t>
            </a:r>
            <a:r>
              <a:rPr lang="en-US" b="1" dirty="0"/>
              <a:t> de </a:t>
            </a:r>
            <a:r>
              <a:rPr lang="en-US" b="1" dirty="0" err="1"/>
              <a:t>cazare</a:t>
            </a:r>
            <a:r>
              <a:rPr lang="en-US" b="1" dirty="0"/>
              <a:t> </a:t>
            </a:r>
            <a:r>
              <a:rPr lang="en-US" b="1" dirty="0" err="1"/>
              <a:t>în</a:t>
            </a:r>
            <a:r>
              <a:rPr lang="en-US" b="1" dirty="0"/>
              <a:t> </a:t>
            </a:r>
            <a:r>
              <a:rPr lang="en-US" b="1" dirty="0" err="1"/>
              <a:t>căminul</a:t>
            </a:r>
            <a:r>
              <a:rPr lang="en-US" b="1" dirty="0"/>
              <a:t> </a:t>
            </a:r>
            <a:r>
              <a:rPr lang="en-US" b="1" dirty="0" err="1"/>
              <a:t>studenţesc</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7838452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05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Calitatea</a:t>
            </a:r>
            <a:r>
              <a:rPr lang="en-US" sz="3600" b="1" dirty="0"/>
              <a:t> </a:t>
            </a:r>
            <a:r>
              <a:rPr lang="en-US" sz="3600" b="1" dirty="0" err="1"/>
              <a:t>condiţiilor</a:t>
            </a:r>
            <a:r>
              <a:rPr lang="en-US" sz="3600" b="1" dirty="0"/>
              <a:t> de </a:t>
            </a:r>
            <a:r>
              <a:rPr lang="en-US" sz="3600" b="1" dirty="0" err="1"/>
              <a:t>trai</a:t>
            </a:r>
            <a:r>
              <a:rPr lang="en-US" sz="3600" b="1" dirty="0"/>
              <a:t> </a:t>
            </a:r>
            <a:r>
              <a:rPr lang="en-US" sz="3600" b="1" dirty="0" err="1"/>
              <a:t>existente</a:t>
            </a:r>
            <a:r>
              <a:rPr lang="en-US" sz="3600" b="1" dirty="0"/>
              <a:t> </a:t>
            </a:r>
            <a:r>
              <a:rPr lang="en-US" sz="3600" b="1" dirty="0" err="1"/>
              <a:t>în</a:t>
            </a:r>
            <a:r>
              <a:rPr lang="en-US" sz="3600" b="1" dirty="0"/>
              <a:t> </a:t>
            </a:r>
            <a:r>
              <a:rPr lang="en-US" sz="3600" b="1" dirty="0" err="1"/>
              <a:t>căminul</a:t>
            </a:r>
            <a:r>
              <a:rPr lang="en-US" sz="3600" b="1" dirty="0"/>
              <a:t> </a:t>
            </a:r>
            <a:r>
              <a:rPr lang="en-US" sz="3600" b="1" dirty="0" err="1"/>
              <a:t>studenţesc</a:t>
            </a:r>
            <a:r>
              <a:rPr lang="en-US" sz="3600" b="1" dirty="0"/>
              <a:t> – </a:t>
            </a:r>
            <a:r>
              <a:rPr lang="en-US" sz="3600" b="1" dirty="0" err="1"/>
              <a:t>dacă</a:t>
            </a:r>
            <a:r>
              <a:rPr lang="en-US" sz="3600" b="1" dirty="0"/>
              <a:t> </a:t>
            </a:r>
            <a:r>
              <a:rPr lang="en-US" sz="3600" b="1" dirty="0" err="1"/>
              <a:t>beneficiați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10587824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67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Facilităţi</a:t>
            </a:r>
            <a:r>
              <a:rPr lang="en-US" b="1" dirty="0"/>
              <a:t> </a:t>
            </a:r>
            <a:r>
              <a:rPr lang="en-US" b="1" dirty="0" err="1"/>
              <a:t>şi</a:t>
            </a:r>
            <a:r>
              <a:rPr lang="en-US" b="1" dirty="0"/>
              <a:t> </a:t>
            </a:r>
            <a:r>
              <a:rPr lang="en-US" b="1" dirty="0" err="1"/>
              <a:t>servicii</a:t>
            </a:r>
            <a:r>
              <a:rPr lang="en-US" b="1" dirty="0"/>
              <a:t> </a:t>
            </a:r>
            <a:r>
              <a:rPr lang="en-US" b="1" dirty="0" err="1"/>
              <a:t>oferite</a:t>
            </a:r>
            <a:r>
              <a:rPr lang="en-US" b="1" dirty="0"/>
              <a:t> </a:t>
            </a:r>
            <a:r>
              <a:rPr lang="en-US" b="1" dirty="0" err="1"/>
              <a:t>studenţilor</a:t>
            </a:r>
            <a:r>
              <a:rPr lang="en-US" b="1" dirty="0"/>
              <a:t> cu </a:t>
            </a:r>
            <a:r>
              <a:rPr lang="en-US" b="1" dirty="0" err="1"/>
              <a:t>dizabilităţi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92725786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882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981200" y="274638"/>
            <a:ext cx="8229600" cy="639762"/>
          </a:xfrm>
        </p:spPr>
        <p:txBody>
          <a:bodyPr/>
          <a:lstStyle/>
          <a:p>
            <a:r>
              <a:rPr lang="en-US" b="1" dirty="0" err="1"/>
              <a:t>Baza</a:t>
            </a:r>
            <a:r>
              <a:rPr lang="en-US" b="1" dirty="0"/>
              <a:t> </a:t>
            </a:r>
            <a:r>
              <a:rPr lang="en-US" b="1" dirty="0" err="1"/>
              <a:t>materială</a:t>
            </a:r>
            <a:endParaRPr lang="ru-RU" dirty="0"/>
          </a:p>
        </p:txBody>
      </p:sp>
      <p:graphicFrame>
        <p:nvGraphicFramePr>
          <p:cNvPr id="9" name="Объект 8"/>
          <p:cNvGraphicFramePr>
            <a:graphicFrameLocks noGrp="1"/>
          </p:cNvGraphicFramePr>
          <p:nvPr>
            <p:ph sz="half" idx="2"/>
            <p:extLst>
              <p:ext uri="{D42A27DB-BD31-4B8C-83A1-F6EECF244321}">
                <p14:modId xmlns:p14="http://schemas.microsoft.com/office/powerpoint/2010/main" val="3108327110"/>
              </p:ext>
            </p:extLst>
          </p:nvPr>
        </p:nvGraphicFramePr>
        <p:xfrm>
          <a:off x="228600" y="907951"/>
          <a:ext cx="11734800" cy="1961312"/>
        </p:xfrm>
        <a:graphic>
          <a:graphicData uri="http://schemas.openxmlformats.org/drawingml/2006/table">
            <a:tbl>
              <a:tblPr firstRow="1" firstCol="1" bandRow="1">
                <a:tableStyleId>{5C22544A-7EE6-4342-B048-85BDC9FD1C3A}</a:tableStyleId>
              </a:tblPr>
              <a:tblGrid>
                <a:gridCol w="11734800">
                  <a:extLst>
                    <a:ext uri="{9D8B030D-6E8A-4147-A177-3AD203B41FA5}">
                      <a16:colId xmlns:a16="http://schemas.microsoft.com/office/drawing/2014/main" val="3616102372"/>
                    </a:ext>
                  </a:extLst>
                </a:gridCol>
              </a:tblGrid>
              <a:tr h="235049">
                <a:tc>
                  <a:txBody>
                    <a:bodyPr/>
                    <a:lstStyle/>
                    <a:p>
                      <a:pPr indent="0" algn="just">
                        <a:lnSpc>
                          <a:spcPct val="100000"/>
                        </a:lnSpc>
                        <a:spcAft>
                          <a:spcPts val="0"/>
                        </a:spcAft>
                      </a:pPr>
                      <a:r>
                        <a:rPr lang="en-US" sz="1800" dirty="0">
                          <a:solidFill>
                            <a:schemeClr val="tx1"/>
                          </a:solidFill>
                          <a:effectLst/>
                        </a:rPr>
                        <a:t>1.  </a:t>
                      </a:r>
                      <a:r>
                        <a:rPr lang="en-US" sz="1800" dirty="0" err="1">
                          <a:solidFill>
                            <a:schemeClr val="tx1"/>
                          </a:solidFill>
                          <a:effectLst/>
                        </a:rPr>
                        <a:t>Spaţiile</a:t>
                      </a:r>
                      <a:r>
                        <a:rPr lang="en-US" sz="1800" dirty="0">
                          <a:solidFill>
                            <a:schemeClr val="tx1"/>
                          </a:solidFill>
                          <a:effectLst/>
                        </a:rPr>
                        <a:t> dedicate </a:t>
                      </a:r>
                      <a:r>
                        <a:rPr lang="en-US" sz="1800" dirty="0" err="1">
                          <a:solidFill>
                            <a:schemeClr val="tx1"/>
                          </a:solidFill>
                          <a:effectLst/>
                        </a:rPr>
                        <a:t>activităţilor</a:t>
                      </a:r>
                      <a:r>
                        <a:rPr lang="en-US" sz="1800" dirty="0">
                          <a:solidFill>
                            <a:schemeClr val="tx1"/>
                          </a:solidFill>
                          <a:effectLst/>
                        </a:rPr>
                        <a:t> de </a:t>
                      </a:r>
                      <a:r>
                        <a:rPr lang="en-US" sz="1800" dirty="0" err="1">
                          <a:solidFill>
                            <a:schemeClr val="tx1"/>
                          </a:solidFill>
                          <a:effectLst/>
                        </a:rPr>
                        <a:t>învăţare</a:t>
                      </a:r>
                      <a:r>
                        <a:rPr lang="en-US" sz="1800" dirty="0">
                          <a:solidFill>
                            <a:schemeClr val="tx1"/>
                          </a:solidFill>
                          <a:effectLst/>
                        </a:rPr>
                        <a:t> (</a:t>
                      </a:r>
                      <a:r>
                        <a:rPr lang="en-US" sz="1800" dirty="0" err="1">
                          <a:solidFill>
                            <a:schemeClr val="tx1"/>
                          </a:solidFill>
                          <a:effectLst/>
                        </a:rPr>
                        <a:t>capacitatea</a:t>
                      </a:r>
                      <a:r>
                        <a:rPr lang="en-US" sz="1800" dirty="0">
                          <a:solidFill>
                            <a:schemeClr val="tx1"/>
                          </a:solidFill>
                          <a:effectLst/>
                        </a:rPr>
                        <a:t> </a:t>
                      </a:r>
                      <a:r>
                        <a:rPr lang="en-US" sz="1800" dirty="0" err="1">
                          <a:solidFill>
                            <a:schemeClr val="tx1"/>
                          </a:solidFill>
                          <a:effectLst/>
                        </a:rPr>
                        <a:t>spaţiilor</a:t>
                      </a:r>
                      <a:r>
                        <a:rPr lang="en-US" sz="1800" dirty="0">
                          <a:solidFill>
                            <a:schemeClr val="tx1"/>
                          </a:solidFill>
                          <a:effectLst/>
                        </a:rPr>
                        <a:t>, </a:t>
                      </a:r>
                      <a:r>
                        <a:rPr lang="en-US" sz="1800" dirty="0" err="1">
                          <a:solidFill>
                            <a:schemeClr val="tx1"/>
                          </a:solidFill>
                          <a:effectLst/>
                        </a:rPr>
                        <a:t>condiţii</a:t>
                      </a:r>
                      <a:r>
                        <a:rPr lang="en-US" sz="1800" dirty="0">
                          <a:solidFill>
                            <a:schemeClr val="tx1"/>
                          </a:solidFill>
                          <a:effectLst/>
                        </a:rPr>
                        <a:t> </a:t>
                      </a:r>
                      <a:r>
                        <a:rPr lang="en-US" sz="1800" dirty="0" err="1">
                          <a:solidFill>
                            <a:schemeClr val="tx1"/>
                          </a:solidFill>
                          <a:effectLst/>
                        </a:rPr>
                        <a:t>termice</a:t>
                      </a:r>
                      <a:r>
                        <a:rPr lang="en-US" sz="1800" dirty="0">
                          <a:solidFill>
                            <a:schemeClr val="tx1"/>
                          </a:solidFill>
                          <a:effectLst/>
                        </a:rPr>
                        <a:t>, </a:t>
                      </a:r>
                      <a:r>
                        <a:rPr lang="en-US" sz="1800" dirty="0" err="1">
                          <a:solidFill>
                            <a:schemeClr val="tx1"/>
                          </a:solidFill>
                          <a:effectLst/>
                        </a:rPr>
                        <a:t>acustice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4169987634"/>
                  </a:ext>
                </a:extLst>
              </a:tr>
              <a:tr h="274047">
                <a:tc>
                  <a:txBody>
                    <a:bodyPr/>
                    <a:lstStyle/>
                    <a:p>
                      <a:pPr indent="0" algn="just">
                        <a:lnSpc>
                          <a:spcPct val="100000"/>
                        </a:lnSpc>
                        <a:spcAft>
                          <a:spcPts val="0"/>
                        </a:spcAft>
                      </a:pPr>
                      <a:r>
                        <a:rPr lang="en-US" sz="1800" dirty="0">
                          <a:solidFill>
                            <a:schemeClr val="tx1"/>
                          </a:solidFill>
                          <a:effectLst/>
                        </a:rPr>
                        <a:t>2.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a:t>
                      </a:r>
                      <a:r>
                        <a:rPr lang="en-US" sz="1800" dirty="0" err="1">
                          <a:solidFill>
                            <a:schemeClr val="tx1"/>
                          </a:solidFill>
                          <a:effectLst/>
                        </a:rPr>
                        <a:t>pentru</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practice/</a:t>
                      </a:r>
                      <a:r>
                        <a:rPr lang="en-US" sz="1800" dirty="0" err="1">
                          <a:solidFill>
                            <a:schemeClr val="tx1"/>
                          </a:solidFill>
                          <a:effectLst/>
                        </a:rPr>
                        <a:t>laboratoare</a:t>
                      </a:r>
                      <a:r>
                        <a:rPr lang="en-US" sz="1800" dirty="0">
                          <a:solidFill>
                            <a:schemeClr val="tx1"/>
                          </a:solidFill>
                          <a:effectLst/>
                        </a:rPr>
                        <a:t> (</a:t>
                      </a:r>
                      <a:r>
                        <a:rPr lang="en-US" sz="1800" dirty="0" err="1">
                          <a:solidFill>
                            <a:schemeClr val="tx1"/>
                          </a:solidFill>
                          <a:effectLst/>
                        </a:rPr>
                        <a:t>dotare</a:t>
                      </a:r>
                      <a:r>
                        <a:rPr lang="en-US" sz="1800" dirty="0">
                          <a:solidFill>
                            <a:schemeClr val="tx1"/>
                          </a:solidFill>
                          <a:effectLst/>
                        </a:rPr>
                        <a:t> cu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necesare</a:t>
                      </a:r>
                      <a:r>
                        <a:rPr lang="en-US" sz="1800" dirty="0">
                          <a:solidFill>
                            <a:schemeClr val="tx1"/>
                          </a:solidFill>
                          <a:effectLst/>
                        </a:rPr>
                        <a:t>, </a:t>
                      </a:r>
                      <a:r>
                        <a:rPr lang="en-US" sz="1800" dirty="0" err="1">
                          <a:solidFill>
                            <a:schemeClr val="tx1"/>
                          </a:solidFill>
                          <a:effectLst/>
                        </a:rPr>
                        <a:t>starea</a:t>
                      </a:r>
                      <a:r>
                        <a:rPr lang="en-US" sz="1800" dirty="0">
                          <a:solidFill>
                            <a:schemeClr val="tx1"/>
                          </a:solidFill>
                          <a:effectLst/>
                        </a:rPr>
                        <a:t> </a:t>
                      </a:r>
                      <a:r>
                        <a:rPr lang="en-US" sz="1800" dirty="0" err="1">
                          <a:solidFill>
                            <a:schemeClr val="tx1"/>
                          </a:solidFill>
                          <a:effectLst/>
                        </a:rPr>
                        <a:t>tehnică</a:t>
                      </a:r>
                      <a:r>
                        <a:rPr lang="en-US" sz="1800" dirty="0">
                          <a:solidFill>
                            <a:schemeClr val="tx1"/>
                          </a:solidFill>
                          <a:effectLst/>
                        </a:rPr>
                        <a:t> a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1338443445"/>
                  </a:ext>
                </a:extLst>
              </a:tr>
              <a:tr h="284588">
                <a:tc>
                  <a:txBody>
                    <a:bodyPr/>
                    <a:lstStyle/>
                    <a:p>
                      <a:pPr indent="0" algn="just">
                        <a:lnSpc>
                          <a:spcPct val="100000"/>
                        </a:lnSpc>
                        <a:spcAft>
                          <a:spcPts val="0"/>
                        </a:spcAft>
                      </a:pPr>
                      <a:r>
                        <a:rPr lang="en-US" sz="1800" dirty="0">
                          <a:solidFill>
                            <a:schemeClr val="tx1"/>
                          </a:solidFill>
                          <a:effectLst/>
                        </a:rPr>
                        <a:t>3.Dotarea </a:t>
                      </a:r>
                      <a:r>
                        <a:rPr lang="en-US" sz="1800" dirty="0" err="1">
                          <a:solidFill>
                            <a:schemeClr val="tx1"/>
                          </a:solidFill>
                          <a:effectLst/>
                        </a:rPr>
                        <a:t>bibliotecilor</a:t>
                      </a:r>
                      <a:r>
                        <a:rPr lang="en-US" sz="1800" dirty="0">
                          <a:solidFill>
                            <a:schemeClr val="tx1"/>
                          </a:solidFill>
                          <a:effectLst/>
                        </a:rPr>
                        <a:t> (</a:t>
                      </a:r>
                      <a:r>
                        <a:rPr lang="en-US" sz="1800" dirty="0" err="1">
                          <a:solidFill>
                            <a:schemeClr val="tx1"/>
                          </a:solidFill>
                          <a:effectLst/>
                        </a:rPr>
                        <a:t>diversitatea</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actualitatea</a:t>
                      </a:r>
                      <a:r>
                        <a:rPr lang="en-US" sz="1800" dirty="0">
                          <a:solidFill>
                            <a:schemeClr val="tx1"/>
                          </a:solidFill>
                          <a:effectLst/>
                        </a:rPr>
                        <a:t> </a:t>
                      </a:r>
                      <a:r>
                        <a:rPr lang="en-US" sz="1800" dirty="0" err="1">
                          <a:solidFill>
                            <a:schemeClr val="tx1"/>
                          </a:solidFill>
                          <a:effectLst/>
                        </a:rPr>
                        <a:t>publicaţiilor</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de </a:t>
                      </a:r>
                      <a:r>
                        <a:rPr lang="en-US" sz="1800" dirty="0" err="1">
                          <a:solidFill>
                            <a:schemeClr val="tx1"/>
                          </a:solidFill>
                          <a:effectLst/>
                        </a:rPr>
                        <a:t>exemplare</a:t>
                      </a:r>
                      <a:r>
                        <a:rPr lang="en-US" sz="1800" dirty="0">
                          <a:solidFill>
                            <a:schemeClr val="tx1"/>
                          </a:solidFill>
                          <a:effectLst/>
                        </a:rPr>
                        <a:t>, </a:t>
                      </a:r>
                      <a:r>
                        <a:rPr lang="en-US" sz="1800" dirty="0" err="1">
                          <a:solidFill>
                            <a:schemeClr val="tx1"/>
                          </a:solidFill>
                          <a:effectLst/>
                        </a:rPr>
                        <a:t>baze</a:t>
                      </a:r>
                      <a:r>
                        <a:rPr lang="en-US" sz="1800" dirty="0">
                          <a:solidFill>
                            <a:schemeClr val="tx1"/>
                          </a:solidFill>
                          <a:effectLst/>
                        </a:rPr>
                        <a:t> de date online) </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1902716934"/>
                  </a:ext>
                </a:extLst>
              </a:tr>
              <a:tr h="284588">
                <a:tc>
                  <a:txBody>
                    <a:bodyPr/>
                    <a:lstStyle/>
                    <a:p>
                      <a:pPr indent="0" algn="just">
                        <a:lnSpc>
                          <a:spcPct val="100000"/>
                        </a:lnSpc>
                        <a:spcAft>
                          <a:spcPts val="0"/>
                        </a:spcAft>
                      </a:pPr>
                      <a:r>
                        <a:rPr lang="en-US" sz="1800" dirty="0">
                          <a:solidFill>
                            <a:schemeClr val="tx1"/>
                          </a:solidFill>
                          <a:effectLst/>
                        </a:rPr>
                        <a:t>4. </a:t>
                      </a:r>
                      <a:r>
                        <a:rPr lang="en-US" sz="1800" dirty="0" err="1">
                          <a:solidFill>
                            <a:schemeClr val="tx1"/>
                          </a:solidFill>
                          <a:effectLst/>
                        </a:rPr>
                        <a:t>Dotarea</a:t>
                      </a:r>
                      <a:r>
                        <a:rPr lang="en-US" sz="1800" dirty="0">
                          <a:solidFill>
                            <a:schemeClr val="tx1"/>
                          </a:solidFill>
                          <a:effectLst/>
                        </a:rPr>
                        <a:t> </a:t>
                      </a:r>
                      <a:r>
                        <a:rPr lang="en-US" sz="1800" dirty="0" err="1">
                          <a:solidFill>
                            <a:schemeClr val="tx1"/>
                          </a:solidFill>
                          <a:effectLst/>
                        </a:rPr>
                        <a:t>sălilor</a:t>
                      </a:r>
                      <a:r>
                        <a:rPr lang="en-US" sz="1800" dirty="0">
                          <a:solidFill>
                            <a:schemeClr val="tx1"/>
                          </a:solidFill>
                          <a:effectLst/>
                        </a:rPr>
                        <a:t> de curs cu </a:t>
                      </a:r>
                      <a:r>
                        <a:rPr lang="en-US" sz="1800" dirty="0" err="1">
                          <a:solidFill>
                            <a:schemeClr val="tx1"/>
                          </a:solidFill>
                          <a:effectLst/>
                        </a:rPr>
                        <a:t>tehnologii</a:t>
                      </a:r>
                      <a:r>
                        <a:rPr lang="en-US" sz="1800" dirty="0">
                          <a:solidFill>
                            <a:schemeClr val="tx1"/>
                          </a:solidFill>
                          <a:effectLst/>
                        </a:rPr>
                        <a:t> </a:t>
                      </a:r>
                      <a:r>
                        <a:rPr lang="en-US" sz="1800" dirty="0" err="1">
                          <a:solidFill>
                            <a:schemeClr val="tx1"/>
                          </a:solidFill>
                          <a:effectLst/>
                        </a:rPr>
                        <a:t>informaționale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055238601"/>
                  </a:ext>
                </a:extLst>
              </a:tr>
              <a:tr h="284588">
                <a:tc>
                  <a:txBody>
                    <a:bodyPr/>
                    <a:lstStyle/>
                    <a:p>
                      <a:pPr indent="0" algn="just">
                        <a:lnSpc>
                          <a:spcPct val="100000"/>
                        </a:lnSpc>
                        <a:spcAft>
                          <a:spcPts val="0"/>
                        </a:spcAft>
                      </a:pPr>
                      <a:r>
                        <a:rPr lang="en-US" sz="1800" dirty="0">
                          <a:solidFill>
                            <a:schemeClr val="tx1"/>
                          </a:solidFill>
                          <a:effectLst/>
                        </a:rPr>
                        <a:t>5.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general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universitate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154069231"/>
                  </a:ext>
                </a:extLst>
              </a:tr>
              <a:tr h="284588">
                <a:tc>
                  <a:txBody>
                    <a:bodyPr/>
                    <a:lstStyle/>
                    <a:p>
                      <a:pPr indent="0" algn="just">
                        <a:lnSpc>
                          <a:spcPct val="100000"/>
                        </a:lnSpc>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la </a:t>
                      </a:r>
                      <a:r>
                        <a:rPr lang="en-US" sz="1800" dirty="0" err="1">
                          <a:solidFill>
                            <a:schemeClr val="tx1"/>
                          </a:solidFill>
                          <a:effectLst/>
                        </a:rPr>
                        <a:t>facultate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3289332010"/>
                  </a:ext>
                </a:extLst>
              </a:tr>
            </a:tbl>
          </a:graphicData>
        </a:graphic>
      </p:graphicFrame>
      <p:graphicFrame>
        <p:nvGraphicFramePr>
          <p:cNvPr id="10" name="Объект 9"/>
          <p:cNvGraphicFramePr>
            <a:graphicFrameLocks noGrp="1"/>
          </p:cNvGraphicFramePr>
          <p:nvPr>
            <p:ph sz="half" idx="1"/>
            <p:extLst>
              <p:ext uri="{D42A27DB-BD31-4B8C-83A1-F6EECF244321}">
                <p14:modId xmlns:p14="http://schemas.microsoft.com/office/powerpoint/2010/main" val="3388720025"/>
              </p:ext>
            </p:extLst>
          </p:nvPr>
        </p:nvGraphicFramePr>
        <p:xfrm>
          <a:off x="228600" y="2971800"/>
          <a:ext cx="117348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7247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Spaţiile</a:t>
            </a:r>
            <a:r>
              <a:rPr lang="en-US" sz="3200" b="1" dirty="0"/>
              <a:t> dedicate </a:t>
            </a:r>
            <a:r>
              <a:rPr lang="en-US" sz="3200" b="1" dirty="0" err="1"/>
              <a:t>activităţilor</a:t>
            </a:r>
            <a:r>
              <a:rPr lang="en-US" sz="3200" b="1" dirty="0"/>
              <a:t> de </a:t>
            </a:r>
            <a:r>
              <a:rPr lang="en-US" sz="3200" b="1" dirty="0" err="1"/>
              <a:t>învăţare</a:t>
            </a:r>
            <a:r>
              <a:rPr lang="en-US" sz="3200" b="1" dirty="0"/>
              <a:t> (</a:t>
            </a:r>
            <a:r>
              <a:rPr lang="en-US" sz="3200" b="1" dirty="0" err="1"/>
              <a:t>capacitatea</a:t>
            </a:r>
            <a:r>
              <a:rPr lang="en-US" sz="3200" b="1" dirty="0"/>
              <a:t> </a:t>
            </a:r>
            <a:r>
              <a:rPr lang="en-US" sz="3200" b="1" dirty="0" err="1"/>
              <a:t>spaţiilor</a:t>
            </a:r>
            <a:r>
              <a:rPr lang="en-US" sz="3200" b="1" dirty="0"/>
              <a:t>, </a:t>
            </a:r>
            <a:r>
              <a:rPr lang="en-US" sz="3200" b="1" dirty="0" err="1"/>
              <a:t>condiţii</a:t>
            </a:r>
            <a:r>
              <a:rPr lang="en-US" sz="3200" b="1" dirty="0"/>
              <a:t> </a:t>
            </a:r>
            <a:r>
              <a:rPr lang="en-US" sz="3200" b="1" dirty="0" err="1"/>
              <a:t>termice</a:t>
            </a:r>
            <a:r>
              <a:rPr lang="en-US" sz="3200" b="1" dirty="0"/>
              <a:t>, </a:t>
            </a:r>
            <a:r>
              <a:rPr lang="en-US" sz="3200" b="1" dirty="0" err="1"/>
              <a:t>acustice</a:t>
            </a:r>
            <a:r>
              <a:rPr lang="en-US" sz="3200" b="1" dirty="0"/>
              <a:t>)</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410649528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262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524000"/>
          </a:xfrm>
          <a:gradFill>
            <a:gsLst>
              <a:gs pos="0">
                <a:schemeClr val="accent1">
                  <a:tint val="66000"/>
                  <a:satMod val="160000"/>
                </a:schemeClr>
              </a:gs>
              <a:gs pos="90000">
                <a:schemeClr val="accent1">
                  <a:tint val="44500"/>
                  <a:satMod val="160000"/>
                </a:schemeClr>
              </a:gs>
              <a:gs pos="100000">
                <a:schemeClr val="accent1">
                  <a:tint val="23500"/>
                  <a:satMod val="160000"/>
                </a:schemeClr>
              </a:gs>
            </a:gsLst>
            <a:lin ang="5400000" scaled="0"/>
          </a:gradFill>
        </p:spPr>
        <p:txBody>
          <a:bodyPr/>
          <a:lstStyle/>
          <a:p>
            <a:pPr lvl="1"/>
            <a:r>
              <a:rPr lang="ro-RO" sz="3000" dirty="0"/>
              <a:t>Conținutul chestionarului este elaborat, discutat și aprobat în conformitate cu cîteva principii: </a:t>
            </a:r>
            <a:endParaRPr lang="en-US" dirty="0"/>
          </a:p>
        </p:txBody>
      </p:sp>
      <p:sp>
        <p:nvSpPr>
          <p:cNvPr id="3" name="Content Placeholder 2"/>
          <p:cNvSpPr>
            <a:spLocks noGrp="1"/>
          </p:cNvSpPr>
          <p:nvPr>
            <p:ph idx="1"/>
          </p:nvPr>
        </p:nvSpPr>
        <p:spPr>
          <a:xfrm>
            <a:off x="381000" y="1905000"/>
            <a:ext cx="11430000" cy="4267200"/>
          </a:xfrm>
          <a:gradFill>
            <a:gsLst>
              <a:gs pos="0">
                <a:schemeClr val="bg1"/>
              </a:gs>
              <a:gs pos="90000">
                <a:schemeClr val="accent1">
                  <a:tint val="44500"/>
                  <a:satMod val="160000"/>
                </a:schemeClr>
              </a:gs>
              <a:gs pos="100000">
                <a:schemeClr val="accent1">
                  <a:tint val="23500"/>
                  <a:satMod val="160000"/>
                </a:schemeClr>
              </a:gs>
            </a:gsLst>
            <a:lin ang="5400000" scaled="0"/>
          </a:gradFill>
        </p:spPr>
        <p:txBody>
          <a:bodyPr/>
          <a:lstStyle/>
          <a:p>
            <a:pPr marL="514350" lvl="1" indent="-514350">
              <a:buAutoNum type="alphaLcParenR"/>
            </a:pPr>
            <a:r>
              <a:rPr lang="ro-RO" sz="3000" dirty="0"/>
              <a:t>principiul confidențialității – asigurarea anonimității studenților participanți la chestionare; </a:t>
            </a:r>
          </a:p>
          <a:p>
            <a:pPr marL="514350" lvl="1" indent="-514350">
              <a:buAutoNum type="alphaLcParenR"/>
            </a:pPr>
            <a:r>
              <a:rPr lang="ro-RO" sz="3000" dirty="0"/>
              <a:t>principiul transparenței – cunoașterea de către student a rolului normativ și functional al rezultatelor sondajului; </a:t>
            </a:r>
          </a:p>
          <a:p>
            <a:pPr marL="514350" lvl="1" indent="-514350">
              <a:buAutoNum type="alphaLcParenR"/>
            </a:pPr>
            <a:r>
              <a:rPr lang="ro-RO" sz="3000" dirty="0"/>
              <a:t>principiul respectului reciproc între părțile procesului de evaluare, respectarea căruia se asigură prin procedura de aplicare a chestionarului, operaționalizare a rezultatelor, elaborare a concluziilor și recomandărilor finale.</a:t>
            </a:r>
            <a:endParaRPr lang="en-US" dirty="0"/>
          </a:p>
        </p:txBody>
      </p:sp>
    </p:spTree>
    <p:extLst>
      <p:ext uri="{BB962C8B-B14F-4D97-AF65-F5344CB8AC3E}">
        <p14:creationId xmlns:p14="http://schemas.microsoft.com/office/powerpoint/2010/main" val="484361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Echipamentele</a:t>
            </a:r>
            <a:r>
              <a:rPr lang="en-US" b="1" dirty="0"/>
              <a:t> </a:t>
            </a:r>
            <a:r>
              <a:rPr lang="en-US" b="1" dirty="0" err="1"/>
              <a:t>disponibile</a:t>
            </a:r>
            <a:r>
              <a:rPr lang="en-US" b="1" dirty="0"/>
              <a:t> </a:t>
            </a:r>
            <a:r>
              <a:rPr lang="en-US" b="1" dirty="0" err="1"/>
              <a:t>pentru</a:t>
            </a:r>
            <a:r>
              <a:rPr lang="en-US" b="1" dirty="0"/>
              <a:t> </a:t>
            </a:r>
            <a:r>
              <a:rPr lang="en-US" b="1" dirty="0" err="1"/>
              <a:t>cursurile</a:t>
            </a:r>
            <a:r>
              <a:rPr lang="en-US" b="1" dirty="0"/>
              <a:t> practice/</a:t>
            </a:r>
            <a:r>
              <a:rPr lang="en-US" b="1" dirty="0" err="1"/>
              <a:t>laboratoare</a:t>
            </a:r>
            <a:r>
              <a:rPr lang="en-US" b="1" dirty="0"/>
              <a:t> </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56683675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8125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Dotarea</a:t>
            </a:r>
            <a:r>
              <a:rPr lang="en-US" sz="2800" b="1" dirty="0"/>
              <a:t> </a:t>
            </a:r>
            <a:r>
              <a:rPr lang="en-US" sz="2800" b="1" dirty="0" err="1"/>
              <a:t>bibliotecilor</a:t>
            </a:r>
            <a:r>
              <a:rPr lang="en-US" sz="2800" b="1" dirty="0"/>
              <a:t> (</a:t>
            </a:r>
            <a:r>
              <a:rPr lang="en-US" sz="2800" b="1" dirty="0" err="1"/>
              <a:t>diversitatea</a:t>
            </a:r>
            <a:r>
              <a:rPr lang="en-US" sz="2800" b="1" dirty="0"/>
              <a:t> </a:t>
            </a:r>
            <a:r>
              <a:rPr lang="en-US" sz="2800" b="1" dirty="0" err="1"/>
              <a:t>şi</a:t>
            </a:r>
            <a:r>
              <a:rPr lang="en-US" sz="2800" b="1" dirty="0"/>
              <a:t> </a:t>
            </a:r>
            <a:r>
              <a:rPr lang="en-US" sz="2800" b="1" dirty="0" err="1"/>
              <a:t>actualitatea</a:t>
            </a:r>
            <a:r>
              <a:rPr lang="en-US" sz="2800" b="1" dirty="0"/>
              <a:t> </a:t>
            </a:r>
            <a:r>
              <a:rPr lang="en-US" sz="2800" b="1" dirty="0" err="1"/>
              <a:t>publicaţiilor</a:t>
            </a:r>
            <a:r>
              <a:rPr lang="en-US" sz="2800" b="1" dirty="0"/>
              <a:t>, </a:t>
            </a:r>
            <a:r>
              <a:rPr lang="en-US" sz="2800" b="1" dirty="0" err="1"/>
              <a:t>numărul</a:t>
            </a:r>
            <a:r>
              <a:rPr lang="en-US" sz="2800" b="1" dirty="0"/>
              <a:t> de </a:t>
            </a:r>
            <a:r>
              <a:rPr lang="en-US" sz="2800" b="1" dirty="0" err="1"/>
              <a:t>exemplare</a:t>
            </a:r>
            <a:r>
              <a:rPr lang="en-US" sz="2800" b="1" dirty="0"/>
              <a:t>, </a:t>
            </a:r>
            <a:r>
              <a:rPr lang="en-US" sz="2800" b="1" dirty="0" err="1"/>
              <a:t>baze</a:t>
            </a:r>
            <a:r>
              <a:rPr lang="en-US" sz="2800" b="1" dirty="0"/>
              <a:t> de date online)</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86175550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53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Dotarea</a:t>
            </a:r>
            <a:r>
              <a:rPr lang="en-US" b="1" dirty="0"/>
              <a:t> </a:t>
            </a:r>
            <a:r>
              <a:rPr lang="en-US" b="1" dirty="0" err="1"/>
              <a:t>sălilor</a:t>
            </a:r>
            <a:r>
              <a:rPr lang="en-US" b="1" dirty="0"/>
              <a:t> de curs cu </a:t>
            </a:r>
            <a:r>
              <a:rPr lang="en-US" b="1" dirty="0" err="1"/>
              <a:t>tehnologii</a:t>
            </a:r>
            <a:r>
              <a:rPr lang="en-US" b="1" dirty="0"/>
              <a:t> </a:t>
            </a:r>
            <a:r>
              <a:rPr lang="en-US" b="1" dirty="0" err="1"/>
              <a:t>informaționale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20861098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941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a:t>
            </a:r>
            <a:r>
              <a:rPr lang="en-US" b="1" dirty="0" err="1"/>
              <a:t>în</a:t>
            </a:r>
            <a:r>
              <a:rPr lang="en-US" b="1" dirty="0"/>
              <a:t> general </a:t>
            </a:r>
            <a:r>
              <a:rPr lang="en-US" b="1" dirty="0" err="1"/>
              <a:t>în</a:t>
            </a:r>
            <a:r>
              <a:rPr lang="en-US" b="1" dirty="0"/>
              <a:t> </a:t>
            </a:r>
            <a:r>
              <a:rPr lang="en-US" b="1" dirty="0" err="1"/>
              <a:t>universitate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89669402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3979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a:t>
            </a:r>
            <a:r>
              <a:rPr lang="en-US" b="1" dirty="0" err="1"/>
              <a:t>șa</a:t>
            </a:r>
            <a:r>
              <a:rPr lang="en-US" b="1" dirty="0"/>
              <a:t> </a:t>
            </a:r>
            <a:r>
              <a:rPr lang="en-US" b="1" dirty="0" err="1"/>
              <a:t>facultate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3511631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0017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11658600" cy="1477962"/>
          </a:xfrm>
        </p:spPr>
        <p:txBody>
          <a:bodyPr/>
          <a:lstStyle/>
          <a:p>
            <a:r>
              <a:rPr lang="ro-RO" sz="3200" b="1" dirty="0"/>
              <a:t>Capacitățile cadrelor didactice de a asigura succesul universitar și calitatea procesului educațional – chestionarul 2 – 194 cadre didactice</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8319450"/>
              </p:ext>
            </p:extLst>
          </p:nvPr>
        </p:nvGraphicFramePr>
        <p:xfrm>
          <a:off x="304800" y="1752600"/>
          <a:ext cx="11658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260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1. Este punctual la ore, dă dovadă de corectitudine și tact în raport cu studenții</a:t>
            </a:r>
            <a:r>
              <a:rPr lang="ru-RU"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71855028"/>
              </p:ext>
            </p:extLst>
          </p:nvPr>
        </p:nvGraphicFramePr>
        <p:xfrm>
          <a:off x="381000" y="1524000"/>
          <a:ext cx="115062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4977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b="1" dirty="0"/>
              <a:t>2. Cursurile sunt consistente, oferă informaţii necesare, interesante şi actuale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721171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9371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3. </a:t>
            </a:r>
            <a:r>
              <a:rPr lang="en-US" b="1" dirty="0" err="1"/>
              <a:t>Utilizează</a:t>
            </a:r>
            <a:r>
              <a:rPr lang="en-US" b="1" dirty="0"/>
              <a:t> </a:t>
            </a:r>
            <a:r>
              <a:rPr lang="en-US" b="1" dirty="0" err="1"/>
              <a:t>rezultatele</a:t>
            </a:r>
            <a:r>
              <a:rPr lang="en-US" b="1" dirty="0"/>
              <a:t> </a:t>
            </a:r>
            <a:r>
              <a:rPr lang="en-US" b="1" dirty="0" err="1"/>
              <a:t>propriilor</a:t>
            </a:r>
            <a:r>
              <a:rPr lang="en-US" b="1" dirty="0"/>
              <a:t> </a:t>
            </a:r>
            <a:r>
              <a:rPr lang="en-US" b="1" dirty="0" err="1"/>
              <a:t>cercetări</a:t>
            </a:r>
            <a:r>
              <a:rPr lang="en-US" b="1" dirty="0"/>
              <a:t>, </a:t>
            </a:r>
            <a:r>
              <a:rPr lang="en-US" b="1" dirty="0" err="1"/>
              <a:t>exemple</a:t>
            </a:r>
            <a:r>
              <a:rPr lang="en-US" b="1" dirty="0"/>
              <a:t> din </a:t>
            </a:r>
            <a:r>
              <a:rPr lang="en-US" b="1" dirty="0" err="1"/>
              <a:t>practică</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84498806"/>
              </p:ext>
            </p:extLst>
          </p:nvPr>
        </p:nvGraphicFramePr>
        <p:xfrm>
          <a:off x="609600" y="1600200"/>
          <a:ext cx="10972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752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11734800" cy="1143000"/>
          </a:xfrm>
        </p:spPr>
        <p:txBody>
          <a:bodyPr/>
          <a:lstStyle/>
          <a:p>
            <a:r>
              <a:rPr lang="en-US" sz="3200" b="1" dirty="0"/>
              <a:t>4. </a:t>
            </a:r>
            <a:r>
              <a:rPr lang="en-US" sz="3200" b="1" dirty="0" err="1"/>
              <a:t>Foloseşte</a:t>
            </a:r>
            <a:r>
              <a:rPr lang="en-US" sz="3200" b="1" dirty="0"/>
              <a:t> </a:t>
            </a:r>
            <a:r>
              <a:rPr lang="en-US" sz="3200" b="1" dirty="0" err="1"/>
              <a:t>metode</a:t>
            </a:r>
            <a:r>
              <a:rPr lang="en-US" sz="3200" b="1" dirty="0"/>
              <a:t> interactive, </a:t>
            </a:r>
            <a:r>
              <a:rPr lang="en-US" sz="3200" b="1" dirty="0" err="1"/>
              <a:t>moderne</a:t>
            </a:r>
            <a:r>
              <a:rPr lang="en-US" sz="3200" b="1" dirty="0"/>
              <a:t> </a:t>
            </a:r>
            <a:r>
              <a:rPr lang="en-US" sz="3200" b="1" dirty="0" err="1"/>
              <a:t>în</a:t>
            </a:r>
            <a:r>
              <a:rPr lang="en-US" sz="3200" b="1" dirty="0"/>
              <a:t> </a:t>
            </a:r>
            <a:r>
              <a:rPr lang="en-US" sz="3200" b="1" dirty="0" err="1"/>
              <a:t>predare</a:t>
            </a:r>
            <a:r>
              <a:rPr lang="en-US" sz="3200" b="1" dirty="0"/>
              <a:t> – </a:t>
            </a:r>
            <a:r>
              <a:rPr lang="en-US" sz="3200" b="1" dirty="0" err="1"/>
              <a:t>stimulează</a:t>
            </a:r>
            <a:r>
              <a:rPr lang="en-US" sz="3200" b="1" dirty="0"/>
              <a:t> </a:t>
            </a:r>
            <a:r>
              <a:rPr lang="en-US" sz="3200" b="1" dirty="0" err="1"/>
              <a:t>participarea</a:t>
            </a:r>
            <a:r>
              <a:rPr lang="en-US" sz="3200" b="1" dirty="0"/>
              <a:t> </a:t>
            </a:r>
            <a:r>
              <a:rPr lang="en-US" sz="3200" b="1" dirty="0" err="1"/>
              <a:t>studenţilor</a:t>
            </a:r>
            <a:r>
              <a:rPr lang="en-US" sz="3200" b="1" dirty="0"/>
              <a:t> </a:t>
            </a:r>
            <a:r>
              <a:rPr lang="en-US" sz="3200" b="1" dirty="0" err="1"/>
              <a:t>prin</a:t>
            </a:r>
            <a:r>
              <a:rPr lang="en-US" sz="3200" b="1" dirty="0"/>
              <a:t> </a:t>
            </a:r>
            <a:r>
              <a:rPr lang="en-US" sz="3200" b="1" dirty="0" err="1"/>
              <a:t>intervenţii</a:t>
            </a:r>
            <a:r>
              <a:rPr lang="en-US" sz="3200" b="1" dirty="0"/>
              <a:t> </a:t>
            </a:r>
            <a:r>
              <a:rPr lang="en-US" sz="3200" b="1" dirty="0" err="1"/>
              <a:t>şi</a:t>
            </a:r>
            <a:r>
              <a:rPr lang="en-US" sz="3200" b="1" dirty="0"/>
              <a:t> </a:t>
            </a:r>
            <a:r>
              <a:rPr lang="en-US" sz="3200" b="1" dirty="0" err="1"/>
              <a:t>întrebări</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677733573"/>
              </p:ext>
            </p:extLst>
          </p:nvPr>
        </p:nvGraphicFramePr>
        <p:xfrm>
          <a:off x="609600" y="1600200"/>
          <a:ext cx="109728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216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1201400" cy="6172200"/>
          </a:xfrm>
        </p:spPr>
        <p:txBody>
          <a:bodyPr/>
          <a:lstStyle/>
          <a:p>
            <a:pPr marL="0" lvl="1">
              <a:spcBef>
                <a:spcPts val="0"/>
              </a:spcBef>
            </a:pPr>
            <a:r>
              <a:rPr lang="ro-RO" sz="3500" dirty="0"/>
              <a:t>Efectele normative ale sondajului anonim se reflectă în formularea unei aprecieri calitative cuantificabile, la nivelul facultăţii şi universităţii, ca o componentă a evaluării performanţelor profesionale individuale ale personalului didactic și a performanțelor generale ale structurilor administrative și educaționale ale ULIM. </a:t>
            </a:r>
            <a:endParaRPr lang="en-US" sz="3500" dirty="0"/>
          </a:p>
          <a:p>
            <a:pPr marL="0" lvl="1">
              <a:spcBef>
                <a:spcPts val="0"/>
              </a:spcBef>
            </a:pPr>
            <a:r>
              <a:rPr lang="ro-RO" sz="3500" dirty="0"/>
              <a:t>Efectele funcţionale ale sondajului anonim se reflectă în autoreglarea în sensul îmbunătăţirii continue a calităţii procesului educațional și a prestaţiei cadrelor didactice.</a:t>
            </a:r>
            <a:endParaRPr lang="en-US" sz="3500" dirty="0"/>
          </a:p>
        </p:txBody>
      </p:sp>
    </p:spTree>
    <p:extLst>
      <p:ext uri="{BB962C8B-B14F-4D97-AF65-F5344CB8AC3E}">
        <p14:creationId xmlns:p14="http://schemas.microsoft.com/office/powerpoint/2010/main" val="680382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5. </a:t>
            </a:r>
            <a:r>
              <a:rPr lang="en-US" b="1" dirty="0" err="1"/>
              <a:t>Utilizează</a:t>
            </a:r>
            <a:r>
              <a:rPr lang="en-US" b="1" dirty="0"/>
              <a:t> </a:t>
            </a:r>
            <a:r>
              <a:rPr lang="en-US" b="1" dirty="0" err="1"/>
              <a:t>noile</a:t>
            </a:r>
            <a:r>
              <a:rPr lang="en-US" b="1" dirty="0"/>
              <a:t> </a:t>
            </a:r>
            <a:r>
              <a:rPr lang="en-US" b="1" dirty="0" err="1"/>
              <a:t>tehnologii</a:t>
            </a:r>
            <a:r>
              <a:rPr lang="en-US" b="1" dirty="0"/>
              <a:t>, </a:t>
            </a:r>
            <a:r>
              <a:rPr lang="en-US" b="1" dirty="0" err="1"/>
              <a:t>tehnici</a:t>
            </a:r>
            <a:r>
              <a:rPr lang="en-US" b="1" dirty="0"/>
              <a:t> </a:t>
            </a:r>
            <a:r>
              <a:rPr lang="en-US" b="1" dirty="0" err="1"/>
              <a:t>şi</a:t>
            </a:r>
            <a:r>
              <a:rPr lang="en-US" b="1" dirty="0"/>
              <a:t> </a:t>
            </a:r>
            <a:r>
              <a:rPr lang="en-US" b="1" dirty="0" err="1"/>
              <a:t>tactici</a:t>
            </a:r>
            <a:r>
              <a:rPr lang="en-US" b="1" dirty="0"/>
              <a:t> variate, care </a:t>
            </a:r>
            <a:r>
              <a:rPr lang="en-US" b="1" dirty="0" err="1"/>
              <a:t>facilitează</a:t>
            </a:r>
            <a:r>
              <a:rPr lang="en-US" b="1" dirty="0"/>
              <a:t> </a:t>
            </a:r>
            <a:r>
              <a:rPr lang="en-US" b="1" dirty="0" err="1"/>
              <a:t>înţelegerea</a:t>
            </a:r>
            <a:r>
              <a:rPr lang="en-US" b="1" dirty="0"/>
              <a:t> </a:t>
            </a:r>
            <a:r>
              <a:rPr lang="en-US" b="1" dirty="0" err="1"/>
              <a:t>disciplinei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094773753"/>
              </p:ext>
            </p:extLst>
          </p:nvPr>
        </p:nvGraphicFramePr>
        <p:xfrm>
          <a:off x="609600" y="19050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9941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6. </a:t>
            </a:r>
            <a:r>
              <a:rPr lang="en-US" b="1" dirty="0" err="1"/>
              <a:t>Evaluează</a:t>
            </a:r>
            <a:r>
              <a:rPr lang="en-US" b="1" dirty="0"/>
              <a:t> </a:t>
            </a:r>
            <a:r>
              <a:rPr lang="en-US" b="1" dirty="0" err="1"/>
              <a:t>obiectiv</a:t>
            </a:r>
            <a:r>
              <a:rPr lang="en-US" b="1" dirty="0"/>
              <a:t> </a:t>
            </a:r>
            <a:r>
              <a:rPr lang="en-US" b="1" dirty="0" err="1"/>
              <a:t>cunoştinţele</a:t>
            </a:r>
            <a:r>
              <a:rPr lang="en-US" b="1" dirty="0"/>
              <a:t> </a:t>
            </a:r>
            <a:r>
              <a:rPr lang="en-US" b="1" dirty="0" err="1"/>
              <a:t>studenţilor</a:t>
            </a:r>
            <a:r>
              <a:rPr lang="en-US" b="1" dirty="0"/>
              <a:t> </a:t>
            </a:r>
            <a:r>
              <a:rPr lang="en-US" b="1" dirty="0" err="1"/>
              <a:t>și</a:t>
            </a:r>
            <a:r>
              <a:rPr lang="en-US" b="1" dirty="0"/>
              <a:t> </a:t>
            </a:r>
            <a:r>
              <a:rPr lang="en-US" b="1" dirty="0" err="1"/>
              <a:t>oferă</a:t>
            </a:r>
            <a:r>
              <a:rPr lang="en-US" b="1" dirty="0"/>
              <a:t> feed-back </a:t>
            </a:r>
            <a:r>
              <a:rPr lang="en-US" b="1" dirty="0" err="1"/>
              <a:t>privind</a:t>
            </a:r>
            <a:r>
              <a:rPr lang="en-US" b="1" dirty="0"/>
              <a:t> </a:t>
            </a:r>
            <a:r>
              <a:rPr lang="en-US" b="1" dirty="0" err="1"/>
              <a:t>evaluarea</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67944899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051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7. </a:t>
            </a:r>
            <a:r>
              <a:rPr lang="en-US" b="1" dirty="0" err="1"/>
              <a:t>Stimulează</a:t>
            </a:r>
            <a:r>
              <a:rPr lang="en-US" b="1" dirty="0"/>
              <a:t> </a:t>
            </a:r>
            <a:r>
              <a:rPr lang="en-US" b="1" dirty="0" err="1"/>
              <a:t>activitatea</a:t>
            </a:r>
            <a:r>
              <a:rPr lang="en-US" b="1" dirty="0"/>
              <a:t> de </a:t>
            </a:r>
            <a:r>
              <a:rPr lang="en-US" b="1" dirty="0" err="1"/>
              <a:t>cercetare</a:t>
            </a:r>
            <a:r>
              <a:rPr lang="en-US" b="1" dirty="0"/>
              <a:t> </a:t>
            </a:r>
            <a:r>
              <a:rPr lang="en-US" b="1" dirty="0" err="1"/>
              <a:t>ştiinţifică</a:t>
            </a:r>
            <a:r>
              <a:rPr lang="en-US" b="1" dirty="0"/>
              <a:t> a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59599091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8715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4638"/>
            <a:ext cx="11658600" cy="1143000"/>
          </a:xfrm>
        </p:spPr>
        <p:txBody>
          <a:bodyPr/>
          <a:lstStyle/>
          <a:p>
            <a:r>
              <a:rPr lang="en-US" sz="2800" b="1" dirty="0"/>
              <a:t>8.Asigură </a:t>
            </a:r>
            <a:r>
              <a:rPr lang="en-US" sz="2800" b="1" dirty="0" err="1"/>
              <a:t>transparenţa</a:t>
            </a:r>
            <a:r>
              <a:rPr lang="en-US" sz="2800" b="1" dirty="0"/>
              <a:t> </a:t>
            </a:r>
            <a:r>
              <a:rPr lang="en-US" sz="2800" b="1" dirty="0" err="1"/>
              <a:t>conţinuturilor</a:t>
            </a:r>
            <a:r>
              <a:rPr lang="en-US" sz="2800" b="1" dirty="0"/>
              <a:t> </a:t>
            </a:r>
            <a:r>
              <a:rPr lang="en-US" sz="2800" b="1" dirty="0" err="1"/>
              <a:t>curriculare</a:t>
            </a:r>
            <a:r>
              <a:rPr lang="en-US" sz="2800" b="1" dirty="0"/>
              <a:t> la </a:t>
            </a:r>
            <a:r>
              <a:rPr lang="en-US" sz="2800" b="1" dirty="0" err="1"/>
              <a:t>disciplina</a:t>
            </a:r>
            <a:r>
              <a:rPr lang="en-US" sz="2800" b="1" dirty="0"/>
              <a:t> </a:t>
            </a:r>
            <a:r>
              <a:rPr lang="en-US" sz="2800" b="1" dirty="0" err="1"/>
              <a:t>predată</a:t>
            </a:r>
            <a:r>
              <a:rPr lang="en-US" sz="2800" b="1" dirty="0"/>
              <a:t> (</a:t>
            </a:r>
            <a:r>
              <a:rPr lang="en-US" sz="2800" b="1" dirty="0" err="1"/>
              <a:t>prezintă</a:t>
            </a:r>
            <a:r>
              <a:rPr lang="en-US" sz="2800" b="1" dirty="0"/>
              <a:t> </a:t>
            </a:r>
            <a:r>
              <a:rPr lang="en-US" sz="2800" b="1" dirty="0" err="1"/>
              <a:t>programa</a:t>
            </a:r>
            <a:r>
              <a:rPr lang="en-US" sz="2800" b="1" dirty="0"/>
              <a:t> </a:t>
            </a:r>
            <a:r>
              <a:rPr lang="en-US" sz="2800" b="1" dirty="0" err="1"/>
              <a:t>analitică</a:t>
            </a:r>
            <a:r>
              <a:rPr lang="en-US" sz="2800" b="1" dirty="0"/>
              <a:t>, </a:t>
            </a:r>
            <a:r>
              <a:rPr lang="en-US" sz="2800" b="1" dirty="0" err="1"/>
              <a:t>bibliografia</a:t>
            </a:r>
            <a:r>
              <a:rPr lang="en-US" sz="2800" b="1" dirty="0"/>
              <a:t> </a:t>
            </a:r>
            <a:r>
              <a:rPr lang="en-US" sz="2800" b="1" dirty="0" err="1"/>
              <a:t>obligatorie</a:t>
            </a:r>
            <a:r>
              <a:rPr lang="en-US" sz="2800" b="1" dirty="0"/>
              <a:t>, </a:t>
            </a:r>
            <a:r>
              <a:rPr lang="en-US" sz="2800" b="1" dirty="0" err="1"/>
              <a:t>finalitățile</a:t>
            </a:r>
            <a:r>
              <a:rPr lang="en-US" sz="2800" b="1" dirty="0"/>
              <a:t> la curs, </a:t>
            </a:r>
            <a:r>
              <a:rPr lang="en-US" sz="2800" b="1" dirty="0" err="1"/>
              <a:t>criteriile</a:t>
            </a:r>
            <a:r>
              <a:rPr lang="en-US" sz="2800" b="1" dirty="0"/>
              <a:t> de </a:t>
            </a:r>
            <a:r>
              <a:rPr lang="en-US" sz="2800" b="1" dirty="0" err="1"/>
              <a:t>evaluare</a:t>
            </a:r>
            <a:r>
              <a:rPr lang="en-US" sz="2800" b="1" dirty="0"/>
              <a:t>)</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6042486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2729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b="1" dirty="0"/>
              <a:t>9. Are o ţinuta lingvistică demna si adecvata stilului academic</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957285345"/>
              </p:ext>
            </p:extLst>
          </p:nvPr>
        </p:nvGraphicFramePr>
        <p:xfrm>
          <a:off x="228600" y="1600200"/>
          <a:ext cx="115824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7518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b="1" dirty="0"/>
              <a:t>10. Materialul predat corespunde conţinutului programei analitice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19361978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3400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11. </a:t>
            </a:r>
            <a:r>
              <a:rPr lang="en-US" b="1" dirty="0" err="1"/>
              <a:t>Adaptează</a:t>
            </a:r>
            <a:r>
              <a:rPr lang="en-US" b="1" dirty="0"/>
              <a:t> </a:t>
            </a:r>
            <a:r>
              <a:rPr lang="en-US" b="1" dirty="0" err="1"/>
              <a:t>informațiile</a:t>
            </a:r>
            <a:r>
              <a:rPr lang="en-US" b="1" dirty="0"/>
              <a:t> predate la </a:t>
            </a:r>
            <a:r>
              <a:rPr lang="en-US" b="1" dirty="0" err="1"/>
              <a:t>nivelul</a:t>
            </a:r>
            <a:r>
              <a:rPr lang="en-US" b="1" dirty="0"/>
              <a:t> de </a:t>
            </a:r>
            <a:r>
              <a:rPr lang="en-US" b="1" dirty="0" err="1"/>
              <a:t>înțelegere</a:t>
            </a:r>
            <a:r>
              <a:rPr lang="en-US" b="1" dirty="0"/>
              <a:t> al </a:t>
            </a:r>
            <a:r>
              <a:rPr lang="en-US" b="1" dirty="0" err="1"/>
              <a:t>studentului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2874351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7313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09600" y="274638"/>
            <a:ext cx="10972800" cy="1143000"/>
          </a:xfrm>
        </p:spPr>
        <p:txBody>
          <a:bodyPr/>
          <a:lstStyle/>
          <a:p>
            <a:r>
              <a:rPr lang="en-US" b="1" dirty="0"/>
              <a:t>12. </a:t>
            </a:r>
            <a:r>
              <a:rPr lang="en-US" b="1" dirty="0" err="1"/>
              <a:t>Acordă</a:t>
            </a:r>
            <a:r>
              <a:rPr lang="en-US" b="1" dirty="0"/>
              <a:t> </a:t>
            </a:r>
            <a:r>
              <a:rPr lang="en-US" b="1" dirty="0" err="1"/>
              <a:t>sprijinul</a:t>
            </a:r>
            <a:r>
              <a:rPr lang="en-US" b="1" dirty="0"/>
              <a:t> </a:t>
            </a:r>
            <a:r>
              <a:rPr lang="en-US" b="1" dirty="0" err="1"/>
              <a:t>necesar</a:t>
            </a:r>
            <a:r>
              <a:rPr lang="en-US" b="1" dirty="0"/>
              <a:t> </a:t>
            </a:r>
            <a:r>
              <a:rPr lang="en-US" b="1" dirty="0" err="1"/>
              <a:t>studenților</a:t>
            </a:r>
            <a:r>
              <a:rPr lang="en-US" b="1" dirty="0"/>
              <a:t> </a:t>
            </a:r>
            <a:r>
              <a:rPr lang="en-US" b="1" dirty="0" err="1"/>
              <a:t>în</a:t>
            </a:r>
            <a:r>
              <a:rPr lang="en-US" b="1" dirty="0"/>
              <a:t> </a:t>
            </a:r>
            <a:r>
              <a:rPr lang="en-US" b="1" dirty="0" err="1"/>
              <a:t>funcție</a:t>
            </a:r>
            <a:r>
              <a:rPr lang="en-US" b="1" dirty="0"/>
              <a:t> de </a:t>
            </a:r>
            <a:r>
              <a:rPr lang="en-US" b="1" dirty="0" err="1"/>
              <a:t>nevoile</a:t>
            </a:r>
            <a:r>
              <a:rPr lang="en-US" b="1" dirty="0"/>
              <a:t> </a:t>
            </a:r>
            <a:r>
              <a:rPr lang="en-US" b="1" dirty="0" err="1"/>
              <a:t>educaționale</a:t>
            </a:r>
            <a:r>
              <a:rPr lang="en-US" b="1" dirty="0"/>
              <a:t> ale </a:t>
            </a:r>
            <a:r>
              <a:rPr lang="en-US" b="1" dirty="0" err="1"/>
              <a:t>acestora</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55582824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3839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09600" y="274638"/>
            <a:ext cx="10972800" cy="1143000"/>
          </a:xfrm>
        </p:spPr>
        <p:txBody>
          <a:bodyPr/>
          <a:lstStyle/>
          <a:p>
            <a:r>
              <a:rPr lang="en-US" sz="3200" b="1" dirty="0"/>
              <a:t>13. </a:t>
            </a:r>
            <a:r>
              <a:rPr lang="en-US" sz="3200" b="1" dirty="0" err="1"/>
              <a:t>Prezintă</a:t>
            </a:r>
            <a:r>
              <a:rPr lang="en-US" sz="3200" b="1" dirty="0"/>
              <a:t> </a:t>
            </a:r>
            <a:r>
              <a:rPr lang="en-US" sz="3200" b="1" dirty="0" err="1"/>
              <a:t>materiale</a:t>
            </a:r>
            <a:r>
              <a:rPr lang="en-US" sz="3200" b="1" dirty="0"/>
              <a:t> </a:t>
            </a:r>
            <a:r>
              <a:rPr lang="en-US" sz="3200" b="1" dirty="0" err="1"/>
              <a:t>eficiente</a:t>
            </a:r>
            <a:r>
              <a:rPr lang="en-US" sz="3200" b="1" dirty="0"/>
              <a:t> </a:t>
            </a:r>
            <a:r>
              <a:rPr lang="en-US" sz="3200" b="1" dirty="0" err="1"/>
              <a:t>pentru</a:t>
            </a:r>
            <a:r>
              <a:rPr lang="en-US" sz="3200" b="1" dirty="0"/>
              <a:t> </a:t>
            </a:r>
            <a:r>
              <a:rPr lang="en-US" sz="3200" b="1" dirty="0" err="1"/>
              <a:t>învățarea</a:t>
            </a:r>
            <a:r>
              <a:rPr lang="en-US" sz="3200" b="1" dirty="0"/>
              <a:t> </a:t>
            </a:r>
            <a:r>
              <a:rPr lang="en-US" sz="3200" b="1" dirty="0" err="1"/>
              <a:t>cursului</a:t>
            </a:r>
            <a:r>
              <a:rPr lang="en-US" sz="3200" b="1" dirty="0"/>
              <a:t> (</a:t>
            </a:r>
            <a:r>
              <a:rPr lang="en-US" sz="3200" b="1" dirty="0" err="1"/>
              <a:t>manuale</a:t>
            </a:r>
            <a:r>
              <a:rPr lang="en-US" sz="3200" b="1" dirty="0"/>
              <a:t>, </a:t>
            </a:r>
            <a:r>
              <a:rPr lang="en-US" sz="3200" b="1" dirty="0" err="1"/>
              <a:t>suport</a:t>
            </a:r>
            <a:r>
              <a:rPr lang="en-US" sz="3200" b="1" dirty="0"/>
              <a:t> de curs, </a:t>
            </a:r>
            <a:r>
              <a:rPr lang="en-US" sz="3200" b="1" dirty="0" err="1"/>
              <a:t>materiale</a:t>
            </a:r>
            <a:r>
              <a:rPr lang="en-US" sz="3200" b="1" dirty="0"/>
              <a:t> </a:t>
            </a:r>
            <a:r>
              <a:rPr lang="en-US" sz="3200" b="1" dirty="0" err="1"/>
              <a:t>pe</a:t>
            </a:r>
            <a:r>
              <a:rPr lang="en-US" sz="3200" b="1" dirty="0"/>
              <a:t> </a:t>
            </a:r>
            <a:r>
              <a:rPr lang="en-US" sz="3200" b="1" dirty="0" err="1"/>
              <a:t>suport</a:t>
            </a:r>
            <a:r>
              <a:rPr lang="en-US" sz="3200" b="1" dirty="0"/>
              <a:t> electronic)</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09010771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9292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52400" y="274638"/>
            <a:ext cx="11658600" cy="1143000"/>
          </a:xfrm>
        </p:spPr>
        <p:txBody>
          <a:bodyPr/>
          <a:lstStyle/>
          <a:p>
            <a:r>
              <a:rPr lang="ro-RO" b="1" dirty="0"/>
              <a:t>Apreciere sumativă oferită calității predării de către studenți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01298412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987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Participare la Sondajul Anonim</a:t>
            </a:r>
            <a:endParaRPr lang="ru-RU"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197135935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3301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4638"/>
            <a:ext cx="11734800" cy="784542"/>
          </a:xfrm>
        </p:spPr>
        <p:txBody>
          <a:bodyPr/>
          <a:lstStyle/>
          <a:p>
            <a:r>
              <a:rPr lang="ro-RO" sz="3200" dirty="0"/>
              <a:t>Note, sugestii, recomandări și ratingul studențesc al cadrelor didactice</a:t>
            </a:r>
            <a:endParaRPr lang="ru-RU" sz="3200" dirty="0"/>
          </a:p>
        </p:txBody>
      </p:sp>
      <p:sp>
        <p:nvSpPr>
          <p:cNvPr id="3" name="Объект 2"/>
          <p:cNvSpPr>
            <a:spLocks noGrp="1"/>
          </p:cNvSpPr>
          <p:nvPr>
            <p:ph idx="1"/>
          </p:nvPr>
        </p:nvSpPr>
        <p:spPr>
          <a:xfrm>
            <a:off x="228600" y="1143000"/>
            <a:ext cx="11582400" cy="5562600"/>
          </a:xfrm>
        </p:spPr>
        <p:txBody>
          <a:bodyPr/>
          <a:lstStyle/>
          <a:p>
            <a:pPr marL="0" indent="0">
              <a:buNone/>
            </a:pPr>
            <a:r>
              <a:rPr lang="fr-FR" b="1" i="1" dirty="0"/>
              <a:t>Facultatea </a:t>
            </a:r>
            <a:r>
              <a:rPr lang="ro-RO" b="1" i="1" dirty="0"/>
              <a:t>Științe Economice</a:t>
            </a:r>
            <a:endParaRPr lang="ru-RU" dirty="0"/>
          </a:p>
          <a:p>
            <a:r>
              <a:rPr lang="ru-RU" sz="2300" dirty="0" err="1"/>
              <a:t>Sunt</a:t>
            </a:r>
            <a:r>
              <a:rPr lang="ru-RU" sz="2300" dirty="0"/>
              <a:t> </a:t>
            </a:r>
            <a:r>
              <a:rPr lang="ru-RU" sz="2300" dirty="0" err="1"/>
              <a:t>satisfacută</a:t>
            </a:r>
            <a:r>
              <a:rPr lang="ru-RU" sz="2300" dirty="0"/>
              <a:t> </a:t>
            </a:r>
            <a:r>
              <a:rPr lang="ru-RU" sz="2300" dirty="0" err="1"/>
              <a:t>de</a:t>
            </a:r>
            <a:r>
              <a:rPr lang="ru-RU" sz="2300" dirty="0"/>
              <a:t> </a:t>
            </a:r>
            <a:r>
              <a:rPr lang="ru-RU" sz="2300" dirty="0" err="1"/>
              <a:t>calitatea</a:t>
            </a:r>
            <a:r>
              <a:rPr lang="ru-RU" sz="2300" dirty="0"/>
              <a:t> </a:t>
            </a:r>
            <a:r>
              <a:rPr lang="ru-RU" sz="2300" dirty="0" err="1"/>
              <a:t>studiilor</a:t>
            </a:r>
            <a:r>
              <a:rPr lang="ru-RU" sz="2300" dirty="0"/>
              <a:t> </a:t>
            </a:r>
            <a:r>
              <a:rPr lang="ru-RU" sz="2300" dirty="0" err="1"/>
              <a:t>universitate</a:t>
            </a:r>
            <a:r>
              <a:rPr lang="ru-RU" sz="2300" dirty="0"/>
              <a:t> </a:t>
            </a:r>
            <a:r>
              <a:rPr lang="ru-RU" sz="2300" dirty="0" err="1"/>
              <a:t>în</a:t>
            </a:r>
            <a:r>
              <a:rPr lang="ru-RU" sz="2300" dirty="0"/>
              <a:t> </a:t>
            </a:r>
            <a:r>
              <a:rPr lang="ru-RU" sz="2300" dirty="0" err="1"/>
              <a:t>cadrul</a:t>
            </a:r>
            <a:r>
              <a:rPr lang="ru-RU" sz="2300" dirty="0"/>
              <a:t> ULIM</a:t>
            </a:r>
          </a:p>
          <a:p>
            <a:r>
              <a:rPr lang="en-US" sz="2300" dirty="0" err="1"/>
              <a:t>Sunt</a:t>
            </a:r>
            <a:r>
              <a:rPr lang="en-US" sz="2300" dirty="0"/>
              <a:t> </a:t>
            </a:r>
            <a:r>
              <a:rPr lang="en-US" sz="2300" dirty="0" err="1"/>
              <a:t>mindra</a:t>
            </a:r>
            <a:r>
              <a:rPr lang="en-US" sz="2300" dirty="0"/>
              <a:t> ca </a:t>
            </a:r>
            <a:r>
              <a:rPr lang="ro-RO" sz="2300" dirty="0"/>
              <a:t>fac </a:t>
            </a:r>
            <a:r>
              <a:rPr lang="en-US" sz="2300" dirty="0" err="1"/>
              <a:t>studiile</a:t>
            </a:r>
            <a:r>
              <a:rPr lang="en-US" sz="2300" dirty="0"/>
              <a:t> in </a:t>
            </a:r>
            <a:r>
              <a:rPr lang="en-US" sz="2300" dirty="0" err="1"/>
              <a:t>cadrul</a:t>
            </a:r>
            <a:r>
              <a:rPr lang="en-US" sz="2300" dirty="0"/>
              <a:t> </a:t>
            </a:r>
            <a:r>
              <a:rPr lang="en-US" sz="2300" dirty="0" err="1"/>
              <a:t>universitatii</a:t>
            </a:r>
            <a:r>
              <a:rPr lang="en-US" sz="2300" dirty="0"/>
              <a:t> ULIM. </a:t>
            </a:r>
            <a:r>
              <a:rPr lang="ru-RU" sz="2300" dirty="0" err="1"/>
              <a:t>Recomand</a:t>
            </a:r>
            <a:r>
              <a:rPr lang="ru-RU" sz="2300" dirty="0"/>
              <a:t> </a:t>
            </a:r>
            <a:r>
              <a:rPr lang="ru-RU" sz="2300" dirty="0" err="1"/>
              <a:t>studentilor</a:t>
            </a:r>
            <a:r>
              <a:rPr lang="ru-RU" sz="2300" dirty="0"/>
              <a:t>.</a:t>
            </a:r>
          </a:p>
          <a:p>
            <a:r>
              <a:rPr lang="ru-RU" sz="2300" dirty="0" err="1"/>
              <a:t>Mulțumim</a:t>
            </a:r>
            <a:r>
              <a:rPr lang="ru-RU" sz="2300" dirty="0"/>
              <a:t> </a:t>
            </a:r>
            <a:r>
              <a:rPr lang="ru-RU" sz="2300" dirty="0" err="1"/>
              <a:t>profesorilor</a:t>
            </a:r>
            <a:r>
              <a:rPr lang="ru-RU" sz="2300" dirty="0"/>
              <a:t> </a:t>
            </a:r>
            <a:r>
              <a:rPr lang="ru-RU" sz="2300" dirty="0" err="1"/>
              <a:t>noștri</a:t>
            </a:r>
            <a:endParaRPr lang="ru-RU" sz="2300" dirty="0"/>
          </a:p>
          <a:p>
            <a:r>
              <a:rPr lang="ru-RU" sz="2300" dirty="0" err="1"/>
              <a:t>Fiecare</a:t>
            </a:r>
            <a:r>
              <a:rPr lang="ru-RU" sz="2300" dirty="0"/>
              <a:t> </a:t>
            </a:r>
            <a:r>
              <a:rPr lang="ru-RU" sz="2300" dirty="0" err="1"/>
              <a:t>profesor</a:t>
            </a:r>
            <a:r>
              <a:rPr lang="ru-RU" sz="2300" dirty="0"/>
              <a:t> </a:t>
            </a:r>
            <a:r>
              <a:rPr lang="ru-RU" sz="2300" dirty="0" err="1"/>
              <a:t>își</a:t>
            </a:r>
            <a:r>
              <a:rPr lang="ru-RU" sz="2300" dirty="0"/>
              <a:t> </a:t>
            </a:r>
            <a:r>
              <a:rPr lang="ru-RU" sz="2300" dirty="0" err="1"/>
              <a:t>cunoaște</a:t>
            </a:r>
            <a:r>
              <a:rPr lang="ru-RU" sz="2300" dirty="0"/>
              <a:t> </a:t>
            </a:r>
            <a:r>
              <a:rPr lang="ru-RU" sz="2300" dirty="0" err="1"/>
              <a:t>foarte</a:t>
            </a:r>
            <a:r>
              <a:rPr lang="ru-RU" sz="2300" dirty="0"/>
              <a:t> </a:t>
            </a:r>
            <a:r>
              <a:rPr lang="ru-RU" sz="2300" dirty="0" err="1"/>
              <a:t>bine</a:t>
            </a:r>
            <a:r>
              <a:rPr lang="ru-RU" sz="2300" dirty="0"/>
              <a:t> </a:t>
            </a:r>
            <a:r>
              <a:rPr lang="ru-RU" sz="2300" dirty="0" err="1"/>
              <a:t>sau</a:t>
            </a:r>
            <a:r>
              <a:rPr lang="ru-RU" sz="2300" dirty="0"/>
              <a:t> </a:t>
            </a:r>
            <a:r>
              <a:rPr lang="ru-RU" sz="2300" dirty="0" err="1"/>
              <a:t>destul</a:t>
            </a:r>
            <a:r>
              <a:rPr lang="ru-RU" sz="2300" dirty="0"/>
              <a:t> </a:t>
            </a:r>
            <a:r>
              <a:rPr lang="ru-RU" sz="2300" dirty="0" err="1"/>
              <a:t>de</a:t>
            </a:r>
            <a:r>
              <a:rPr lang="ru-RU" sz="2300" dirty="0"/>
              <a:t> </a:t>
            </a:r>
            <a:r>
              <a:rPr lang="ru-RU" sz="2300" dirty="0" err="1"/>
              <a:t>bine</a:t>
            </a:r>
            <a:r>
              <a:rPr lang="ru-RU" sz="2300" dirty="0"/>
              <a:t> </a:t>
            </a:r>
            <a:r>
              <a:rPr lang="ru-RU" sz="2300" dirty="0" err="1"/>
              <a:t>obiectul,folosind</a:t>
            </a:r>
            <a:r>
              <a:rPr lang="ru-RU" sz="2300" dirty="0"/>
              <a:t> </a:t>
            </a:r>
            <a:r>
              <a:rPr lang="ru-RU" sz="2300" dirty="0" err="1"/>
              <a:t>diferite</a:t>
            </a:r>
            <a:r>
              <a:rPr lang="ru-RU" sz="2300" dirty="0"/>
              <a:t> </a:t>
            </a:r>
            <a:r>
              <a:rPr lang="ru-RU" sz="2300" dirty="0" err="1"/>
              <a:t>tehnici</a:t>
            </a:r>
            <a:r>
              <a:rPr lang="ru-RU" sz="2300" dirty="0"/>
              <a:t> </a:t>
            </a:r>
            <a:r>
              <a:rPr lang="ru-RU" sz="2300" dirty="0" err="1"/>
              <a:t>de</a:t>
            </a:r>
            <a:r>
              <a:rPr lang="ru-RU" sz="2300" dirty="0"/>
              <a:t> </a:t>
            </a:r>
            <a:r>
              <a:rPr lang="ru-RU" sz="2300" dirty="0" err="1"/>
              <a:t>invățare</a:t>
            </a:r>
            <a:r>
              <a:rPr lang="ru-RU" sz="2300" dirty="0"/>
              <a:t> </a:t>
            </a:r>
            <a:r>
              <a:rPr lang="ru-RU" sz="2300" dirty="0" err="1"/>
              <a:t>și</a:t>
            </a:r>
            <a:r>
              <a:rPr lang="ru-RU" sz="2300" dirty="0"/>
              <a:t> </a:t>
            </a:r>
            <a:r>
              <a:rPr lang="ru-RU" sz="2300" dirty="0" err="1"/>
              <a:t>predare,astfel</a:t>
            </a:r>
            <a:r>
              <a:rPr lang="ru-RU" sz="2300" dirty="0"/>
              <a:t> </a:t>
            </a:r>
            <a:r>
              <a:rPr lang="ru-RU" sz="2300" dirty="0" err="1"/>
              <a:t>nouă</a:t>
            </a:r>
            <a:r>
              <a:rPr lang="ru-RU" sz="2300" dirty="0"/>
              <a:t> </a:t>
            </a:r>
            <a:r>
              <a:rPr lang="ru-RU" sz="2300" dirty="0" err="1"/>
              <a:t>studenților</a:t>
            </a:r>
            <a:r>
              <a:rPr lang="ru-RU" sz="2300" dirty="0"/>
              <a:t> </a:t>
            </a:r>
            <a:r>
              <a:rPr lang="ru-RU" sz="2300" dirty="0" err="1"/>
              <a:t>ne</a:t>
            </a:r>
            <a:r>
              <a:rPr lang="ru-RU" sz="2300" dirty="0"/>
              <a:t> </a:t>
            </a:r>
            <a:r>
              <a:rPr lang="ru-RU" sz="2300" dirty="0" err="1"/>
              <a:t>este</a:t>
            </a:r>
            <a:r>
              <a:rPr lang="ru-RU" sz="2300" dirty="0"/>
              <a:t> </a:t>
            </a:r>
            <a:r>
              <a:rPr lang="ru-RU" sz="2300" dirty="0" err="1"/>
              <a:t>destul</a:t>
            </a:r>
            <a:r>
              <a:rPr lang="ru-RU" sz="2300" dirty="0"/>
              <a:t> </a:t>
            </a:r>
            <a:r>
              <a:rPr lang="ru-RU" sz="2300" dirty="0" err="1"/>
              <a:t>de</a:t>
            </a:r>
            <a:r>
              <a:rPr lang="ru-RU" sz="2300" dirty="0"/>
              <a:t> </a:t>
            </a:r>
            <a:r>
              <a:rPr lang="ru-RU" sz="2300" dirty="0" err="1"/>
              <a:t>ușor</a:t>
            </a:r>
            <a:r>
              <a:rPr lang="ru-RU" sz="2300" dirty="0"/>
              <a:t> </a:t>
            </a:r>
            <a:r>
              <a:rPr lang="ru-RU" sz="2300" dirty="0" err="1"/>
              <a:t>să</a:t>
            </a:r>
            <a:r>
              <a:rPr lang="ru-RU" sz="2300" dirty="0"/>
              <a:t> </a:t>
            </a:r>
            <a:r>
              <a:rPr lang="ru-RU" sz="2300" dirty="0" err="1"/>
              <a:t>intrăm</a:t>
            </a:r>
            <a:r>
              <a:rPr lang="ru-RU" sz="2300" dirty="0"/>
              <a:t> </a:t>
            </a:r>
            <a:r>
              <a:rPr lang="ru-RU" sz="2300" dirty="0" err="1"/>
              <a:t>esența</a:t>
            </a:r>
            <a:r>
              <a:rPr lang="ru-RU" sz="2300" dirty="0"/>
              <a:t> </a:t>
            </a:r>
            <a:r>
              <a:rPr lang="ru-RU" sz="2300" dirty="0" err="1"/>
              <a:t>fiecărui</a:t>
            </a:r>
            <a:r>
              <a:rPr lang="ru-RU" sz="2300" dirty="0"/>
              <a:t> </a:t>
            </a:r>
            <a:r>
              <a:rPr lang="ru-RU" sz="2300" dirty="0" err="1"/>
              <a:t>obiect</a:t>
            </a:r>
            <a:r>
              <a:rPr lang="ru-RU" sz="2300" dirty="0"/>
              <a:t>.</a:t>
            </a:r>
          </a:p>
          <a:p>
            <a:r>
              <a:rPr lang="fr-BE" sz="2300" dirty="0"/>
              <a:t>Cea mai Libera si Internationala Universitate. Succese si salarii mai mari la profesori :) Cred ca</a:t>
            </a:r>
            <a:r>
              <a:rPr lang="ro-RO" sz="2300" dirty="0"/>
              <a:t> </a:t>
            </a:r>
            <a:r>
              <a:rPr lang="fr-BE" sz="2300" dirty="0"/>
              <a:t>aceasta are legatura directa</a:t>
            </a:r>
            <a:endParaRPr lang="ru-RU" sz="2300" dirty="0"/>
          </a:p>
        </p:txBody>
      </p:sp>
      <p:graphicFrame>
        <p:nvGraphicFramePr>
          <p:cNvPr id="4" name="Таблица 3"/>
          <p:cNvGraphicFramePr>
            <a:graphicFrameLocks noGrp="1"/>
          </p:cNvGraphicFramePr>
          <p:nvPr>
            <p:extLst>
              <p:ext uri="{D42A27DB-BD31-4B8C-83A1-F6EECF244321}">
                <p14:modId xmlns:p14="http://schemas.microsoft.com/office/powerpoint/2010/main" val="2559158736"/>
              </p:ext>
            </p:extLst>
          </p:nvPr>
        </p:nvGraphicFramePr>
        <p:xfrm>
          <a:off x="304800" y="4876800"/>
          <a:ext cx="7086600" cy="1744980"/>
        </p:xfrm>
        <a:graphic>
          <a:graphicData uri="http://schemas.openxmlformats.org/drawingml/2006/table">
            <a:tbl>
              <a:tblPr>
                <a:tableStyleId>{5C22544A-7EE6-4342-B048-85BDC9FD1C3A}</a:tableStyleId>
              </a:tblPr>
              <a:tblGrid>
                <a:gridCol w="1159954">
                  <a:extLst>
                    <a:ext uri="{9D8B030D-6E8A-4147-A177-3AD203B41FA5}">
                      <a16:colId xmlns:a16="http://schemas.microsoft.com/office/drawing/2014/main" val="1948769308"/>
                    </a:ext>
                  </a:extLst>
                </a:gridCol>
                <a:gridCol w="5926646">
                  <a:extLst>
                    <a:ext uri="{9D8B030D-6E8A-4147-A177-3AD203B41FA5}">
                      <a16:colId xmlns:a16="http://schemas.microsoft.com/office/drawing/2014/main" val="542367800"/>
                    </a:ext>
                  </a:extLst>
                </a:gridCol>
              </a:tblGrid>
              <a:tr h="180975">
                <a:tc>
                  <a:txBody>
                    <a:bodyPr/>
                    <a:lstStyle/>
                    <a:p>
                      <a:pPr algn="r" fontAlgn="ctr"/>
                      <a:r>
                        <a:rPr lang="ru-RU" sz="2000" u="none" strike="noStrike">
                          <a:effectLst/>
                        </a:rPr>
                        <a:t>4,6</a:t>
                      </a:r>
                      <a:endParaRPr lang="ru-RU"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 Blagorazumnaia Olga</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27713622"/>
                  </a:ext>
                </a:extLst>
              </a:tr>
              <a:tr h="180975">
                <a:tc>
                  <a:txBody>
                    <a:bodyPr/>
                    <a:lstStyle/>
                    <a:p>
                      <a:pPr algn="r" fontAlgn="ctr"/>
                      <a:r>
                        <a:rPr lang="ru-RU" sz="2000" u="none" strike="noStrike">
                          <a:effectLst/>
                        </a:rPr>
                        <a:t>4,5</a:t>
                      </a:r>
                      <a:endParaRPr lang="ru-RU"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 Burlea Ecaterina</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45484632"/>
                  </a:ext>
                </a:extLst>
              </a:tr>
              <a:tr h="180975">
                <a:tc>
                  <a:txBody>
                    <a:bodyPr/>
                    <a:lstStyle/>
                    <a:p>
                      <a:pPr algn="r" fontAlgn="ctr"/>
                      <a:r>
                        <a:rPr lang="ru-RU" sz="2000" u="none" strike="noStrike">
                          <a:effectLst/>
                        </a:rPr>
                        <a:t>4,5</a:t>
                      </a:r>
                      <a:endParaRPr lang="ru-RU"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 Trifonova Larisa</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37265360"/>
                  </a:ext>
                </a:extLst>
              </a:tr>
              <a:tr h="180975">
                <a:tc>
                  <a:txBody>
                    <a:bodyPr/>
                    <a:lstStyle/>
                    <a:p>
                      <a:pPr algn="r" fontAlgn="ctr"/>
                      <a:r>
                        <a:rPr lang="ru-RU" sz="2000" u="none" strike="noStrike">
                          <a:effectLst/>
                        </a:rPr>
                        <a:t>4,5</a:t>
                      </a:r>
                      <a:endParaRPr lang="ru-RU"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 </a:t>
                      </a:r>
                      <a:r>
                        <a:rPr lang="en-GB" sz="2800" u="none" strike="noStrike" dirty="0" err="1">
                          <a:effectLst/>
                        </a:rPr>
                        <a:t>Vornicova</a:t>
                      </a:r>
                      <a:r>
                        <a:rPr lang="en-GB" sz="2800" u="none" strike="noStrike" dirty="0">
                          <a:effectLst/>
                        </a:rPr>
                        <a:t> Natalia</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67521121"/>
                  </a:ext>
                </a:extLst>
              </a:tr>
            </a:tbl>
          </a:graphicData>
        </a:graphic>
      </p:graphicFrame>
    </p:spTree>
    <p:extLst>
      <p:ext uri="{BB962C8B-B14F-4D97-AF65-F5344CB8AC3E}">
        <p14:creationId xmlns:p14="http://schemas.microsoft.com/office/powerpoint/2010/main" val="2398319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39762"/>
          </a:xfrm>
        </p:spPr>
        <p:txBody>
          <a:bodyPr/>
          <a:lstStyle/>
          <a:p>
            <a:r>
              <a:rPr lang="ro-RO" b="1" i="1" dirty="0"/>
              <a:t>Facultatea Științe Sociale și ale Educației</a:t>
            </a:r>
            <a:endParaRPr lang="ru-RU" dirty="0"/>
          </a:p>
        </p:txBody>
      </p:sp>
      <p:sp>
        <p:nvSpPr>
          <p:cNvPr id="3" name="Объект 2"/>
          <p:cNvSpPr>
            <a:spLocks noGrp="1"/>
          </p:cNvSpPr>
          <p:nvPr>
            <p:ph idx="1"/>
          </p:nvPr>
        </p:nvSpPr>
        <p:spPr>
          <a:xfrm>
            <a:off x="228600" y="990600"/>
            <a:ext cx="11658600" cy="5486399"/>
          </a:xfrm>
        </p:spPr>
        <p:txBody>
          <a:bodyPr/>
          <a:lstStyle/>
          <a:p>
            <a:r>
              <a:rPr lang="en-US" sz="2400" dirty="0"/>
              <a:t>ULIM are </a:t>
            </a:r>
            <a:r>
              <a:rPr lang="en-US" sz="2400" dirty="0" err="1"/>
              <a:t>multe</a:t>
            </a:r>
            <a:r>
              <a:rPr lang="en-US" sz="2400" dirty="0"/>
              <a:t> </a:t>
            </a:r>
            <a:r>
              <a:rPr lang="en-US" sz="2400" dirty="0" err="1"/>
              <a:t>tradiții</a:t>
            </a:r>
            <a:r>
              <a:rPr lang="en-US" sz="2400" dirty="0"/>
              <a:t> </a:t>
            </a:r>
            <a:r>
              <a:rPr lang="en-US" sz="2400" dirty="0" err="1"/>
              <a:t>frumoase</a:t>
            </a:r>
            <a:r>
              <a:rPr lang="en-US" sz="2400" dirty="0"/>
              <a:t>. </a:t>
            </a:r>
            <a:r>
              <a:rPr lang="fr-BE" sz="2400" dirty="0"/>
              <a:t>Susținerea studenților care dau dovadă de succese deosebite cu bursa „Andrei Galben” este una dintre cele mai nobile inițiative ale rectoratului!</a:t>
            </a:r>
            <a:endParaRPr lang="ru-RU" sz="2400" dirty="0"/>
          </a:p>
          <a:p>
            <a:r>
              <a:rPr lang="en-US" sz="2400" dirty="0"/>
              <a:t>Am </a:t>
            </a:r>
            <a:r>
              <a:rPr lang="en-US" sz="2400" dirty="0" err="1"/>
              <a:t>făcut</a:t>
            </a:r>
            <a:r>
              <a:rPr lang="en-US" sz="2400" dirty="0"/>
              <a:t> o </a:t>
            </a:r>
            <a:r>
              <a:rPr lang="en-US" sz="2400" dirty="0" err="1"/>
              <a:t>alegere</a:t>
            </a:r>
            <a:r>
              <a:rPr lang="en-US" sz="2400" dirty="0"/>
              <a:t> </a:t>
            </a:r>
            <a:r>
              <a:rPr lang="en-US" sz="2400" dirty="0" err="1"/>
              <a:t>corectă</a:t>
            </a:r>
            <a:r>
              <a:rPr lang="en-US" sz="2400" dirty="0"/>
              <a:t>! </a:t>
            </a:r>
            <a:r>
              <a:rPr lang="en-US" sz="2400" dirty="0" err="1"/>
              <a:t>Sunt</a:t>
            </a:r>
            <a:r>
              <a:rPr lang="en-US" sz="2400" dirty="0"/>
              <a:t> </a:t>
            </a:r>
            <a:r>
              <a:rPr lang="en-US" sz="2400" dirty="0" err="1"/>
              <a:t>mândră</a:t>
            </a:r>
            <a:r>
              <a:rPr lang="en-US" sz="2400" dirty="0"/>
              <a:t> </a:t>
            </a:r>
            <a:r>
              <a:rPr lang="en-US" sz="2400" dirty="0" err="1"/>
              <a:t>că</a:t>
            </a:r>
            <a:r>
              <a:rPr lang="en-US" sz="2400" dirty="0"/>
              <a:t> </a:t>
            </a:r>
            <a:r>
              <a:rPr lang="en-US" sz="2400" dirty="0" err="1"/>
              <a:t>sunt</a:t>
            </a:r>
            <a:r>
              <a:rPr lang="en-US" sz="2400" dirty="0"/>
              <a:t> </a:t>
            </a:r>
            <a:r>
              <a:rPr lang="en-US" sz="2400" dirty="0" err="1"/>
              <a:t>studentă</a:t>
            </a:r>
            <a:r>
              <a:rPr lang="en-US" sz="2400" dirty="0"/>
              <a:t> ULIM!</a:t>
            </a:r>
            <a:endParaRPr lang="ru-RU" sz="2400" dirty="0"/>
          </a:p>
          <a:p>
            <a:r>
              <a:rPr lang="fr-BE" sz="2400" dirty="0"/>
              <a:t>Programul de masterat Psihologie Clinică și Consiliere psihologică este foarte apreciat de studenți: ne formăm abilități de activitate profesională solicitate actualmente și ne orientăm spre activitatea psihologică în domenii care au nevoie astăzi de specialiști.</a:t>
            </a:r>
            <a:endParaRPr lang="ru-RU" sz="2400" dirty="0"/>
          </a:p>
          <a:p>
            <a:r>
              <a:rPr lang="ru-RU" sz="2400" dirty="0" err="1"/>
              <a:t>Îmi</a:t>
            </a:r>
            <a:r>
              <a:rPr lang="ru-RU" sz="2400" dirty="0"/>
              <a:t> </a:t>
            </a:r>
            <a:r>
              <a:rPr lang="ru-RU" sz="2400" dirty="0" err="1"/>
              <a:t>place</a:t>
            </a:r>
            <a:r>
              <a:rPr lang="ru-RU" sz="2400" dirty="0"/>
              <a:t> </a:t>
            </a:r>
            <a:r>
              <a:rPr lang="ru-RU" sz="2400" dirty="0" err="1"/>
              <a:t>să</a:t>
            </a:r>
            <a:r>
              <a:rPr lang="ru-RU" sz="2400" dirty="0"/>
              <a:t> </a:t>
            </a:r>
            <a:r>
              <a:rPr lang="ru-RU" sz="2400" dirty="0" err="1"/>
              <a:t>particip</a:t>
            </a:r>
            <a:r>
              <a:rPr lang="ru-RU" sz="2400" dirty="0"/>
              <a:t> </a:t>
            </a:r>
            <a:r>
              <a:rPr lang="ru-RU" sz="2400" dirty="0" err="1"/>
              <a:t>la</a:t>
            </a:r>
            <a:r>
              <a:rPr lang="ru-RU" sz="2400" dirty="0"/>
              <a:t> </a:t>
            </a:r>
            <a:r>
              <a:rPr lang="ru-RU" sz="2400" dirty="0" err="1"/>
              <a:t>conferințele</a:t>
            </a:r>
            <a:r>
              <a:rPr lang="ru-RU" sz="2400" dirty="0"/>
              <a:t> </a:t>
            </a:r>
            <a:r>
              <a:rPr lang="ru-RU" sz="2400" dirty="0" err="1"/>
              <a:t>și</a:t>
            </a:r>
            <a:r>
              <a:rPr lang="ru-RU" sz="2400" dirty="0"/>
              <a:t> </a:t>
            </a:r>
            <a:r>
              <a:rPr lang="ru-RU" sz="2400" dirty="0" err="1"/>
              <a:t>workshopurile</a:t>
            </a:r>
            <a:r>
              <a:rPr lang="ru-RU" sz="2400" dirty="0"/>
              <a:t> </a:t>
            </a:r>
            <a:r>
              <a:rPr lang="ru-RU" sz="2400" dirty="0" err="1"/>
              <a:t>organizate</a:t>
            </a:r>
            <a:r>
              <a:rPr lang="ru-RU" sz="2400" dirty="0"/>
              <a:t> </a:t>
            </a:r>
            <a:r>
              <a:rPr lang="ru-RU" sz="2400" dirty="0" err="1"/>
              <a:t>la</a:t>
            </a:r>
            <a:r>
              <a:rPr lang="ru-RU" sz="2400" dirty="0"/>
              <a:t> </a:t>
            </a:r>
            <a:r>
              <a:rPr lang="ru-RU" sz="2400" dirty="0" err="1"/>
              <a:t>facultate</a:t>
            </a:r>
            <a:r>
              <a:rPr lang="ru-RU" sz="2400" dirty="0"/>
              <a:t>, </a:t>
            </a:r>
            <a:r>
              <a:rPr lang="ru-RU" sz="2400" dirty="0" err="1"/>
              <a:t>ar</a:t>
            </a:r>
            <a:r>
              <a:rPr lang="ru-RU" sz="2400" dirty="0"/>
              <a:t> </a:t>
            </a:r>
            <a:r>
              <a:rPr lang="ru-RU" sz="2400" dirty="0" err="1"/>
              <a:t>fi</a:t>
            </a:r>
            <a:r>
              <a:rPr lang="ru-RU" sz="2400" dirty="0"/>
              <a:t> </a:t>
            </a:r>
            <a:r>
              <a:rPr lang="ru-RU" sz="2400" dirty="0" err="1"/>
              <a:t>bine</a:t>
            </a:r>
            <a:r>
              <a:rPr lang="ru-RU" sz="2400" dirty="0"/>
              <a:t> </a:t>
            </a:r>
            <a:r>
              <a:rPr lang="ru-RU" sz="2400" dirty="0" err="1"/>
              <a:t>să</a:t>
            </a:r>
            <a:r>
              <a:rPr lang="ru-RU" sz="2400" dirty="0"/>
              <a:t> </a:t>
            </a:r>
            <a:r>
              <a:rPr lang="ru-RU" sz="2400" dirty="0" err="1"/>
              <a:t>fie</a:t>
            </a:r>
            <a:r>
              <a:rPr lang="ru-RU" sz="2400" dirty="0"/>
              <a:t> </a:t>
            </a:r>
            <a:r>
              <a:rPr lang="ru-RU" sz="2400" dirty="0" err="1"/>
              <a:t>lunar</a:t>
            </a:r>
            <a:r>
              <a:rPr lang="ru-RU" sz="2400" dirty="0"/>
              <a:t> </a:t>
            </a:r>
            <a:r>
              <a:rPr lang="ru-RU" sz="2400" dirty="0" err="1"/>
              <a:t>asemenea</a:t>
            </a:r>
            <a:r>
              <a:rPr lang="ru-RU" sz="2400" dirty="0"/>
              <a:t> </a:t>
            </a:r>
            <a:r>
              <a:rPr lang="ru-RU" sz="2400" dirty="0" err="1"/>
              <a:t>activități</a:t>
            </a:r>
            <a:r>
              <a:rPr lang="ru-RU" sz="2400" dirty="0"/>
              <a:t>.</a:t>
            </a:r>
          </a:p>
          <a:p>
            <a:r>
              <a:rPr lang="fr-BE" sz="2400" dirty="0"/>
              <a:t>La facultate sunt create condiții bune pentru studii. Profesorii ne oferă suporturi de curs, ne informează despre literatura pe care o putem citi la discipline. </a:t>
            </a:r>
            <a:r>
              <a:rPr lang="ru-RU" sz="2400" dirty="0" err="1"/>
              <a:t>Și</a:t>
            </a:r>
            <a:r>
              <a:rPr lang="ru-RU" sz="2400" dirty="0"/>
              <a:t> </a:t>
            </a:r>
            <a:r>
              <a:rPr lang="ru-RU" sz="2400" dirty="0" err="1"/>
              <a:t>foarte</a:t>
            </a:r>
            <a:r>
              <a:rPr lang="ru-RU" sz="2400" dirty="0"/>
              <a:t> </a:t>
            </a:r>
            <a:r>
              <a:rPr lang="ru-RU" sz="2400" dirty="0" err="1"/>
              <a:t>frecvent</a:t>
            </a:r>
            <a:r>
              <a:rPr lang="ru-RU" sz="2400" dirty="0"/>
              <a:t> </a:t>
            </a:r>
            <a:r>
              <a:rPr lang="ru-RU" sz="2400" dirty="0" err="1"/>
              <a:t>se</a:t>
            </a:r>
            <a:r>
              <a:rPr lang="ru-RU" sz="2400" dirty="0"/>
              <a:t> </a:t>
            </a:r>
            <a:r>
              <a:rPr lang="ru-RU" sz="2400" dirty="0" err="1"/>
              <a:t>relatează</a:t>
            </a:r>
            <a:r>
              <a:rPr lang="ru-RU" sz="2400" dirty="0"/>
              <a:t> </a:t>
            </a:r>
            <a:r>
              <a:rPr lang="ru-RU" sz="2400" dirty="0" err="1"/>
              <a:t>exemple</a:t>
            </a:r>
            <a:r>
              <a:rPr lang="ru-RU" sz="2400" dirty="0"/>
              <a:t> </a:t>
            </a:r>
            <a:r>
              <a:rPr lang="ru-RU" sz="2400" dirty="0" err="1"/>
              <a:t>din</a:t>
            </a:r>
            <a:r>
              <a:rPr lang="ru-RU" sz="2400" dirty="0"/>
              <a:t> </a:t>
            </a:r>
            <a:r>
              <a:rPr lang="ru-RU" sz="2400" dirty="0" err="1"/>
              <a:t>practică</a:t>
            </a:r>
            <a:r>
              <a:rPr lang="ru-RU" sz="2400" dirty="0"/>
              <a:t>, </a:t>
            </a:r>
            <a:r>
              <a:rPr lang="ru-RU" sz="2400" dirty="0" err="1"/>
              <a:t>prin</a:t>
            </a:r>
            <a:r>
              <a:rPr lang="ru-RU" sz="2400" dirty="0"/>
              <a:t> </a:t>
            </a:r>
            <a:r>
              <a:rPr lang="ru-RU" sz="2400" dirty="0" err="1"/>
              <a:t>care</a:t>
            </a:r>
            <a:r>
              <a:rPr lang="ru-RU" sz="2400" dirty="0"/>
              <a:t> </a:t>
            </a:r>
            <a:r>
              <a:rPr lang="ru-RU" sz="2400" dirty="0" err="1"/>
              <a:t>înțelegem</a:t>
            </a:r>
            <a:r>
              <a:rPr lang="ru-RU" sz="2400" dirty="0"/>
              <a:t> </a:t>
            </a:r>
            <a:r>
              <a:rPr lang="ru-RU" sz="2400" dirty="0" err="1"/>
              <a:t>mai</a:t>
            </a:r>
            <a:r>
              <a:rPr lang="ru-RU" sz="2400" dirty="0"/>
              <a:t> </a:t>
            </a:r>
            <a:r>
              <a:rPr lang="ru-RU" sz="2400" dirty="0" err="1"/>
              <a:t>bine</a:t>
            </a:r>
            <a:r>
              <a:rPr lang="ru-RU" sz="2400" dirty="0"/>
              <a:t> </a:t>
            </a:r>
            <a:r>
              <a:rPr lang="ru-RU" sz="2400" dirty="0" err="1"/>
              <a:t>conținutul</a:t>
            </a:r>
            <a:r>
              <a:rPr lang="ru-RU" sz="2400" dirty="0"/>
              <a:t> </a:t>
            </a:r>
            <a:r>
              <a:rPr lang="ru-RU" sz="2400" dirty="0" err="1"/>
              <a:t>temelor</a:t>
            </a:r>
            <a:endParaRPr lang="ru-RU" sz="2400" dirty="0"/>
          </a:p>
          <a:p>
            <a:r>
              <a:rPr lang="ru-RU" sz="2400" dirty="0" err="1"/>
              <a:t>Sunt</a:t>
            </a:r>
            <a:r>
              <a:rPr lang="ru-RU" sz="2400" dirty="0"/>
              <a:t> </a:t>
            </a:r>
            <a:r>
              <a:rPr lang="ru-RU" sz="2400" dirty="0" err="1"/>
              <a:t>satisfăcut</a:t>
            </a:r>
            <a:r>
              <a:rPr lang="ru-RU" sz="2400" dirty="0"/>
              <a:t> </a:t>
            </a:r>
            <a:r>
              <a:rPr lang="ru-RU" sz="2400" dirty="0" err="1"/>
              <a:t>de</a:t>
            </a:r>
            <a:r>
              <a:rPr lang="ru-RU" sz="2400" dirty="0"/>
              <a:t> </a:t>
            </a:r>
            <a:r>
              <a:rPr lang="ru-RU" sz="2400" dirty="0" err="1"/>
              <a:t>organizarea</a:t>
            </a:r>
            <a:r>
              <a:rPr lang="ru-RU" sz="2400" dirty="0"/>
              <a:t> </a:t>
            </a:r>
            <a:r>
              <a:rPr lang="ru-RU" sz="2400" dirty="0" err="1"/>
              <a:t>procesului</a:t>
            </a:r>
            <a:r>
              <a:rPr lang="ru-RU" sz="2400" dirty="0"/>
              <a:t> </a:t>
            </a:r>
            <a:r>
              <a:rPr lang="ru-RU" sz="2400" dirty="0" err="1"/>
              <a:t>instructiv</a:t>
            </a:r>
            <a:r>
              <a:rPr lang="ru-RU" sz="2400" dirty="0"/>
              <a:t>, </a:t>
            </a:r>
            <a:r>
              <a:rPr lang="ru-RU" sz="2400" dirty="0" err="1"/>
              <a:t>de</a:t>
            </a:r>
            <a:r>
              <a:rPr lang="ru-RU" sz="2400" dirty="0"/>
              <a:t> </a:t>
            </a:r>
            <a:r>
              <a:rPr lang="ru-RU" sz="2400" dirty="0" err="1"/>
              <a:t>prestația</a:t>
            </a:r>
            <a:r>
              <a:rPr lang="ru-RU" sz="2400" dirty="0"/>
              <a:t> </a:t>
            </a:r>
            <a:r>
              <a:rPr lang="ru-RU" sz="2400" dirty="0" err="1"/>
              <a:t>profesorilor</a:t>
            </a:r>
            <a:r>
              <a:rPr lang="ru-RU" sz="2400" dirty="0"/>
              <a:t>. </a:t>
            </a:r>
          </a:p>
          <a:p>
            <a:r>
              <a:rPr lang="en-US" sz="2400" dirty="0"/>
              <a:t>Am </a:t>
            </a:r>
            <a:r>
              <a:rPr lang="en-US" sz="2400" dirty="0" err="1"/>
              <a:t>făcut</a:t>
            </a:r>
            <a:r>
              <a:rPr lang="en-US" sz="2400" dirty="0"/>
              <a:t> o </a:t>
            </a:r>
            <a:r>
              <a:rPr lang="en-US" sz="2400" dirty="0" err="1"/>
              <a:t>alegere</a:t>
            </a:r>
            <a:r>
              <a:rPr lang="en-US" sz="2400" dirty="0"/>
              <a:t> </a:t>
            </a:r>
            <a:r>
              <a:rPr lang="en-US" sz="2400" dirty="0" err="1"/>
              <a:t>corectă</a:t>
            </a:r>
            <a:r>
              <a:rPr lang="en-US" sz="2400" dirty="0"/>
              <a:t>! </a:t>
            </a:r>
            <a:r>
              <a:rPr lang="fr-BE" sz="2400" dirty="0"/>
              <a:t>Voi veni și la masterat!</a:t>
            </a:r>
            <a:endParaRPr lang="ru-RU" sz="2400" dirty="0"/>
          </a:p>
          <a:p>
            <a:endParaRPr lang="ru-RU" dirty="0"/>
          </a:p>
        </p:txBody>
      </p:sp>
    </p:spTree>
    <p:extLst>
      <p:ext uri="{BB962C8B-B14F-4D97-AF65-F5344CB8AC3E}">
        <p14:creationId xmlns:p14="http://schemas.microsoft.com/office/powerpoint/2010/main" val="175377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28600"/>
            <a:ext cx="11353800" cy="6248399"/>
          </a:xfrm>
        </p:spPr>
        <p:txBody>
          <a:bodyPr/>
          <a:lstStyle/>
          <a:p>
            <a:r>
              <a:rPr lang="en-US" sz="2400" dirty="0"/>
              <a:t>ULIM are </a:t>
            </a:r>
            <a:r>
              <a:rPr lang="en-US" sz="2400" dirty="0" err="1"/>
              <a:t>multe</a:t>
            </a:r>
            <a:r>
              <a:rPr lang="en-US" sz="2400" dirty="0"/>
              <a:t> </a:t>
            </a:r>
            <a:r>
              <a:rPr lang="en-US" sz="2400" dirty="0" err="1"/>
              <a:t>tradiții</a:t>
            </a:r>
            <a:r>
              <a:rPr lang="en-US" sz="2400" dirty="0"/>
              <a:t> </a:t>
            </a:r>
            <a:r>
              <a:rPr lang="en-US" sz="2400" dirty="0" err="1"/>
              <a:t>frumoase</a:t>
            </a:r>
            <a:r>
              <a:rPr lang="en-US" sz="2400" dirty="0"/>
              <a:t>. </a:t>
            </a:r>
            <a:r>
              <a:rPr lang="fr-BE" sz="2400" dirty="0"/>
              <a:t>Susținerea studenților care dau dovadă de succese deosebite cu bursa „Andrei Galben” este una dintre cele mai nobile inițiative ale rectoratului!</a:t>
            </a:r>
            <a:endParaRPr lang="ru-RU" sz="2400" dirty="0"/>
          </a:p>
          <a:p>
            <a:r>
              <a:rPr lang="en-US" sz="2400" dirty="0"/>
              <a:t>Am </a:t>
            </a:r>
            <a:r>
              <a:rPr lang="en-US" sz="2400" dirty="0" err="1"/>
              <a:t>făcut</a:t>
            </a:r>
            <a:r>
              <a:rPr lang="en-US" sz="2400" dirty="0"/>
              <a:t> o </a:t>
            </a:r>
            <a:r>
              <a:rPr lang="en-US" sz="2400" dirty="0" err="1"/>
              <a:t>alegere</a:t>
            </a:r>
            <a:r>
              <a:rPr lang="en-US" sz="2400" dirty="0"/>
              <a:t> </a:t>
            </a:r>
            <a:r>
              <a:rPr lang="en-US" sz="2400" dirty="0" err="1"/>
              <a:t>corectă</a:t>
            </a:r>
            <a:r>
              <a:rPr lang="en-US" sz="2400" dirty="0"/>
              <a:t>! </a:t>
            </a:r>
            <a:r>
              <a:rPr lang="en-US" sz="2400" dirty="0" err="1"/>
              <a:t>Sunt</a:t>
            </a:r>
            <a:r>
              <a:rPr lang="en-US" sz="2400" dirty="0"/>
              <a:t> </a:t>
            </a:r>
            <a:r>
              <a:rPr lang="en-US" sz="2400" dirty="0" err="1"/>
              <a:t>mândră</a:t>
            </a:r>
            <a:r>
              <a:rPr lang="en-US" sz="2400" dirty="0"/>
              <a:t> </a:t>
            </a:r>
            <a:r>
              <a:rPr lang="en-US" sz="2400" dirty="0" err="1"/>
              <a:t>că</a:t>
            </a:r>
            <a:r>
              <a:rPr lang="en-US" sz="2400" dirty="0"/>
              <a:t> </a:t>
            </a:r>
            <a:r>
              <a:rPr lang="en-US" sz="2400" dirty="0" err="1"/>
              <a:t>sunt</a:t>
            </a:r>
            <a:r>
              <a:rPr lang="en-US" sz="2400" dirty="0"/>
              <a:t> </a:t>
            </a:r>
            <a:r>
              <a:rPr lang="en-US" sz="2400" dirty="0" err="1"/>
              <a:t>studentă</a:t>
            </a:r>
            <a:r>
              <a:rPr lang="en-US" sz="2400" dirty="0"/>
              <a:t> ULIM!</a:t>
            </a:r>
            <a:endParaRPr lang="ru-RU" sz="2400" dirty="0"/>
          </a:p>
          <a:p>
            <a:r>
              <a:rPr lang="fr-BE" sz="2400" dirty="0"/>
              <a:t>Programul de masterat Psihologie Clinică și Consiliere psihologică este foarte apreciat de studenți: ne formăm abilități de activitate profesională solicitate actualmente și ne orientăm spre activitatea psihologică în domenii care au nevoie astăzi de specialiști.</a:t>
            </a:r>
            <a:endParaRPr lang="ru-RU" sz="2400" dirty="0"/>
          </a:p>
          <a:p>
            <a:r>
              <a:rPr lang="ru-RU" sz="2400" dirty="0" err="1"/>
              <a:t>Îmi</a:t>
            </a:r>
            <a:r>
              <a:rPr lang="ru-RU" sz="2400" dirty="0"/>
              <a:t> </a:t>
            </a:r>
            <a:r>
              <a:rPr lang="ru-RU" sz="2400" dirty="0" err="1"/>
              <a:t>place</a:t>
            </a:r>
            <a:r>
              <a:rPr lang="ru-RU" sz="2400" dirty="0"/>
              <a:t> </a:t>
            </a:r>
            <a:r>
              <a:rPr lang="ru-RU" sz="2400" dirty="0" err="1"/>
              <a:t>să</a:t>
            </a:r>
            <a:r>
              <a:rPr lang="ru-RU" sz="2400" dirty="0"/>
              <a:t> </a:t>
            </a:r>
            <a:r>
              <a:rPr lang="ru-RU" sz="2400" dirty="0" err="1"/>
              <a:t>particip</a:t>
            </a:r>
            <a:r>
              <a:rPr lang="ru-RU" sz="2400" dirty="0"/>
              <a:t> </a:t>
            </a:r>
            <a:r>
              <a:rPr lang="ru-RU" sz="2400" dirty="0" err="1"/>
              <a:t>la</a:t>
            </a:r>
            <a:r>
              <a:rPr lang="ru-RU" sz="2400" dirty="0"/>
              <a:t> </a:t>
            </a:r>
            <a:r>
              <a:rPr lang="ru-RU" sz="2400" dirty="0" err="1"/>
              <a:t>conferințele</a:t>
            </a:r>
            <a:r>
              <a:rPr lang="ru-RU" sz="2400" dirty="0"/>
              <a:t> </a:t>
            </a:r>
            <a:r>
              <a:rPr lang="ru-RU" sz="2400" dirty="0" err="1"/>
              <a:t>și</a:t>
            </a:r>
            <a:r>
              <a:rPr lang="ru-RU" sz="2400" dirty="0"/>
              <a:t> </a:t>
            </a:r>
            <a:r>
              <a:rPr lang="ru-RU" sz="2400" dirty="0" err="1"/>
              <a:t>workshopurile</a:t>
            </a:r>
            <a:r>
              <a:rPr lang="ru-RU" sz="2400" dirty="0"/>
              <a:t> </a:t>
            </a:r>
            <a:r>
              <a:rPr lang="ru-RU" sz="2400" dirty="0" err="1"/>
              <a:t>organizate</a:t>
            </a:r>
            <a:r>
              <a:rPr lang="ru-RU" sz="2400" dirty="0"/>
              <a:t> </a:t>
            </a:r>
            <a:r>
              <a:rPr lang="ru-RU" sz="2400" dirty="0" err="1"/>
              <a:t>la</a:t>
            </a:r>
            <a:r>
              <a:rPr lang="ru-RU" sz="2400" dirty="0"/>
              <a:t> </a:t>
            </a:r>
            <a:r>
              <a:rPr lang="ru-RU" sz="2400" dirty="0" err="1"/>
              <a:t>facultate</a:t>
            </a:r>
            <a:r>
              <a:rPr lang="ru-RU" sz="2400" dirty="0"/>
              <a:t>, </a:t>
            </a:r>
            <a:r>
              <a:rPr lang="ru-RU" sz="2400" dirty="0" err="1"/>
              <a:t>ar</a:t>
            </a:r>
            <a:r>
              <a:rPr lang="ru-RU" sz="2400" dirty="0"/>
              <a:t> </a:t>
            </a:r>
            <a:r>
              <a:rPr lang="ru-RU" sz="2400" dirty="0" err="1"/>
              <a:t>fi</a:t>
            </a:r>
            <a:r>
              <a:rPr lang="ru-RU" sz="2400" dirty="0"/>
              <a:t> </a:t>
            </a:r>
            <a:r>
              <a:rPr lang="ru-RU" sz="2400" dirty="0" err="1"/>
              <a:t>bine</a:t>
            </a:r>
            <a:r>
              <a:rPr lang="ru-RU" sz="2400" dirty="0"/>
              <a:t> </a:t>
            </a:r>
            <a:r>
              <a:rPr lang="ru-RU" sz="2400" dirty="0" err="1"/>
              <a:t>să</a:t>
            </a:r>
            <a:r>
              <a:rPr lang="ru-RU" sz="2400" dirty="0"/>
              <a:t> </a:t>
            </a:r>
            <a:r>
              <a:rPr lang="ru-RU" sz="2400" dirty="0" err="1"/>
              <a:t>fie</a:t>
            </a:r>
            <a:r>
              <a:rPr lang="ru-RU" sz="2400" dirty="0"/>
              <a:t> </a:t>
            </a:r>
            <a:r>
              <a:rPr lang="ru-RU" sz="2400" dirty="0" err="1"/>
              <a:t>lunar</a:t>
            </a:r>
            <a:r>
              <a:rPr lang="ru-RU" sz="2400" dirty="0"/>
              <a:t> </a:t>
            </a:r>
            <a:r>
              <a:rPr lang="ru-RU" sz="2400" dirty="0" err="1"/>
              <a:t>asemenea</a:t>
            </a:r>
            <a:r>
              <a:rPr lang="ru-RU" sz="2400" dirty="0"/>
              <a:t> </a:t>
            </a:r>
            <a:r>
              <a:rPr lang="ru-RU" sz="2400" dirty="0" err="1"/>
              <a:t>activități</a:t>
            </a:r>
            <a:r>
              <a:rPr lang="ru-RU" sz="2400" dirty="0"/>
              <a:t>.</a:t>
            </a:r>
          </a:p>
          <a:p>
            <a:r>
              <a:rPr lang="fr-BE" sz="2400" dirty="0"/>
              <a:t>La facultate sunt create condiții bune pentru studii. Profesorii ne oferă suporturi de curs, ne informează despre literatura pe care o putem citi la discipline. </a:t>
            </a:r>
            <a:r>
              <a:rPr lang="ru-RU" sz="2400" dirty="0" err="1"/>
              <a:t>Și</a:t>
            </a:r>
            <a:r>
              <a:rPr lang="ru-RU" sz="2400" dirty="0"/>
              <a:t> </a:t>
            </a:r>
            <a:r>
              <a:rPr lang="ru-RU" sz="2400" dirty="0" err="1"/>
              <a:t>foarte</a:t>
            </a:r>
            <a:r>
              <a:rPr lang="ru-RU" sz="2400" dirty="0"/>
              <a:t> </a:t>
            </a:r>
            <a:r>
              <a:rPr lang="ru-RU" sz="2400" dirty="0" err="1"/>
              <a:t>frecvent</a:t>
            </a:r>
            <a:r>
              <a:rPr lang="ru-RU" sz="2400" dirty="0"/>
              <a:t> </a:t>
            </a:r>
            <a:r>
              <a:rPr lang="ru-RU" sz="2400" dirty="0" err="1"/>
              <a:t>se</a:t>
            </a:r>
            <a:r>
              <a:rPr lang="ru-RU" sz="2400" dirty="0"/>
              <a:t> </a:t>
            </a:r>
            <a:r>
              <a:rPr lang="ru-RU" sz="2400" dirty="0" err="1"/>
              <a:t>relatează</a:t>
            </a:r>
            <a:r>
              <a:rPr lang="ru-RU" sz="2400" dirty="0"/>
              <a:t> </a:t>
            </a:r>
            <a:r>
              <a:rPr lang="ru-RU" sz="2400" dirty="0" err="1"/>
              <a:t>exemple</a:t>
            </a:r>
            <a:r>
              <a:rPr lang="ru-RU" sz="2400" dirty="0"/>
              <a:t> </a:t>
            </a:r>
            <a:r>
              <a:rPr lang="ru-RU" sz="2400" dirty="0" err="1"/>
              <a:t>din</a:t>
            </a:r>
            <a:r>
              <a:rPr lang="ru-RU" sz="2400" dirty="0"/>
              <a:t> </a:t>
            </a:r>
            <a:r>
              <a:rPr lang="ru-RU" sz="2400" dirty="0" err="1"/>
              <a:t>practică</a:t>
            </a:r>
            <a:r>
              <a:rPr lang="ru-RU" sz="2400" dirty="0"/>
              <a:t>, </a:t>
            </a:r>
            <a:r>
              <a:rPr lang="ru-RU" sz="2400" dirty="0" err="1"/>
              <a:t>prin</a:t>
            </a:r>
            <a:r>
              <a:rPr lang="ru-RU" sz="2400" dirty="0"/>
              <a:t> </a:t>
            </a:r>
            <a:r>
              <a:rPr lang="ru-RU" sz="2400" dirty="0" err="1"/>
              <a:t>care</a:t>
            </a:r>
            <a:r>
              <a:rPr lang="ru-RU" sz="2400" dirty="0"/>
              <a:t> </a:t>
            </a:r>
            <a:r>
              <a:rPr lang="ru-RU" sz="2400" dirty="0" err="1"/>
              <a:t>înțelegem</a:t>
            </a:r>
            <a:r>
              <a:rPr lang="ru-RU" sz="2400" dirty="0"/>
              <a:t> </a:t>
            </a:r>
            <a:r>
              <a:rPr lang="ru-RU" sz="2400" dirty="0" err="1"/>
              <a:t>mai</a:t>
            </a:r>
            <a:r>
              <a:rPr lang="ru-RU" sz="2400" dirty="0"/>
              <a:t> </a:t>
            </a:r>
            <a:r>
              <a:rPr lang="ru-RU" sz="2400" dirty="0" err="1"/>
              <a:t>bine</a:t>
            </a:r>
            <a:r>
              <a:rPr lang="ru-RU" sz="2400" dirty="0"/>
              <a:t> </a:t>
            </a:r>
            <a:r>
              <a:rPr lang="ru-RU" sz="2400" dirty="0" err="1"/>
              <a:t>conținutul</a:t>
            </a:r>
            <a:r>
              <a:rPr lang="ru-RU" sz="2400" dirty="0"/>
              <a:t> </a:t>
            </a:r>
            <a:r>
              <a:rPr lang="ru-RU" sz="2400" dirty="0" err="1"/>
              <a:t>temelor</a:t>
            </a:r>
            <a:endParaRPr lang="ru-RU" sz="2400" dirty="0"/>
          </a:p>
          <a:p>
            <a:r>
              <a:rPr lang="ru-RU" sz="2400" dirty="0" err="1"/>
              <a:t>Sunt</a:t>
            </a:r>
            <a:r>
              <a:rPr lang="ru-RU" sz="2400" dirty="0"/>
              <a:t> </a:t>
            </a:r>
            <a:r>
              <a:rPr lang="ru-RU" sz="2400" dirty="0" err="1"/>
              <a:t>satisfăcut</a:t>
            </a:r>
            <a:r>
              <a:rPr lang="ru-RU" sz="2400" dirty="0"/>
              <a:t> </a:t>
            </a:r>
            <a:r>
              <a:rPr lang="ru-RU" sz="2400" dirty="0" err="1"/>
              <a:t>de</a:t>
            </a:r>
            <a:r>
              <a:rPr lang="ru-RU" sz="2400" dirty="0"/>
              <a:t> </a:t>
            </a:r>
            <a:r>
              <a:rPr lang="ru-RU" sz="2400" dirty="0" err="1"/>
              <a:t>organizarea</a:t>
            </a:r>
            <a:r>
              <a:rPr lang="ru-RU" sz="2400" dirty="0"/>
              <a:t> </a:t>
            </a:r>
            <a:r>
              <a:rPr lang="ru-RU" sz="2400" dirty="0" err="1"/>
              <a:t>procesului</a:t>
            </a:r>
            <a:r>
              <a:rPr lang="ru-RU" sz="2400" dirty="0"/>
              <a:t> </a:t>
            </a:r>
            <a:r>
              <a:rPr lang="ru-RU" sz="2400" dirty="0" err="1"/>
              <a:t>instructiv</a:t>
            </a:r>
            <a:r>
              <a:rPr lang="ru-RU" sz="2400" dirty="0"/>
              <a:t>, </a:t>
            </a:r>
            <a:r>
              <a:rPr lang="ru-RU" sz="2400" dirty="0" err="1"/>
              <a:t>de</a:t>
            </a:r>
            <a:r>
              <a:rPr lang="ru-RU" sz="2400" dirty="0"/>
              <a:t> </a:t>
            </a:r>
            <a:r>
              <a:rPr lang="ru-RU" sz="2400" dirty="0" err="1"/>
              <a:t>prestația</a:t>
            </a:r>
            <a:r>
              <a:rPr lang="ru-RU" sz="2400" dirty="0"/>
              <a:t> </a:t>
            </a:r>
            <a:r>
              <a:rPr lang="ru-RU" sz="2400" dirty="0" err="1"/>
              <a:t>profesorilor</a:t>
            </a:r>
            <a:r>
              <a:rPr lang="ru-RU" sz="2400" dirty="0"/>
              <a:t>. </a:t>
            </a:r>
          </a:p>
          <a:p>
            <a:r>
              <a:rPr lang="en-US" sz="2400" dirty="0"/>
              <a:t>Am </a:t>
            </a:r>
            <a:r>
              <a:rPr lang="en-US" sz="2400" dirty="0" err="1"/>
              <a:t>făcut</a:t>
            </a:r>
            <a:r>
              <a:rPr lang="en-US" sz="2400" dirty="0"/>
              <a:t> o </a:t>
            </a:r>
            <a:r>
              <a:rPr lang="en-US" sz="2400" dirty="0" err="1"/>
              <a:t>alegere</a:t>
            </a:r>
            <a:r>
              <a:rPr lang="en-US" sz="2400" dirty="0"/>
              <a:t> </a:t>
            </a:r>
            <a:r>
              <a:rPr lang="en-US" sz="2400" dirty="0" err="1"/>
              <a:t>corectă</a:t>
            </a:r>
            <a:r>
              <a:rPr lang="en-US" sz="2400" dirty="0"/>
              <a:t>! </a:t>
            </a:r>
            <a:r>
              <a:rPr lang="fr-BE" sz="2400" dirty="0"/>
              <a:t>Voi veni și la masterat!</a:t>
            </a:r>
            <a:endParaRPr lang="ru-RU" sz="2400" dirty="0"/>
          </a:p>
        </p:txBody>
      </p:sp>
    </p:spTree>
    <p:extLst>
      <p:ext uri="{BB962C8B-B14F-4D97-AF65-F5344CB8AC3E}">
        <p14:creationId xmlns:p14="http://schemas.microsoft.com/office/powerpoint/2010/main" val="2895730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304800"/>
            <a:ext cx="11582400" cy="6248399"/>
          </a:xfrm>
        </p:spPr>
        <p:txBody>
          <a:bodyPr/>
          <a:lstStyle/>
          <a:p>
            <a:r>
              <a:rPr lang="fr-BE" sz="2200" dirty="0"/>
              <a:t>O echipă de profesori de nota 10! </a:t>
            </a:r>
            <a:r>
              <a:rPr lang="en-US" sz="2200" dirty="0" err="1"/>
              <a:t>Sunt</a:t>
            </a:r>
            <a:r>
              <a:rPr lang="en-US" sz="2200" dirty="0"/>
              <a:t> </a:t>
            </a:r>
            <a:r>
              <a:rPr lang="en-US" sz="2200" dirty="0" err="1"/>
              <a:t>mândră</a:t>
            </a:r>
            <a:r>
              <a:rPr lang="en-US" sz="2200" dirty="0"/>
              <a:t> </a:t>
            </a:r>
            <a:r>
              <a:rPr lang="en-US" sz="2200" dirty="0" err="1"/>
              <a:t>că</a:t>
            </a:r>
            <a:r>
              <a:rPr lang="en-US" sz="2200" dirty="0"/>
              <a:t> v-am </a:t>
            </a:r>
            <a:r>
              <a:rPr lang="en-US" sz="2200" dirty="0" err="1"/>
              <a:t>cunoscut</a:t>
            </a:r>
            <a:r>
              <a:rPr lang="en-US" sz="2200" dirty="0"/>
              <a:t>.</a:t>
            </a:r>
            <a:endParaRPr lang="ru-RU" sz="2200" dirty="0"/>
          </a:p>
          <a:p>
            <a:r>
              <a:rPr lang="fr-BE" sz="2200" dirty="0"/>
              <a:t>Avem cele mai super  cadre didactice!!!!!!!!!!!</a:t>
            </a:r>
            <a:endParaRPr lang="ru-RU" sz="2200" dirty="0"/>
          </a:p>
          <a:p>
            <a:r>
              <a:rPr lang="fr-BE" sz="2200" dirty="0"/>
              <a:t>Vă mulțumesc pentru chestionarul expediat.</a:t>
            </a:r>
            <a:r>
              <a:rPr lang="ro-RO" sz="2200" dirty="0"/>
              <a:t> </a:t>
            </a:r>
            <a:r>
              <a:rPr lang="fr-BE" sz="2200" dirty="0"/>
              <a:t>Sunt mândră să fiu instruită de profesori iluștri, urându-vă numai bine și multă sănătate.</a:t>
            </a:r>
            <a:endParaRPr lang="ru-RU" sz="2200" dirty="0"/>
          </a:p>
          <a:p>
            <a:r>
              <a:rPr lang="ru-RU" sz="2200" dirty="0"/>
              <a:t>Я очень довольна уровнем преподавания, атмосферой. Благодарю педагогов кафедры за их профессионализм, за то что помогли мне побороть мои страхи, фобии, подняли мою самооценку касаемо профессии Психологического консультирования. Благодаря знаниям которые я получила и получаю ежедневно посещая лекции, я стала консультировать людей и углубляться все больше и больше в профессию психолога, проходя повышения квалификации и изучая разные направления психологии. </a:t>
            </a:r>
            <a:r>
              <a:rPr lang="ru-RU" sz="2200" dirty="0" err="1"/>
              <a:t>Lectorii</a:t>
            </a:r>
            <a:r>
              <a:rPr lang="ru-RU" sz="2200" dirty="0"/>
              <a:t> </a:t>
            </a:r>
            <a:r>
              <a:rPr lang="ru-RU" sz="2200" dirty="0" err="1"/>
              <a:t>sunt</a:t>
            </a:r>
            <a:r>
              <a:rPr lang="ru-RU" sz="2200" dirty="0"/>
              <a:t> </a:t>
            </a:r>
            <a:r>
              <a:rPr lang="ru-RU" sz="2200" dirty="0" err="1"/>
              <a:t>pregătiți</a:t>
            </a:r>
            <a:r>
              <a:rPr lang="ru-RU" sz="2200" dirty="0"/>
              <a:t> </a:t>
            </a:r>
            <a:r>
              <a:rPr lang="ru-RU" sz="2200" dirty="0" err="1"/>
              <a:t>la</a:t>
            </a:r>
            <a:r>
              <a:rPr lang="ru-RU" sz="2200" dirty="0"/>
              <a:t> </a:t>
            </a:r>
            <a:r>
              <a:rPr lang="ru-RU" sz="2200" dirty="0" err="1"/>
              <a:t>un</a:t>
            </a:r>
            <a:r>
              <a:rPr lang="ru-RU" sz="2200" dirty="0"/>
              <a:t> </a:t>
            </a:r>
            <a:r>
              <a:rPr lang="ru-RU" sz="2200" dirty="0" err="1"/>
              <a:t>nivel</a:t>
            </a:r>
            <a:r>
              <a:rPr lang="ru-RU" sz="2200" dirty="0"/>
              <a:t> </a:t>
            </a:r>
            <a:r>
              <a:rPr lang="ru-RU" sz="2200" dirty="0" err="1"/>
              <a:t>înalt</a:t>
            </a:r>
            <a:r>
              <a:rPr lang="ru-RU" sz="2200" dirty="0"/>
              <a:t>, </a:t>
            </a:r>
            <a:r>
              <a:rPr lang="ru-RU" sz="2200" dirty="0" err="1"/>
              <a:t>orele</a:t>
            </a:r>
            <a:r>
              <a:rPr lang="ru-RU" sz="2200" dirty="0"/>
              <a:t> </a:t>
            </a:r>
            <a:r>
              <a:rPr lang="ru-RU" sz="2200" dirty="0" err="1"/>
              <a:t>sunt</a:t>
            </a:r>
            <a:r>
              <a:rPr lang="ru-RU" sz="2200" dirty="0"/>
              <a:t> </a:t>
            </a:r>
            <a:r>
              <a:rPr lang="ru-RU" sz="2200" dirty="0" err="1"/>
              <a:t>petrecute</a:t>
            </a:r>
            <a:r>
              <a:rPr lang="ru-RU" sz="2200" dirty="0"/>
              <a:t> </a:t>
            </a:r>
            <a:r>
              <a:rPr lang="ru-RU" sz="2200" dirty="0" err="1"/>
              <a:t>într</a:t>
            </a:r>
            <a:r>
              <a:rPr lang="ru-RU" sz="2200" dirty="0"/>
              <a:t>-o </a:t>
            </a:r>
            <a:r>
              <a:rPr lang="ru-RU" sz="2200" dirty="0" err="1"/>
              <a:t>atmosferă</a:t>
            </a:r>
            <a:r>
              <a:rPr lang="ru-RU" sz="2200" dirty="0"/>
              <a:t> </a:t>
            </a:r>
            <a:r>
              <a:rPr lang="ru-RU" sz="2200" dirty="0" err="1"/>
              <a:t>liniștită</a:t>
            </a:r>
            <a:r>
              <a:rPr lang="ru-RU" sz="2200" dirty="0"/>
              <a:t>, </a:t>
            </a:r>
            <a:r>
              <a:rPr lang="ru-RU" sz="2200" dirty="0" err="1"/>
              <a:t>pe</a:t>
            </a:r>
            <a:r>
              <a:rPr lang="ru-RU" sz="2200" dirty="0"/>
              <a:t> </a:t>
            </a:r>
            <a:r>
              <a:rPr lang="ru-RU" sz="2200" dirty="0" err="1"/>
              <a:t>înțelesul</a:t>
            </a:r>
            <a:r>
              <a:rPr lang="ru-RU" sz="2200" dirty="0"/>
              <a:t> </a:t>
            </a:r>
            <a:r>
              <a:rPr lang="ru-RU" sz="2200" dirty="0" err="1"/>
              <a:t>tuturor</a:t>
            </a:r>
            <a:r>
              <a:rPr lang="ro-RO" sz="2200" dirty="0"/>
              <a:t>.</a:t>
            </a:r>
          </a:p>
          <a:p>
            <a:pPr marL="0" indent="0">
              <a:buNone/>
            </a:pP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1518745818"/>
              </p:ext>
            </p:extLst>
          </p:nvPr>
        </p:nvGraphicFramePr>
        <p:xfrm>
          <a:off x="1371600" y="4352924"/>
          <a:ext cx="9448799" cy="2200275"/>
        </p:xfrm>
        <a:graphic>
          <a:graphicData uri="http://schemas.openxmlformats.org/drawingml/2006/table">
            <a:tbl>
              <a:tblPr>
                <a:tableStyleId>{5C22544A-7EE6-4342-B048-85BDC9FD1C3A}</a:tableStyleId>
              </a:tblPr>
              <a:tblGrid>
                <a:gridCol w="889300">
                  <a:extLst>
                    <a:ext uri="{9D8B030D-6E8A-4147-A177-3AD203B41FA5}">
                      <a16:colId xmlns:a16="http://schemas.microsoft.com/office/drawing/2014/main" val="2991684662"/>
                    </a:ext>
                  </a:extLst>
                </a:gridCol>
                <a:gridCol w="3149300">
                  <a:extLst>
                    <a:ext uri="{9D8B030D-6E8A-4147-A177-3AD203B41FA5}">
                      <a16:colId xmlns:a16="http://schemas.microsoft.com/office/drawing/2014/main" val="62344166"/>
                    </a:ext>
                  </a:extLst>
                </a:gridCol>
                <a:gridCol w="1066800">
                  <a:extLst>
                    <a:ext uri="{9D8B030D-6E8A-4147-A177-3AD203B41FA5}">
                      <a16:colId xmlns:a16="http://schemas.microsoft.com/office/drawing/2014/main" val="1887045535"/>
                    </a:ext>
                  </a:extLst>
                </a:gridCol>
                <a:gridCol w="4343399">
                  <a:extLst>
                    <a:ext uri="{9D8B030D-6E8A-4147-A177-3AD203B41FA5}">
                      <a16:colId xmlns:a16="http://schemas.microsoft.com/office/drawing/2014/main" val="3775384293"/>
                    </a:ext>
                  </a:extLst>
                </a:gridCol>
              </a:tblGrid>
              <a:tr h="180975">
                <a:tc>
                  <a:txBody>
                    <a:bodyPr/>
                    <a:lstStyle/>
                    <a:p>
                      <a:pPr algn="l" fontAlgn="ctr"/>
                      <a:r>
                        <a:rPr lang="ru-RU" sz="1600" u="none" strike="noStrike" dirty="0">
                          <a:effectLst/>
                        </a:rPr>
                        <a:t>5</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just" fontAlgn="ctr"/>
                      <a:r>
                        <a:rPr lang="ro-RO" sz="2000" u="none" strike="noStrike" dirty="0">
                          <a:effectLst/>
                        </a:rPr>
                        <a:t>Haraz Svetlana</a:t>
                      </a:r>
                      <a:endParaRPr lang="ro-RO"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Caunenco</a:t>
                      </a:r>
                      <a:r>
                        <a:rPr lang="en-GB" sz="2000" u="none" strike="noStrike" dirty="0">
                          <a:effectLst/>
                        </a:rPr>
                        <a:t> Irina</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56253108"/>
                  </a:ext>
                </a:extLst>
              </a:tr>
              <a:tr h="180975">
                <a:tc>
                  <a:txBody>
                    <a:bodyPr/>
                    <a:lstStyle/>
                    <a:p>
                      <a:pPr algn="l" fontAlgn="ctr"/>
                      <a:r>
                        <a:rPr lang="ru-RU" sz="1600" u="none" strike="noStrike" dirty="0">
                          <a:effectLst/>
                        </a:rPr>
                        <a:t>5</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Mohammadifard</a:t>
                      </a:r>
                      <a:r>
                        <a:rPr lang="en-GB" sz="2000" u="none" strike="noStrike" dirty="0">
                          <a:effectLst/>
                        </a:rPr>
                        <a:t> </a:t>
                      </a:r>
                      <a:r>
                        <a:rPr lang="en-GB" sz="2000" u="none" strike="noStrike" dirty="0" err="1">
                          <a:effectLst/>
                        </a:rPr>
                        <a:t>Gholamali</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Godorozea</a:t>
                      </a:r>
                      <a:r>
                        <a:rPr lang="en-GB" sz="2000" u="none" strike="noStrike" dirty="0">
                          <a:effectLst/>
                        </a:rPr>
                        <a:t> Dina</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20988240"/>
                  </a:ext>
                </a:extLst>
              </a:tr>
              <a:tr h="180975">
                <a:tc>
                  <a:txBody>
                    <a:bodyPr/>
                    <a:lstStyle/>
                    <a:p>
                      <a:pPr algn="l" fontAlgn="ctr"/>
                      <a:r>
                        <a:rPr lang="ru-RU" sz="1600" u="none" strike="noStrike" dirty="0">
                          <a:effectLst/>
                        </a:rPr>
                        <a:t>5</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a:effectLst/>
                        </a:rPr>
                        <a:t>Moraru Ina</a:t>
                      </a:r>
                      <a:endParaRPr lang="en-GB"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o-RO" sz="2000" u="none" strike="noStrike" dirty="0">
                          <a:effectLst/>
                        </a:rPr>
                        <a:t>Gribincea Zinaida</a:t>
                      </a:r>
                      <a:endParaRPr lang="ro-RO"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77303302"/>
                  </a:ext>
                </a:extLst>
              </a:tr>
              <a:tr h="180975">
                <a:tc>
                  <a:txBody>
                    <a:bodyPr/>
                    <a:lstStyle/>
                    <a:p>
                      <a:pPr algn="l" fontAlgn="ctr"/>
                      <a:r>
                        <a:rPr lang="ru-RU" sz="1600" u="none" strike="noStrike" dirty="0">
                          <a:effectLst/>
                        </a:rPr>
                        <a:t>5</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o-RO" sz="2000" u="none" strike="noStrike">
                          <a:effectLst/>
                        </a:rPr>
                        <a:t>Rusnac Svetlana</a:t>
                      </a:r>
                      <a:endParaRPr lang="ro-RO"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Musienco</a:t>
                      </a:r>
                      <a:r>
                        <a:rPr lang="en-GB" sz="2000" u="none" strike="noStrike" dirty="0">
                          <a:effectLst/>
                        </a:rPr>
                        <a:t> Natalia</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36454297"/>
                  </a:ext>
                </a:extLst>
              </a:tr>
              <a:tr h="180975">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Balode</a:t>
                      </a:r>
                      <a:r>
                        <a:rPr lang="en-GB" sz="2000" u="none" strike="noStrike" dirty="0">
                          <a:effectLst/>
                        </a:rPr>
                        <a:t> Nelly</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o-RO" sz="2000" u="none" strike="noStrike" dirty="0">
                          <a:effectLst/>
                        </a:rPr>
                        <a:t>Strogotean Silvia</a:t>
                      </a:r>
                      <a:endParaRPr lang="ro-RO"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7933300"/>
                  </a:ext>
                </a:extLst>
              </a:tr>
              <a:tr h="180975">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just" fontAlgn="ctr"/>
                      <a:r>
                        <a:rPr lang="ro-RO" sz="2000" u="none" strike="noStrike" dirty="0">
                          <a:effectLst/>
                        </a:rPr>
                        <a:t>Dănilescu Viorica</a:t>
                      </a:r>
                      <a:endParaRPr lang="ro-RO"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just" fontAlgn="ctr"/>
                      <a:r>
                        <a:rPr lang="ro-RO" sz="2000" u="none" strike="noStrike" dirty="0">
                          <a:effectLst/>
                        </a:rPr>
                        <a:t>Rotaru-Sîrbu Natalia</a:t>
                      </a:r>
                      <a:endParaRPr lang="ro-RO"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99480947"/>
                  </a:ext>
                </a:extLst>
              </a:tr>
              <a:tr h="180975">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just" fontAlgn="ctr"/>
                      <a:r>
                        <a:rPr lang="ro-RO" sz="2000" u="none" strike="noStrike" dirty="0">
                          <a:effectLst/>
                        </a:rPr>
                        <a:t>Focșa Tatina</a:t>
                      </a:r>
                      <a:endParaRPr lang="ro-RO" sz="2000" b="0" i="0" u="none" strike="noStrike" dirty="0">
                        <a:solidFill>
                          <a:srgbClr val="000000"/>
                        </a:solidFill>
                        <a:effectLst/>
                        <a:latin typeface="Arial" panose="020B0604020202020204" pitchFamily="34" charset="0"/>
                      </a:endParaRPr>
                    </a:p>
                  </a:txBody>
                  <a:tcPr marL="9525" marR="9525" marT="9525" marB="0" anchor="ctr"/>
                </a:tc>
                <a:tc>
                  <a:txBody>
                    <a:bodyPr/>
                    <a:lstStyle/>
                    <a:p>
                      <a:endParaRPr lang="ru-RU"/>
                    </a:p>
                  </a:txBody>
                  <a:tcPr marL="9525" marR="9525" marT="9525" marB="0" anchor="ctr"/>
                </a:tc>
                <a:tc>
                  <a:txBody>
                    <a:bodyPr/>
                    <a:lstStyle/>
                    <a:p>
                      <a:endParaRPr lang="ru-RU" dirty="0"/>
                    </a:p>
                  </a:txBody>
                  <a:tcPr marL="9525" marR="9525" marT="9525" marB="0" anchor="ctr"/>
                </a:tc>
                <a:extLst>
                  <a:ext uri="{0D108BD9-81ED-4DB2-BD59-A6C34878D82A}">
                    <a16:rowId xmlns:a16="http://schemas.microsoft.com/office/drawing/2014/main" val="3919432492"/>
                  </a:ext>
                </a:extLst>
              </a:tr>
            </a:tbl>
          </a:graphicData>
        </a:graphic>
      </p:graphicFrame>
    </p:spTree>
    <p:extLst>
      <p:ext uri="{BB962C8B-B14F-4D97-AF65-F5344CB8AC3E}">
        <p14:creationId xmlns:p14="http://schemas.microsoft.com/office/powerpoint/2010/main" val="1255786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487362"/>
          </a:xfrm>
        </p:spPr>
        <p:txBody>
          <a:bodyPr/>
          <a:lstStyle/>
          <a:p>
            <a:r>
              <a:rPr lang="ro-RO" dirty="0"/>
              <a:t>Facultatea Drept</a:t>
            </a:r>
            <a:endParaRPr lang="ru-RU" dirty="0"/>
          </a:p>
        </p:txBody>
      </p:sp>
      <p:sp>
        <p:nvSpPr>
          <p:cNvPr id="3" name="Объект 2"/>
          <p:cNvSpPr>
            <a:spLocks noGrp="1"/>
          </p:cNvSpPr>
          <p:nvPr>
            <p:ph idx="1"/>
          </p:nvPr>
        </p:nvSpPr>
        <p:spPr>
          <a:xfrm>
            <a:off x="304800" y="762000"/>
            <a:ext cx="11582400" cy="5791199"/>
          </a:xfrm>
        </p:spPr>
        <p:txBody>
          <a:bodyPr/>
          <a:lstStyle/>
          <a:p>
            <a:r>
              <a:rPr lang="ru-RU" sz="2800" dirty="0"/>
              <a:t>ULIM </a:t>
            </a:r>
            <a:r>
              <a:rPr lang="ru-RU" sz="2800" dirty="0" err="1"/>
              <a:t>este</a:t>
            </a:r>
            <a:r>
              <a:rPr lang="ru-RU" sz="2800" dirty="0"/>
              <a:t> </a:t>
            </a:r>
            <a:r>
              <a:rPr lang="ru-RU" sz="2800" dirty="0" err="1"/>
              <a:t>instituția</a:t>
            </a:r>
            <a:r>
              <a:rPr lang="ru-RU" sz="2800" dirty="0"/>
              <a:t> </a:t>
            </a:r>
            <a:r>
              <a:rPr lang="ru-RU" sz="2800" dirty="0" err="1"/>
              <a:t>cu</a:t>
            </a:r>
            <a:r>
              <a:rPr lang="ru-RU" sz="2800" dirty="0"/>
              <a:t> </a:t>
            </a:r>
            <a:r>
              <a:rPr lang="ru-RU" sz="2800" dirty="0" err="1"/>
              <a:t>toate</a:t>
            </a:r>
            <a:r>
              <a:rPr lang="ru-RU" sz="2800" dirty="0"/>
              <a:t> </a:t>
            </a:r>
            <a:r>
              <a:rPr lang="ru-RU" sz="2800" dirty="0" err="1"/>
              <a:t>oportunitățile</a:t>
            </a:r>
            <a:r>
              <a:rPr lang="ru-RU" sz="2800" dirty="0"/>
              <a:t>, </a:t>
            </a:r>
            <a:r>
              <a:rPr lang="ru-RU" sz="2800" dirty="0" err="1"/>
              <a:t>comoditățile</a:t>
            </a:r>
            <a:r>
              <a:rPr lang="ru-RU" sz="2800" dirty="0"/>
              <a:t> </a:t>
            </a:r>
            <a:r>
              <a:rPr lang="ru-RU" sz="2800" dirty="0" err="1"/>
              <a:t>și</a:t>
            </a:r>
            <a:r>
              <a:rPr lang="ru-RU" sz="2800" dirty="0"/>
              <a:t> </a:t>
            </a:r>
            <a:r>
              <a:rPr lang="ru-RU" sz="2800" dirty="0" err="1"/>
              <a:t>libertate</a:t>
            </a:r>
            <a:r>
              <a:rPr lang="ru-RU" sz="2800" dirty="0"/>
              <a:t> </a:t>
            </a:r>
            <a:r>
              <a:rPr lang="ru-RU" sz="2800" dirty="0" err="1"/>
              <a:t>pentru</a:t>
            </a:r>
            <a:r>
              <a:rPr lang="ru-RU" sz="2800" dirty="0"/>
              <a:t> </a:t>
            </a:r>
            <a:r>
              <a:rPr lang="ru-RU" sz="2800" dirty="0" err="1"/>
              <a:t>studiere</a:t>
            </a:r>
            <a:r>
              <a:rPr lang="ru-RU" sz="2800" dirty="0"/>
              <a:t> </a:t>
            </a:r>
            <a:r>
              <a:rPr lang="ru-RU" sz="2800" dirty="0" err="1"/>
              <a:t>și</a:t>
            </a:r>
            <a:r>
              <a:rPr lang="ru-RU" sz="2800" dirty="0"/>
              <a:t> </a:t>
            </a:r>
            <a:r>
              <a:rPr lang="ru-RU" sz="2800" dirty="0" err="1"/>
              <a:t>cunoaștere</a:t>
            </a:r>
            <a:r>
              <a:rPr lang="ru-RU" sz="2800" dirty="0"/>
              <a:t>!</a:t>
            </a:r>
          </a:p>
          <a:p>
            <a:r>
              <a:rPr lang="ru-RU" sz="2800" dirty="0" err="1"/>
              <a:t>Bravo</a:t>
            </a:r>
            <a:r>
              <a:rPr lang="ru-RU" sz="2800" dirty="0"/>
              <a:t> ULIM</a:t>
            </a:r>
          </a:p>
          <a:p>
            <a:r>
              <a:rPr lang="ru-RU" sz="2800" dirty="0"/>
              <a:t>Все нравится!</a:t>
            </a:r>
          </a:p>
          <a:p>
            <a:r>
              <a:rPr lang="ru-RU" sz="2800" dirty="0" err="1"/>
              <a:t>Sunt</a:t>
            </a:r>
            <a:r>
              <a:rPr lang="ru-RU" sz="2800" dirty="0"/>
              <a:t> </a:t>
            </a:r>
            <a:r>
              <a:rPr lang="ru-RU" sz="2800" dirty="0" err="1"/>
              <a:t>mulțumită</a:t>
            </a:r>
            <a:r>
              <a:rPr lang="ru-RU" sz="2800" dirty="0"/>
              <a:t> </a:t>
            </a:r>
            <a:r>
              <a:rPr lang="ru-RU" sz="2800" dirty="0" err="1"/>
              <a:t>de</a:t>
            </a:r>
            <a:r>
              <a:rPr lang="ru-RU" sz="2800" dirty="0"/>
              <a:t> </a:t>
            </a:r>
            <a:r>
              <a:rPr lang="ru-RU" sz="2800" dirty="0" err="1"/>
              <a:t>tot</a:t>
            </a:r>
            <a:r>
              <a:rPr lang="ru-RU" sz="2800" dirty="0"/>
              <a:t>.</a:t>
            </a:r>
          </a:p>
          <a:p>
            <a:r>
              <a:rPr lang="fr-BE" sz="2800" dirty="0"/>
              <a:t>Un cadru didactic mai bun decat cel de la Ulim Facultatea de drept nu am avut. Înainte sa-mi aleg Universitatea am pus foarte mult accent pe profesori. </a:t>
            </a:r>
            <a:r>
              <a:rPr lang="ru-RU" sz="2800" dirty="0" err="1"/>
              <a:t>Nu</a:t>
            </a:r>
            <a:r>
              <a:rPr lang="ru-RU" sz="2800" dirty="0"/>
              <a:t> </a:t>
            </a:r>
            <a:r>
              <a:rPr lang="ru-RU" sz="2800" dirty="0" err="1"/>
              <a:t>regret</a:t>
            </a:r>
            <a:r>
              <a:rPr lang="ru-RU" sz="2800" dirty="0"/>
              <a:t> </a:t>
            </a:r>
            <a:r>
              <a:rPr lang="ru-RU" sz="2800" dirty="0" err="1"/>
              <a:t>alegerea</a:t>
            </a:r>
            <a:r>
              <a:rPr lang="ru-RU" sz="2800" dirty="0"/>
              <a:t>. C.A. </a:t>
            </a:r>
            <a:r>
              <a:rPr lang="ru-RU" sz="2800" dirty="0" err="1"/>
              <a:t>anul</a:t>
            </a:r>
            <a:r>
              <a:rPr lang="ru-RU" sz="2800" dirty="0"/>
              <a:t> 1 </a:t>
            </a:r>
          </a:p>
          <a:p>
            <a:r>
              <a:rPr lang="fr-BE" sz="2800" dirty="0"/>
              <a:t>Profesorii mei de la drept sun CEI MAI BUNI. Am avut ore suplimentare și urmează să realizăm câteva pentru asta mulțumesc enorm profesorilor care nu ne lasă cu întrebări pentru examen ci ne oferă din timpul lor pentru a a vea posibilitatea să trecem tot m</a:t>
            </a:r>
            <a:r>
              <a:rPr lang="ro-RO" sz="2800" dirty="0"/>
              <a:t>a</a:t>
            </a:r>
            <a:r>
              <a:rPr lang="fr-BE" sz="2800" dirty="0"/>
              <a:t>terialul indiferent de numărul de ore. </a:t>
            </a:r>
            <a:endParaRPr lang="ru-RU" sz="2800" dirty="0"/>
          </a:p>
        </p:txBody>
      </p:sp>
    </p:spTree>
    <p:extLst>
      <p:ext uri="{BB962C8B-B14F-4D97-AF65-F5344CB8AC3E}">
        <p14:creationId xmlns:p14="http://schemas.microsoft.com/office/powerpoint/2010/main" val="1651971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6420277"/>
              </p:ext>
            </p:extLst>
          </p:nvPr>
        </p:nvGraphicFramePr>
        <p:xfrm>
          <a:off x="2743200" y="304800"/>
          <a:ext cx="6070600" cy="5966460"/>
        </p:xfrm>
        <a:graphic>
          <a:graphicData uri="http://schemas.openxmlformats.org/drawingml/2006/table">
            <a:tbl>
              <a:tblPr>
                <a:tableStyleId>{5C22544A-7EE6-4342-B048-85BDC9FD1C3A}</a:tableStyleId>
              </a:tblPr>
              <a:tblGrid>
                <a:gridCol w="1372857">
                  <a:extLst>
                    <a:ext uri="{9D8B030D-6E8A-4147-A177-3AD203B41FA5}">
                      <a16:colId xmlns:a16="http://schemas.microsoft.com/office/drawing/2014/main" val="291478604"/>
                    </a:ext>
                  </a:extLst>
                </a:gridCol>
                <a:gridCol w="4697743">
                  <a:extLst>
                    <a:ext uri="{9D8B030D-6E8A-4147-A177-3AD203B41FA5}">
                      <a16:colId xmlns:a16="http://schemas.microsoft.com/office/drawing/2014/main" val="2553594560"/>
                    </a:ext>
                  </a:extLst>
                </a:gridCol>
              </a:tblGrid>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Bria Feodor</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21244879"/>
                  </a:ext>
                </a:extLst>
              </a:tr>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Cauia Alexandru</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35845516"/>
                  </a:ext>
                </a:extLst>
              </a:tr>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Gheorghiţă Elena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7690873"/>
                  </a:ext>
                </a:extLst>
              </a:tr>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Grama Dumitru</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048212771"/>
                  </a:ext>
                </a:extLst>
              </a:tr>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Poalelungi Mihai</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06228382"/>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Golubenco Gheorghe</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59970250"/>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Mărgineanu Elena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09590752"/>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Mărgineanu Iurie</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10977582"/>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Mărgineanu Lilia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46485442"/>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Odainic Mariana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81521131"/>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Sorbală Mihail</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87998009"/>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dirty="0" err="1">
                          <a:effectLst/>
                        </a:rPr>
                        <a:t>Ţurcan</a:t>
                      </a:r>
                      <a:r>
                        <a:rPr lang="en-GB" sz="3200" u="none" strike="noStrike" dirty="0">
                          <a:effectLst/>
                        </a:rPr>
                        <a:t> </a:t>
                      </a:r>
                      <a:r>
                        <a:rPr lang="en-GB" sz="3200" u="none" strike="noStrike" dirty="0" err="1">
                          <a:effectLst/>
                        </a:rPr>
                        <a:t>Serghei</a:t>
                      </a:r>
                      <a:endParaRPr lang="en-GB" sz="3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53981040"/>
                  </a:ext>
                </a:extLst>
              </a:tr>
            </a:tbl>
          </a:graphicData>
        </a:graphic>
      </p:graphicFrame>
    </p:spTree>
    <p:extLst>
      <p:ext uri="{BB962C8B-B14F-4D97-AF65-F5344CB8AC3E}">
        <p14:creationId xmlns:p14="http://schemas.microsoft.com/office/powerpoint/2010/main" val="1587056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Facultatea Biomedicină</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96546684"/>
              </p:ext>
            </p:extLst>
          </p:nvPr>
        </p:nvGraphicFramePr>
        <p:xfrm>
          <a:off x="2438400" y="1452274"/>
          <a:ext cx="7239000" cy="2790825"/>
        </p:xfrm>
        <a:graphic>
          <a:graphicData uri="http://schemas.openxmlformats.org/drawingml/2006/table">
            <a:tbl>
              <a:tblPr>
                <a:tableStyleId>{5C22544A-7EE6-4342-B048-85BDC9FD1C3A}</a:tableStyleId>
              </a:tblPr>
              <a:tblGrid>
                <a:gridCol w="1184900">
                  <a:extLst>
                    <a:ext uri="{9D8B030D-6E8A-4147-A177-3AD203B41FA5}">
                      <a16:colId xmlns:a16="http://schemas.microsoft.com/office/drawing/2014/main" val="1315964351"/>
                    </a:ext>
                  </a:extLst>
                </a:gridCol>
                <a:gridCol w="6054100">
                  <a:extLst>
                    <a:ext uri="{9D8B030D-6E8A-4147-A177-3AD203B41FA5}">
                      <a16:colId xmlns:a16="http://schemas.microsoft.com/office/drawing/2014/main" val="2792519417"/>
                    </a:ext>
                  </a:extLst>
                </a:gridCol>
              </a:tblGrid>
              <a:tr h="180975">
                <a:tc>
                  <a:txBody>
                    <a:bodyPr/>
                    <a:lstStyle/>
                    <a:p>
                      <a:pPr algn="l" fontAlgn="ctr"/>
                      <a:r>
                        <a:rPr lang="ru-RU" sz="2800" u="none" strike="noStrike" dirty="0">
                          <a:effectLst/>
                        </a:rPr>
                        <a:t>4,6</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a:effectLst/>
                        </a:rPr>
                        <a:t>Balan Valentina</a:t>
                      </a:r>
                      <a:endParaRPr lang="en-GB" sz="3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07821680"/>
                  </a:ext>
                </a:extLst>
              </a:tr>
              <a:tr h="180975">
                <a:tc>
                  <a:txBody>
                    <a:bodyPr/>
                    <a:lstStyle/>
                    <a:p>
                      <a:pPr algn="l" fontAlgn="ctr"/>
                      <a:r>
                        <a:rPr lang="ru-RU" sz="2800" u="none" strike="noStrike" dirty="0">
                          <a:effectLst/>
                        </a:rPr>
                        <a:t>4,6</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dirty="0" err="1">
                          <a:effectLst/>
                        </a:rPr>
                        <a:t>Socolova</a:t>
                      </a:r>
                      <a:r>
                        <a:rPr lang="en-GB" sz="3600" u="none" strike="noStrike" dirty="0">
                          <a:effectLst/>
                        </a:rPr>
                        <a:t> </a:t>
                      </a:r>
                      <a:r>
                        <a:rPr lang="en-GB" sz="3600" u="none" strike="noStrike" dirty="0" err="1">
                          <a:effectLst/>
                        </a:rPr>
                        <a:t>Ludmila</a:t>
                      </a:r>
                      <a:endParaRPr lang="en-GB"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91447163"/>
                  </a:ext>
                </a:extLst>
              </a:tr>
              <a:tr h="180975">
                <a:tc>
                  <a:txBody>
                    <a:bodyPr/>
                    <a:lstStyle/>
                    <a:p>
                      <a:pPr algn="l" fontAlgn="ctr"/>
                      <a:r>
                        <a:rPr lang="ru-RU" sz="2800" u="none" strike="noStrike" dirty="0">
                          <a:effectLst/>
                        </a:rPr>
                        <a:t>4,6</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a:effectLst/>
                        </a:rPr>
                        <a:t>Rusanovschi Valeria</a:t>
                      </a:r>
                      <a:endParaRPr lang="en-GB" sz="3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27954141"/>
                  </a:ext>
                </a:extLst>
              </a:tr>
              <a:tr h="180975">
                <a:tc>
                  <a:txBody>
                    <a:bodyPr/>
                    <a:lstStyle/>
                    <a:p>
                      <a:pPr algn="l" fontAlgn="ctr"/>
                      <a:r>
                        <a:rPr lang="ru-RU" sz="2800" u="none" strike="noStrike" dirty="0">
                          <a:effectLst/>
                        </a:rPr>
                        <a:t>4,5</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a:effectLst/>
                        </a:rPr>
                        <a:t>Socolov Vasilii</a:t>
                      </a:r>
                      <a:endParaRPr lang="en-GB" sz="3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74268466"/>
                  </a:ext>
                </a:extLst>
              </a:tr>
              <a:tr h="180975">
                <a:tc>
                  <a:txBody>
                    <a:bodyPr/>
                    <a:lstStyle/>
                    <a:p>
                      <a:pPr algn="l" fontAlgn="ctr"/>
                      <a:r>
                        <a:rPr lang="ru-RU" sz="2800" u="none" strike="noStrike" dirty="0">
                          <a:effectLst/>
                        </a:rPr>
                        <a:t>4,5</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dirty="0" err="1">
                          <a:effectLst/>
                        </a:rPr>
                        <a:t>Culinca</a:t>
                      </a:r>
                      <a:r>
                        <a:rPr lang="en-GB" sz="3600" u="none" strike="noStrike" dirty="0">
                          <a:effectLst/>
                        </a:rPr>
                        <a:t> </a:t>
                      </a:r>
                      <a:r>
                        <a:rPr lang="en-GB" sz="3600" u="none" strike="noStrike" dirty="0" err="1">
                          <a:effectLst/>
                        </a:rPr>
                        <a:t>Rodica</a:t>
                      </a:r>
                      <a:endParaRPr lang="en-GB"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5228145"/>
                  </a:ext>
                </a:extLst>
              </a:tr>
            </a:tbl>
          </a:graphicData>
        </a:graphic>
      </p:graphicFrame>
    </p:spTree>
    <p:extLst>
      <p:ext uri="{BB962C8B-B14F-4D97-AF65-F5344CB8AC3E}">
        <p14:creationId xmlns:p14="http://schemas.microsoft.com/office/powerpoint/2010/main" val="3935617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39762"/>
          </a:xfrm>
        </p:spPr>
        <p:txBody>
          <a:bodyPr/>
          <a:lstStyle/>
          <a:p>
            <a:r>
              <a:rPr lang="ro-RO" dirty="0"/>
              <a:t>Facultatea de Litere</a:t>
            </a:r>
            <a:endParaRPr lang="ru-RU" dirty="0"/>
          </a:p>
        </p:txBody>
      </p:sp>
      <p:sp>
        <p:nvSpPr>
          <p:cNvPr id="3" name="Объект 2"/>
          <p:cNvSpPr>
            <a:spLocks noGrp="1"/>
          </p:cNvSpPr>
          <p:nvPr>
            <p:ph idx="1"/>
          </p:nvPr>
        </p:nvSpPr>
        <p:spPr>
          <a:xfrm>
            <a:off x="304800" y="838200"/>
            <a:ext cx="11506200" cy="5638799"/>
          </a:xfrm>
        </p:spPr>
        <p:txBody>
          <a:bodyPr/>
          <a:lstStyle/>
          <a:p>
            <a:r>
              <a:rPr lang="fr-BE" dirty="0"/>
              <a:t>Calitate</a:t>
            </a:r>
            <a:r>
              <a:rPr lang="ro-RO" dirty="0"/>
              <a:t>a</a:t>
            </a:r>
            <a:r>
              <a:rPr lang="fr-BE" dirty="0"/>
              <a:t> studiul la cel mai înalt nivel!! </a:t>
            </a:r>
            <a:endParaRPr lang="ru-RU" dirty="0"/>
          </a:p>
          <a:p>
            <a:r>
              <a:rPr lang="fr-BE" dirty="0"/>
              <a:t>O universitate ce oferă multe posibilități în dezvoltarea personală și profesională</a:t>
            </a:r>
            <a:endParaRPr lang="ru-RU" dirty="0"/>
          </a:p>
          <a:p>
            <a:r>
              <a:rPr lang="ru-RU" dirty="0" err="1"/>
              <a:t>Totul</a:t>
            </a:r>
            <a:r>
              <a:rPr lang="ru-RU" dirty="0"/>
              <a:t> e </a:t>
            </a:r>
            <a:r>
              <a:rPr lang="ru-RU" dirty="0" err="1"/>
              <a:t>foarte</a:t>
            </a:r>
            <a:r>
              <a:rPr lang="ru-RU" dirty="0"/>
              <a:t> </a:t>
            </a:r>
            <a:r>
              <a:rPr lang="ru-RU" dirty="0" err="1"/>
              <a:t>bine</a:t>
            </a:r>
            <a:endParaRPr lang="ro-RO" dirty="0"/>
          </a:p>
          <a:p>
            <a:pPr marL="0" indent="0">
              <a:buNone/>
            </a:pPr>
            <a:endParaRPr lang="ru-RU"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805811250"/>
              </p:ext>
            </p:extLst>
          </p:nvPr>
        </p:nvGraphicFramePr>
        <p:xfrm>
          <a:off x="304800" y="2987039"/>
          <a:ext cx="11353801" cy="3489960"/>
        </p:xfrm>
        <a:graphic>
          <a:graphicData uri="http://schemas.openxmlformats.org/drawingml/2006/table">
            <a:tbl>
              <a:tblPr>
                <a:tableStyleId>{5C22544A-7EE6-4342-B048-85BDC9FD1C3A}</a:tableStyleId>
              </a:tblPr>
              <a:tblGrid>
                <a:gridCol w="1167213">
                  <a:extLst>
                    <a:ext uri="{9D8B030D-6E8A-4147-A177-3AD203B41FA5}">
                      <a16:colId xmlns:a16="http://schemas.microsoft.com/office/drawing/2014/main" val="4207513414"/>
                    </a:ext>
                  </a:extLst>
                </a:gridCol>
                <a:gridCol w="4395387">
                  <a:extLst>
                    <a:ext uri="{9D8B030D-6E8A-4147-A177-3AD203B41FA5}">
                      <a16:colId xmlns:a16="http://schemas.microsoft.com/office/drawing/2014/main" val="3525086834"/>
                    </a:ext>
                  </a:extLst>
                </a:gridCol>
                <a:gridCol w="1066800">
                  <a:extLst>
                    <a:ext uri="{9D8B030D-6E8A-4147-A177-3AD203B41FA5}">
                      <a16:colId xmlns:a16="http://schemas.microsoft.com/office/drawing/2014/main" val="1148959452"/>
                    </a:ext>
                  </a:extLst>
                </a:gridCol>
                <a:gridCol w="4724401">
                  <a:extLst>
                    <a:ext uri="{9D8B030D-6E8A-4147-A177-3AD203B41FA5}">
                      <a16:colId xmlns:a16="http://schemas.microsoft.com/office/drawing/2014/main" val="2754351057"/>
                    </a:ext>
                  </a:extLst>
                </a:gridCol>
              </a:tblGrid>
              <a:tr h="180975">
                <a:tc>
                  <a:txBody>
                    <a:bodyPr/>
                    <a:lstStyle/>
                    <a:p>
                      <a:pPr algn="l" fontAlgn="ctr"/>
                      <a:r>
                        <a:rPr lang="ru-RU" sz="2000" u="none" strike="noStrike" dirty="0">
                          <a:effectLst/>
                        </a:rPr>
                        <a:t>4,8</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Vatamanu Carolina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Cairang Lamao</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71812448"/>
                  </a:ext>
                </a:extLst>
              </a:tr>
              <a:tr h="180975">
                <a:tc>
                  <a:txBody>
                    <a:bodyPr/>
                    <a:lstStyle/>
                    <a:p>
                      <a:pPr algn="l" fontAlgn="ctr"/>
                      <a:r>
                        <a:rPr lang="ru-RU" sz="2000" u="none" strike="noStrike" dirty="0">
                          <a:effectLst/>
                        </a:rPr>
                        <a:t>4,7</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Kim Won Sim</a:t>
                      </a:r>
                      <a:endParaRPr lang="en-GB"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Jing Jing</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48382161"/>
                  </a:ext>
                </a:extLst>
              </a:tr>
              <a:tr h="180975">
                <a:tc>
                  <a:txBody>
                    <a:bodyPr/>
                    <a:lstStyle/>
                    <a:p>
                      <a:pPr algn="l" fontAlgn="ctr"/>
                      <a:r>
                        <a:rPr lang="ru-RU" sz="2000" u="none" strike="noStrike" dirty="0">
                          <a:effectLst/>
                        </a:rPr>
                        <a:t>4,7</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Zhang </a:t>
                      </a:r>
                      <a:r>
                        <a:rPr lang="en-GB" sz="2800" u="none" strike="noStrike" dirty="0" err="1">
                          <a:effectLst/>
                        </a:rPr>
                        <a:t>Wenyi</a:t>
                      </a:r>
                      <a:endParaRPr lang="en-GB"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Zhang Mao</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1174782"/>
                  </a:ext>
                </a:extLst>
              </a:tr>
              <a:tr h="180975">
                <a:tc>
                  <a:txBody>
                    <a:bodyPr/>
                    <a:lstStyle/>
                    <a:p>
                      <a:pPr algn="l" fontAlgn="ctr"/>
                      <a:r>
                        <a:rPr lang="ru-RU" sz="2000" u="none" strike="noStrike" dirty="0">
                          <a:effectLst/>
                        </a:rPr>
                        <a:t>4,7</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Ratcova Inga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Zhu Yaya</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04496236"/>
                  </a:ext>
                </a:extLst>
              </a:tr>
              <a:tr h="180975">
                <a:tc>
                  <a:txBody>
                    <a:bodyPr/>
                    <a:lstStyle/>
                    <a:p>
                      <a:pPr algn="l" fontAlgn="ctr"/>
                      <a:r>
                        <a:rPr lang="ru-RU" sz="2000" u="none" strike="noStrike" dirty="0">
                          <a:effectLst/>
                        </a:rPr>
                        <a:t>4,6</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Han Ho Jin</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Cheng Xiao</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72885960"/>
                  </a:ext>
                </a:extLst>
              </a:tr>
              <a:tr h="180975">
                <a:tc>
                  <a:txBody>
                    <a:bodyPr/>
                    <a:lstStyle/>
                    <a:p>
                      <a:pPr algn="l" fontAlgn="ctr"/>
                      <a:r>
                        <a:rPr lang="ru-RU" sz="2000" u="none" strike="noStrike" dirty="0">
                          <a:effectLst/>
                        </a:rPr>
                        <a:t>4,6</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Stoianova Inga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err="1">
                          <a:effectLst/>
                        </a:rPr>
                        <a:t>Bejenuță</a:t>
                      </a:r>
                      <a:r>
                        <a:rPr lang="en-GB" sz="2800" u="none" strike="noStrike" dirty="0">
                          <a:effectLst/>
                        </a:rPr>
                        <a:t> Natalia</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69953440"/>
                  </a:ext>
                </a:extLst>
              </a:tr>
              <a:tr h="180975">
                <a:tc>
                  <a:txBody>
                    <a:bodyPr/>
                    <a:lstStyle/>
                    <a:p>
                      <a:pPr algn="l" fontAlgn="ctr"/>
                      <a:r>
                        <a:rPr lang="ru-RU" sz="2000" u="none" strike="noStrike" dirty="0">
                          <a:effectLst/>
                        </a:rPr>
                        <a:t>4,5</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Ciumacenco Valentina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err="1">
                          <a:effectLst/>
                        </a:rPr>
                        <a:t>Ivaniuc</a:t>
                      </a:r>
                      <a:r>
                        <a:rPr lang="en-GB" sz="2800" u="none" strike="noStrike" dirty="0">
                          <a:effectLst/>
                        </a:rPr>
                        <a:t> Corina</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38615221"/>
                  </a:ext>
                </a:extLst>
              </a:tr>
              <a:tr h="180975">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Dodu-Savca Carolina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7916916"/>
                  </a:ext>
                </a:extLst>
              </a:tr>
            </a:tbl>
          </a:graphicData>
        </a:graphic>
      </p:graphicFrame>
    </p:spTree>
    <p:extLst>
      <p:ext uri="{BB962C8B-B14F-4D97-AF65-F5344CB8AC3E}">
        <p14:creationId xmlns:p14="http://schemas.microsoft.com/office/powerpoint/2010/main" val="2477726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Facultatea Informatică, Inginerie și Design</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13157521"/>
              </p:ext>
            </p:extLst>
          </p:nvPr>
        </p:nvGraphicFramePr>
        <p:xfrm>
          <a:off x="2895600" y="2133599"/>
          <a:ext cx="6324600" cy="2667000"/>
        </p:xfrm>
        <a:graphic>
          <a:graphicData uri="http://schemas.openxmlformats.org/drawingml/2006/table">
            <a:tbl>
              <a:tblPr>
                <a:tableStyleId>{5C22544A-7EE6-4342-B048-85BDC9FD1C3A}</a:tableStyleId>
              </a:tblPr>
              <a:tblGrid>
                <a:gridCol w="1035228">
                  <a:extLst>
                    <a:ext uri="{9D8B030D-6E8A-4147-A177-3AD203B41FA5}">
                      <a16:colId xmlns:a16="http://schemas.microsoft.com/office/drawing/2014/main" val="1518404402"/>
                    </a:ext>
                  </a:extLst>
                </a:gridCol>
                <a:gridCol w="5289372">
                  <a:extLst>
                    <a:ext uri="{9D8B030D-6E8A-4147-A177-3AD203B41FA5}">
                      <a16:colId xmlns:a16="http://schemas.microsoft.com/office/drawing/2014/main" val="2409675645"/>
                    </a:ext>
                  </a:extLst>
                </a:gridCol>
              </a:tblGrid>
              <a:tr h="656166">
                <a:tc>
                  <a:txBody>
                    <a:bodyPr/>
                    <a:lstStyle/>
                    <a:p>
                      <a:pPr algn="l" fontAlgn="ctr"/>
                      <a:r>
                        <a:rPr lang="ru-RU" sz="2400" u="none" strike="noStrike" dirty="0">
                          <a:effectLst/>
                        </a:rPr>
                        <a:t>4,7</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Dubcovețchi Iurie</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29880001"/>
                  </a:ext>
                </a:extLst>
              </a:tr>
              <a:tr h="670278">
                <a:tc>
                  <a:txBody>
                    <a:bodyPr/>
                    <a:lstStyle/>
                    <a:p>
                      <a:pPr algn="l" fontAlgn="ctr"/>
                      <a:r>
                        <a:rPr lang="ru-RU" sz="2400" u="none" strike="noStrike" dirty="0">
                          <a:effectLst/>
                        </a:rPr>
                        <a:t>4</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Grecu Alexandr</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31958279"/>
                  </a:ext>
                </a:extLst>
              </a:tr>
              <a:tr h="670278">
                <a:tc>
                  <a:txBody>
                    <a:bodyPr/>
                    <a:lstStyle/>
                    <a:p>
                      <a:pPr algn="l" fontAlgn="ctr"/>
                      <a:r>
                        <a:rPr lang="ru-RU" sz="2400" u="none" strike="noStrike" dirty="0">
                          <a:effectLst/>
                        </a:rPr>
                        <a:t>4</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Mațcan-Lîsenco Inna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04450281"/>
                  </a:ext>
                </a:extLst>
              </a:tr>
              <a:tr h="670278">
                <a:tc>
                  <a:txBody>
                    <a:bodyPr/>
                    <a:lstStyle/>
                    <a:p>
                      <a:pPr algn="l" fontAlgn="ctr"/>
                      <a:r>
                        <a:rPr lang="ru-RU" sz="2400" u="none" strike="noStrike" dirty="0">
                          <a:effectLst/>
                        </a:rPr>
                        <a:t>4</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dirty="0" err="1">
                          <a:effectLst/>
                        </a:rPr>
                        <a:t>Taburța</a:t>
                      </a:r>
                      <a:r>
                        <a:rPr lang="en-GB" sz="3200" u="none" strike="noStrike" dirty="0">
                          <a:effectLst/>
                        </a:rPr>
                        <a:t> </a:t>
                      </a:r>
                      <a:r>
                        <a:rPr lang="en-GB" sz="3200" u="none" strike="noStrike" dirty="0" err="1">
                          <a:effectLst/>
                        </a:rPr>
                        <a:t>Rodica</a:t>
                      </a:r>
                      <a:endParaRPr lang="en-GB" sz="3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16521790"/>
                  </a:ext>
                </a:extLst>
              </a:tr>
            </a:tbl>
          </a:graphicData>
        </a:graphic>
      </p:graphicFrame>
    </p:spTree>
    <p:extLst>
      <p:ext uri="{BB962C8B-B14F-4D97-AF65-F5344CB8AC3E}">
        <p14:creationId xmlns:p14="http://schemas.microsoft.com/office/powerpoint/2010/main" val="3476879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Facultatea Relații Internaționale, Jurnalism și Științe Politice</a:t>
            </a:r>
            <a:endParaRPr lang="ru-RU" dirty="0"/>
          </a:p>
        </p:txBody>
      </p:sp>
      <p:sp>
        <p:nvSpPr>
          <p:cNvPr id="3" name="Объект 2"/>
          <p:cNvSpPr>
            <a:spLocks noGrp="1"/>
          </p:cNvSpPr>
          <p:nvPr>
            <p:ph idx="1"/>
          </p:nvPr>
        </p:nvSpPr>
        <p:spPr>
          <a:xfrm>
            <a:off x="228600" y="1417638"/>
            <a:ext cx="11734800" cy="5135561"/>
          </a:xfrm>
        </p:spPr>
        <p:txBody>
          <a:bodyPr/>
          <a:lstStyle/>
          <a:p>
            <a:r>
              <a:rPr lang="fr-BE" sz="2400" dirty="0"/>
              <a:t>Profesori mai buni ca dna Viorica Țîcu, Rodica Panța, dnul Mihai Cernencu si Vitalie Pleșca nu am mai vazut. Sun chiar profesioniști în domeniul său. Se simte, și chiar se vede că predau lecția cu o mare pasiune. Cu așa profesori e ușor să comunici. Pe parcursul orelor se stabilește o relație bună (chiar și prietenească) între profesor și student, ce îndeamnă studenții să învețe și să nu lipsească de la ore! Mulțumesc, ULIM, pentru posibilitatea de a studia calitativ, eficient și interesant. Vă mulțumim, dragi profesori!</a:t>
            </a:r>
            <a:endParaRPr lang="ru-RU" sz="2400" dirty="0"/>
          </a:p>
          <a:p>
            <a:r>
              <a:rPr lang="ru-RU" sz="2400" dirty="0"/>
              <a:t>Почаще проводить мастер-классы. Очень интересно и </a:t>
            </a:r>
            <a:r>
              <a:rPr lang="ru-RU" sz="2400" dirty="0" err="1"/>
              <a:t>позн</a:t>
            </a:r>
            <a:r>
              <a:rPr lang="ro-RO" sz="2400" dirty="0"/>
              <a:t>a</a:t>
            </a:r>
            <a:r>
              <a:rPr lang="ru-RU" sz="2400" dirty="0" err="1"/>
              <a:t>вательно</a:t>
            </a:r>
            <a:r>
              <a:rPr lang="ru-RU" sz="2400" dirty="0"/>
              <a:t>.</a:t>
            </a: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934677936"/>
              </p:ext>
            </p:extLst>
          </p:nvPr>
        </p:nvGraphicFramePr>
        <p:xfrm>
          <a:off x="2095500" y="4191000"/>
          <a:ext cx="8001000" cy="2306955"/>
        </p:xfrm>
        <a:graphic>
          <a:graphicData uri="http://schemas.openxmlformats.org/drawingml/2006/table">
            <a:tbl>
              <a:tblPr>
                <a:tableStyleId>{5C22544A-7EE6-4342-B048-85BDC9FD1C3A}</a:tableStyleId>
              </a:tblPr>
              <a:tblGrid>
                <a:gridCol w="1309626">
                  <a:extLst>
                    <a:ext uri="{9D8B030D-6E8A-4147-A177-3AD203B41FA5}">
                      <a16:colId xmlns:a16="http://schemas.microsoft.com/office/drawing/2014/main" val="1819375736"/>
                    </a:ext>
                  </a:extLst>
                </a:gridCol>
                <a:gridCol w="6691374">
                  <a:extLst>
                    <a:ext uri="{9D8B030D-6E8A-4147-A177-3AD203B41FA5}">
                      <a16:colId xmlns:a16="http://schemas.microsoft.com/office/drawing/2014/main" val="1842335537"/>
                    </a:ext>
                  </a:extLst>
                </a:gridCol>
              </a:tblGrid>
              <a:tr h="161925">
                <a:tc>
                  <a:txBody>
                    <a:bodyPr/>
                    <a:lstStyle/>
                    <a:p>
                      <a:pPr algn="l" fontAlgn="ctr"/>
                      <a:r>
                        <a:rPr lang="ru-RU" sz="2100" u="none" strike="noStrike" dirty="0">
                          <a:effectLst/>
                        </a:rPr>
                        <a:t>5</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a:effectLst/>
                        </a:rPr>
                        <a:t>Marinov Igor</a:t>
                      </a:r>
                      <a:endParaRPr lang="en-GB" sz="2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19731841"/>
                  </a:ext>
                </a:extLst>
              </a:tr>
              <a:tr h="180975">
                <a:tc>
                  <a:txBody>
                    <a:bodyPr/>
                    <a:lstStyle/>
                    <a:p>
                      <a:pPr algn="l" fontAlgn="ctr"/>
                      <a:r>
                        <a:rPr lang="ru-RU" sz="2100" u="none" strike="noStrike" dirty="0">
                          <a:effectLst/>
                        </a:rPr>
                        <a:t>4,9</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dirty="0" err="1">
                          <a:effectLst/>
                        </a:rPr>
                        <a:t>Mija</a:t>
                      </a:r>
                      <a:r>
                        <a:rPr lang="en-GB" sz="2100" u="none" strike="noStrike" dirty="0">
                          <a:effectLst/>
                        </a:rPr>
                        <a:t> </a:t>
                      </a:r>
                      <a:r>
                        <a:rPr lang="en-GB" sz="2100" u="none" strike="noStrike" dirty="0" err="1">
                          <a:effectLst/>
                        </a:rPr>
                        <a:t>Valeriu</a:t>
                      </a:r>
                      <a:endParaRPr lang="en-GB" sz="2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20177134"/>
                  </a:ext>
                </a:extLst>
              </a:tr>
              <a:tr h="180975">
                <a:tc>
                  <a:txBody>
                    <a:bodyPr/>
                    <a:lstStyle/>
                    <a:p>
                      <a:pPr algn="l" fontAlgn="ctr"/>
                      <a:r>
                        <a:rPr lang="ru-RU" sz="2100" u="none" strike="noStrike" dirty="0">
                          <a:effectLst/>
                        </a:rPr>
                        <a:t>4,9</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a:effectLst/>
                        </a:rPr>
                        <a:t>Rusu Liliana</a:t>
                      </a:r>
                      <a:endParaRPr lang="en-GB" sz="2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15778693"/>
                  </a:ext>
                </a:extLst>
              </a:tr>
              <a:tr h="180975">
                <a:tc>
                  <a:txBody>
                    <a:bodyPr/>
                    <a:lstStyle/>
                    <a:p>
                      <a:pPr algn="l" fontAlgn="ctr"/>
                      <a:r>
                        <a:rPr lang="ru-RU" sz="2100" u="none" strike="noStrike" dirty="0">
                          <a:effectLst/>
                        </a:rPr>
                        <a:t>4,8</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dirty="0" err="1">
                          <a:effectLst/>
                        </a:rPr>
                        <a:t>Cernencu</a:t>
                      </a:r>
                      <a:r>
                        <a:rPr lang="en-GB" sz="2100" u="none" strike="noStrike" dirty="0">
                          <a:effectLst/>
                        </a:rPr>
                        <a:t> Elena</a:t>
                      </a:r>
                      <a:endParaRPr lang="en-GB" sz="2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4442530"/>
                  </a:ext>
                </a:extLst>
              </a:tr>
              <a:tr h="180975">
                <a:tc>
                  <a:txBody>
                    <a:bodyPr/>
                    <a:lstStyle/>
                    <a:p>
                      <a:pPr algn="l" fontAlgn="ctr"/>
                      <a:r>
                        <a:rPr lang="ru-RU" sz="2100" u="none" strike="noStrike" dirty="0">
                          <a:effectLst/>
                        </a:rPr>
                        <a:t>4,8</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a:effectLst/>
                        </a:rPr>
                        <a:t>Coadă Ludmila</a:t>
                      </a:r>
                      <a:endParaRPr lang="en-GB" sz="2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96419193"/>
                  </a:ext>
                </a:extLst>
              </a:tr>
              <a:tr h="180975">
                <a:tc>
                  <a:txBody>
                    <a:bodyPr/>
                    <a:lstStyle/>
                    <a:p>
                      <a:pPr algn="l" fontAlgn="ctr"/>
                      <a:r>
                        <a:rPr lang="ru-RU" sz="2100" u="none" strike="noStrike" dirty="0">
                          <a:effectLst/>
                        </a:rPr>
                        <a:t>4,8</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a:effectLst/>
                        </a:rPr>
                        <a:t>Panța Rodica</a:t>
                      </a:r>
                      <a:endParaRPr lang="en-GB" sz="2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32265475"/>
                  </a:ext>
                </a:extLst>
              </a:tr>
              <a:tr h="180975">
                <a:tc>
                  <a:txBody>
                    <a:bodyPr/>
                    <a:lstStyle/>
                    <a:p>
                      <a:pPr algn="l" fontAlgn="ctr"/>
                      <a:r>
                        <a:rPr lang="ru-RU" sz="2100" u="none" strike="noStrike" dirty="0">
                          <a:effectLst/>
                        </a:rPr>
                        <a:t>4,8</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dirty="0" err="1">
                          <a:effectLst/>
                        </a:rPr>
                        <a:t>Popa</a:t>
                      </a:r>
                      <a:r>
                        <a:rPr lang="en-GB" sz="2100" u="none" strike="noStrike" dirty="0">
                          <a:effectLst/>
                        </a:rPr>
                        <a:t> Victoria</a:t>
                      </a:r>
                      <a:endParaRPr lang="en-GB" sz="2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13900717"/>
                  </a:ext>
                </a:extLst>
              </a:tr>
            </a:tbl>
          </a:graphicData>
        </a:graphic>
      </p:graphicFrame>
    </p:spTree>
    <p:extLst>
      <p:ext uri="{BB962C8B-B14F-4D97-AF65-F5344CB8AC3E}">
        <p14:creationId xmlns:p14="http://schemas.microsoft.com/office/powerpoint/2010/main" val="127545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Eșantion implicat</a:t>
            </a:r>
            <a:endParaRPr lang="ru-RU"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291042075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Объект 2"/>
          <p:cNvGraphicFramePr>
            <a:graphicFrameLocks noGrp="1"/>
          </p:cNvGraphicFramePr>
          <p:nvPr>
            <p:ph sz="quarter" idx="4294967295"/>
            <p:extLst>
              <p:ext uri="{D42A27DB-BD31-4B8C-83A1-F6EECF244321}">
                <p14:modId xmlns:p14="http://schemas.microsoft.com/office/powerpoint/2010/main" val="2720114743"/>
              </p:ext>
            </p:extLst>
          </p:nvPr>
        </p:nvGraphicFramePr>
        <p:xfrm>
          <a:off x="304799" y="1523998"/>
          <a:ext cx="11582401" cy="5336762"/>
        </p:xfrm>
        <a:graphic>
          <a:graphicData uri="http://schemas.openxmlformats.org/drawingml/2006/table">
            <a:tbl>
              <a:tblPr>
                <a:tableStyleId>{5C22544A-7EE6-4342-B048-85BDC9FD1C3A}</a:tableStyleId>
              </a:tblPr>
              <a:tblGrid>
                <a:gridCol w="1330350">
                  <a:extLst>
                    <a:ext uri="{9D8B030D-6E8A-4147-A177-3AD203B41FA5}">
                      <a16:colId xmlns:a16="http://schemas.microsoft.com/office/drawing/2014/main" val="4068772308"/>
                    </a:ext>
                  </a:extLst>
                </a:gridCol>
                <a:gridCol w="975592">
                  <a:extLst>
                    <a:ext uri="{9D8B030D-6E8A-4147-A177-3AD203B41FA5}">
                      <a16:colId xmlns:a16="http://schemas.microsoft.com/office/drawing/2014/main" val="2624603456"/>
                    </a:ext>
                  </a:extLst>
                </a:gridCol>
                <a:gridCol w="975592">
                  <a:extLst>
                    <a:ext uri="{9D8B030D-6E8A-4147-A177-3AD203B41FA5}">
                      <a16:colId xmlns:a16="http://schemas.microsoft.com/office/drawing/2014/main" val="1761661531"/>
                    </a:ext>
                  </a:extLst>
                </a:gridCol>
                <a:gridCol w="1330352">
                  <a:extLst>
                    <a:ext uri="{9D8B030D-6E8A-4147-A177-3AD203B41FA5}">
                      <a16:colId xmlns:a16="http://schemas.microsoft.com/office/drawing/2014/main" val="2792391989"/>
                    </a:ext>
                  </a:extLst>
                </a:gridCol>
                <a:gridCol w="1192750">
                  <a:extLst>
                    <a:ext uri="{9D8B030D-6E8A-4147-A177-3AD203B41FA5}">
                      <a16:colId xmlns:a16="http://schemas.microsoft.com/office/drawing/2014/main" val="3882351252"/>
                    </a:ext>
                  </a:extLst>
                </a:gridCol>
                <a:gridCol w="1044392">
                  <a:extLst>
                    <a:ext uri="{9D8B030D-6E8A-4147-A177-3AD203B41FA5}">
                      <a16:colId xmlns:a16="http://schemas.microsoft.com/office/drawing/2014/main" val="2147768511"/>
                    </a:ext>
                  </a:extLst>
                </a:gridCol>
                <a:gridCol w="1456773">
                  <a:extLst>
                    <a:ext uri="{9D8B030D-6E8A-4147-A177-3AD203B41FA5}">
                      <a16:colId xmlns:a16="http://schemas.microsoft.com/office/drawing/2014/main" val="1916406462"/>
                    </a:ext>
                  </a:extLst>
                </a:gridCol>
                <a:gridCol w="1524000">
                  <a:extLst>
                    <a:ext uri="{9D8B030D-6E8A-4147-A177-3AD203B41FA5}">
                      <a16:colId xmlns:a16="http://schemas.microsoft.com/office/drawing/2014/main" val="20007"/>
                    </a:ext>
                  </a:extLst>
                </a:gridCol>
                <a:gridCol w="1752600">
                  <a:extLst>
                    <a:ext uri="{9D8B030D-6E8A-4147-A177-3AD203B41FA5}">
                      <a16:colId xmlns:a16="http://schemas.microsoft.com/office/drawing/2014/main" val="20008"/>
                    </a:ext>
                  </a:extLst>
                </a:gridCol>
              </a:tblGrid>
              <a:tr h="448840">
                <a:tc>
                  <a:txBody>
                    <a:bodyPr/>
                    <a:lstStyle/>
                    <a:p>
                      <a:pPr marL="0" algn="ctr">
                        <a:lnSpc>
                          <a:spcPct val="115000"/>
                        </a:lnSpc>
                      </a:pPr>
                      <a:endParaRPr lang="ru-RU" sz="2400" dirty="0">
                        <a:effectLst/>
                        <a:latin typeface="Arial" pitchFamily="34" charset="0"/>
                        <a:cs typeface="Arial" pitchFamily="34" charset="0"/>
                      </a:endParaRPr>
                    </a:p>
                  </a:txBody>
                  <a:tcPr marL="8389" marR="8389" marT="8389" marB="0"/>
                </a:tc>
                <a:tc gridSpan="2">
                  <a:txBody>
                    <a:bodyPr/>
                    <a:lstStyle/>
                    <a:p>
                      <a:pPr marL="0" algn="ctr">
                        <a:lnSpc>
                          <a:spcPct val="115000"/>
                        </a:lnSpc>
                        <a:spcAft>
                          <a:spcPts val="0"/>
                        </a:spcAft>
                      </a:pPr>
                      <a:r>
                        <a:rPr lang="ro-RO" sz="2400">
                          <a:effectLst/>
                          <a:latin typeface="Arial" pitchFamily="34" charset="0"/>
                          <a:cs typeface="Arial" pitchFamily="34" charset="0"/>
                        </a:rPr>
                        <a:t>a.u. 2018-2019</a:t>
                      </a:r>
                      <a:endParaRPr lang="ru-RU" sz="2400">
                        <a:effectLst/>
                        <a:latin typeface="Arial" pitchFamily="34" charset="0"/>
                        <a:ea typeface="Calibri" panose="020F0502020204030204" pitchFamily="34" charset="0"/>
                        <a:cs typeface="Arial" pitchFamily="34" charset="0"/>
                      </a:endParaRPr>
                    </a:p>
                  </a:txBody>
                  <a:tcPr marL="8389" marR="8389" marT="8389" marB="0"/>
                </a:tc>
                <a:tc hMerge="1">
                  <a:txBody>
                    <a:bodyPr/>
                    <a:lstStyle/>
                    <a:p>
                      <a:endParaRPr lang="ru-RU"/>
                    </a:p>
                  </a:txBody>
                  <a:tcPr/>
                </a:tc>
                <a:tc gridSpan="4">
                  <a:txBody>
                    <a:bodyPr/>
                    <a:lstStyle/>
                    <a:p>
                      <a:pPr marL="0" algn="ctr">
                        <a:lnSpc>
                          <a:spcPct val="115000"/>
                        </a:lnSpc>
                        <a:spcAft>
                          <a:spcPts val="0"/>
                        </a:spcAft>
                      </a:pPr>
                      <a:r>
                        <a:rPr lang="en-US" sz="2400" dirty="0" err="1">
                          <a:effectLst/>
                          <a:latin typeface="Arial" pitchFamily="34" charset="0"/>
                          <a:cs typeface="Arial" pitchFamily="34" charset="0"/>
                        </a:rPr>
                        <a:t>a.u</a:t>
                      </a:r>
                      <a:r>
                        <a:rPr lang="en-US" sz="2400" dirty="0">
                          <a:effectLst/>
                          <a:latin typeface="Arial" pitchFamily="34" charset="0"/>
                          <a:cs typeface="Arial" pitchFamily="34" charset="0"/>
                        </a:rPr>
                        <a:t>. 2019-2020 – sem. 1 2020-2021</a:t>
                      </a:r>
                      <a:endParaRPr lang="ru-RU" sz="2400" dirty="0">
                        <a:effectLst/>
                        <a:latin typeface="Arial" pitchFamily="34" charset="0"/>
                        <a:ea typeface="Calibri" panose="020F0502020204030204" pitchFamily="34" charset="0"/>
                        <a:cs typeface="Arial" pitchFamily="34" charset="0"/>
                      </a:endParaRPr>
                    </a:p>
                  </a:txBody>
                  <a:tcPr marL="8389" marR="8389" marT="8389" marB="0"/>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algn="ctr">
                        <a:lnSpc>
                          <a:spcPct val="115000"/>
                        </a:lnSpc>
                        <a:spcAft>
                          <a:spcPts val="0"/>
                        </a:spcAft>
                      </a:pPr>
                      <a:r>
                        <a:rPr lang="en-US" sz="2400" dirty="0" err="1">
                          <a:effectLst/>
                          <a:latin typeface="Arial" pitchFamily="34" charset="0"/>
                          <a:cs typeface="Arial" pitchFamily="34" charset="0"/>
                        </a:rPr>
                        <a:t>a.u</a:t>
                      </a:r>
                      <a:r>
                        <a:rPr lang="ro-RO" sz="2400" dirty="0">
                          <a:effectLst/>
                          <a:latin typeface="Arial" pitchFamily="34" charset="0"/>
                          <a:cs typeface="Arial" pitchFamily="34" charset="0"/>
                        </a:rPr>
                        <a:t>.</a:t>
                      </a:r>
                      <a:r>
                        <a:rPr lang="en-US" sz="2400" dirty="0">
                          <a:effectLst/>
                          <a:latin typeface="Arial" pitchFamily="34" charset="0"/>
                          <a:cs typeface="Arial" pitchFamily="34" charset="0"/>
                        </a:rPr>
                        <a:t>2020-2021</a:t>
                      </a:r>
                      <a:endParaRPr lang="ru-RU" sz="2400" dirty="0">
                        <a:effectLst/>
                        <a:latin typeface="Arial" pitchFamily="34" charset="0"/>
                        <a:ea typeface="Calibri" panose="020F0502020204030204" pitchFamily="34" charset="0"/>
                        <a:cs typeface="Arial" pitchFamily="34" charset="0"/>
                      </a:endParaRPr>
                    </a:p>
                  </a:txBody>
                  <a:tcPr marL="8389" marR="8389" marT="8389" marB="0"/>
                </a:tc>
                <a:tc hMerge="1">
                  <a:txBody>
                    <a:bodyPr/>
                    <a:lstStyle/>
                    <a:p>
                      <a:pPr marL="0" algn="ctr">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extLst>
                  <a:ext uri="{0D108BD9-81ED-4DB2-BD59-A6C34878D82A}">
                    <a16:rowId xmlns:a16="http://schemas.microsoft.com/office/drawing/2014/main" val="2476987885"/>
                  </a:ext>
                </a:extLst>
              </a:tr>
              <a:tr h="375597">
                <a:tc>
                  <a:txBody>
                    <a:bodyPr/>
                    <a:lstStyle/>
                    <a:p>
                      <a:pPr marL="0" algn="ctr">
                        <a:lnSpc>
                          <a:spcPct val="115000"/>
                        </a:lnSpc>
                        <a:spcAft>
                          <a:spcPts val="0"/>
                        </a:spcAft>
                      </a:pPr>
                      <a:r>
                        <a:rPr lang="en-US" sz="2400" dirty="0">
                          <a:effectLst/>
                          <a:latin typeface="Arial" pitchFamily="34" charset="0"/>
                          <a:cs typeface="Arial" pitchFamily="34" charset="0"/>
                        </a:rPr>
                        <a:t> </a:t>
                      </a:r>
                      <a:endParaRPr lang="ru-RU" sz="2400" dirty="0">
                        <a:effectLst/>
                        <a:latin typeface="Arial" pitchFamily="34" charset="0"/>
                        <a:ea typeface="Calibri" panose="020F0502020204030204" pitchFamily="34" charset="0"/>
                        <a:cs typeface="Arial" pitchFamily="34" charset="0"/>
                      </a:endParaRPr>
                    </a:p>
                  </a:txBody>
                  <a:tcPr marL="8389" marR="8389" marT="8389" marB="0"/>
                </a:tc>
                <a:tc>
                  <a:txBody>
                    <a:bodyPr/>
                    <a:lstStyle/>
                    <a:p>
                      <a:pPr marL="0" algn="ctr">
                        <a:lnSpc>
                          <a:spcPct val="115000"/>
                        </a:lnSpc>
                        <a:spcAft>
                          <a:spcPts val="0"/>
                        </a:spcAft>
                      </a:pPr>
                      <a:r>
                        <a:rPr lang="ro-RO" sz="2400" dirty="0">
                          <a:effectLst/>
                          <a:latin typeface="Arial" pitchFamily="34" charset="0"/>
                          <a:cs typeface="Arial" pitchFamily="34" charset="0"/>
                        </a:rPr>
                        <a:t> </a:t>
                      </a:r>
                      <a:endParaRPr lang="ru-RU" sz="2400" dirty="0">
                        <a:effectLst/>
                        <a:latin typeface="Arial" pitchFamily="34" charset="0"/>
                        <a:ea typeface="Calibri" panose="020F0502020204030204" pitchFamily="34" charset="0"/>
                        <a:cs typeface="Arial" pitchFamily="34" charset="0"/>
                      </a:endParaRPr>
                    </a:p>
                  </a:txBody>
                  <a:tcPr marL="8389" marR="8389" marT="8389" marB="0"/>
                </a:tc>
                <a:tc>
                  <a:txBody>
                    <a:bodyPr/>
                    <a:lstStyle/>
                    <a:p>
                      <a:pPr marL="0" algn="ctr">
                        <a:lnSpc>
                          <a:spcPct val="115000"/>
                        </a:lnSpc>
                        <a:spcAft>
                          <a:spcPts val="0"/>
                        </a:spcAft>
                      </a:pPr>
                      <a:r>
                        <a:rPr lang="ro-RO" sz="2400" dirty="0">
                          <a:effectLst/>
                          <a:latin typeface="Arial" pitchFamily="34" charset="0"/>
                          <a:cs typeface="Arial" pitchFamily="34" charset="0"/>
                        </a:rPr>
                        <a:t> </a:t>
                      </a:r>
                      <a:endParaRPr lang="ru-RU" sz="2400" dirty="0">
                        <a:effectLst/>
                        <a:latin typeface="Arial" pitchFamily="34" charset="0"/>
                        <a:ea typeface="Calibri" panose="020F0502020204030204" pitchFamily="34" charset="0"/>
                        <a:cs typeface="Arial" pitchFamily="34" charset="0"/>
                      </a:endParaRPr>
                    </a:p>
                  </a:txBody>
                  <a:tcPr marL="8389" marR="8389" marT="8389" marB="0"/>
                </a:tc>
                <a:tc gridSpan="2">
                  <a:txBody>
                    <a:bodyPr/>
                    <a:lstStyle/>
                    <a:p>
                      <a:pPr marL="0" algn="ctr">
                        <a:lnSpc>
                          <a:spcPct val="115000"/>
                        </a:lnSpc>
                        <a:spcAft>
                          <a:spcPts val="0"/>
                        </a:spcAft>
                      </a:pPr>
                      <a:r>
                        <a:rPr lang="en-US" sz="2400" dirty="0" err="1">
                          <a:effectLst/>
                          <a:latin typeface="Arial" pitchFamily="34" charset="0"/>
                          <a:cs typeface="Arial" pitchFamily="34" charset="0"/>
                        </a:rPr>
                        <a:t>Chestionarul</a:t>
                      </a:r>
                      <a:r>
                        <a:rPr lang="en-US" sz="2400" dirty="0">
                          <a:effectLst/>
                          <a:latin typeface="Arial" pitchFamily="34" charset="0"/>
                          <a:cs typeface="Arial" pitchFamily="34" charset="0"/>
                        </a:rPr>
                        <a:t> 1</a:t>
                      </a:r>
                      <a:endParaRPr lang="ru-RU" sz="2400" dirty="0">
                        <a:effectLst/>
                        <a:latin typeface="Arial" pitchFamily="34" charset="0"/>
                        <a:ea typeface="Calibri" panose="020F0502020204030204" pitchFamily="34" charset="0"/>
                        <a:cs typeface="Arial" pitchFamily="34" charset="0"/>
                      </a:endParaRPr>
                    </a:p>
                  </a:txBody>
                  <a:tcPr marL="8389" marR="8389" marT="8389" marB="0"/>
                </a:tc>
                <a:tc hMerge="1">
                  <a:txBody>
                    <a:bodyPr/>
                    <a:lstStyle/>
                    <a:p>
                      <a:endParaRPr lang="ru-RU"/>
                    </a:p>
                  </a:txBody>
                  <a:tcPr/>
                </a:tc>
                <a:tc gridSpan="2">
                  <a:txBody>
                    <a:bodyPr/>
                    <a:lstStyle/>
                    <a:p>
                      <a:pPr marL="0" algn="ctr">
                        <a:lnSpc>
                          <a:spcPct val="115000"/>
                        </a:lnSpc>
                        <a:spcAft>
                          <a:spcPts val="0"/>
                        </a:spcAft>
                      </a:pPr>
                      <a:r>
                        <a:rPr lang="en-US" sz="2400" dirty="0" err="1">
                          <a:effectLst/>
                          <a:latin typeface="Arial" pitchFamily="34" charset="0"/>
                          <a:cs typeface="Arial" pitchFamily="34" charset="0"/>
                        </a:rPr>
                        <a:t>Chestionarul</a:t>
                      </a:r>
                      <a:r>
                        <a:rPr lang="en-US" sz="2400" dirty="0">
                          <a:effectLst/>
                          <a:latin typeface="Arial" pitchFamily="34" charset="0"/>
                          <a:cs typeface="Arial" pitchFamily="34" charset="0"/>
                        </a:rPr>
                        <a:t> </a:t>
                      </a:r>
                      <a:r>
                        <a:rPr lang="ro-RO" sz="2400" dirty="0">
                          <a:effectLst/>
                          <a:latin typeface="Arial" pitchFamily="34" charset="0"/>
                          <a:cs typeface="Arial" pitchFamily="34" charset="0"/>
                        </a:rPr>
                        <a:t>2</a:t>
                      </a:r>
                      <a:endParaRPr lang="ru-RU" sz="2400" dirty="0">
                        <a:effectLst/>
                        <a:latin typeface="Arial" pitchFamily="34" charset="0"/>
                        <a:ea typeface="Calibri" panose="020F0502020204030204" pitchFamily="34" charset="0"/>
                        <a:cs typeface="Arial" pitchFamily="34" charset="0"/>
                      </a:endParaRPr>
                    </a:p>
                  </a:txBody>
                  <a:tcPr marL="0" marR="0" marT="0" marB="0"/>
                </a:tc>
                <a:tc hMerge="1">
                  <a:txBody>
                    <a:bodyPr/>
                    <a:lstStyle/>
                    <a:p>
                      <a:endParaRPr lang="ru-RU"/>
                    </a:p>
                  </a:txBody>
                  <a:tcPr/>
                </a:tc>
                <a:tc gridSpan="2">
                  <a:txBody>
                    <a:bodyPr/>
                    <a:lstStyle/>
                    <a:p>
                      <a:pPr marL="0" algn="ctr">
                        <a:lnSpc>
                          <a:spcPct val="115000"/>
                        </a:lnSpc>
                        <a:spcAft>
                          <a:spcPts val="0"/>
                        </a:spcAft>
                      </a:pPr>
                      <a:r>
                        <a:rPr lang="en-US" sz="2400" dirty="0" err="1">
                          <a:effectLst/>
                          <a:latin typeface="Arial" pitchFamily="34" charset="0"/>
                          <a:cs typeface="Arial" pitchFamily="34" charset="0"/>
                        </a:rPr>
                        <a:t>Chestionarul</a:t>
                      </a:r>
                      <a:r>
                        <a:rPr lang="en-US" sz="2400" dirty="0">
                          <a:effectLst/>
                          <a:latin typeface="Arial" pitchFamily="34" charset="0"/>
                          <a:cs typeface="Arial" pitchFamily="34" charset="0"/>
                        </a:rPr>
                        <a:t> 1</a:t>
                      </a:r>
                      <a:endParaRPr lang="ru-RU" sz="2400" dirty="0">
                        <a:effectLst/>
                        <a:latin typeface="Arial" pitchFamily="34" charset="0"/>
                        <a:ea typeface="Calibri" panose="020F0502020204030204" pitchFamily="34" charset="0"/>
                        <a:cs typeface="Arial" pitchFamily="34" charset="0"/>
                      </a:endParaRPr>
                    </a:p>
                  </a:txBody>
                  <a:tcPr marL="8389" marR="8389" marT="8389" marB="0"/>
                </a:tc>
                <a:tc hMerge="1">
                  <a:txBody>
                    <a:bodyPr/>
                    <a:lstStyle/>
                    <a:p>
                      <a:endParaRPr lang="ru-RU"/>
                    </a:p>
                  </a:txBody>
                  <a:tcPr/>
                </a:tc>
                <a:extLst>
                  <a:ext uri="{0D108BD9-81ED-4DB2-BD59-A6C34878D82A}">
                    <a16:rowId xmlns:a16="http://schemas.microsoft.com/office/drawing/2014/main" val="1854335256"/>
                  </a:ext>
                </a:extLst>
              </a:tr>
              <a:tr h="523394">
                <a:tc>
                  <a:txBody>
                    <a:bodyPr/>
                    <a:lstStyle/>
                    <a:p>
                      <a:pPr marL="0" algn="ctr">
                        <a:lnSpc>
                          <a:spcPct val="115000"/>
                        </a:lnSpc>
                        <a:spcAft>
                          <a:spcPts val="0"/>
                        </a:spcAft>
                      </a:pPr>
                      <a:r>
                        <a:rPr lang="en-US" sz="2400" dirty="0">
                          <a:effectLst/>
                          <a:latin typeface="Arial" pitchFamily="34" charset="0"/>
                          <a:cs typeface="Arial" pitchFamily="34" charset="0"/>
                        </a:rPr>
                        <a:t> </a:t>
                      </a:r>
                      <a:endParaRPr lang="ru-RU" sz="2400" dirty="0">
                        <a:effectLst/>
                        <a:latin typeface="Arial" pitchFamily="34" charset="0"/>
                        <a:ea typeface="Calibri" panose="020F0502020204030204" pitchFamily="34" charset="0"/>
                        <a:cs typeface="Arial" pitchFamily="34" charset="0"/>
                      </a:endParaRPr>
                    </a:p>
                  </a:txBody>
                  <a:tcPr marL="8389" marR="8389" marT="8389" marB="0"/>
                </a:tc>
                <a:tc>
                  <a:txBody>
                    <a:bodyPr/>
                    <a:lstStyle/>
                    <a:p>
                      <a:pPr marL="0" algn="ctr">
                        <a:lnSpc>
                          <a:spcPct val="115000"/>
                        </a:lnSpc>
                        <a:spcAft>
                          <a:spcPts val="0"/>
                        </a:spcAft>
                      </a:pPr>
                      <a:r>
                        <a:rPr lang="ro-RO" sz="2400" dirty="0">
                          <a:effectLst/>
                          <a:latin typeface="Arial" pitchFamily="34" charset="0"/>
                          <a:cs typeface="Arial" pitchFamily="34" charset="0"/>
                        </a:rPr>
                        <a:t>Nr.</a:t>
                      </a:r>
                      <a:endParaRPr lang="ru-RU" sz="2400" dirty="0">
                        <a:effectLst/>
                        <a:latin typeface="Arial" pitchFamily="34" charset="0"/>
                        <a:ea typeface="Calibri" panose="020F0502020204030204" pitchFamily="34" charset="0"/>
                        <a:cs typeface="Arial" pitchFamily="34" charset="0"/>
                      </a:endParaRPr>
                    </a:p>
                  </a:txBody>
                  <a:tcPr marL="8389" marR="8389" marT="8389" marB="0"/>
                </a:tc>
                <a:tc>
                  <a:txBody>
                    <a:bodyPr/>
                    <a:lstStyle/>
                    <a:p>
                      <a:pPr marL="0" algn="ctr">
                        <a:lnSpc>
                          <a:spcPct val="115000"/>
                        </a:lnSpc>
                        <a:spcAft>
                          <a:spcPts val="0"/>
                        </a:spcAft>
                      </a:pPr>
                      <a:r>
                        <a:rPr lang="ro-RO" sz="2400">
                          <a:effectLst/>
                          <a:latin typeface="Arial" pitchFamily="34" charset="0"/>
                          <a:cs typeface="Arial" pitchFamily="34" charset="0"/>
                        </a:rPr>
                        <a:t>%</a:t>
                      </a:r>
                      <a:endParaRPr lang="ru-RU" sz="2400">
                        <a:effectLst/>
                        <a:latin typeface="Arial" pitchFamily="34" charset="0"/>
                        <a:ea typeface="Calibri" panose="020F0502020204030204" pitchFamily="34" charset="0"/>
                        <a:cs typeface="Arial" pitchFamily="34" charset="0"/>
                      </a:endParaRPr>
                    </a:p>
                  </a:txBody>
                  <a:tcPr marL="8389" marR="8389" marT="8389" marB="0"/>
                </a:tc>
                <a:tc>
                  <a:txBody>
                    <a:bodyPr/>
                    <a:lstStyle/>
                    <a:p>
                      <a:pPr marL="0" algn="ctr">
                        <a:lnSpc>
                          <a:spcPct val="115000"/>
                        </a:lnSpc>
                        <a:spcAft>
                          <a:spcPts val="0"/>
                        </a:spcAft>
                      </a:pPr>
                      <a:r>
                        <a:rPr lang="ro-RO" sz="2400" dirty="0">
                          <a:effectLst/>
                          <a:latin typeface="Arial" pitchFamily="34" charset="0"/>
                          <a:cs typeface="Arial" pitchFamily="34" charset="0"/>
                        </a:rPr>
                        <a:t>Nr.</a:t>
                      </a:r>
                      <a:endParaRPr lang="ru-RU" sz="2400" dirty="0">
                        <a:effectLst/>
                        <a:latin typeface="Arial" pitchFamily="34" charset="0"/>
                        <a:ea typeface="Calibri" panose="020F0502020204030204" pitchFamily="34" charset="0"/>
                        <a:cs typeface="Arial" pitchFamily="34" charset="0"/>
                      </a:endParaRPr>
                    </a:p>
                  </a:txBody>
                  <a:tcPr marL="8389" marR="8389" marT="8389" marB="0"/>
                </a:tc>
                <a:tc>
                  <a:txBody>
                    <a:bodyPr/>
                    <a:lstStyle/>
                    <a:p>
                      <a:pPr marL="0" algn="ctr">
                        <a:lnSpc>
                          <a:spcPct val="115000"/>
                        </a:lnSpc>
                        <a:spcAft>
                          <a:spcPts val="0"/>
                        </a:spcAft>
                      </a:pPr>
                      <a:r>
                        <a:rPr lang="ro-RO" sz="2400" dirty="0">
                          <a:effectLst/>
                          <a:latin typeface="Arial" pitchFamily="34" charset="0"/>
                          <a:cs typeface="Arial" pitchFamily="34" charset="0"/>
                        </a:rPr>
                        <a:t>%</a:t>
                      </a:r>
                      <a:endParaRPr lang="ru-RU" sz="2400" dirty="0">
                        <a:effectLst/>
                        <a:latin typeface="Arial" pitchFamily="34" charset="0"/>
                        <a:ea typeface="Calibri" panose="020F0502020204030204" pitchFamily="34" charset="0"/>
                        <a:cs typeface="Arial" pitchFamily="34" charset="0"/>
                      </a:endParaRPr>
                    </a:p>
                  </a:txBody>
                  <a:tcPr marL="8389" marR="8389" marT="8389" marB="0"/>
                </a:tc>
                <a:tc>
                  <a:txBody>
                    <a:bodyPr/>
                    <a:lstStyle/>
                    <a:p>
                      <a:pPr marL="0" algn="ctr">
                        <a:lnSpc>
                          <a:spcPct val="115000"/>
                        </a:lnSpc>
                        <a:spcAft>
                          <a:spcPts val="0"/>
                        </a:spcAft>
                      </a:pPr>
                      <a:r>
                        <a:rPr lang="ro-RO" sz="2400" dirty="0">
                          <a:effectLst/>
                          <a:latin typeface="Arial" pitchFamily="34" charset="0"/>
                          <a:cs typeface="Arial" pitchFamily="34" charset="0"/>
                        </a:rPr>
                        <a:t>Nr.</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cs typeface="Arial" pitchFamily="34" charset="0"/>
                        </a:rPr>
                        <a:t>%</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cs typeface="Arial" pitchFamily="34" charset="0"/>
                        </a:rPr>
                        <a:t>Nr.</a:t>
                      </a:r>
                      <a:endParaRPr lang="ru-RU" sz="2400" dirty="0">
                        <a:effectLst/>
                        <a:latin typeface="Arial" pitchFamily="34" charset="0"/>
                        <a:ea typeface="Calibri" panose="020F0502020204030204" pitchFamily="34" charset="0"/>
                        <a:cs typeface="Arial" pitchFamily="34" charset="0"/>
                      </a:endParaRPr>
                    </a:p>
                  </a:txBody>
                  <a:tcPr marL="8389" marR="8389" marT="8389" marB="0"/>
                </a:tc>
                <a:tc>
                  <a:txBody>
                    <a:bodyPr/>
                    <a:lstStyle/>
                    <a:p>
                      <a:pPr marL="0" algn="ctr">
                        <a:lnSpc>
                          <a:spcPct val="115000"/>
                        </a:lnSpc>
                        <a:spcAft>
                          <a:spcPts val="0"/>
                        </a:spcAft>
                      </a:pPr>
                      <a:r>
                        <a:rPr lang="ro-RO" sz="2400" dirty="0">
                          <a:effectLst/>
                          <a:latin typeface="Arial" pitchFamily="34" charset="0"/>
                          <a:cs typeface="Arial" pitchFamily="34" charset="0"/>
                        </a:rPr>
                        <a:t>%</a:t>
                      </a:r>
                      <a:endParaRPr lang="ru-RU" sz="2400" dirty="0">
                        <a:effectLst/>
                        <a:latin typeface="Arial" pitchFamily="34" charset="0"/>
                        <a:ea typeface="Calibri" panose="020F0502020204030204" pitchFamily="34" charset="0"/>
                        <a:cs typeface="Arial" pitchFamily="34" charset="0"/>
                      </a:endParaRPr>
                    </a:p>
                  </a:txBody>
                  <a:tcPr marL="8389" marR="8389" marT="8389" marB="0"/>
                </a:tc>
                <a:extLst>
                  <a:ext uri="{0D108BD9-81ED-4DB2-BD59-A6C34878D82A}">
                    <a16:rowId xmlns:a16="http://schemas.microsoft.com/office/drawing/2014/main" val="2446890177"/>
                  </a:ext>
                </a:extLst>
              </a:tr>
              <a:tr h="375597">
                <a:tc>
                  <a:txBody>
                    <a:bodyPr/>
                    <a:lstStyle/>
                    <a:p>
                      <a:pPr marL="0" algn="ctr">
                        <a:lnSpc>
                          <a:spcPct val="115000"/>
                        </a:lnSpc>
                        <a:spcAft>
                          <a:spcPts val="0"/>
                        </a:spcAft>
                      </a:pPr>
                      <a:r>
                        <a:rPr lang="en-US" sz="2400">
                          <a:effectLst/>
                          <a:latin typeface="Arial" pitchFamily="34" charset="0"/>
                          <a:cs typeface="Arial" pitchFamily="34" charset="0"/>
                        </a:rPr>
                        <a:t>Drept</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99</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22,0</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38</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7,</a:t>
                      </a:r>
                      <a:r>
                        <a:rPr lang="ru-RU" sz="2400" dirty="0">
                          <a:effectLst/>
                          <a:latin typeface="Arial" pitchFamily="34" charset="0"/>
                          <a:cs typeface="Arial" pitchFamily="34" charset="0"/>
                        </a:rPr>
                        <a:t>4</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43</a:t>
                      </a:r>
                      <a:endParaRPr lang="ru-RU" sz="240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en-US" sz="2400" dirty="0">
                          <a:effectLst/>
                          <a:latin typeface="Arial" pitchFamily="34" charset="0"/>
                          <a:cs typeface="Arial" pitchFamily="34" charset="0"/>
                        </a:rPr>
                        <a:t>15,7</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20</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7,2</a:t>
                      </a:r>
                      <a:endParaRPr lang="ru-RU" sz="2400" dirty="0">
                        <a:effectLst/>
                        <a:latin typeface="Arial" pitchFamily="34" charset="0"/>
                        <a:ea typeface="Calibri" panose="020F0502020204030204" pitchFamily="34" charset="0"/>
                        <a:cs typeface="Arial" pitchFamily="34" charset="0"/>
                      </a:endParaRPr>
                    </a:p>
                  </a:txBody>
                  <a:tcPr marL="0" marR="0" marT="0" marB="0"/>
                </a:tc>
                <a:extLst>
                  <a:ext uri="{0D108BD9-81ED-4DB2-BD59-A6C34878D82A}">
                    <a16:rowId xmlns:a16="http://schemas.microsoft.com/office/drawing/2014/main" val="1109933608"/>
                  </a:ext>
                </a:extLst>
              </a:tr>
              <a:tr h="523394">
                <a:tc>
                  <a:txBody>
                    <a:bodyPr/>
                    <a:lstStyle/>
                    <a:p>
                      <a:pPr marL="0" algn="ctr">
                        <a:lnSpc>
                          <a:spcPct val="115000"/>
                        </a:lnSpc>
                        <a:spcAft>
                          <a:spcPts val="0"/>
                        </a:spcAft>
                      </a:pPr>
                      <a:r>
                        <a:rPr lang="en-US" sz="2400">
                          <a:effectLst/>
                          <a:latin typeface="Arial" pitchFamily="34" charset="0"/>
                          <a:cs typeface="Arial" pitchFamily="34" charset="0"/>
                        </a:rPr>
                        <a:t>ȘE</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90</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20,0</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11</a:t>
                      </a:r>
                      <a:r>
                        <a:rPr lang="ru-RU" sz="2400" dirty="0">
                          <a:effectLst/>
                          <a:latin typeface="Arial" pitchFamily="34" charset="0"/>
                          <a:cs typeface="Arial" pitchFamily="34" charset="0"/>
                        </a:rPr>
                        <a:t>4</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22,</a:t>
                      </a:r>
                      <a:r>
                        <a:rPr lang="ru-RU" sz="2400" dirty="0">
                          <a:effectLst/>
                          <a:latin typeface="Arial" pitchFamily="34" charset="0"/>
                          <a:cs typeface="Arial" pitchFamily="34" charset="0"/>
                        </a:rPr>
                        <a:t>3</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53</a:t>
                      </a:r>
                      <a:endParaRPr lang="ru-RU" sz="240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en-US" sz="2400" dirty="0">
                          <a:effectLst/>
                          <a:latin typeface="Arial" pitchFamily="34" charset="0"/>
                          <a:cs typeface="Arial" pitchFamily="34" charset="0"/>
                        </a:rPr>
                        <a:t>19,3</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8</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2,9</a:t>
                      </a:r>
                      <a:endParaRPr lang="ru-RU" sz="2400" dirty="0">
                        <a:effectLst/>
                        <a:latin typeface="Arial" pitchFamily="34" charset="0"/>
                        <a:ea typeface="Calibri" panose="020F0502020204030204" pitchFamily="34" charset="0"/>
                        <a:cs typeface="Arial" pitchFamily="34" charset="0"/>
                      </a:endParaRPr>
                    </a:p>
                  </a:txBody>
                  <a:tcPr marL="0" marR="0" marT="0" marB="0"/>
                </a:tc>
                <a:extLst>
                  <a:ext uri="{0D108BD9-81ED-4DB2-BD59-A6C34878D82A}">
                    <a16:rowId xmlns:a16="http://schemas.microsoft.com/office/drawing/2014/main" val="1229789876"/>
                  </a:ext>
                </a:extLst>
              </a:tr>
              <a:tr h="375597">
                <a:tc>
                  <a:txBody>
                    <a:bodyPr/>
                    <a:lstStyle/>
                    <a:p>
                      <a:pPr marL="0" algn="ctr">
                        <a:lnSpc>
                          <a:spcPct val="115000"/>
                        </a:lnSpc>
                        <a:spcAft>
                          <a:spcPts val="0"/>
                        </a:spcAft>
                      </a:pPr>
                      <a:r>
                        <a:rPr lang="ro-RO" sz="2400">
                          <a:effectLst/>
                          <a:latin typeface="Arial" pitchFamily="34" charset="0"/>
                          <a:cs typeface="Arial" pitchFamily="34" charset="0"/>
                        </a:rPr>
                        <a:t>BM</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70</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15,5</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ru-RU" sz="2400" dirty="0">
                          <a:effectLst/>
                          <a:latin typeface="Arial" pitchFamily="34" charset="0"/>
                          <a:cs typeface="Arial" pitchFamily="34" charset="0"/>
                        </a:rPr>
                        <a:t>93</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1</a:t>
                      </a:r>
                      <a:r>
                        <a:rPr lang="ru-RU" sz="2400" dirty="0">
                          <a:effectLst/>
                          <a:latin typeface="Arial" pitchFamily="34" charset="0"/>
                          <a:cs typeface="Arial" pitchFamily="34" charset="0"/>
                        </a:rPr>
                        <a:t>8</a:t>
                      </a:r>
                      <a:r>
                        <a:rPr lang="en-US" sz="2400" dirty="0">
                          <a:effectLst/>
                          <a:latin typeface="Arial" pitchFamily="34" charset="0"/>
                          <a:cs typeface="Arial" pitchFamily="34" charset="0"/>
                        </a:rPr>
                        <a:t>,</a:t>
                      </a:r>
                      <a:r>
                        <a:rPr lang="ru-RU" sz="2400" dirty="0">
                          <a:effectLst/>
                          <a:latin typeface="Arial" pitchFamily="34" charset="0"/>
                          <a:cs typeface="Arial" pitchFamily="34" charset="0"/>
                        </a:rPr>
                        <a:t>2</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27</a:t>
                      </a:r>
                      <a:endParaRPr lang="ru-RU" sz="240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en-US" sz="2400" dirty="0">
                          <a:effectLst/>
                          <a:latin typeface="Arial" pitchFamily="34" charset="0"/>
                          <a:cs typeface="Arial" pitchFamily="34" charset="0"/>
                        </a:rPr>
                        <a:t>9,9</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54</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19,6</a:t>
                      </a:r>
                      <a:endParaRPr lang="ru-RU" sz="2400" dirty="0">
                        <a:effectLst/>
                        <a:latin typeface="Arial" pitchFamily="34" charset="0"/>
                        <a:ea typeface="Calibri" panose="020F0502020204030204" pitchFamily="34" charset="0"/>
                        <a:cs typeface="Arial" pitchFamily="34" charset="0"/>
                      </a:endParaRPr>
                    </a:p>
                  </a:txBody>
                  <a:tcPr marL="0" marR="0" marT="0" marB="0"/>
                </a:tc>
                <a:extLst>
                  <a:ext uri="{0D108BD9-81ED-4DB2-BD59-A6C34878D82A}">
                    <a16:rowId xmlns:a16="http://schemas.microsoft.com/office/drawing/2014/main" val="2647884314"/>
                  </a:ext>
                </a:extLst>
              </a:tr>
              <a:tr h="375597">
                <a:tc>
                  <a:txBody>
                    <a:bodyPr/>
                    <a:lstStyle/>
                    <a:p>
                      <a:pPr marL="0" algn="ctr">
                        <a:lnSpc>
                          <a:spcPct val="115000"/>
                        </a:lnSpc>
                        <a:spcAft>
                          <a:spcPts val="0"/>
                        </a:spcAft>
                      </a:pPr>
                      <a:r>
                        <a:rPr lang="ro-RO" sz="2400">
                          <a:effectLst/>
                          <a:latin typeface="Arial" pitchFamily="34" charset="0"/>
                          <a:cs typeface="Arial" pitchFamily="34" charset="0"/>
                        </a:rPr>
                        <a:t>Litere</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60</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13,3</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75</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1</a:t>
                      </a:r>
                      <a:r>
                        <a:rPr lang="ru-RU" sz="2400" dirty="0">
                          <a:effectLst/>
                          <a:latin typeface="Arial" pitchFamily="34" charset="0"/>
                          <a:cs typeface="Arial" pitchFamily="34" charset="0"/>
                        </a:rPr>
                        <a:t>4</a:t>
                      </a:r>
                      <a:r>
                        <a:rPr lang="en-US" sz="2400" dirty="0">
                          <a:effectLst/>
                          <a:latin typeface="Arial" pitchFamily="34" charset="0"/>
                          <a:cs typeface="Arial" pitchFamily="34" charset="0"/>
                        </a:rPr>
                        <a:t>,</a:t>
                      </a:r>
                      <a:r>
                        <a:rPr lang="ru-RU" sz="2400" dirty="0">
                          <a:effectLst/>
                          <a:latin typeface="Arial" pitchFamily="34" charset="0"/>
                          <a:cs typeface="Arial" pitchFamily="34" charset="0"/>
                        </a:rPr>
                        <a:t>7</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36</a:t>
                      </a:r>
                      <a:endParaRPr lang="ru-RU" sz="240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en-US" sz="2400" dirty="0">
                          <a:effectLst/>
                          <a:latin typeface="Arial" pitchFamily="34" charset="0"/>
                          <a:cs typeface="Arial" pitchFamily="34" charset="0"/>
                        </a:rPr>
                        <a:t>13,1</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6</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2,</a:t>
                      </a:r>
                      <a:r>
                        <a:rPr lang="ro-RO" sz="2400" dirty="0" err="1">
                          <a:effectLst/>
                          <a:latin typeface="Arial" pitchFamily="34" charset="0"/>
                          <a:ea typeface="Calibri" panose="020F0502020204030204" pitchFamily="34" charset="0"/>
                          <a:cs typeface="Arial" pitchFamily="34" charset="0"/>
                        </a:rPr>
                        <a:t>2</a:t>
                      </a:r>
                      <a:endParaRPr lang="ru-RU" sz="2400" dirty="0">
                        <a:effectLst/>
                        <a:latin typeface="Arial" pitchFamily="34" charset="0"/>
                        <a:ea typeface="Calibri" panose="020F0502020204030204" pitchFamily="34" charset="0"/>
                        <a:cs typeface="Arial" pitchFamily="34" charset="0"/>
                      </a:endParaRPr>
                    </a:p>
                  </a:txBody>
                  <a:tcPr marL="0" marR="0" marT="0" marB="0"/>
                </a:tc>
                <a:extLst>
                  <a:ext uri="{0D108BD9-81ED-4DB2-BD59-A6C34878D82A}">
                    <a16:rowId xmlns:a16="http://schemas.microsoft.com/office/drawing/2014/main" val="3851458124"/>
                  </a:ext>
                </a:extLst>
              </a:tr>
              <a:tr h="375597">
                <a:tc>
                  <a:txBody>
                    <a:bodyPr/>
                    <a:lstStyle/>
                    <a:p>
                      <a:pPr marL="0" algn="ctr">
                        <a:lnSpc>
                          <a:spcPct val="115000"/>
                        </a:lnSpc>
                        <a:spcAft>
                          <a:spcPts val="0"/>
                        </a:spcAft>
                      </a:pPr>
                      <a:r>
                        <a:rPr lang="ro-RO" sz="2400">
                          <a:effectLst/>
                          <a:latin typeface="Arial" pitchFamily="34" charset="0"/>
                          <a:cs typeface="Arial" pitchFamily="34" charset="0"/>
                        </a:rPr>
                        <a:t>IID</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23</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5,1</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5</a:t>
                      </a:r>
                      <a:r>
                        <a:rPr lang="ru-RU" sz="2400" dirty="0">
                          <a:effectLst/>
                          <a:latin typeface="Arial" pitchFamily="34" charset="0"/>
                          <a:cs typeface="Arial" pitchFamily="34" charset="0"/>
                        </a:rPr>
                        <a:t>9</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11,</a:t>
                      </a:r>
                      <a:r>
                        <a:rPr lang="ru-RU" sz="2400" dirty="0">
                          <a:effectLst/>
                          <a:latin typeface="Arial" pitchFamily="34" charset="0"/>
                          <a:cs typeface="Arial" pitchFamily="34" charset="0"/>
                        </a:rPr>
                        <a:t>5</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8</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en-US" sz="2400" dirty="0">
                          <a:effectLst/>
                          <a:latin typeface="Arial" pitchFamily="34" charset="0"/>
                          <a:cs typeface="Arial" pitchFamily="34" charset="0"/>
                        </a:rPr>
                        <a:t>2,9</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algn="ctr"/>
                      <a:r>
                        <a:rPr lang="ro-RO" sz="2400" dirty="0">
                          <a:latin typeface="Arial" pitchFamily="34" charset="0"/>
                          <a:cs typeface="Arial" pitchFamily="34" charset="0"/>
                        </a:rPr>
                        <a:t>76</a:t>
                      </a:r>
                      <a:endParaRPr lang="ru-RU" sz="2400" dirty="0">
                        <a:latin typeface="Arial" pitchFamily="34" charset="0"/>
                        <a:cs typeface="Arial" pitchFamily="34" charset="0"/>
                      </a:endParaRPr>
                    </a:p>
                  </a:txBody>
                  <a:tcPr marL="0" marR="0" marT="0" marB="0"/>
                </a:tc>
                <a:tc>
                  <a:txBody>
                    <a:bodyPr/>
                    <a:lstStyle/>
                    <a:p>
                      <a:pPr algn="ctr"/>
                      <a:r>
                        <a:rPr lang="ro-RO" sz="2400" dirty="0">
                          <a:latin typeface="Arial" pitchFamily="34" charset="0"/>
                          <a:cs typeface="Arial" pitchFamily="34" charset="0"/>
                        </a:rPr>
                        <a:t>27,5</a:t>
                      </a:r>
                      <a:endParaRPr lang="ru-RU" sz="2400" dirty="0">
                        <a:latin typeface="Arial" pitchFamily="34" charset="0"/>
                        <a:cs typeface="Arial" pitchFamily="34" charset="0"/>
                      </a:endParaRPr>
                    </a:p>
                  </a:txBody>
                  <a:tcPr marL="0" marR="0" marT="0" marB="0"/>
                </a:tc>
                <a:extLst>
                  <a:ext uri="{0D108BD9-81ED-4DB2-BD59-A6C34878D82A}">
                    <a16:rowId xmlns:a16="http://schemas.microsoft.com/office/drawing/2014/main" val="558466833"/>
                  </a:ext>
                </a:extLst>
              </a:tr>
              <a:tr h="375597">
                <a:tc>
                  <a:txBody>
                    <a:bodyPr/>
                    <a:lstStyle/>
                    <a:p>
                      <a:pPr marL="0" algn="ctr">
                        <a:lnSpc>
                          <a:spcPct val="115000"/>
                        </a:lnSpc>
                        <a:spcAft>
                          <a:spcPts val="0"/>
                        </a:spcAft>
                      </a:pPr>
                      <a:r>
                        <a:rPr lang="ro-RO" sz="2400">
                          <a:effectLst/>
                          <a:latin typeface="Arial" pitchFamily="34" charset="0"/>
                          <a:cs typeface="Arial" pitchFamily="34" charset="0"/>
                        </a:rPr>
                        <a:t>RIJȘP</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30</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6,7</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33</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6,</a:t>
                      </a:r>
                      <a:r>
                        <a:rPr lang="ru-RU" sz="2400" dirty="0">
                          <a:effectLst/>
                          <a:latin typeface="Arial" pitchFamily="34" charset="0"/>
                          <a:cs typeface="Arial" pitchFamily="34" charset="0"/>
                        </a:rPr>
                        <a:t>5</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20</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en-US" sz="2400" dirty="0">
                          <a:effectLst/>
                          <a:latin typeface="Arial" pitchFamily="34" charset="0"/>
                          <a:cs typeface="Arial" pitchFamily="34" charset="0"/>
                        </a:rPr>
                        <a:t>7,3</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58</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21</a:t>
                      </a:r>
                      <a:endParaRPr lang="ru-RU" sz="2400" dirty="0">
                        <a:effectLst/>
                        <a:latin typeface="Arial" pitchFamily="34" charset="0"/>
                        <a:ea typeface="Calibri" panose="020F0502020204030204" pitchFamily="34" charset="0"/>
                        <a:cs typeface="Arial" pitchFamily="34" charset="0"/>
                      </a:endParaRPr>
                    </a:p>
                  </a:txBody>
                  <a:tcPr marL="0" marR="0" marT="0" marB="0"/>
                </a:tc>
                <a:extLst>
                  <a:ext uri="{0D108BD9-81ED-4DB2-BD59-A6C34878D82A}">
                    <a16:rowId xmlns:a16="http://schemas.microsoft.com/office/drawing/2014/main" val="4280433524"/>
                  </a:ext>
                </a:extLst>
              </a:tr>
              <a:tr h="375597">
                <a:tc>
                  <a:txBody>
                    <a:bodyPr/>
                    <a:lstStyle/>
                    <a:p>
                      <a:pPr marL="0" algn="ctr">
                        <a:lnSpc>
                          <a:spcPct val="115000"/>
                        </a:lnSpc>
                        <a:spcAft>
                          <a:spcPts val="0"/>
                        </a:spcAft>
                      </a:pPr>
                      <a:r>
                        <a:rPr lang="ro-RO" sz="2400">
                          <a:effectLst/>
                          <a:latin typeface="Arial" pitchFamily="34" charset="0"/>
                          <a:cs typeface="Arial" pitchFamily="34" charset="0"/>
                        </a:rPr>
                        <a:t>ȘSE</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79</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17,5</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9</a:t>
                      </a:r>
                      <a:r>
                        <a:rPr lang="ru-RU" sz="2400" dirty="0">
                          <a:effectLst/>
                          <a:latin typeface="Arial" pitchFamily="34" charset="0"/>
                          <a:cs typeface="Arial" pitchFamily="34" charset="0"/>
                        </a:rPr>
                        <a:t>9</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dirty="0">
                          <a:effectLst/>
                          <a:latin typeface="Arial" pitchFamily="34" charset="0"/>
                          <a:cs typeface="Arial" pitchFamily="34" charset="0"/>
                        </a:rPr>
                        <a:t>19,</a:t>
                      </a:r>
                      <a:r>
                        <a:rPr lang="ru-RU" sz="2400" dirty="0">
                          <a:effectLst/>
                          <a:latin typeface="Arial" pitchFamily="34" charset="0"/>
                          <a:cs typeface="Arial" pitchFamily="34" charset="0"/>
                        </a:rPr>
                        <a:t>4</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en-US" sz="2400">
                          <a:effectLst/>
                          <a:latin typeface="Arial" pitchFamily="34" charset="0"/>
                          <a:cs typeface="Arial" pitchFamily="34" charset="0"/>
                        </a:rPr>
                        <a:t>87</a:t>
                      </a:r>
                      <a:endParaRPr lang="ru-RU" sz="240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en-US" sz="2400" dirty="0">
                          <a:effectLst/>
                          <a:latin typeface="Arial" pitchFamily="34" charset="0"/>
                          <a:cs typeface="Arial" pitchFamily="34" charset="0"/>
                        </a:rPr>
                        <a:t>31,8</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54</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19,6</a:t>
                      </a:r>
                      <a:endParaRPr lang="ru-RU" sz="2400" dirty="0">
                        <a:effectLst/>
                        <a:latin typeface="Arial" pitchFamily="34" charset="0"/>
                        <a:ea typeface="Calibri" panose="020F0502020204030204" pitchFamily="34" charset="0"/>
                        <a:cs typeface="Arial" pitchFamily="34" charset="0"/>
                      </a:endParaRPr>
                    </a:p>
                  </a:txBody>
                  <a:tcPr marL="0" marR="0" marT="0" marB="0"/>
                </a:tc>
                <a:extLst>
                  <a:ext uri="{0D108BD9-81ED-4DB2-BD59-A6C34878D82A}">
                    <a16:rowId xmlns:a16="http://schemas.microsoft.com/office/drawing/2014/main" val="1878247279"/>
                  </a:ext>
                </a:extLst>
              </a:tr>
              <a:tr h="523394">
                <a:tc>
                  <a:txBody>
                    <a:bodyPr/>
                    <a:lstStyle/>
                    <a:p>
                      <a:pPr marL="0" algn="ctr">
                        <a:lnSpc>
                          <a:spcPct val="115000"/>
                        </a:lnSpc>
                        <a:spcAft>
                          <a:spcPts val="0"/>
                        </a:spcAft>
                      </a:pPr>
                      <a:r>
                        <a:rPr lang="en-US" sz="2400">
                          <a:effectLst/>
                          <a:latin typeface="Arial" pitchFamily="34" charset="0"/>
                          <a:cs typeface="Arial" pitchFamily="34" charset="0"/>
                        </a:rPr>
                        <a:t>T</a:t>
                      </a:r>
                      <a:r>
                        <a:rPr lang="ru-RU" sz="2400">
                          <a:effectLst/>
                          <a:latin typeface="Arial" pitchFamily="34" charset="0"/>
                          <a:cs typeface="Arial" pitchFamily="34" charset="0"/>
                        </a:rPr>
                        <a:t>otal</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ru-RU" sz="2400">
                          <a:effectLst/>
                          <a:latin typeface="Arial" pitchFamily="34" charset="0"/>
                          <a:cs typeface="Arial" pitchFamily="34" charset="0"/>
                        </a:rPr>
                        <a:t>451</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ru-RU" sz="2400">
                          <a:effectLst/>
                          <a:latin typeface="Arial" pitchFamily="34" charset="0"/>
                          <a:cs typeface="Arial" pitchFamily="34" charset="0"/>
                        </a:rPr>
                        <a:t>100,0</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ro-RO" sz="2400" dirty="0">
                          <a:effectLst/>
                          <a:latin typeface="Arial" pitchFamily="34" charset="0"/>
                          <a:cs typeface="Arial" pitchFamily="34" charset="0"/>
                        </a:rPr>
                        <a:t>5</a:t>
                      </a:r>
                      <a:r>
                        <a:rPr lang="ru-RU" sz="2400" dirty="0">
                          <a:effectLst/>
                          <a:latin typeface="Arial" pitchFamily="34" charset="0"/>
                          <a:cs typeface="Arial" pitchFamily="34" charset="0"/>
                        </a:rPr>
                        <a:t>1</a:t>
                      </a:r>
                      <a:r>
                        <a:rPr lang="ro-RO" sz="2400" dirty="0">
                          <a:effectLst/>
                          <a:latin typeface="Arial" pitchFamily="34" charset="0"/>
                          <a:cs typeface="Arial" pitchFamily="34" charset="0"/>
                        </a:rPr>
                        <a:t>1</a:t>
                      </a:r>
                      <a:endParaRPr lang="ru-RU" sz="2400" dirty="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ru-RU" sz="2400">
                          <a:effectLst/>
                          <a:latin typeface="Arial" pitchFamily="34" charset="0"/>
                          <a:cs typeface="Arial" pitchFamily="34" charset="0"/>
                        </a:rPr>
                        <a:t>100,0</a:t>
                      </a:r>
                      <a:endParaRPr lang="ru-RU" sz="2400">
                        <a:effectLst/>
                        <a:latin typeface="Arial" pitchFamily="34" charset="0"/>
                        <a:ea typeface="Calibri" panose="020F0502020204030204" pitchFamily="34" charset="0"/>
                        <a:cs typeface="Arial" pitchFamily="34" charset="0"/>
                      </a:endParaRPr>
                    </a:p>
                  </a:txBody>
                  <a:tcPr marL="8389" marR="8389" marT="8389" marB="0" anchor="ctr"/>
                </a:tc>
                <a:tc>
                  <a:txBody>
                    <a:bodyPr/>
                    <a:lstStyle/>
                    <a:p>
                      <a:pPr marL="0" algn="ctr">
                        <a:lnSpc>
                          <a:spcPct val="115000"/>
                        </a:lnSpc>
                        <a:spcAft>
                          <a:spcPts val="0"/>
                        </a:spcAft>
                      </a:pPr>
                      <a:r>
                        <a:rPr lang="ro-RO" sz="2400">
                          <a:effectLst/>
                          <a:latin typeface="Arial" pitchFamily="34" charset="0"/>
                          <a:cs typeface="Arial" pitchFamily="34" charset="0"/>
                        </a:rPr>
                        <a:t>274</a:t>
                      </a:r>
                      <a:endParaRPr lang="ru-RU" sz="240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u-RU" sz="2400" dirty="0">
                          <a:effectLst/>
                          <a:latin typeface="Arial" pitchFamily="34" charset="0"/>
                          <a:cs typeface="Arial" pitchFamily="34" charset="0"/>
                        </a:rPr>
                        <a:t>100,0</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276</a:t>
                      </a:r>
                      <a:endParaRPr lang="ru-RU" sz="2400" dirty="0">
                        <a:effectLst/>
                        <a:latin typeface="Arial" pitchFamily="34" charset="0"/>
                        <a:ea typeface="Calibri" panose="020F0502020204030204" pitchFamily="34" charset="0"/>
                        <a:cs typeface="Arial" pitchFamily="34" charset="0"/>
                      </a:endParaRPr>
                    </a:p>
                  </a:txBody>
                  <a:tcPr marL="0" marR="0" marT="0" marB="0"/>
                </a:tc>
                <a:tc>
                  <a:txBody>
                    <a:bodyPr/>
                    <a:lstStyle/>
                    <a:p>
                      <a:pPr marL="0" algn="ctr">
                        <a:lnSpc>
                          <a:spcPct val="115000"/>
                        </a:lnSpc>
                        <a:spcAft>
                          <a:spcPts val="0"/>
                        </a:spcAft>
                      </a:pPr>
                      <a:r>
                        <a:rPr lang="ro-RO" sz="2400" dirty="0">
                          <a:effectLst/>
                          <a:latin typeface="Arial" pitchFamily="34" charset="0"/>
                          <a:ea typeface="Calibri" panose="020F0502020204030204" pitchFamily="34" charset="0"/>
                          <a:cs typeface="Arial" pitchFamily="34" charset="0"/>
                        </a:rPr>
                        <a:t>100%</a:t>
                      </a:r>
                      <a:endParaRPr lang="ru-RU" sz="2400" dirty="0">
                        <a:effectLst/>
                        <a:latin typeface="Arial" pitchFamily="34" charset="0"/>
                        <a:ea typeface="Calibri" panose="020F0502020204030204" pitchFamily="34" charset="0"/>
                        <a:cs typeface="Arial" pitchFamily="34" charset="0"/>
                      </a:endParaRPr>
                    </a:p>
                  </a:txBody>
                  <a:tcPr marL="0" marR="0" marT="0" marB="0"/>
                </a:tc>
                <a:extLst>
                  <a:ext uri="{0D108BD9-81ED-4DB2-BD59-A6C34878D82A}">
                    <a16:rowId xmlns:a16="http://schemas.microsoft.com/office/drawing/2014/main" val="1629192154"/>
                  </a:ext>
                </a:extLst>
              </a:tr>
            </a:tbl>
          </a:graphicData>
        </a:graphic>
      </p:graphicFrame>
    </p:spTree>
    <p:extLst>
      <p:ext uri="{BB962C8B-B14F-4D97-AF65-F5344CB8AC3E}">
        <p14:creationId xmlns:p14="http://schemas.microsoft.com/office/powerpoint/2010/main" val="163634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3562"/>
          </a:xfrm>
        </p:spPr>
        <p:txBody>
          <a:bodyPr/>
          <a:lstStyle/>
          <a:p>
            <a:r>
              <a:rPr lang="ro-RO" dirty="0"/>
              <a:t>Concluzii</a:t>
            </a:r>
            <a:endParaRPr lang="ru-RU" dirty="0"/>
          </a:p>
        </p:txBody>
      </p:sp>
      <p:sp>
        <p:nvSpPr>
          <p:cNvPr id="3" name="Content Placeholder 2"/>
          <p:cNvSpPr>
            <a:spLocks noGrp="1"/>
          </p:cNvSpPr>
          <p:nvPr>
            <p:ph idx="1"/>
          </p:nvPr>
        </p:nvSpPr>
        <p:spPr>
          <a:xfrm>
            <a:off x="381000" y="1143000"/>
            <a:ext cx="11277600" cy="5486400"/>
          </a:xfrm>
        </p:spPr>
        <p:txBody>
          <a:bodyPr/>
          <a:lstStyle/>
          <a:p>
            <a:pPr marL="0" indent="0">
              <a:buNone/>
            </a:pPr>
            <a:r>
              <a:rPr lang="ro-RO" sz="2900" dirty="0"/>
              <a:t>Aprecierile serviciilor administrative (care în mare parte indică șa un nivel mediu-înalt) denotă, că studenții evaluează mai înalt:</a:t>
            </a:r>
            <a:endParaRPr lang="ru-RU" sz="2900" dirty="0"/>
          </a:p>
          <a:p>
            <a:pPr lvl="0"/>
            <a:r>
              <a:rPr lang="ro-RO" sz="2900" dirty="0"/>
              <a:t>accesul și calitatea satisfacerii solicitărilor de către decanate (4,2);</a:t>
            </a:r>
            <a:endParaRPr lang="ru-RU" sz="2900" dirty="0"/>
          </a:p>
          <a:p>
            <a:pPr lvl="0"/>
            <a:r>
              <a:rPr lang="ro-RO" sz="2900" dirty="0"/>
              <a:t>accesul și calitatea satisfacerii solicitărilor de către catedre (4,1); </a:t>
            </a:r>
            <a:endParaRPr lang="ru-RU" sz="2900" dirty="0"/>
          </a:p>
          <a:p>
            <a:pPr lvl="0"/>
            <a:r>
              <a:rPr lang="ro-RO" sz="2900" dirty="0"/>
              <a:t>accesul la informaţii utile cu privire la universitate (4,1).</a:t>
            </a:r>
            <a:endParaRPr lang="ru-RU" sz="2900" dirty="0"/>
          </a:p>
          <a:p>
            <a:pPr marL="0" indent="0">
              <a:buNone/>
            </a:pPr>
            <a:r>
              <a:rPr lang="fr-BE" sz="2900" dirty="0"/>
              <a:t> </a:t>
            </a:r>
            <a:r>
              <a:rPr lang="en-US" sz="2900" dirty="0" err="1"/>
              <a:t>Cele</a:t>
            </a:r>
            <a:r>
              <a:rPr lang="en-US" sz="2900" dirty="0"/>
              <a:t> </a:t>
            </a:r>
            <a:r>
              <a:rPr lang="en-US" sz="2900" dirty="0" err="1"/>
              <a:t>mai</a:t>
            </a:r>
            <a:r>
              <a:rPr lang="en-US" sz="2900" dirty="0"/>
              <a:t> </a:t>
            </a:r>
            <a:r>
              <a:rPr lang="en-US" sz="2900" dirty="0" err="1"/>
              <a:t>înalte</a:t>
            </a:r>
            <a:r>
              <a:rPr lang="en-US" sz="2900" dirty="0"/>
              <a:t> </a:t>
            </a:r>
            <a:r>
              <a:rPr lang="en-US" sz="2900" dirty="0" err="1"/>
              <a:t>aprecieri</a:t>
            </a:r>
            <a:r>
              <a:rPr lang="en-US" sz="2900" dirty="0"/>
              <a:t> </a:t>
            </a:r>
            <a:r>
              <a:rPr lang="ro-RO" sz="2900" dirty="0"/>
              <a:t>ale </a:t>
            </a:r>
            <a:r>
              <a:rPr lang="en-US" sz="2900" dirty="0" err="1"/>
              <a:t>serviciilor</a:t>
            </a:r>
            <a:r>
              <a:rPr lang="en-US" sz="2900" dirty="0"/>
              <a:t> </a:t>
            </a:r>
            <a:r>
              <a:rPr lang="en-US" sz="2900" dirty="0" err="1"/>
              <a:t>educaționale</a:t>
            </a:r>
            <a:r>
              <a:rPr lang="en-US" sz="2900" dirty="0"/>
              <a:t> </a:t>
            </a:r>
            <a:r>
              <a:rPr lang="en-US" sz="2900" dirty="0" err="1"/>
              <a:t>sunt</a:t>
            </a:r>
            <a:r>
              <a:rPr lang="en-US" sz="2900" dirty="0"/>
              <a:t> date:</a:t>
            </a:r>
            <a:endParaRPr lang="ru-RU" sz="2900" dirty="0"/>
          </a:p>
          <a:p>
            <a:pPr lvl="0"/>
            <a:r>
              <a:rPr lang="ro-RO" sz="2900" dirty="0"/>
              <a:t>c</a:t>
            </a:r>
            <a:r>
              <a:rPr lang="en-US" sz="2900" dirty="0"/>
              <a:t>alit</a:t>
            </a:r>
            <a:r>
              <a:rPr lang="ro-RO" sz="2900" dirty="0"/>
              <a:t>ății</a:t>
            </a:r>
            <a:r>
              <a:rPr lang="en-US" sz="2900" dirty="0"/>
              <a:t> </a:t>
            </a:r>
            <a:r>
              <a:rPr lang="en-US" sz="2900" dirty="0" err="1"/>
              <a:t>pregătirii</a:t>
            </a:r>
            <a:r>
              <a:rPr lang="en-US" sz="2900" dirty="0"/>
              <a:t> </a:t>
            </a:r>
            <a:r>
              <a:rPr lang="en-US" sz="2900" dirty="0" err="1"/>
              <a:t>didactice</a:t>
            </a:r>
            <a:r>
              <a:rPr lang="en-US" sz="2900" dirty="0"/>
              <a:t> </a:t>
            </a:r>
            <a:r>
              <a:rPr lang="en-US" sz="2900" dirty="0" err="1"/>
              <a:t>şi</a:t>
            </a:r>
            <a:r>
              <a:rPr lang="en-US" sz="2900" dirty="0"/>
              <a:t> </a:t>
            </a:r>
            <a:r>
              <a:rPr lang="en-US" sz="2900" dirty="0" err="1"/>
              <a:t>ştiinţifice</a:t>
            </a:r>
            <a:r>
              <a:rPr lang="en-US" sz="2900" dirty="0"/>
              <a:t> a </a:t>
            </a:r>
            <a:r>
              <a:rPr lang="en-US" sz="2900" dirty="0" err="1"/>
              <a:t>personalului</a:t>
            </a:r>
            <a:r>
              <a:rPr lang="en-US" sz="2900" dirty="0"/>
              <a:t> didactic (4,1)</a:t>
            </a:r>
            <a:r>
              <a:rPr lang="ro-RO" sz="2900" dirty="0"/>
              <a:t>;</a:t>
            </a:r>
            <a:endParaRPr lang="ru-RU" sz="2900" dirty="0"/>
          </a:p>
          <a:p>
            <a:pPr lvl="0"/>
            <a:r>
              <a:rPr lang="ro-RO" sz="2900" dirty="0"/>
              <a:t>orarului disciplinelor studiate (4,1);</a:t>
            </a:r>
            <a:endParaRPr lang="ru-RU" sz="2900" dirty="0"/>
          </a:p>
          <a:p>
            <a:r>
              <a:rPr lang="en-US" sz="2900" dirty="0" err="1"/>
              <a:t>sprijinului</a:t>
            </a:r>
            <a:r>
              <a:rPr lang="en-US" sz="2900" dirty="0"/>
              <a:t> </a:t>
            </a:r>
            <a:r>
              <a:rPr lang="en-US" sz="2900" dirty="0" err="1"/>
              <a:t>oferit</a:t>
            </a:r>
            <a:r>
              <a:rPr lang="en-US" sz="2900" dirty="0"/>
              <a:t> din </a:t>
            </a:r>
            <a:r>
              <a:rPr lang="en-US" sz="2900" dirty="0" err="1"/>
              <a:t>partea</a:t>
            </a:r>
            <a:r>
              <a:rPr lang="en-US" sz="2900" dirty="0"/>
              <a:t> </a:t>
            </a:r>
            <a:r>
              <a:rPr lang="en-US" sz="2900" dirty="0" err="1"/>
              <a:t>tutorilor</a:t>
            </a:r>
            <a:r>
              <a:rPr lang="en-US" sz="2900" dirty="0"/>
              <a:t> - </a:t>
            </a:r>
            <a:r>
              <a:rPr lang="en-US" sz="2900" dirty="0" err="1"/>
              <a:t>îndrumătorilor</a:t>
            </a:r>
            <a:r>
              <a:rPr lang="en-US" sz="2900" dirty="0"/>
              <a:t> de </a:t>
            </a:r>
            <a:r>
              <a:rPr lang="en-US" sz="2900" dirty="0" err="1"/>
              <a:t>grupă</a:t>
            </a:r>
            <a:r>
              <a:rPr lang="en-US" sz="2900" dirty="0"/>
              <a:t> </a:t>
            </a:r>
            <a:r>
              <a:rPr lang="en-US" sz="2900" dirty="0" err="1"/>
              <a:t>academică</a:t>
            </a:r>
            <a:r>
              <a:rPr lang="en-US" sz="2900" dirty="0"/>
              <a:t> (4,0).</a:t>
            </a:r>
          </a:p>
        </p:txBody>
      </p:sp>
    </p:spTree>
    <p:extLst>
      <p:ext uri="{BB962C8B-B14F-4D97-AF65-F5344CB8AC3E}">
        <p14:creationId xmlns:p14="http://schemas.microsoft.com/office/powerpoint/2010/main" val="2101059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11201400" cy="6019800"/>
          </a:xfrm>
        </p:spPr>
        <p:txBody>
          <a:bodyPr/>
          <a:lstStyle/>
          <a:p>
            <a:pPr marL="0" indent="0">
              <a:buNone/>
            </a:pPr>
            <a:r>
              <a:rPr lang="ro-RO" dirty="0"/>
              <a:t>Aprecierea facilităților existente la universitate scoate în evidență evaluări aproape similare cu cele din cadrul sondajului realizat în anul universitar 2018-2019. Cele mai joase aprecieri:</a:t>
            </a:r>
            <a:endParaRPr lang="ru-RU" dirty="0"/>
          </a:p>
          <a:p>
            <a:pPr lvl="0"/>
            <a:r>
              <a:rPr lang="en-US" dirty="0" err="1"/>
              <a:t>serviciilor</a:t>
            </a:r>
            <a:r>
              <a:rPr lang="en-US" dirty="0"/>
              <a:t> </a:t>
            </a:r>
            <a:r>
              <a:rPr lang="en-US" dirty="0" err="1"/>
              <a:t>medicale</a:t>
            </a:r>
            <a:r>
              <a:rPr lang="en-US" dirty="0"/>
              <a:t> </a:t>
            </a:r>
            <a:r>
              <a:rPr lang="en-US" dirty="0" err="1"/>
              <a:t>oferite</a:t>
            </a:r>
            <a:r>
              <a:rPr lang="en-US" dirty="0"/>
              <a:t> </a:t>
            </a:r>
            <a:r>
              <a:rPr lang="en-US" dirty="0" err="1"/>
              <a:t>în</a:t>
            </a:r>
            <a:r>
              <a:rPr lang="en-US" dirty="0"/>
              <a:t> </a:t>
            </a:r>
            <a:r>
              <a:rPr lang="en-US" dirty="0" err="1"/>
              <a:t>cadrul</a:t>
            </a:r>
            <a:r>
              <a:rPr lang="en-US" dirty="0"/>
              <a:t> </a:t>
            </a:r>
            <a:r>
              <a:rPr lang="en-US" dirty="0" err="1"/>
              <a:t>universităţii</a:t>
            </a:r>
            <a:r>
              <a:rPr lang="en-US" dirty="0"/>
              <a:t> (3,4);</a:t>
            </a:r>
            <a:endParaRPr lang="ru-RU" dirty="0"/>
          </a:p>
          <a:p>
            <a:pPr lvl="0"/>
            <a:r>
              <a:rPr lang="en-US" dirty="0" err="1"/>
              <a:t>facilităţilor</a:t>
            </a:r>
            <a:r>
              <a:rPr lang="en-US" dirty="0"/>
              <a:t> </a:t>
            </a:r>
            <a:r>
              <a:rPr lang="en-US" dirty="0" err="1"/>
              <a:t>şi</a:t>
            </a:r>
            <a:r>
              <a:rPr lang="en-US" dirty="0"/>
              <a:t> </a:t>
            </a:r>
            <a:r>
              <a:rPr lang="en-US" dirty="0" err="1"/>
              <a:t>serviciilor</a:t>
            </a:r>
            <a:r>
              <a:rPr lang="en-US" dirty="0"/>
              <a:t> </a:t>
            </a:r>
            <a:r>
              <a:rPr lang="en-US" dirty="0" err="1"/>
              <a:t>oferite</a:t>
            </a:r>
            <a:r>
              <a:rPr lang="en-US" dirty="0"/>
              <a:t> </a:t>
            </a:r>
            <a:r>
              <a:rPr lang="en-US" dirty="0" err="1"/>
              <a:t>studenţilor</a:t>
            </a:r>
            <a:r>
              <a:rPr lang="en-US" dirty="0"/>
              <a:t> cu </a:t>
            </a:r>
            <a:r>
              <a:rPr lang="en-US" dirty="0" err="1"/>
              <a:t>dizabilităţi</a:t>
            </a:r>
            <a:r>
              <a:rPr lang="en-US" dirty="0"/>
              <a:t> (3,5)</a:t>
            </a:r>
            <a:r>
              <a:rPr lang="ro-RO" dirty="0"/>
              <a:t>.</a:t>
            </a:r>
            <a:endParaRPr lang="ru-RU" dirty="0"/>
          </a:p>
          <a:p>
            <a:r>
              <a:rPr lang="en-US" dirty="0"/>
              <a:t> </a:t>
            </a:r>
            <a:r>
              <a:rPr lang="en-US" dirty="0" err="1"/>
              <a:t>Aprecieri</a:t>
            </a:r>
            <a:r>
              <a:rPr lang="en-US" dirty="0"/>
              <a:t> </a:t>
            </a:r>
            <a:r>
              <a:rPr lang="en-US" dirty="0" err="1"/>
              <a:t>înalte</a:t>
            </a:r>
            <a:r>
              <a:rPr lang="en-US" dirty="0"/>
              <a:t> </a:t>
            </a:r>
            <a:r>
              <a:rPr lang="en-US" dirty="0" err="1"/>
              <a:t>în</a:t>
            </a:r>
            <a:r>
              <a:rPr lang="en-US" dirty="0"/>
              <a:t> </a:t>
            </a:r>
            <a:r>
              <a:rPr lang="en-US" dirty="0" err="1"/>
              <a:t>cadrul</a:t>
            </a:r>
            <a:r>
              <a:rPr lang="en-US" dirty="0"/>
              <a:t> </a:t>
            </a:r>
            <a:r>
              <a:rPr lang="en-US" dirty="0" err="1"/>
              <a:t>evaluării</a:t>
            </a:r>
            <a:r>
              <a:rPr lang="en-US" dirty="0"/>
              <a:t> </a:t>
            </a:r>
            <a:r>
              <a:rPr lang="en-US" dirty="0" err="1"/>
              <a:t>bazei</a:t>
            </a:r>
            <a:r>
              <a:rPr lang="en-US" dirty="0"/>
              <a:t> material </a:t>
            </a:r>
            <a:r>
              <a:rPr lang="en-US" dirty="0" err="1"/>
              <a:t>sunt</a:t>
            </a:r>
            <a:r>
              <a:rPr lang="en-US" dirty="0"/>
              <a:t> date:</a:t>
            </a:r>
            <a:endParaRPr lang="ru-RU" dirty="0"/>
          </a:p>
          <a:p>
            <a:pPr lvl="0"/>
            <a:r>
              <a:rPr lang="en-US" dirty="0" err="1"/>
              <a:t>dotării</a:t>
            </a:r>
            <a:r>
              <a:rPr lang="en-US" dirty="0"/>
              <a:t> </a:t>
            </a:r>
            <a:r>
              <a:rPr lang="en-US" dirty="0" err="1"/>
              <a:t>și</a:t>
            </a:r>
            <a:r>
              <a:rPr lang="en-US" dirty="0"/>
              <a:t> </a:t>
            </a:r>
            <a:r>
              <a:rPr lang="en-US" dirty="0" err="1"/>
              <a:t>activității</a:t>
            </a:r>
            <a:r>
              <a:rPr lang="en-US" dirty="0"/>
              <a:t> </a:t>
            </a:r>
            <a:r>
              <a:rPr lang="en-US" dirty="0" err="1"/>
              <a:t>bibliotecilor</a:t>
            </a:r>
            <a:r>
              <a:rPr lang="en-US" dirty="0"/>
              <a:t> (4,2);</a:t>
            </a:r>
            <a:endParaRPr lang="ru-RU" dirty="0"/>
          </a:p>
          <a:p>
            <a:pPr lvl="0"/>
            <a:r>
              <a:rPr lang="fr-BE" dirty="0"/>
              <a:t>dotării sălilor de curs cu tehnologii informaționale (4,0);</a:t>
            </a:r>
            <a:endParaRPr lang="ru-RU" dirty="0"/>
          </a:p>
          <a:p>
            <a:pPr lvl="0"/>
            <a:r>
              <a:rPr lang="fr-BE" dirty="0"/>
              <a:t>Calității bazei materiale în general la universitate și facultate (4,0).</a:t>
            </a:r>
            <a:endParaRPr lang="ru-RU" dirty="0"/>
          </a:p>
        </p:txBody>
      </p:sp>
    </p:spTree>
    <p:extLst>
      <p:ext uri="{BB962C8B-B14F-4D97-AF65-F5344CB8AC3E}">
        <p14:creationId xmlns:p14="http://schemas.microsoft.com/office/powerpoint/2010/main" val="3583340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11125200" cy="6324600"/>
          </a:xfrm>
        </p:spPr>
        <p:txBody>
          <a:bodyPr/>
          <a:lstStyle/>
          <a:p>
            <a:pPr marL="0" indent="0">
              <a:buNone/>
            </a:pPr>
            <a:r>
              <a:rPr lang="ro-RO" dirty="0"/>
              <a:t>Evaluarea capacităților cadrelor didactice de a asigura succesul universitar și calitatea procesului educațional a menționat aprecieri înalte ale:</a:t>
            </a:r>
            <a:endParaRPr lang="ru-RU" dirty="0"/>
          </a:p>
          <a:p>
            <a:pPr lvl="0"/>
            <a:r>
              <a:rPr lang="ro-RO" dirty="0"/>
              <a:t>ţinutei lingvistice demne si adecvate stilului academic (4,57);</a:t>
            </a:r>
            <a:endParaRPr lang="ru-RU" dirty="0"/>
          </a:p>
          <a:p>
            <a:pPr lvl="0"/>
            <a:r>
              <a:rPr lang="ro-RO" dirty="0"/>
              <a:t>prezentării materialor eficiente pentru învățarea cursului: manuale, suport de curs, materiale pe suport electronic (4,41);</a:t>
            </a:r>
            <a:endParaRPr lang="ru-RU" dirty="0"/>
          </a:p>
          <a:p>
            <a:pPr lvl="0"/>
            <a:r>
              <a:rPr lang="ro-RO" dirty="0"/>
              <a:t>corespondenței dintre materialul predat și conţinutul curriculei / programei analitice (4,4);</a:t>
            </a:r>
            <a:endParaRPr lang="ru-RU" dirty="0"/>
          </a:p>
          <a:p>
            <a:pPr lvl="0"/>
            <a:r>
              <a:rPr lang="ro-RO" dirty="0"/>
              <a:t>punctualității, corectitudinii și tactului în raport cu studenții (4,37), </a:t>
            </a:r>
            <a:endParaRPr lang="ru-RU" dirty="0"/>
          </a:p>
          <a:p>
            <a:r>
              <a:rPr lang="ro-RO" dirty="0"/>
              <a:t>dar și altor capacități, media generală fiind de 4,26.</a:t>
            </a:r>
            <a:endParaRPr lang="en-US" dirty="0"/>
          </a:p>
        </p:txBody>
      </p:sp>
    </p:spTree>
    <p:extLst>
      <p:ext uri="{BB962C8B-B14F-4D97-AF65-F5344CB8AC3E}">
        <p14:creationId xmlns:p14="http://schemas.microsoft.com/office/powerpoint/2010/main" val="20109968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1981200" y="274638"/>
            <a:ext cx="8229600" cy="715962"/>
          </a:xfrm>
        </p:spPr>
        <p:txBody>
          <a:bodyPr/>
          <a:lstStyle/>
          <a:p>
            <a:r>
              <a:rPr lang="ro-RO" altLang="en-US" dirty="0"/>
              <a:t>Proiect de hotărîre</a:t>
            </a:r>
            <a:endParaRPr lang="fr-CA" altLang="en-US" dirty="0"/>
          </a:p>
        </p:txBody>
      </p:sp>
      <p:sp>
        <p:nvSpPr>
          <p:cNvPr id="7171" name="Espace réservé du contenu 2"/>
          <p:cNvSpPr>
            <a:spLocks noGrp="1"/>
          </p:cNvSpPr>
          <p:nvPr>
            <p:ph idx="1"/>
          </p:nvPr>
        </p:nvSpPr>
        <p:spPr>
          <a:xfrm>
            <a:off x="457200" y="1143001"/>
            <a:ext cx="11353800" cy="5333999"/>
          </a:xfrm>
        </p:spPr>
        <p:txBody>
          <a:bodyPr/>
          <a:lstStyle/>
          <a:p>
            <a:r>
              <a:rPr lang="ro-RO" altLang="en-US" sz="3600" dirty="0"/>
              <a:t>A </a:t>
            </a:r>
            <a:r>
              <a:rPr lang="en-US" altLang="en-US" sz="3600" dirty="0" err="1"/>
              <a:t>lua</a:t>
            </a:r>
            <a:r>
              <a:rPr lang="en-US" altLang="en-US" sz="3600" dirty="0"/>
              <a:t> act de</a:t>
            </a:r>
            <a:r>
              <a:rPr lang="ro-RO" altLang="en-US" sz="3600" dirty="0"/>
              <a:t> rezultatele S</a:t>
            </a:r>
            <a:r>
              <a:rPr lang="ro-RO" sz="3600" dirty="0"/>
              <a:t>ondajului anonim al opiniei studenților </a:t>
            </a:r>
            <a:r>
              <a:rPr lang="ro-RO" sz="3600" b="1" dirty="0"/>
              <a:t>„A</a:t>
            </a:r>
            <a:r>
              <a:rPr lang="en-US" sz="3600" b="1" dirty="0" err="1"/>
              <a:t>sigurarea</a:t>
            </a:r>
            <a:r>
              <a:rPr lang="en-US" sz="3600" b="1" dirty="0"/>
              <a:t> </a:t>
            </a:r>
            <a:r>
              <a:rPr lang="en-US" sz="3600" b="1" dirty="0" err="1"/>
              <a:t>calității</a:t>
            </a:r>
            <a:r>
              <a:rPr lang="en-US" sz="3600" b="1" dirty="0"/>
              <a:t> </a:t>
            </a:r>
            <a:r>
              <a:rPr lang="en-US" sz="3600" b="1" dirty="0" err="1"/>
              <a:t>studiilor</a:t>
            </a:r>
            <a:r>
              <a:rPr lang="en-US" sz="3600" b="1" dirty="0"/>
              <a:t> </a:t>
            </a:r>
            <a:r>
              <a:rPr lang="en-US" sz="3600" b="1" dirty="0" err="1"/>
              <a:t>univ</a:t>
            </a:r>
            <a:r>
              <a:rPr lang="ro-RO" sz="3600" b="1" dirty="0"/>
              <a:t>e</a:t>
            </a:r>
            <a:r>
              <a:rPr lang="en-US" sz="3600" b="1" dirty="0" err="1"/>
              <a:t>rsitare</a:t>
            </a:r>
            <a:r>
              <a:rPr lang="en-US" sz="3600" b="1" dirty="0"/>
              <a:t> la </a:t>
            </a:r>
            <a:r>
              <a:rPr lang="ro-RO" sz="3600" b="1" dirty="0"/>
              <a:t>ULIM</a:t>
            </a:r>
            <a:r>
              <a:rPr lang="en-US" sz="3600" b="1" dirty="0"/>
              <a:t> </a:t>
            </a:r>
            <a:r>
              <a:rPr lang="en-US" sz="3600" b="1" dirty="0" err="1"/>
              <a:t>în</a:t>
            </a:r>
            <a:r>
              <a:rPr lang="en-US" sz="3600" b="1" dirty="0"/>
              <a:t> </a:t>
            </a:r>
            <a:r>
              <a:rPr lang="en-US" sz="3600" b="1" dirty="0" err="1"/>
              <a:t>contextul</a:t>
            </a:r>
            <a:r>
              <a:rPr lang="en-US" sz="3600" b="1" dirty="0"/>
              <a:t> </a:t>
            </a:r>
            <a:r>
              <a:rPr lang="en-US" sz="3600" b="1" dirty="0" err="1"/>
              <a:t>exigențelor</a:t>
            </a:r>
            <a:r>
              <a:rPr lang="en-US" sz="3600" b="1" dirty="0"/>
              <a:t> </a:t>
            </a:r>
            <a:r>
              <a:rPr lang="en-US" sz="3600" b="1" dirty="0" err="1"/>
              <a:t>europene</a:t>
            </a:r>
            <a:r>
              <a:rPr lang="ro-RO" sz="3600" b="1" dirty="0"/>
              <a:t>” - 2020</a:t>
            </a:r>
            <a:r>
              <a:rPr lang="fr-CA" altLang="en-US" sz="3600" b="1" dirty="0"/>
              <a:t>. </a:t>
            </a:r>
          </a:p>
          <a:p>
            <a:r>
              <a:rPr lang="ro-RO" sz="3600" dirty="0"/>
              <a:t>A analiza rezultatele în ședințele comisiilor pentru asigurarea calității, catedrelor și consiliilor profesorale de la facultăți, elaborând măsuri curente şi globale de îmbunătăţire a calităţii activităţii educaționale.</a:t>
            </a:r>
          </a:p>
          <a:p>
            <a:endParaRPr lang="fr-CA"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Participanți distribuiți pe ani de studii</a:t>
            </a:r>
            <a:endParaRPr lang="ru-RU"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2653383201"/>
              </p:ext>
            </p:extLst>
          </p:nvPr>
        </p:nvGraphicFramePr>
        <p:xfrm>
          <a:off x="609600" y="1600200"/>
          <a:ext cx="112776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25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09600" y="274638"/>
            <a:ext cx="10972800" cy="792162"/>
          </a:xfrm>
        </p:spPr>
        <p:txBody>
          <a:bodyPr/>
          <a:lstStyle/>
          <a:p>
            <a:r>
              <a:rPr lang="ro-RO" dirty="0"/>
              <a:t>Chestionarul 1 - Ani de studiu</a:t>
            </a:r>
            <a:endParaRPr lang="ru-RU" dirty="0"/>
          </a:p>
        </p:txBody>
      </p:sp>
      <p:graphicFrame>
        <p:nvGraphicFramePr>
          <p:cNvPr id="3" name="Объект 2"/>
          <p:cNvGraphicFramePr>
            <a:graphicFrameLocks noGrp="1"/>
          </p:cNvGraphicFramePr>
          <p:nvPr>
            <p:ph sz="half" idx="2"/>
            <p:extLst>
              <p:ext uri="{D42A27DB-BD31-4B8C-83A1-F6EECF244321}">
                <p14:modId xmlns:p14="http://schemas.microsoft.com/office/powerpoint/2010/main" val="2986982467"/>
              </p:ext>
            </p:extLst>
          </p:nvPr>
        </p:nvGraphicFramePr>
        <p:xfrm>
          <a:off x="228601" y="1371600"/>
          <a:ext cx="11506200" cy="4313314"/>
        </p:xfrm>
        <a:graphic>
          <a:graphicData uri="http://schemas.openxmlformats.org/drawingml/2006/table">
            <a:tbl>
              <a:tblPr>
                <a:tableStyleId>{5C22544A-7EE6-4342-B048-85BDC9FD1C3A}</a:tableStyleId>
              </a:tblPr>
              <a:tblGrid>
                <a:gridCol w="2743899">
                  <a:extLst>
                    <a:ext uri="{9D8B030D-6E8A-4147-A177-3AD203B41FA5}">
                      <a16:colId xmlns:a16="http://schemas.microsoft.com/office/drawing/2014/main" val="1199870626"/>
                    </a:ext>
                  </a:extLst>
                </a:gridCol>
                <a:gridCol w="1218997">
                  <a:extLst>
                    <a:ext uri="{9D8B030D-6E8A-4147-A177-3AD203B41FA5}">
                      <a16:colId xmlns:a16="http://schemas.microsoft.com/office/drawing/2014/main" val="1296434237"/>
                    </a:ext>
                  </a:extLst>
                </a:gridCol>
                <a:gridCol w="3170319">
                  <a:extLst>
                    <a:ext uri="{9D8B030D-6E8A-4147-A177-3AD203B41FA5}">
                      <a16:colId xmlns:a16="http://schemas.microsoft.com/office/drawing/2014/main" val="3960836721"/>
                    </a:ext>
                  </a:extLst>
                </a:gridCol>
                <a:gridCol w="2575883">
                  <a:extLst>
                    <a:ext uri="{9D8B030D-6E8A-4147-A177-3AD203B41FA5}">
                      <a16:colId xmlns:a16="http://schemas.microsoft.com/office/drawing/2014/main" val="705555024"/>
                    </a:ext>
                  </a:extLst>
                </a:gridCol>
                <a:gridCol w="1797102">
                  <a:extLst>
                    <a:ext uri="{9D8B030D-6E8A-4147-A177-3AD203B41FA5}">
                      <a16:colId xmlns:a16="http://schemas.microsoft.com/office/drawing/2014/main" val="1344776836"/>
                    </a:ext>
                  </a:extLst>
                </a:gridCol>
              </a:tblGrid>
              <a:tr h="685800">
                <a:tc>
                  <a:txBody>
                    <a:bodyPr/>
                    <a:lstStyle/>
                    <a:p>
                      <a:pPr marL="0" algn="ctr">
                        <a:lnSpc>
                          <a:spcPct val="115000"/>
                        </a:lnSpc>
                        <a:spcAft>
                          <a:spcPts val="0"/>
                        </a:spcAft>
                      </a:pPr>
                      <a:r>
                        <a:rPr lang="ru-RU" sz="2800" dirty="0">
                          <a:effectLst/>
                        </a:rPr>
                        <a:t> </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en-US" sz="2800" dirty="0">
                          <a:effectLst/>
                        </a:rPr>
                        <a:t>2019-2020 – sem. 1 2020-2021</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ru-RU"/>
                    </a:p>
                  </a:txBody>
                  <a:tcPr/>
                </a:tc>
                <a:tc gridSpan="2">
                  <a:txBody>
                    <a:bodyPr/>
                    <a:lstStyle/>
                    <a:p>
                      <a:pPr marL="0" algn="ctr">
                        <a:lnSpc>
                          <a:spcPct val="115000"/>
                        </a:lnSpc>
                        <a:spcAft>
                          <a:spcPts val="0"/>
                        </a:spcAft>
                      </a:pPr>
                      <a:r>
                        <a:rPr lang="ro-RO" sz="2800" dirty="0" err="1">
                          <a:effectLst/>
                        </a:rPr>
                        <a:t>a.u</a:t>
                      </a:r>
                      <a:r>
                        <a:rPr lang="ro-RO" sz="2800" dirty="0">
                          <a:effectLst/>
                        </a:rPr>
                        <a:t>. </a:t>
                      </a:r>
                      <a:r>
                        <a:rPr lang="en-US" sz="2800" dirty="0">
                          <a:effectLst/>
                        </a:rPr>
                        <a:t>2020-2021</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val="3293854915"/>
                  </a:ext>
                </a:extLst>
              </a:tr>
              <a:tr h="738474">
                <a:tc>
                  <a:txBody>
                    <a:bodyPr/>
                    <a:lstStyle/>
                    <a:p>
                      <a:pPr marL="0" algn="ctr">
                        <a:lnSpc>
                          <a:spcPct val="115000"/>
                        </a:lnSpc>
                      </a:pPr>
                      <a:endParaRPr lang="ru-RU" sz="3600" dirty="0">
                        <a:effectLst/>
                        <a:latin typeface="Calibri" panose="020F0502020204030204" pitchFamily="34" charset="0"/>
                      </a:endParaRPr>
                    </a:p>
                  </a:txBody>
                  <a:tcPr marL="9525" marR="9525" marT="9525" marB="0"/>
                </a:tc>
                <a:tc>
                  <a:txBody>
                    <a:bodyPr/>
                    <a:lstStyle/>
                    <a:p>
                      <a:pPr marL="0" algn="ctr">
                        <a:lnSpc>
                          <a:spcPct val="115000"/>
                        </a:lnSpc>
                        <a:spcAft>
                          <a:spcPts val="0"/>
                        </a:spcAft>
                      </a:pPr>
                      <a:r>
                        <a:rPr lang="ro-RO" sz="2800" dirty="0">
                          <a:effectLst/>
                        </a:rPr>
                        <a:t>Nr.</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Nr.</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7152757"/>
                  </a:ext>
                </a:extLst>
              </a:tr>
              <a:tr h="524956">
                <a:tc>
                  <a:txBody>
                    <a:bodyPr/>
                    <a:lstStyle/>
                    <a:p>
                      <a:pPr marL="0" algn="ctr">
                        <a:lnSpc>
                          <a:spcPct val="115000"/>
                        </a:lnSpc>
                        <a:spcAft>
                          <a:spcPts val="0"/>
                        </a:spcAft>
                      </a:pPr>
                      <a:r>
                        <a:rPr lang="ro-RO" sz="2800" dirty="0">
                          <a:effectLst/>
                        </a:rPr>
                        <a:t>1</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202</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39,5%</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118</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42,8%</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14860822"/>
                  </a:ext>
                </a:extLst>
              </a:tr>
              <a:tr h="524956">
                <a:tc>
                  <a:txBody>
                    <a:bodyPr/>
                    <a:lstStyle/>
                    <a:p>
                      <a:pPr marL="0" algn="ctr">
                        <a:lnSpc>
                          <a:spcPct val="115000"/>
                        </a:lnSpc>
                        <a:spcAft>
                          <a:spcPts val="0"/>
                        </a:spcAft>
                      </a:pPr>
                      <a:r>
                        <a:rPr lang="ro-RO" sz="2800" dirty="0">
                          <a:effectLst/>
                        </a:rPr>
                        <a:t>2</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183</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35,8%</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86</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31,2%</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65030666"/>
                  </a:ext>
                </a:extLst>
              </a:tr>
              <a:tr h="524956">
                <a:tc>
                  <a:txBody>
                    <a:bodyPr/>
                    <a:lstStyle/>
                    <a:p>
                      <a:pPr marL="0" algn="ctr">
                        <a:lnSpc>
                          <a:spcPct val="115000"/>
                        </a:lnSpc>
                        <a:spcAft>
                          <a:spcPts val="0"/>
                        </a:spcAft>
                      </a:pPr>
                      <a:r>
                        <a:rPr lang="ro-RO" sz="2800" dirty="0">
                          <a:effectLst/>
                        </a:rPr>
                        <a:t>3</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112</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21,9%</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54</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19,6%</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99360429"/>
                  </a:ext>
                </a:extLst>
              </a:tr>
              <a:tr h="512864">
                <a:tc>
                  <a:txBody>
                    <a:bodyPr/>
                    <a:lstStyle/>
                    <a:p>
                      <a:pPr marL="0" algn="ctr">
                        <a:lnSpc>
                          <a:spcPct val="115000"/>
                        </a:lnSpc>
                        <a:spcAft>
                          <a:spcPts val="0"/>
                        </a:spcAft>
                      </a:pPr>
                      <a:r>
                        <a:rPr lang="ro-RO" sz="2800" dirty="0">
                          <a:effectLst/>
                        </a:rPr>
                        <a:t>4-5</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14</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2,7%</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19</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6,4%</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26395452"/>
                  </a:ext>
                </a:extLst>
              </a:tr>
              <a:tr h="524956">
                <a:tc>
                  <a:txBody>
                    <a:bodyPr/>
                    <a:lstStyle/>
                    <a:p>
                      <a:pPr marL="0" algn="ctr">
                        <a:lnSpc>
                          <a:spcPct val="115000"/>
                        </a:lnSpc>
                        <a:spcAft>
                          <a:spcPts val="0"/>
                        </a:spcAft>
                      </a:pPr>
                      <a:r>
                        <a:rPr lang="ru-RU" sz="2800">
                          <a:effectLst/>
                        </a:rPr>
                        <a:t>Total</a:t>
                      </a:r>
                      <a:endParaRPr lang="ru-RU" sz="3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511</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100,0</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276</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100,0</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06365980"/>
                  </a:ext>
                </a:extLst>
              </a:tr>
            </a:tbl>
          </a:graphicData>
        </a:graphic>
      </p:graphicFrame>
    </p:spTree>
    <p:extLst>
      <p:ext uri="{BB962C8B-B14F-4D97-AF65-F5344CB8AC3E}">
        <p14:creationId xmlns:p14="http://schemas.microsoft.com/office/powerpoint/2010/main" val="1448111609"/>
      </p:ext>
    </p:extLst>
  </p:cSld>
  <p:clrMapOvr>
    <a:masterClrMapping/>
  </p:clrMapOvr>
</p:sld>
</file>

<file path=ppt/theme/theme1.xml><?xml version="1.0" encoding="utf-8"?>
<a:theme xmlns:a="http://schemas.openxmlformats.org/drawingml/2006/main" name="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3211</TotalTime>
  <Words>2890</Words>
  <Application>Microsoft Office PowerPoint</Application>
  <PresentationFormat>Widescreen</PresentationFormat>
  <Paragraphs>445</Paragraphs>
  <Slides>73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73</vt:i4>
      </vt:variant>
    </vt:vector>
  </HeadingPairs>
  <TitlesOfParts>
    <vt:vector size="78" baseType="lpstr">
      <vt:lpstr>Arial</vt:lpstr>
      <vt:lpstr>Calibri</vt:lpstr>
      <vt:lpstr>Times New Roman</vt:lpstr>
      <vt:lpstr>139</vt:lpstr>
      <vt:lpstr>1_139</vt:lpstr>
      <vt:lpstr>Studiu sociologic în baza sondajului de opinie a studenţilor privind calitatea proceselor universitare în anul universitar anul universitar 2020-2021 Aplicarea chestionarelor – 29.05-22.06.2021 </vt:lpstr>
      <vt:lpstr>PowerPoint Presentation</vt:lpstr>
      <vt:lpstr>PowerPoint Presentation</vt:lpstr>
      <vt:lpstr>Conținutul chestionarului este elaborat, discutat și aprobat în conformitate cu cîteva principii: </vt:lpstr>
      <vt:lpstr>PowerPoint Presentation</vt:lpstr>
      <vt:lpstr>Participare la Sondajul Anonim</vt:lpstr>
      <vt:lpstr>Eșantion implicat</vt:lpstr>
      <vt:lpstr>Participanți distribuiți pe ani de studii</vt:lpstr>
      <vt:lpstr>Chestionarul 1 - Ani de studiu</vt:lpstr>
      <vt:lpstr>Ciclul de studii universitare</vt:lpstr>
      <vt:lpstr>Rezultatele Chestionarului 1 - ”ASIGURAREA CALITĂȚII STUDIILOR UNIVERSITARE LA ULIM ÎN CONTEXTUL EXIGENȚELOR EUROPENE” </vt:lpstr>
      <vt:lpstr>Date generale: Eficiența serviciilor administrative</vt:lpstr>
      <vt:lpstr>Accesul și calitatea satisfacerii solicitărilor de către rectorat</vt:lpstr>
      <vt:lpstr>Accesul și calitatea satisfacerii solicitărilor de către Oficiul Suport Academic</vt:lpstr>
      <vt:lpstr>Accesul și calitatea satisfacerii solicitărilor de către decanat</vt:lpstr>
      <vt:lpstr>Accesul și calitatea satisfacerii solicitărilor de către catedra de profil</vt:lpstr>
      <vt:lpstr>Accesul și calitatea satisfacerii solicitărilor de către Secția Contracte studenți</vt:lpstr>
      <vt:lpstr>Accesul la informaţii utile cu privire la universitate (informaţiile de pe pagina web, facebook, anunţuri la aviziere)</vt:lpstr>
      <vt:lpstr>Eficienţa organizaţiilor studenţeşti şi a reprezentanţilor studenţilor</vt:lpstr>
      <vt:lpstr>Eficienţa serviciilor educaționale: date generale</vt:lpstr>
      <vt:lpstr>Informaţiile disponibile la începutul fiecărui semestru despre cursurile care vor fi urmate</vt:lpstr>
      <vt:lpstr>Informaţiile disponibile despre cursurile opţionale din care puteţi să alegeţi</vt:lpstr>
      <vt:lpstr>Sprijinul oferit din partea tutorilor - îndrumătorilor de grupă academică</vt:lpstr>
      <vt:lpstr>Calitatea pregătirii didactice şi ştiinţifice a personalului didactic de la facultate</vt:lpstr>
      <vt:lpstr>Facilitarea de către facultate a participării studenţilor la stagii de practică în domeniu</vt:lpstr>
      <vt:lpstr>Orarul disciplinelor studiate</vt:lpstr>
      <vt:lpstr>Servicii de consiliere, consultanță în carieră oferite studenţilor</vt:lpstr>
      <vt:lpstr>Sprijinul pentru mobilităţi internaţionale</vt:lpstr>
      <vt:lpstr>Oferirea în cadrul universităţii a oportunităţilor de a lua parte la activităţi extracurriculare (asociaţii, cercuri, diverse evenimente, etc.)</vt:lpstr>
      <vt:lpstr>Eficienţa facilităților existente. Date generale</vt:lpstr>
      <vt:lpstr>Condițiile igienico-sanitare existente</vt:lpstr>
      <vt:lpstr>Serviciile de foto-copiere existente</vt:lpstr>
      <vt:lpstr>Serviciile oferite la cantinele şi cafetăriile studenţeşti din cadrul ULIM (meniu, servire, program)</vt:lpstr>
      <vt:lpstr>Calitatea serviciilor medicale oferite în cadrul universităţii</vt:lpstr>
      <vt:lpstr>Posibilitatea de a obţine un loc de cazare în căminul studenţesc</vt:lpstr>
      <vt:lpstr>Calitatea condiţiilor de trai existente în căminul studenţesc – dacă beneficiați</vt:lpstr>
      <vt:lpstr>Facilităţi şi servicii oferite studenţilor cu dizabilităţi</vt:lpstr>
      <vt:lpstr>Baza materială</vt:lpstr>
      <vt:lpstr>Spaţiile dedicate activităţilor de învăţare (capacitatea spaţiilor, condiţii termice, acustice)</vt:lpstr>
      <vt:lpstr>Echipamentele disponibile pentru cursurile practice/laboratoare </vt:lpstr>
      <vt:lpstr>Dotarea bibliotecilor (diversitatea şi actualitatea publicaţiilor, numărul de exemplare, baze de date online)</vt:lpstr>
      <vt:lpstr>Dotarea sălilor de curs cu tehnologii informaționale</vt:lpstr>
      <vt:lpstr>Calitatea bazei materiale în general în universitate</vt:lpstr>
      <vt:lpstr>Calitatea bazei materiale șa facultate</vt:lpstr>
      <vt:lpstr>Capacitățile cadrelor didactice de a asigura succesul universitar și calitatea procesului educațional – chestionarul 2 – 194 cadre didactice</vt:lpstr>
      <vt:lpstr>1. Este punctual la ore, dă dovadă de corectitudine și tact în raport cu studenții </vt:lpstr>
      <vt:lpstr>2. Cursurile sunt consistente, oferă informaţii necesare, interesante şi actuale</vt:lpstr>
      <vt:lpstr>3. Utilizează rezultatele propriilor cercetări, exemple din practică</vt:lpstr>
      <vt:lpstr>4. Foloseşte metode interactive, moderne în predare – stimulează participarea studenţilor prin intervenţii şi întrebări</vt:lpstr>
      <vt:lpstr>5. Utilizează noile tehnologii, tehnici şi tactici variate, care facilitează înţelegerea disciplinei</vt:lpstr>
      <vt:lpstr>6. Evaluează obiectiv cunoştinţele studenţilor și oferă feed-back privind evaluarea</vt:lpstr>
      <vt:lpstr>7. Stimulează activitatea de cercetare ştiinţifică a studenţilor</vt:lpstr>
      <vt:lpstr>8.Asigură transparenţa conţinuturilor curriculare la disciplina predată (prezintă programa analitică, bibliografia obligatorie, finalitățile la curs, criteriile de evaluare)</vt:lpstr>
      <vt:lpstr>9. Are o ţinuta lingvistică demna si adecvata stilului academic</vt:lpstr>
      <vt:lpstr>10. Materialul predat corespunde conţinutului programei analitice</vt:lpstr>
      <vt:lpstr>11. Adaptează informațiile predate la nivelul de înțelegere al studentului</vt:lpstr>
      <vt:lpstr>12. Acordă sprijinul necesar studenților în funcție de nevoile educaționale ale acestora</vt:lpstr>
      <vt:lpstr>13. Prezintă materiale eficiente pentru învățarea cursului (manuale, suport de curs, materiale pe suport electronic)</vt:lpstr>
      <vt:lpstr>Apreciere sumativă oferită calității predării de către studenți</vt:lpstr>
      <vt:lpstr>Note, sugestii, recomandări și ratingul studențesc al cadrelor didactice</vt:lpstr>
      <vt:lpstr>Facultatea Științe Sociale și ale Educației</vt:lpstr>
      <vt:lpstr>PowerPoint Presentation</vt:lpstr>
      <vt:lpstr>PowerPoint Presentation</vt:lpstr>
      <vt:lpstr>Facultatea Drept</vt:lpstr>
      <vt:lpstr>PowerPoint Presentation</vt:lpstr>
      <vt:lpstr>Facultatea Biomedicină</vt:lpstr>
      <vt:lpstr>Facultatea de Litere</vt:lpstr>
      <vt:lpstr>Facultatea Informatică, Inginerie și Design</vt:lpstr>
      <vt:lpstr>Facultatea Relații Internaționale, Jurnalism și Științe Politice</vt:lpstr>
      <vt:lpstr>Concluzii</vt:lpstr>
      <vt:lpstr>PowerPoint Presentation</vt:lpstr>
      <vt:lpstr>PowerPoint Presentation</vt:lpstr>
      <vt:lpstr>Proiect de hotărîre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SONDAJULUI ANONIM AL  OPINIEI STUDENȚILOR „OPŢIUNI PENTRU ÎMBUNĂTĂŢIREA CALITĂŢII STUDIILOR LA ULIM” 2014</dc:title>
  <dc:creator>srusnac</dc:creator>
  <cp:lastModifiedBy>srusnac58@mail.ru</cp:lastModifiedBy>
  <cp:revision>172</cp:revision>
  <cp:lastPrinted>2023-09-25T15:56:19Z</cp:lastPrinted>
  <dcterms:created xsi:type="dcterms:W3CDTF">2014-10-26T09:02:09Z</dcterms:created>
  <dcterms:modified xsi:type="dcterms:W3CDTF">2023-09-25T16:04:16Z</dcterms:modified>
</cp:coreProperties>
</file>