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59"/>
  </p:handoutMasterIdLst>
  <p:sldIdLst>
    <p:sldId id="256" r:id="rId3"/>
    <p:sldId id="257" r:id="rId4"/>
    <p:sldId id="258" r:id="rId5"/>
    <p:sldId id="263" r:id="rId6"/>
    <p:sldId id="262" r:id="rId7"/>
    <p:sldId id="375" r:id="rId8"/>
    <p:sldId id="377" r:id="rId9"/>
    <p:sldId id="312" r:id="rId10"/>
    <p:sldId id="376" r:id="rId11"/>
    <p:sldId id="313" r:id="rId12"/>
    <p:sldId id="314" r:id="rId13"/>
    <p:sldId id="271" r:id="rId14"/>
    <p:sldId id="315" r:id="rId15"/>
    <p:sldId id="316" r:id="rId16"/>
    <p:sldId id="317" r:id="rId17"/>
    <p:sldId id="318" r:id="rId18"/>
    <p:sldId id="319" r:id="rId19"/>
    <p:sldId id="320" r:id="rId20"/>
    <p:sldId id="321" r:id="rId21"/>
    <p:sldId id="323" r:id="rId22"/>
    <p:sldId id="322"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78" r:id="rId48"/>
    <p:sldId id="348" r:id="rId49"/>
    <p:sldId id="360" r:id="rId50"/>
    <p:sldId id="366" r:id="rId51"/>
    <p:sldId id="367" r:id="rId52"/>
    <p:sldId id="368" r:id="rId53"/>
    <p:sldId id="371" r:id="rId54"/>
    <p:sldId id="296" r:id="rId55"/>
    <p:sldId id="306" r:id="rId56"/>
    <p:sldId id="297" r:id="rId57"/>
    <p:sldId id="261" r:id="rId58"/>
  </p:sldIdLst>
  <p:sldSz cx="12192000" cy="6858000"/>
  <p:notesSz cx="9866313" cy="673576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5204" autoAdjust="0"/>
  </p:normalViewPr>
  <p:slideViewPr>
    <p:cSldViewPr>
      <p:cViewPr varScale="1">
        <p:scale>
          <a:sx n="109" d="100"/>
          <a:sy n="109"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5.xml"/><Relationship Id="rId1" Type="http://schemas.microsoft.com/office/2011/relationships/chartStyle" Target="style3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9354403616216"/>
          <c:y val="0"/>
          <c:w val="0.41646790244969378"/>
          <c:h val="1"/>
        </c:manualLayout>
      </c:layout>
      <c:doughnutChart>
        <c:varyColors val="1"/>
        <c:ser>
          <c:idx val="0"/>
          <c:order val="0"/>
          <c:tx>
            <c:strRef>
              <c:f>Foaie1!$B$1</c:f>
              <c:strCache>
                <c:ptCount val="1"/>
                <c:pt idx="0">
                  <c:v>Facultăți</c:v>
                </c:pt>
              </c:strCache>
            </c:strRef>
          </c:tx>
          <c:dLbls>
            <c:dLbl>
              <c:idx val="0"/>
              <c:layout>
                <c:manualLayout>
                  <c:x val="-3.472222222222222E-3"/>
                  <c:y val="-6.7344783861467708E-2"/>
                </c:manualLayout>
              </c:layout>
              <c:tx>
                <c:rich>
                  <a:bodyPr/>
                  <a:lstStyle/>
                  <a:p>
                    <a:r>
                      <a:rPr lang="en-US"/>
                      <a:t>7,2%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5455-4A43-8FFE-FFA1CAEA2550}"/>
                </c:ext>
              </c:extLst>
            </c:dLbl>
            <c:dLbl>
              <c:idx val="1"/>
              <c:layout>
                <c:manualLayout>
                  <c:x val="1.1574074074074073E-2"/>
                  <c:y val="2.806032660894488E-3"/>
                </c:manualLayout>
              </c:layout>
              <c:tx>
                <c:rich>
                  <a:bodyPr/>
                  <a:lstStyle/>
                  <a:p>
                    <a:r>
                      <a:rPr lang="en-US" dirty="0"/>
                      <a:t>2,93%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455-4A43-8FFE-FFA1CAEA2550}"/>
                </c:ext>
              </c:extLst>
            </c:dLbl>
            <c:dLbl>
              <c:idx val="2"/>
              <c:tx>
                <c:rich>
                  <a:bodyPr/>
                  <a:lstStyle/>
                  <a:p>
                    <a:r>
                      <a:rPr lang="en-US"/>
                      <a:t>19,6%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5455-4A43-8FFE-FFA1CAEA2550}"/>
                </c:ext>
              </c:extLst>
            </c:dLbl>
            <c:dLbl>
              <c:idx val="3"/>
              <c:tx>
                <c:rich>
                  <a:bodyPr/>
                  <a:lstStyle/>
                  <a:p>
                    <a:r>
                      <a:rPr lang="en-US"/>
                      <a:t>2,2%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455-4A43-8FFE-FFA1CAEA2550}"/>
                </c:ext>
              </c:extLst>
            </c:dLbl>
            <c:dLbl>
              <c:idx val="4"/>
              <c:tx>
                <c:rich>
                  <a:bodyPr/>
                  <a:lstStyle/>
                  <a:p>
                    <a:r>
                      <a:rPr lang="en-US"/>
                      <a:t>27,5%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5455-4A43-8FFE-FFA1CAEA2550}"/>
                </c:ext>
              </c:extLst>
            </c:dLbl>
            <c:dLbl>
              <c:idx val="6"/>
              <c:tx>
                <c:rich>
                  <a:bodyPr/>
                  <a:lstStyle/>
                  <a:p>
                    <a:r>
                      <a:rPr lang="en-US"/>
                      <a:t>19,6%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455-4A43-8FFE-FFA1CAEA2550}"/>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Foaie1!$A$2:$A$7</c:f>
              <c:strCache>
                <c:ptCount val="6"/>
                <c:pt idx="0">
                  <c:v>Drept</c:v>
                </c:pt>
                <c:pt idx="1">
                  <c:v>ȘE</c:v>
                </c:pt>
                <c:pt idx="2">
                  <c:v>BM</c:v>
                </c:pt>
                <c:pt idx="3">
                  <c:v>Litere</c:v>
                </c:pt>
                <c:pt idx="4">
                  <c:v>IID</c:v>
                </c:pt>
                <c:pt idx="5">
                  <c:v>ȘSE</c:v>
                </c:pt>
              </c:strCache>
            </c:strRef>
          </c:cat>
          <c:val>
            <c:numRef>
              <c:f>Foaie1!$B$2:$B$7</c:f>
              <c:numCache>
                <c:formatCode>0.0%</c:formatCode>
                <c:ptCount val="6"/>
                <c:pt idx="0">
                  <c:v>9.2999999999999999E-2</c:v>
                </c:pt>
                <c:pt idx="1">
                  <c:v>8.3000000000000004E-2</c:v>
                </c:pt>
                <c:pt idx="2">
                  <c:v>0.28199999999999997</c:v>
                </c:pt>
                <c:pt idx="3">
                  <c:v>0.22</c:v>
                </c:pt>
                <c:pt idx="4">
                  <c:v>2.1000000000000001E-2</c:v>
                </c:pt>
                <c:pt idx="5">
                  <c:v>0.30099999999999999</c:v>
                </c:pt>
              </c:numCache>
            </c:numRef>
          </c:val>
          <c:extLst>
            <c:ext xmlns:c16="http://schemas.microsoft.com/office/drawing/2014/chart" uri="{C3380CC4-5D6E-409C-BE32-E72D297353CC}">
              <c16:uniqueId val="{00000006-5455-4A43-8FFE-FFA1CAEA2550}"/>
            </c:ext>
          </c:extLst>
        </c:ser>
        <c:dLbls>
          <c:showLegendKey val="0"/>
          <c:showVal val="0"/>
          <c:showCatName val="0"/>
          <c:showSerName val="0"/>
          <c:showPercent val="1"/>
          <c:showBubbleSize val="0"/>
          <c:showLeaderLines val="1"/>
        </c:dLbls>
        <c:firstSliceAng val="0"/>
        <c:holeSize val="50"/>
      </c:doughnutChart>
    </c:plotArea>
    <c:legend>
      <c:legendPos val="l"/>
      <c:layout>
        <c:manualLayout>
          <c:xMode val="edge"/>
          <c:yMode val="edge"/>
          <c:x val="6.9444444444444441E-3"/>
          <c:y val="3.3009328622439035E-2"/>
          <c:w val="0.14626795348498103"/>
          <c:h val="0.89660476676455381"/>
        </c:manualLayout>
      </c:layout>
      <c:overlay val="0"/>
    </c:legend>
    <c:plotVisOnly val="1"/>
    <c:dispBlanksAs val="gap"/>
    <c:showDLblsOverMax val="0"/>
  </c:chart>
  <c:txPr>
    <a:bodyPr/>
    <a:lstStyle/>
    <a:p>
      <a:pPr>
        <a:defRPr sz="3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F6-46E1-8669-8BB6D75D1C9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F6-46E1-8669-8BB6D75D1C9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F6-46E1-8669-8BB6D75D1C9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F6-46E1-8669-8BB6D75D1C9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F6-46E1-8669-8BB6D75D1C9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F6-46E1-8669-8BB6D75D1C9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F6-46E1-8669-8BB6D75D1C9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F6-46E1-8669-8BB6D75D1C9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6CF6-46E1-8669-8BB6D75D1C9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Лист1!$C$2</c:f>
              <c:numCache>
                <c:formatCode>General</c:formatCode>
                <c:ptCount val="1"/>
                <c:pt idx="0">
                  <c:v>4.7</c:v>
                </c:pt>
              </c:numCache>
            </c:numRef>
          </c:val>
          <c:extLst>
            <c:ext xmlns:c16="http://schemas.microsoft.com/office/drawing/2014/chart" uri="{C3380CC4-5D6E-409C-BE32-E72D297353CC}">
              <c16:uniqueId val="{0000000F-6CF6-46E1-8669-8BB6D75D1C9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6CF6-46E1-8669-8BB6D75D1C9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6CF6-46E1-8669-8BB6D75D1C9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6CF6-46E1-8669-8BB6D75D1C9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6CF6-46E1-8669-8BB6D75D1C98}"/>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6CF6-46E1-8669-8BB6D75D1C98}"/>
            </c:ext>
          </c:extLst>
        </c:ser>
        <c:dLbls>
          <c:showLegendKey val="0"/>
          <c:showVal val="0"/>
          <c:showCatName val="0"/>
          <c:showSerName val="0"/>
          <c:showPercent val="0"/>
          <c:showBubbleSize val="0"/>
        </c:dLbls>
        <c:gapWidth val="100"/>
        <c:axId val="232261632"/>
        <c:axId val="224720512"/>
      </c:barChart>
      <c:catAx>
        <c:axId val="23226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4720512"/>
        <c:crosses val="autoZero"/>
        <c:auto val="1"/>
        <c:lblAlgn val="ctr"/>
        <c:lblOffset val="100"/>
        <c:noMultiLvlLbl val="0"/>
      </c:catAx>
      <c:valAx>
        <c:axId val="22472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261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594-429B-BC81-1F805598B06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594-429B-BC81-1F805598B06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94-429B-BC81-1F805598B06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94-429B-BC81-1F805598B06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94-429B-BC81-1F805598B06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94-429B-BC81-1F805598B06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94-429B-BC81-1F805598B06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94-429B-BC81-1F805598B06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3594-429B-BC81-1F805598B06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3594-429B-BC81-1F805598B06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3594-429B-BC81-1F805598B06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3594-429B-BC81-1F805598B06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3594-429B-BC81-1F805598B06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3594-429B-BC81-1F805598B063}"/>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3594-429B-BC81-1F805598B063}"/>
            </c:ext>
          </c:extLst>
        </c:ser>
        <c:dLbls>
          <c:showLegendKey val="0"/>
          <c:showVal val="0"/>
          <c:showCatName val="0"/>
          <c:showSerName val="0"/>
          <c:showPercent val="0"/>
          <c:showBubbleSize val="0"/>
        </c:dLbls>
        <c:gapWidth val="100"/>
        <c:axId val="232587776"/>
        <c:axId val="232538688"/>
      </c:barChart>
      <c:catAx>
        <c:axId val="232587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38688"/>
        <c:crosses val="autoZero"/>
        <c:auto val="1"/>
        <c:lblAlgn val="ctr"/>
        <c:lblOffset val="100"/>
        <c:noMultiLvlLbl val="0"/>
      </c:catAx>
      <c:valAx>
        <c:axId val="23253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8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FC7-4F44-A7B5-1AAB365575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FC7-4F44-A7B5-1AAB365575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C7-4F44-A7B5-1AAB365575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C7-4F44-A7B5-1AAB365575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C7-4F44-A7B5-1AAB365575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C7-4F44-A7B5-1AAB365575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C7-4F44-A7B5-1AAB365575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C7-4F44-A7B5-1AAB365575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FFC7-4F44-A7B5-1AAB365575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FFC7-4F44-A7B5-1AAB365575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FFC7-4F44-A7B5-1AAB365575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FFC7-4F44-A7B5-1AAB3655759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FFC7-4F44-A7B5-1AAB365575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Лист1!$G$2</c:f>
              <c:numCache>
                <c:formatCode>General</c:formatCode>
                <c:ptCount val="1"/>
                <c:pt idx="0">
                  <c:v>4.4000000000000004</c:v>
                </c:pt>
              </c:numCache>
            </c:numRef>
          </c:val>
          <c:extLst>
            <c:ext xmlns:c16="http://schemas.microsoft.com/office/drawing/2014/chart" uri="{C3380CC4-5D6E-409C-BE32-E72D297353CC}">
              <c16:uniqueId val="{00000013-FFC7-4F44-A7B5-1AAB3655759B}"/>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FFC7-4F44-A7B5-1AAB3655759B}"/>
            </c:ext>
          </c:extLst>
        </c:ser>
        <c:dLbls>
          <c:showLegendKey val="0"/>
          <c:showVal val="0"/>
          <c:showCatName val="0"/>
          <c:showSerName val="0"/>
          <c:showPercent val="0"/>
          <c:showBubbleSize val="0"/>
        </c:dLbls>
        <c:gapWidth val="100"/>
        <c:axId val="231710208"/>
        <c:axId val="232540992"/>
      </c:barChart>
      <c:catAx>
        <c:axId val="23171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0992"/>
        <c:crosses val="autoZero"/>
        <c:auto val="1"/>
        <c:lblAlgn val="ctr"/>
        <c:lblOffset val="100"/>
        <c:noMultiLvlLbl val="0"/>
      </c:catAx>
      <c:valAx>
        <c:axId val="23254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171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027-48CC-A735-66A3FB5BDF5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027-48CC-A735-66A3FB5BDF5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27-48CC-A735-66A3FB5BDF5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7-48CC-A735-66A3FB5BDF5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27-48CC-A735-66A3FB5BDF5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27-48CC-A735-66A3FB5BDF5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27-48CC-A735-66A3FB5BDF5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27-48CC-A735-66A3FB5BDF5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9027-48CC-A735-66A3FB5BDF5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9027-48CC-A735-66A3FB5BDF5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Лист1!$D$2</c:f>
              <c:numCache>
                <c:formatCode>General</c:formatCode>
                <c:ptCount val="1"/>
                <c:pt idx="0">
                  <c:v>4.9000000000000004</c:v>
                </c:pt>
              </c:numCache>
            </c:numRef>
          </c:val>
          <c:extLst>
            <c:ext xmlns:c16="http://schemas.microsoft.com/office/drawing/2014/chart" uri="{C3380CC4-5D6E-409C-BE32-E72D297353CC}">
              <c16:uniqueId val="{00000010-9027-48CC-A735-66A3FB5BDF5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9027-48CC-A735-66A3FB5BDF5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9027-48CC-A735-66A3FB5BDF5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9027-48CC-A735-66A3FB5BDF5A}"/>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9027-48CC-A735-66A3FB5BDF5A}"/>
            </c:ext>
          </c:extLst>
        </c:ser>
        <c:dLbls>
          <c:showLegendKey val="0"/>
          <c:showVal val="0"/>
          <c:showCatName val="0"/>
          <c:showSerName val="0"/>
          <c:showPercent val="0"/>
          <c:showBubbleSize val="0"/>
        </c:dLbls>
        <c:gapWidth val="100"/>
        <c:axId val="229257728"/>
        <c:axId val="232542720"/>
      </c:barChart>
      <c:catAx>
        <c:axId val="22925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2720"/>
        <c:crosses val="autoZero"/>
        <c:auto val="1"/>
        <c:lblAlgn val="ctr"/>
        <c:lblOffset val="100"/>
        <c:noMultiLvlLbl val="0"/>
      </c:catAx>
      <c:valAx>
        <c:axId val="23254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257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Лист1!$B$2:$B$4</c:f>
              <c:numCache>
                <c:formatCode>General</c:formatCode>
                <c:ptCount val="3"/>
                <c:pt idx="0">
                  <c:v>4.3</c:v>
                </c:pt>
                <c:pt idx="1">
                  <c:v>4.5</c:v>
                </c:pt>
                <c:pt idx="2">
                  <c:v>3.9</c:v>
                </c:pt>
              </c:numCache>
            </c:numRef>
          </c:val>
          <c:extLst>
            <c:ext xmlns:c16="http://schemas.microsoft.com/office/drawing/2014/chart" uri="{C3380CC4-5D6E-409C-BE32-E72D297353CC}">
              <c16:uniqueId val="{00000000-633E-4312-A40B-95025F18C128}"/>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Лист1!$C$2:$C$4</c:f>
              <c:numCache>
                <c:formatCode>General</c:formatCode>
                <c:ptCount val="3"/>
                <c:pt idx="0">
                  <c:v>4.0999999999999996</c:v>
                </c:pt>
                <c:pt idx="1">
                  <c:v>4.3</c:v>
                </c:pt>
                <c:pt idx="2">
                  <c:v>3.6</c:v>
                </c:pt>
              </c:numCache>
            </c:numRef>
          </c:val>
          <c:extLst>
            <c:ext xmlns:c16="http://schemas.microsoft.com/office/drawing/2014/chart" uri="{C3380CC4-5D6E-409C-BE32-E72D297353CC}">
              <c16:uniqueId val="{00000001-633E-4312-A40B-95025F18C128}"/>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Лист1!$D$2:$D$4</c:f>
              <c:numCache>
                <c:formatCode>General</c:formatCode>
                <c:ptCount val="3"/>
                <c:pt idx="0">
                  <c:v>4.4000000000000004</c:v>
                </c:pt>
                <c:pt idx="1">
                  <c:v>4.5</c:v>
                </c:pt>
                <c:pt idx="2">
                  <c:v>4</c:v>
                </c:pt>
              </c:numCache>
            </c:numRef>
          </c:val>
          <c:extLst>
            <c:ext xmlns:c16="http://schemas.microsoft.com/office/drawing/2014/chart" uri="{C3380CC4-5D6E-409C-BE32-E72D297353CC}">
              <c16:uniqueId val="{00000002-633E-4312-A40B-95025F18C128}"/>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Лист1!$E$2:$E$4</c:f>
              <c:numCache>
                <c:formatCode>General</c:formatCode>
                <c:ptCount val="3"/>
                <c:pt idx="0">
                  <c:v>4.5</c:v>
                </c:pt>
                <c:pt idx="1">
                  <c:v>4.5999999999999996</c:v>
                </c:pt>
                <c:pt idx="2">
                  <c:v>4.0999999999999996</c:v>
                </c:pt>
              </c:numCache>
            </c:numRef>
          </c:val>
          <c:extLst>
            <c:ext xmlns:c16="http://schemas.microsoft.com/office/drawing/2014/chart" uri="{C3380CC4-5D6E-409C-BE32-E72D297353CC}">
              <c16:uniqueId val="{00000003-633E-4312-A40B-95025F18C128}"/>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Лист1!$F$2:$F$4</c:f>
              <c:numCache>
                <c:formatCode>General</c:formatCode>
                <c:ptCount val="3"/>
                <c:pt idx="0">
                  <c:v>4.2</c:v>
                </c:pt>
                <c:pt idx="1">
                  <c:v>4.3</c:v>
                </c:pt>
                <c:pt idx="2">
                  <c:v>3.9</c:v>
                </c:pt>
              </c:numCache>
            </c:numRef>
          </c:val>
          <c:extLst>
            <c:ext xmlns:c16="http://schemas.microsoft.com/office/drawing/2014/chart" uri="{C3380CC4-5D6E-409C-BE32-E72D297353CC}">
              <c16:uniqueId val="{00000004-633E-4312-A40B-95025F18C128}"/>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Лист1!$G$2:$G$4</c:f>
              <c:numCache>
                <c:formatCode>General</c:formatCode>
                <c:ptCount val="3"/>
                <c:pt idx="0">
                  <c:v>4.4000000000000004</c:v>
                </c:pt>
                <c:pt idx="1">
                  <c:v>4.5</c:v>
                </c:pt>
                <c:pt idx="2">
                  <c:v>4.0999999999999996</c:v>
                </c:pt>
              </c:numCache>
            </c:numRef>
          </c:val>
          <c:extLst>
            <c:ext xmlns:c16="http://schemas.microsoft.com/office/drawing/2014/chart" uri="{C3380CC4-5D6E-409C-BE32-E72D297353CC}">
              <c16:uniqueId val="{00000005-633E-4312-A40B-95025F18C128}"/>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Лист1!$H$2:$H$4</c:f>
              <c:numCache>
                <c:formatCode>General</c:formatCode>
                <c:ptCount val="3"/>
                <c:pt idx="0">
                  <c:v>4.0999999999999996</c:v>
                </c:pt>
                <c:pt idx="1">
                  <c:v>4.3</c:v>
                </c:pt>
                <c:pt idx="2">
                  <c:v>3.8</c:v>
                </c:pt>
              </c:numCache>
            </c:numRef>
          </c:val>
          <c:extLst>
            <c:ext xmlns:c16="http://schemas.microsoft.com/office/drawing/2014/chart" uri="{C3380CC4-5D6E-409C-BE32-E72D297353CC}">
              <c16:uniqueId val="{00000006-633E-4312-A40B-95025F18C128}"/>
            </c:ext>
          </c:extLst>
        </c:ser>
        <c:ser>
          <c:idx val="7"/>
          <c:order val="7"/>
          <c:tx>
            <c:strRef>
              <c:f>Лист1!$I$1</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Лист1!$I$2:$I$4</c:f>
              <c:numCache>
                <c:formatCode>General</c:formatCode>
                <c:ptCount val="3"/>
                <c:pt idx="0">
                  <c:v>4.0999999999999996</c:v>
                </c:pt>
                <c:pt idx="1">
                  <c:v>4.2</c:v>
                </c:pt>
                <c:pt idx="2">
                  <c:v>3.9</c:v>
                </c:pt>
              </c:numCache>
            </c:numRef>
          </c:val>
          <c:extLst>
            <c:ext xmlns:c16="http://schemas.microsoft.com/office/drawing/2014/chart" uri="{C3380CC4-5D6E-409C-BE32-E72D297353CC}">
              <c16:uniqueId val="{00000007-633E-4312-A40B-95025F18C128}"/>
            </c:ext>
          </c:extLst>
        </c:ser>
        <c:ser>
          <c:idx val="8"/>
          <c:order val="8"/>
          <c:tx>
            <c:strRef>
              <c:f>Лист1!$J$1</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Лист1!$J$2:$J$4</c:f>
              <c:numCache>
                <c:formatCode>General</c:formatCode>
                <c:ptCount val="3"/>
                <c:pt idx="0">
                  <c:v>4.3</c:v>
                </c:pt>
                <c:pt idx="1">
                  <c:v>4.4000000000000004</c:v>
                </c:pt>
                <c:pt idx="2">
                  <c:v>3.8</c:v>
                </c:pt>
              </c:numCache>
            </c:numRef>
          </c:val>
          <c:extLst>
            <c:ext xmlns:c16="http://schemas.microsoft.com/office/drawing/2014/chart" uri="{C3380CC4-5D6E-409C-BE32-E72D297353CC}">
              <c16:uniqueId val="{00000008-633E-4312-A40B-95025F18C128}"/>
            </c:ext>
          </c:extLst>
        </c:ser>
        <c:dLbls>
          <c:showLegendKey val="0"/>
          <c:showVal val="1"/>
          <c:showCatName val="0"/>
          <c:showSerName val="0"/>
          <c:showPercent val="0"/>
          <c:showBubbleSize val="0"/>
        </c:dLbls>
        <c:gapWidth val="150"/>
        <c:overlap val="-25"/>
        <c:axId val="230045184"/>
        <c:axId val="229401728"/>
      </c:barChart>
      <c:catAx>
        <c:axId val="23004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9401728"/>
        <c:crosses val="autoZero"/>
        <c:auto val="1"/>
        <c:lblAlgn val="ctr"/>
        <c:lblOffset val="100"/>
        <c:noMultiLvlLbl val="0"/>
      </c:catAx>
      <c:valAx>
        <c:axId val="229401728"/>
        <c:scaling>
          <c:orientation val="minMax"/>
        </c:scaling>
        <c:delete val="1"/>
        <c:axPos val="l"/>
        <c:numFmt formatCode="General" sourceLinked="1"/>
        <c:majorTickMark val="none"/>
        <c:minorTickMark val="none"/>
        <c:tickLblPos val="nextTo"/>
        <c:crossAx val="230045184"/>
        <c:crosses val="autoZero"/>
        <c:crossBetween val="between"/>
      </c:valAx>
      <c:spPr>
        <a:noFill/>
        <a:ln>
          <a:noFill/>
        </a:ln>
        <a:effectLst/>
      </c:spPr>
    </c:plotArea>
    <c:legend>
      <c:legendPos val="t"/>
      <c:layout>
        <c:manualLayout>
          <c:xMode val="edge"/>
          <c:yMode val="edge"/>
          <c:x val="4.3460607294777812E-2"/>
          <c:y val="2.9143892423085176E-2"/>
          <c:w val="0.95474533894470093"/>
          <c:h val="0.2639801760336998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62-4456-BD22-3CDF11E2DE0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62-4456-BD22-3CDF11E2DE0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62-4456-BD22-3CDF11E2DE0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62-4456-BD22-3CDF11E2DE0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62-4456-BD22-3CDF11E2DE0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62-4456-BD22-3CDF11E2DE0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62-4456-BD22-3CDF11E2DE0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62-4456-BD22-3CDF11E2DE0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8962-4456-BD22-3CDF11E2DE0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8962-4456-BD22-3CDF11E2DE0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8962-4456-BD22-3CDF11E2DE0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8962-4456-BD22-3CDF11E2DE0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8962-4456-BD22-3CDF11E2DE0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8962-4456-BD22-3CDF11E2DE08}"/>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8962-4456-BD22-3CDF11E2DE08}"/>
            </c:ext>
          </c:extLst>
        </c:ser>
        <c:dLbls>
          <c:showLegendKey val="0"/>
          <c:showVal val="0"/>
          <c:showCatName val="0"/>
          <c:showSerName val="0"/>
          <c:showPercent val="0"/>
          <c:showBubbleSize val="0"/>
        </c:dLbls>
        <c:gapWidth val="100"/>
        <c:axId val="240350208"/>
        <c:axId val="229403456"/>
      </c:barChart>
      <c:catAx>
        <c:axId val="24035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403456"/>
        <c:crosses val="autoZero"/>
        <c:auto val="1"/>
        <c:lblAlgn val="ctr"/>
        <c:lblOffset val="100"/>
        <c:noMultiLvlLbl val="0"/>
      </c:catAx>
      <c:valAx>
        <c:axId val="22940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35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442-445F-8A92-1B643637319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442-445F-8A92-1B643637319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42-445F-8A92-1B643637319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42-445F-8A92-1B643637319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42-445F-8A92-1B643637319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42-445F-8A92-1B643637319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42-445F-8A92-1B643637319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42-445F-8A92-1B643637319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D442-445F-8A92-1B643637319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D442-445F-8A92-1B643637319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D442-445F-8A92-1B643637319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D442-445F-8A92-1B6436373196}"/>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D442-445F-8A92-1B643637319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D442-445F-8A92-1B6436373196}"/>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Лист1!$H$2</c:f>
              <c:numCache>
                <c:formatCode>General</c:formatCode>
                <c:ptCount val="1"/>
                <c:pt idx="0">
                  <c:v>4.0999999999999996</c:v>
                </c:pt>
              </c:numCache>
            </c:numRef>
          </c:val>
          <c:extLst>
            <c:ext xmlns:c16="http://schemas.microsoft.com/office/drawing/2014/chart" uri="{C3380CC4-5D6E-409C-BE32-E72D297353CC}">
              <c16:uniqueId val="{00000014-D442-445F-8A92-1B6436373196}"/>
            </c:ext>
          </c:extLst>
        </c:ser>
        <c:dLbls>
          <c:showLegendKey val="0"/>
          <c:showVal val="0"/>
          <c:showCatName val="0"/>
          <c:showSerName val="0"/>
          <c:showPercent val="0"/>
          <c:showBubbleSize val="0"/>
        </c:dLbls>
        <c:gapWidth val="100"/>
        <c:axId val="240352256"/>
        <c:axId val="229406336"/>
      </c:barChart>
      <c:catAx>
        <c:axId val="240352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406336"/>
        <c:crosses val="autoZero"/>
        <c:auto val="1"/>
        <c:lblAlgn val="ctr"/>
        <c:lblOffset val="100"/>
        <c:noMultiLvlLbl val="0"/>
      </c:catAx>
      <c:valAx>
        <c:axId val="22940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352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121-4DCE-AF05-D2AB9D1424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121-4DCE-AF05-D2AB9D1424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21-4DCE-AF05-D2AB9D1424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21-4DCE-AF05-D2AB9D1424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21-4DCE-AF05-D2AB9D1424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21-4DCE-AF05-D2AB9D1424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21-4DCE-AF05-D2AB9D1424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21-4DCE-AF05-D2AB9D1424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8121-4DCE-AF05-D2AB9D1424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Лист1!$C$2</c:f>
              <c:numCache>
                <c:formatCode>General</c:formatCode>
                <c:ptCount val="1"/>
                <c:pt idx="0">
                  <c:v>4.7</c:v>
                </c:pt>
              </c:numCache>
            </c:numRef>
          </c:val>
          <c:extLst>
            <c:ext xmlns:c16="http://schemas.microsoft.com/office/drawing/2014/chart" uri="{C3380CC4-5D6E-409C-BE32-E72D297353CC}">
              <c16:uniqueId val="{0000000F-8121-4DCE-AF05-D2AB9D1424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8121-4DCE-AF05-D2AB9D1424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8121-4DCE-AF05-D2AB9D14249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8121-4DCE-AF05-D2AB9D1424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8121-4DCE-AF05-D2AB9D14249B}"/>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8121-4DCE-AF05-D2AB9D14249B}"/>
            </c:ext>
          </c:extLst>
        </c:ser>
        <c:dLbls>
          <c:showLegendKey val="0"/>
          <c:showVal val="0"/>
          <c:showCatName val="0"/>
          <c:showSerName val="0"/>
          <c:showPercent val="0"/>
          <c:showBubbleSize val="0"/>
        </c:dLbls>
        <c:gapWidth val="100"/>
        <c:axId val="240506368"/>
        <c:axId val="258547712"/>
      </c:barChart>
      <c:catAx>
        <c:axId val="240506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47712"/>
        <c:crosses val="autoZero"/>
        <c:auto val="1"/>
        <c:lblAlgn val="ctr"/>
        <c:lblOffset val="100"/>
        <c:noMultiLvlLbl val="0"/>
      </c:catAx>
      <c:valAx>
        <c:axId val="25854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506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C6CB-400B-821D-6E8E2896207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C6CB-400B-821D-6E8E2896207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CB-400B-821D-6E8E2896207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CB-400B-821D-6E8E2896207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CB-400B-821D-6E8E2896207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CB-400B-821D-6E8E2896207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CB-400B-821D-6E8E2896207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CB-400B-821D-6E8E2896207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C6CB-400B-821D-6E8E2896207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Лист1!$C$2</c:f>
              <c:numCache>
                <c:formatCode>General</c:formatCode>
                <c:ptCount val="1"/>
                <c:pt idx="0">
                  <c:v>4.7</c:v>
                </c:pt>
              </c:numCache>
            </c:numRef>
          </c:val>
          <c:extLst>
            <c:ext xmlns:c16="http://schemas.microsoft.com/office/drawing/2014/chart" uri="{C3380CC4-5D6E-409C-BE32-E72D297353CC}">
              <c16:uniqueId val="{0000000F-C6CB-400B-821D-6E8E2896207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C6CB-400B-821D-6E8E2896207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C6CB-400B-821D-6E8E28962076}"/>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C6CB-400B-821D-6E8E2896207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C6CB-400B-821D-6E8E28962076}"/>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C6CB-400B-821D-6E8E28962076}"/>
            </c:ext>
          </c:extLst>
        </c:ser>
        <c:dLbls>
          <c:showLegendKey val="0"/>
          <c:showVal val="0"/>
          <c:showCatName val="0"/>
          <c:showSerName val="0"/>
          <c:showPercent val="0"/>
          <c:showBubbleSize val="0"/>
        </c:dLbls>
        <c:gapWidth val="100"/>
        <c:axId val="240507904"/>
        <c:axId val="258550016"/>
      </c:barChart>
      <c:catAx>
        <c:axId val="240507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0016"/>
        <c:crosses val="autoZero"/>
        <c:auto val="1"/>
        <c:lblAlgn val="ctr"/>
        <c:lblOffset val="100"/>
        <c:noMultiLvlLbl val="0"/>
      </c:catAx>
      <c:valAx>
        <c:axId val="25855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507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4C3-492F-B4EB-BBFEC48AE06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4C3-492F-B4EB-BBFEC48AE06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C3-492F-B4EB-BBFEC48AE06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C3-492F-B4EB-BBFEC48AE06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C3-492F-B4EB-BBFEC48AE06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C3-492F-B4EB-BBFEC48AE06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C3-492F-B4EB-BBFEC48AE06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C3-492F-B4EB-BBFEC48AE06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74C3-492F-B4EB-BBFEC48AE06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Лист1!$C$2</c:f>
              <c:numCache>
                <c:formatCode>General</c:formatCode>
                <c:ptCount val="1"/>
                <c:pt idx="0">
                  <c:v>4.5999999999999996</c:v>
                </c:pt>
              </c:numCache>
            </c:numRef>
          </c:val>
          <c:extLst>
            <c:ext xmlns:c16="http://schemas.microsoft.com/office/drawing/2014/chart" uri="{C3380CC4-5D6E-409C-BE32-E72D297353CC}">
              <c16:uniqueId val="{0000000F-74C3-492F-B4EB-BBFEC48AE06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74C3-492F-B4EB-BBFEC48AE06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74C3-492F-B4EB-BBFEC48AE06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74C3-492F-B4EB-BBFEC48AE06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74C3-492F-B4EB-BBFEC48AE062}"/>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74C3-492F-B4EB-BBFEC48AE062}"/>
            </c:ext>
          </c:extLst>
        </c:ser>
        <c:dLbls>
          <c:showLegendKey val="0"/>
          <c:showVal val="0"/>
          <c:showCatName val="0"/>
          <c:showSerName val="0"/>
          <c:showPercent val="0"/>
          <c:showBubbleSize val="0"/>
        </c:dLbls>
        <c:gapWidth val="100"/>
        <c:axId val="258505216"/>
        <c:axId val="258552320"/>
      </c:barChart>
      <c:catAx>
        <c:axId val="258505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2320"/>
        <c:crosses val="autoZero"/>
        <c:auto val="1"/>
        <c:lblAlgn val="ctr"/>
        <c:lblOffset val="100"/>
        <c:noMultiLvlLbl val="0"/>
      </c:catAx>
      <c:valAx>
        <c:axId val="25855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05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9354403616216"/>
          <c:y val="0"/>
          <c:w val="0.41646790244969378"/>
          <c:h val="1"/>
        </c:manualLayout>
      </c:layout>
      <c:doughnutChart>
        <c:varyColors val="1"/>
        <c:ser>
          <c:idx val="0"/>
          <c:order val="0"/>
          <c:tx>
            <c:strRef>
              <c:f>Foaie1!$B$1</c:f>
              <c:strCache>
                <c:ptCount val="1"/>
                <c:pt idx="0">
                  <c:v>Facultăți</c:v>
                </c:pt>
              </c:strCache>
            </c:strRef>
          </c:tx>
          <c:dLbls>
            <c:dLbl>
              <c:idx val="0"/>
              <c:layout>
                <c:manualLayout>
                  <c:x val="-3.472222222222222E-3"/>
                  <c:y val="-6.7344783861467708E-2"/>
                </c:manualLayout>
              </c:layout>
              <c:tx>
                <c:rich>
                  <a:bodyPr/>
                  <a:lstStyle/>
                  <a:p>
                    <a:r>
                      <a:rPr lang="en-US"/>
                      <a:t>7,2%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7FD9-4063-9A26-44986BD202AC}"/>
                </c:ext>
              </c:extLst>
            </c:dLbl>
            <c:dLbl>
              <c:idx val="1"/>
              <c:layout>
                <c:manualLayout>
                  <c:x val="1.1574074074074073E-2"/>
                  <c:y val="2.806032660894488E-3"/>
                </c:manualLayout>
              </c:layout>
              <c:tx>
                <c:rich>
                  <a:bodyPr/>
                  <a:lstStyle/>
                  <a:p>
                    <a:r>
                      <a:rPr lang="en-US" dirty="0"/>
                      <a:t>2,93%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FD9-4063-9A26-44986BD202AC}"/>
                </c:ext>
              </c:extLst>
            </c:dLbl>
            <c:dLbl>
              <c:idx val="2"/>
              <c:tx>
                <c:rich>
                  <a:bodyPr/>
                  <a:lstStyle/>
                  <a:p>
                    <a:r>
                      <a:rPr lang="en-US"/>
                      <a:t>19,6%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7FD9-4063-9A26-44986BD202AC}"/>
                </c:ext>
              </c:extLst>
            </c:dLbl>
            <c:dLbl>
              <c:idx val="3"/>
              <c:tx>
                <c:rich>
                  <a:bodyPr/>
                  <a:lstStyle/>
                  <a:p>
                    <a:r>
                      <a:rPr lang="en-US"/>
                      <a:t>2,2%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FD9-4063-9A26-44986BD202AC}"/>
                </c:ext>
              </c:extLst>
            </c:dLbl>
            <c:dLbl>
              <c:idx val="4"/>
              <c:tx>
                <c:rich>
                  <a:bodyPr/>
                  <a:lstStyle/>
                  <a:p>
                    <a:r>
                      <a:rPr lang="en-US"/>
                      <a:t>27,5%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7FD9-4063-9A26-44986BD202AC}"/>
                </c:ext>
              </c:extLst>
            </c:dLbl>
            <c:dLbl>
              <c:idx val="6"/>
              <c:tx>
                <c:rich>
                  <a:bodyPr/>
                  <a:lstStyle/>
                  <a:p>
                    <a:r>
                      <a:rPr lang="en-US"/>
                      <a:t>19,6%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FD9-4063-9A26-44986BD202AC}"/>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Foaie1!$A$2:$A$6</c:f>
              <c:strCache>
                <c:ptCount val="5"/>
                <c:pt idx="0">
                  <c:v>ȘE</c:v>
                </c:pt>
                <c:pt idx="1">
                  <c:v>BM</c:v>
                </c:pt>
                <c:pt idx="2">
                  <c:v>Litere</c:v>
                </c:pt>
                <c:pt idx="3">
                  <c:v>IID</c:v>
                </c:pt>
                <c:pt idx="4">
                  <c:v>ȘSE</c:v>
                </c:pt>
              </c:strCache>
            </c:strRef>
          </c:cat>
          <c:val>
            <c:numRef>
              <c:f>Foaie1!$B$2:$B$6</c:f>
              <c:numCache>
                <c:formatCode>0.0%</c:formatCode>
                <c:ptCount val="5"/>
                <c:pt idx="0">
                  <c:v>4.3999999999999997E-2</c:v>
                </c:pt>
                <c:pt idx="1">
                  <c:v>0.33600000000000002</c:v>
                </c:pt>
                <c:pt idx="2">
                  <c:v>0.26</c:v>
                </c:pt>
                <c:pt idx="3">
                  <c:v>5.1999999999999998E-2</c:v>
                </c:pt>
                <c:pt idx="4">
                  <c:v>0.308</c:v>
                </c:pt>
              </c:numCache>
            </c:numRef>
          </c:val>
          <c:extLst>
            <c:ext xmlns:c16="http://schemas.microsoft.com/office/drawing/2014/chart" uri="{C3380CC4-5D6E-409C-BE32-E72D297353CC}">
              <c16:uniqueId val="{00000006-7FD9-4063-9A26-44986BD202AC}"/>
            </c:ext>
          </c:extLst>
        </c:ser>
        <c:dLbls>
          <c:showLegendKey val="0"/>
          <c:showVal val="0"/>
          <c:showCatName val="0"/>
          <c:showSerName val="0"/>
          <c:showPercent val="1"/>
          <c:showBubbleSize val="0"/>
          <c:showLeaderLines val="1"/>
        </c:dLbls>
        <c:firstSliceAng val="0"/>
        <c:holeSize val="50"/>
      </c:doughnutChart>
    </c:plotArea>
    <c:legend>
      <c:legendPos val="l"/>
      <c:layout>
        <c:manualLayout>
          <c:xMode val="edge"/>
          <c:yMode val="edge"/>
          <c:x val="6.9444444444444441E-3"/>
          <c:y val="3.3009328622439035E-2"/>
          <c:w val="0.14626795348498103"/>
          <c:h val="0.89660476676455381"/>
        </c:manualLayout>
      </c:layout>
      <c:overlay val="0"/>
    </c:legend>
    <c:plotVisOnly val="1"/>
    <c:dispBlanksAs val="gap"/>
    <c:showDLblsOverMax val="0"/>
  </c:chart>
  <c:txPr>
    <a:bodyPr/>
    <a:lstStyle/>
    <a:p>
      <a:pPr>
        <a:defRPr sz="36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5CB-42FC-A4E7-925CB7B6CCF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5CB-42FC-A4E7-925CB7B6CCF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B-42FC-A4E7-925CB7B6CCF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CB-42FC-A4E7-925CB7B6CCF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B-42FC-A4E7-925CB7B6CCF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CB-42FC-A4E7-925CB7B6CCF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CB-42FC-A4E7-925CB7B6CCF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CB-42FC-A4E7-925CB7B6CCF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95CB-42FC-A4E7-925CB7B6CCF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95CB-42FC-A4E7-925CB7B6CCF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95CB-42FC-A4E7-925CB7B6CCF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Лист1!$E$2</c:f>
              <c:numCache>
                <c:formatCode>General</c:formatCode>
                <c:ptCount val="1"/>
                <c:pt idx="0">
                  <c:v>4.8</c:v>
                </c:pt>
              </c:numCache>
            </c:numRef>
          </c:val>
          <c:extLst>
            <c:ext xmlns:c16="http://schemas.microsoft.com/office/drawing/2014/chart" uri="{C3380CC4-5D6E-409C-BE32-E72D297353CC}">
              <c16:uniqueId val="{00000011-95CB-42FC-A4E7-925CB7B6CCF6}"/>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95CB-42FC-A4E7-925CB7B6CCF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Лист1!$G$2</c:f>
              <c:numCache>
                <c:formatCode>General</c:formatCode>
                <c:ptCount val="1"/>
                <c:pt idx="0">
                  <c:v>4.5</c:v>
                </c:pt>
              </c:numCache>
            </c:numRef>
          </c:val>
          <c:extLst>
            <c:ext xmlns:c16="http://schemas.microsoft.com/office/drawing/2014/chart" uri="{C3380CC4-5D6E-409C-BE32-E72D297353CC}">
              <c16:uniqueId val="{00000013-95CB-42FC-A4E7-925CB7B6CCF6}"/>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95CB-42FC-A4E7-925CB7B6CCF6}"/>
            </c:ext>
          </c:extLst>
        </c:ser>
        <c:dLbls>
          <c:showLegendKey val="0"/>
          <c:showVal val="0"/>
          <c:showCatName val="0"/>
          <c:showSerName val="0"/>
          <c:showPercent val="0"/>
          <c:showBubbleSize val="0"/>
        </c:dLbls>
        <c:gapWidth val="100"/>
        <c:axId val="228314112"/>
        <c:axId val="258555200"/>
      </c:barChart>
      <c:catAx>
        <c:axId val="228314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5200"/>
        <c:crosses val="autoZero"/>
        <c:auto val="1"/>
        <c:lblAlgn val="ctr"/>
        <c:lblOffset val="100"/>
        <c:noMultiLvlLbl val="0"/>
      </c:catAx>
      <c:valAx>
        <c:axId val="25855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14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ED-4291-9216-5010E06C4FD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55ED-4291-9216-5010E06C4FD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D-4291-9216-5010E06C4FD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ED-4291-9216-5010E06C4FD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ED-4291-9216-5010E06C4FD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ED-4291-9216-5010E06C4FD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ED-4291-9216-5010E06C4FD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ED-4291-9216-5010E06C4FD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55ED-4291-9216-5010E06C4FD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55ED-4291-9216-5010E06C4FD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55ED-4291-9216-5010E06C4FD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55ED-4291-9216-5010E06C4FD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55ED-4291-9216-5010E06C4FD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55ED-4291-9216-5010E06C4FD8}"/>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Лист1!$H$2</c:f>
              <c:numCache>
                <c:formatCode>General</c:formatCode>
                <c:ptCount val="1"/>
                <c:pt idx="0">
                  <c:v>4.0999999999999996</c:v>
                </c:pt>
              </c:numCache>
            </c:numRef>
          </c:val>
          <c:extLst>
            <c:ext xmlns:c16="http://schemas.microsoft.com/office/drawing/2014/chart" uri="{C3380CC4-5D6E-409C-BE32-E72D297353CC}">
              <c16:uniqueId val="{00000014-55ED-4291-9216-5010E06C4FD8}"/>
            </c:ext>
          </c:extLst>
        </c:ser>
        <c:dLbls>
          <c:showLegendKey val="0"/>
          <c:showVal val="0"/>
          <c:showCatName val="0"/>
          <c:showSerName val="0"/>
          <c:showPercent val="0"/>
          <c:showBubbleSize val="0"/>
        </c:dLbls>
        <c:gapWidth val="100"/>
        <c:axId val="228319744"/>
        <c:axId val="251004608"/>
      </c:barChart>
      <c:catAx>
        <c:axId val="228319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004608"/>
        <c:crosses val="autoZero"/>
        <c:auto val="1"/>
        <c:lblAlgn val="ctr"/>
        <c:lblOffset val="100"/>
        <c:noMultiLvlLbl val="0"/>
      </c:catAx>
      <c:valAx>
        <c:axId val="25100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19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22EB-4E68-BF37-3C69D7B224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22EB-4E68-BF37-3C69D7B224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B-4E68-BF37-3C69D7B224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EB-4E68-BF37-3C69D7B224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EB-4E68-BF37-3C69D7B224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EB-4E68-BF37-3C69D7B224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EB-4E68-BF37-3C69D7B224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EB-4E68-BF37-3C69D7B224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22EB-4E68-BF37-3C69D7B224B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22EB-4E68-BF37-3C69D7B224B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22EB-4E68-BF37-3C69D7B224B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22EB-4E68-BF37-3C69D7B224B1}"/>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22EB-4E68-BF37-3C69D7B224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22EB-4E68-BF37-3C69D7B224B1}"/>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Лист1!$H$2</c:f>
              <c:numCache>
                <c:formatCode>General</c:formatCode>
                <c:ptCount val="1"/>
                <c:pt idx="0">
                  <c:v>4.0999999999999996</c:v>
                </c:pt>
              </c:numCache>
            </c:numRef>
          </c:val>
          <c:extLst>
            <c:ext xmlns:c16="http://schemas.microsoft.com/office/drawing/2014/chart" uri="{C3380CC4-5D6E-409C-BE32-E72D297353CC}">
              <c16:uniqueId val="{00000014-22EB-4E68-BF37-3C69D7B224B1}"/>
            </c:ext>
          </c:extLst>
        </c:ser>
        <c:dLbls>
          <c:showLegendKey val="0"/>
          <c:showVal val="0"/>
          <c:showCatName val="0"/>
          <c:showSerName val="0"/>
          <c:showPercent val="0"/>
          <c:showBubbleSize val="0"/>
        </c:dLbls>
        <c:gapWidth val="100"/>
        <c:axId val="228321280"/>
        <c:axId val="251006912"/>
      </c:barChart>
      <c:catAx>
        <c:axId val="228321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006912"/>
        <c:crosses val="autoZero"/>
        <c:auto val="1"/>
        <c:lblAlgn val="ctr"/>
        <c:lblOffset val="100"/>
        <c:noMultiLvlLbl val="0"/>
      </c:catAx>
      <c:valAx>
        <c:axId val="25100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21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9FC-45D5-B17A-D219D66982A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9FC-45D5-B17A-D219D66982A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FC-45D5-B17A-D219D66982A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FC-45D5-B17A-D219D66982A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FC-45D5-B17A-D219D66982A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FC-45D5-B17A-D219D66982A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FC-45D5-B17A-D219D66982A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FC-45D5-B17A-D219D66982A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49FC-45D5-B17A-D219D66982A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49FC-45D5-B17A-D219D66982A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49FC-45D5-B17A-D219D66982A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49FC-45D5-B17A-D219D66982A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49FC-45D5-B17A-D219D66982A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49FC-45D5-B17A-D219D66982A3}"/>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49FC-45D5-B17A-D219D66982A3}"/>
            </c:ext>
          </c:extLst>
        </c:ser>
        <c:dLbls>
          <c:showLegendKey val="0"/>
          <c:showVal val="0"/>
          <c:showCatName val="0"/>
          <c:showSerName val="0"/>
          <c:showPercent val="0"/>
          <c:showBubbleSize val="0"/>
        </c:dLbls>
        <c:gapWidth val="100"/>
        <c:axId val="258521088"/>
        <c:axId val="232545024"/>
      </c:barChart>
      <c:catAx>
        <c:axId val="258521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5024"/>
        <c:crosses val="autoZero"/>
        <c:auto val="1"/>
        <c:lblAlgn val="ctr"/>
        <c:lblOffset val="100"/>
        <c:noMultiLvlLbl val="0"/>
      </c:catAx>
      <c:valAx>
        <c:axId val="23254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21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Лист1!$B$2:$B$4</c:f>
              <c:numCache>
                <c:formatCode>General</c:formatCode>
                <c:ptCount val="3"/>
                <c:pt idx="0">
                  <c:v>3.9</c:v>
                </c:pt>
                <c:pt idx="1">
                  <c:v>3.8</c:v>
                </c:pt>
                <c:pt idx="2">
                  <c:v>3.6</c:v>
                </c:pt>
              </c:numCache>
            </c:numRef>
          </c:val>
          <c:extLst>
            <c:ext xmlns:c16="http://schemas.microsoft.com/office/drawing/2014/chart" uri="{C3380CC4-5D6E-409C-BE32-E72D297353CC}">
              <c16:uniqueId val="{00000000-7732-4E7E-8306-CE50928DE139}"/>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Лист1!$C$2:$C$4</c:f>
              <c:numCache>
                <c:formatCode>General</c:formatCode>
                <c:ptCount val="3"/>
                <c:pt idx="0">
                  <c:v>4.4000000000000004</c:v>
                </c:pt>
                <c:pt idx="1">
                  <c:v>4.0999999999999996</c:v>
                </c:pt>
                <c:pt idx="2">
                  <c:v>3.8</c:v>
                </c:pt>
              </c:numCache>
            </c:numRef>
          </c:val>
          <c:extLst>
            <c:ext xmlns:c16="http://schemas.microsoft.com/office/drawing/2014/chart" uri="{C3380CC4-5D6E-409C-BE32-E72D297353CC}">
              <c16:uniqueId val="{00000001-7732-4E7E-8306-CE50928DE139}"/>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Лист1!$D$2:$D$4</c:f>
              <c:numCache>
                <c:formatCode>General</c:formatCode>
                <c:ptCount val="3"/>
                <c:pt idx="0">
                  <c:v>4</c:v>
                </c:pt>
                <c:pt idx="1">
                  <c:v>4.0999999999999996</c:v>
                </c:pt>
                <c:pt idx="2">
                  <c:v>3.6</c:v>
                </c:pt>
              </c:numCache>
            </c:numRef>
          </c:val>
          <c:extLst>
            <c:ext xmlns:c16="http://schemas.microsoft.com/office/drawing/2014/chart" uri="{C3380CC4-5D6E-409C-BE32-E72D297353CC}">
              <c16:uniqueId val="{00000002-7732-4E7E-8306-CE50928DE139}"/>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Лист1!$E$2:$E$4</c:f>
              <c:numCache>
                <c:formatCode>General</c:formatCode>
                <c:ptCount val="3"/>
                <c:pt idx="0">
                  <c:v>3.8</c:v>
                </c:pt>
                <c:pt idx="1">
                  <c:v>3.8</c:v>
                </c:pt>
                <c:pt idx="2">
                  <c:v>3.4</c:v>
                </c:pt>
              </c:numCache>
            </c:numRef>
          </c:val>
          <c:extLst>
            <c:ext xmlns:c16="http://schemas.microsoft.com/office/drawing/2014/chart" uri="{C3380CC4-5D6E-409C-BE32-E72D297353CC}">
              <c16:uniqueId val="{00000003-7732-4E7E-8306-CE50928DE139}"/>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Лист1!$F$2:$F$4</c:f>
              <c:numCache>
                <c:formatCode>General</c:formatCode>
                <c:ptCount val="3"/>
                <c:pt idx="0">
                  <c:v>4.3</c:v>
                </c:pt>
                <c:pt idx="1">
                  <c:v>4</c:v>
                </c:pt>
                <c:pt idx="2">
                  <c:v>3.8</c:v>
                </c:pt>
              </c:numCache>
            </c:numRef>
          </c:val>
          <c:extLst>
            <c:ext xmlns:c16="http://schemas.microsoft.com/office/drawing/2014/chart" uri="{C3380CC4-5D6E-409C-BE32-E72D297353CC}">
              <c16:uniqueId val="{00000004-7732-4E7E-8306-CE50928DE139}"/>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Лист1!$G$2:$G$4</c:f>
              <c:numCache>
                <c:formatCode>General</c:formatCode>
                <c:ptCount val="3"/>
                <c:pt idx="0">
                  <c:v>3.8</c:v>
                </c:pt>
                <c:pt idx="1">
                  <c:v>4</c:v>
                </c:pt>
                <c:pt idx="2">
                  <c:v>3.6</c:v>
                </c:pt>
              </c:numCache>
            </c:numRef>
          </c:val>
          <c:extLst>
            <c:ext xmlns:c16="http://schemas.microsoft.com/office/drawing/2014/chart" uri="{C3380CC4-5D6E-409C-BE32-E72D297353CC}">
              <c16:uniqueId val="{00000005-7732-4E7E-8306-CE50928DE139}"/>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Лист1!$H$2:$H$4</c:f>
              <c:numCache>
                <c:formatCode>General</c:formatCode>
                <c:ptCount val="3"/>
                <c:pt idx="0">
                  <c:v>3.9</c:v>
                </c:pt>
                <c:pt idx="1">
                  <c:v>3.8</c:v>
                </c:pt>
                <c:pt idx="2">
                  <c:v>3.5</c:v>
                </c:pt>
              </c:numCache>
            </c:numRef>
          </c:val>
          <c:extLst>
            <c:ext xmlns:c16="http://schemas.microsoft.com/office/drawing/2014/chart" uri="{C3380CC4-5D6E-409C-BE32-E72D297353CC}">
              <c16:uniqueId val="{00000006-7732-4E7E-8306-CE50928DE139}"/>
            </c:ext>
          </c:extLst>
        </c:ser>
        <c:dLbls>
          <c:showLegendKey val="0"/>
          <c:showVal val="1"/>
          <c:showCatName val="0"/>
          <c:showSerName val="0"/>
          <c:showPercent val="0"/>
          <c:showBubbleSize val="0"/>
        </c:dLbls>
        <c:gapWidth val="150"/>
        <c:overlap val="-25"/>
        <c:axId val="250989568"/>
        <c:axId val="252141568"/>
      </c:barChart>
      <c:catAx>
        <c:axId val="2509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2141568"/>
        <c:crosses val="autoZero"/>
        <c:auto val="1"/>
        <c:lblAlgn val="ctr"/>
        <c:lblOffset val="100"/>
        <c:noMultiLvlLbl val="0"/>
      </c:catAx>
      <c:valAx>
        <c:axId val="252141568"/>
        <c:scaling>
          <c:orientation val="minMax"/>
        </c:scaling>
        <c:delete val="1"/>
        <c:axPos val="l"/>
        <c:numFmt formatCode="General" sourceLinked="1"/>
        <c:majorTickMark val="none"/>
        <c:minorTickMark val="none"/>
        <c:tickLblPos val="nextTo"/>
        <c:crossAx val="250989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0E-4FA9-AC52-7CD1EAFEBFAF}"/>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0E-4FA9-AC52-7CD1EAFEBFAF}"/>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0E-4FA9-AC52-7CD1EAFEBFAF}"/>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0E-4FA9-AC52-7CD1EAFEBFAF}"/>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0E-4FA9-AC52-7CD1EAFEBFAF}"/>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0E-4FA9-AC52-7CD1EAFEBFAF}"/>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0E-4FA9-AC52-7CD1EAFEBFAF}"/>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0E-4FA9-AC52-7CD1EAFEBFA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890E-4FA9-AC52-7CD1EAFEBFAF}"/>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890E-4FA9-AC52-7CD1EAFEBFAF}"/>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890E-4FA9-AC52-7CD1EAFEBFAF}"/>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890E-4FA9-AC52-7CD1EAFEBFAF}"/>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890E-4FA9-AC52-7CD1EAFEBFAF}"/>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890E-4FA9-AC52-7CD1EAFEBFAF}"/>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Лист1!$H$2</c:f>
              <c:numCache>
                <c:formatCode>General</c:formatCode>
                <c:ptCount val="1"/>
                <c:pt idx="0">
                  <c:v>3.9</c:v>
                </c:pt>
              </c:numCache>
            </c:numRef>
          </c:val>
          <c:extLst>
            <c:ext xmlns:c16="http://schemas.microsoft.com/office/drawing/2014/chart" uri="{C3380CC4-5D6E-409C-BE32-E72D297353CC}">
              <c16:uniqueId val="{00000014-890E-4FA9-AC52-7CD1EAFEBFAF}"/>
            </c:ext>
          </c:extLst>
        </c:ser>
        <c:dLbls>
          <c:showLegendKey val="0"/>
          <c:showVal val="0"/>
          <c:showCatName val="0"/>
          <c:showSerName val="0"/>
          <c:showPercent val="0"/>
          <c:showBubbleSize val="0"/>
        </c:dLbls>
        <c:gapWidth val="100"/>
        <c:axId val="251351552"/>
        <c:axId val="252145600"/>
      </c:barChart>
      <c:catAx>
        <c:axId val="251351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5600"/>
        <c:crosses val="autoZero"/>
        <c:auto val="1"/>
        <c:lblAlgn val="ctr"/>
        <c:lblOffset val="100"/>
        <c:noMultiLvlLbl val="0"/>
      </c:catAx>
      <c:valAx>
        <c:axId val="25214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51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33-41D8-8D5B-519846A9CAF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33-41D8-8D5B-519846A9CAF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33-41D8-8D5B-519846A9CAF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33-41D8-8D5B-519846A9CAF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33-41D8-8D5B-519846A9CAF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33-41D8-8D5B-519846A9CAF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33-41D8-8D5B-519846A9CAF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33-41D8-8D5B-519846A9CAF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Лист1!$B$2</c:f>
              <c:numCache>
                <c:formatCode>General</c:formatCode>
                <c:ptCount val="1"/>
                <c:pt idx="0">
                  <c:v>3.9</c:v>
                </c:pt>
              </c:numCache>
            </c:numRef>
          </c:val>
          <c:extLst>
            <c:ext xmlns:c16="http://schemas.microsoft.com/office/drawing/2014/chart" uri="{C3380CC4-5D6E-409C-BE32-E72D297353CC}">
              <c16:uniqueId val="{0000000E-6C33-41D8-8D5B-519846A9CAF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6C33-41D8-8D5B-519846A9CAF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6C33-41D8-8D5B-519846A9CAF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6C33-41D8-8D5B-519846A9CAFC}"/>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6C33-41D8-8D5B-519846A9CAF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6C33-41D8-8D5B-519846A9CAFC}"/>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6C33-41D8-8D5B-519846A9CAFC}"/>
            </c:ext>
          </c:extLst>
        </c:ser>
        <c:dLbls>
          <c:showLegendKey val="0"/>
          <c:showVal val="0"/>
          <c:showCatName val="0"/>
          <c:showSerName val="0"/>
          <c:showPercent val="0"/>
          <c:showBubbleSize val="0"/>
        </c:dLbls>
        <c:gapWidth val="100"/>
        <c:axId val="251353088"/>
        <c:axId val="252147904"/>
      </c:barChart>
      <c:catAx>
        <c:axId val="251353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7904"/>
        <c:crosses val="autoZero"/>
        <c:auto val="1"/>
        <c:lblAlgn val="ctr"/>
        <c:lblOffset val="100"/>
        <c:noMultiLvlLbl val="0"/>
      </c:catAx>
      <c:valAx>
        <c:axId val="25214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53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DAB-4841-8135-7DA9AB7920D7}"/>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DAB-4841-8135-7DA9AB7920D7}"/>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AB-4841-8135-7DA9AB7920D7}"/>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AB-4841-8135-7DA9AB7920D7}"/>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AB-4841-8135-7DA9AB7920D7}"/>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AB-4841-8135-7DA9AB7920D7}"/>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AB-4841-8135-7DA9AB7920D7}"/>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AB-4841-8135-7DA9AB7920D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Лист1!$B$2</c:f>
              <c:numCache>
                <c:formatCode>General</c:formatCode>
                <c:ptCount val="1"/>
                <c:pt idx="0">
                  <c:v>3.7</c:v>
                </c:pt>
              </c:numCache>
            </c:numRef>
          </c:val>
          <c:extLst>
            <c:ext xmlns:c16="http://schemas.microsoft.com/office/drawing/2014/chart" uri="{C3380CC4-5D6E-409C-BE32-E72D297353CC}">
              <c16:uniqueId val="{0000000E-4DAB-4841-8135-7DA9AB7920D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4DAB-4841-8135-7DA9AB7920D7}"/>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4DAB-4841-8135-7DA9AB7920D7}"/>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4DAB-4841-8135-7DA9AB7920D7}"/>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Лист1!$F$2</c:f>
              <c:numCache>
                <c:formatCode>General</c:formatCode>
                <c:ptCount val="1"/>
                <c:pt idx="0">
                  <c:v>3.3</c:v>
                </c:pt>
              </c:numCache>
            </c:numRef>
          </c:val>
          <c:extLst>
            <c:ext xmlns:c16="http://schemas.microsoft.com/office/drawing/2014/chart" uri="{C3380CC4-5D6E-409C-BE32-E72D297353CC}">
              <c16:uniqueId val="{00000012-4DAB-4841-8135-7DA9AB7920D7}"/>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4DAB-4841-8135-7DA9AB7920D7}"/>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4DAB-4841-8135-7DA9AB7920D7}"/>
            </c:ext>
          </c:extLst>
        </c:ser>
        <c:dLbls>
          <c:showLegendKey val="0"/>
          <c:showVal val="0"/>
          <c:showCatName val="0"/>
          <c:showSerName val="0"/>
          <c:showPercent val="0"/>
          <c:showBubbleSize val="0"/>
        </c:dLbls>
        <c:gapWidth val="100"/>
        <c:axId val="251398144"/>
        <c:axId val="251626048"/>
      </c:barChart>
      <c:catAx>
        <c:axId val="251398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6048"/>
        <c:crosses val="autoZero"/>
        <c:auto val="1"/>
        <c:lblAlgn val="ctr"/>
        <c:lblOffset val="100"/>
        <c:noMultiLvlLbl val="0"/>
      </c:catAx>
      <c:valAx>
        <c:axId val="25162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98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86C-440D-9573-BC05425A3B3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86C-440D-9573-BC05425A3B3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6C-440D-9573-BC05425A3B3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6C-440D-9573-BC05425A3B3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6C-440D-9573-BC05425A3B3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6C-440D-9573-BC05425A3B3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6C-440D-9573-BC05425A3B3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6C-440D-9573-BC05425A3B3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E-F86C-440D-9573-BC05425A3B3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F86C-440D-9573-BC05425A3B3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F86C-440D-9573-BC05425A3B3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F86C-440D-9573-BC05425A3B3C}"/>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Лист1!$F$2</c:f>
              <c:numCache>
                <c:formatCode>General</c:formatCode>
                <c:ptCount val="1"/>
                <c:pt idx="0">
                  <c:v>3</c:v>
                </c:pt>
              </c:numCache>
            </c:numRef>
          </c:val>
          <c:extLst>
            <c:ext xmlns:c16="http://schemas.microsoft.com/office/drawing/2014/chart" uri="{C3380CC4-5D6E-409C-BE32-E72D297353CC}">
              <c16:uniqueId val="{00000012-F86C-440D-9573-BC05425A3B3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Лист1!$G$2</c:f>
              <c:numCache>
                <c:formatCode>General</c:formatCode>
                <c:ptCount val="1"/>
                <c:pt idx="0">
                  <c:v>3.5</c:v>
                </c:pt>
              </c:numCache>
            </c:numRef>
          </c:val>
          <c:extLst>
            <c:ext xmlns:c16="http://schemas.microsoft.com/office/drawing/2014/chart" uri="{C3380CC4-5D6E-409C-BE32-E72D297353CC}">
              <c16:uniqueId val="{00000013-F86C-440D-9573-BC05425A3B3C}"/>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F86C-440D-9573-BC05425A3B3C}"/>
            </c:ext>
          </c:extLst>
        </c:ser>
        <c:dLbls>
          <c:showLegendKey val="0"/>
          <c:showVal val="0"/>
          <c:showCatName val="0"/>
          <c:showSerName val="0"/>
          <c:showPercent val="0"/>
          <c:showBubbleSize val="0"/>
        </c:dLbls>
        <c:gapWidth val="100"/>
        <c:axId val="257085440"/>
        <c:axId val="251628352"/>
      </c:barChart>
      <c:catAx>
        <c:axId val="257085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8352"/>
        <c:crosses val="autoZero"/>
        <c:auto val="1"/>
        <c:lblAlgn val="ctr"/>
        <c:lblOffset val="100"/>
        <c:noMultiLvlLbl val="0"/>
      </c:catAx>
      <c:valAx>
        <c:axId val="25162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5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103-4423-955F-8DFA2C0A77E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103-4423-955F-8DFA2C0A77E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3-4423-955F-8DFA2C0A77E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03-4423-955F-8DFA2C0A77E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3-4423-955F-8DFA2C0A77E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03-4423-955F-8DFA2C0A77E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03-4423-955F-8DFA2C0A77E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03-4423-955F-8DFA2C0A77E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3103-4423-955F-8DFA2C0A77E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3103-4423-955F-8DFA2C0A77E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3103-4423-955F-8DFA2C0A77E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3103-4423-955F-8DFA2C0A77E1}"/>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3103-4423-955F-8DFA2C0A77E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3103-4423-955F-8DFA2C0A77E1}"/>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3103-4423-955F-8DFA2C0A77E1}"/>
            </c:ext>
          </c:extLst>
        </c:ser>
        <c:dLbls>
          <c:showLegendKey val="0"/>
          <c:showVal val="0"/>
          <c:showCatName val="0"/>
          <c:showSerName val="0"/>
          <c:showPercent val="0"/>
          <c:showBubbleSize val="0"/>
        </c:dLbls>
        <c:gapWidth val="100"/>
        <c:axId val="256995328"/>
        <c:axId val="251630656"/>
      </c:barChart>
      <c:catAx>
        <c:axId val="256995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0656"/>
        <c:crosses val="autoZero"/>
        <c:auto val="1"/>
        <c:lblAlgn val="ctr"/>
        <c:lblOffset val="100"/>
        <c:noMultiLvlLbl val="0"/>
      </c:catAx>
      <c:valAx>
        <c:axId val="25163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5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o-RO" dirty="0"/>
              <a:t>Chestionarul 1 - </a:t>
            </a:r>
            <a:r>
              <a:rPr lang="en-US" dirty="0" err="1"/>
              <a:t>Facultăți</a:t>
            </a:r>
            <a:endParaRPr lang="en-US"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87E-4ACC-8C79-1E63F432CB3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87E-4ACC-8C79-1E63F432CB3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7E-4ACC-8C79-1E63F432CB3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7E-4ACC-8C79-1E63F432CB3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7E-4ACC-8C79-1E63F432CB3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7E-4ACC-8C79-1E63F432CB3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7E-4ACC-8C79-1E63F432CB3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7E-4ACC-8C79-1E63F432CB3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D87E-4ACC-8C79-1E63F432CB3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D87E-4ACC-8C79-1E63F432CB3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D87E-4ACC-8C79-1E63F432CB3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Лист1!$E$2</c:f>
              <c:numCache>
                <c:formatCode>General</c:formatCode>
                <c:ptCount val="1"/>
                <c:pt idx="0">
                  <c:v>4.2</c:v>
                </c:pt>
              </c:numCache>
            </c:numRef>
          </c:val>
          <c:extLst>
            <c:ext xmlns:c16="http://schemas.microsoft.com/office/drawing/2014/chart" uri="{C3380CC4-5D6E-409C-BE32-E72D297353CC}">
              <c16:uniqueId val="{00000011-D87E-4ACC-8C79-1E63F432CB3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Лист1!$F$2</c:f>
              <c:numCache>
                <c:formatCode>General</c:formatCode>
                <c:ptCount val="1"/>
                <c:pt idx="0">
                  <c:v>3.1</c:v>
                </c:pt>
              </c:numCache>
            </c:numRef>
          </c:val>
          <c:extLst>
            <c:ext xmlns:c16="http://schemas.microsoft.com/office/drawing/2014/chart" uri="{C3380CC4-5D6E-409C-BE32-E72D297353CC}">
              <c16:uniqueId val="{00000012-D87E-4ACC-8C79-1E63F432CB3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D87E-4ACC-8C79-1E63F432CB33}"/>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D87E-4ACC-8C79-1E63F432CB33}"/>
            </c:ext>
          </c:extLst>
        </c:ser>
        <c:dLbls>
          <c:showLegendKey val="0"/>
          <c:showVal val="0"/>
          <c:showCatName val="0"/>
          <c:showSerName val="0"/>
          <c:showPercent val="0"/>
          <c:showBubbleSize val="0"/>
        </c:dLbls>
        <c:gapWidth val="100"/>
        <c:axId val="256997376"/>
        <c:axId val="251632960"/>
      </c:barChart>
      <c:catAx>
        <c:axId val="25699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2960"/>
        <c:crosses val="autoZero"/>
        <c:auto val="1"/>
        <c:lblAlgn val="ctr"/>
        <c:lblOffset val="100"/>
        <c:noMultiLvlLbl val="0"/>
      </c:catAx>
      <c:valAx>
        <c:axId val="25163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7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E4A-4629-8EC5-29475713555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E4A-4629-8EC5-29475713555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4A-4629-8EC5-29475713555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4A-4629-8EC5-29475713555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4A-4629-8EC5-29475713555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4A-4629-8EC5-29475713555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4A-4629-8EC5-29475713555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4A-4629-8EC5-29475713555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Лист1!$B$2</c:f>
              <c:numCache>
                <c:formatCode>General</c:formatCode>
                <c:ptCount val="1"/>
                <c:pt idx="0">
                  <c:v>3.7</c:v>
                </c:pt>
              </c:numCache>
            </c:numRef>
          </c:val>
          <c:extLst>
            <c:ext xmlns:c16="http://schemas.microsoft.com/office/drawing/2014/chart" uri="{C3380CC4-5D6E-409C-BE32-E72D297353CC}">
              <c16:uniqueId val="{0000000E-3E4A-4629-8EC5-29475713555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Лист1!$C$2</c:f>
              <c:numCache>
                <c:formatCode>General</c:formatCode>
                <c:ptCount val="1"/>
                <c:pt idx="0">
                  <c:v>3.7</c:v>
                </c:pt>
              </c:numCache>
            </c:numRef>
          </c:val>
          <c:extLst>
            <c:ext xmlns:c16="http://schemas.microsoft.com/office/drawing/2014/chart" uri="{C3380CC4-5D6E-409C-BE32-E72D297353CC}">
              <c16:uniqueId val="{0000000F-3E4A-4629-8EC5-29475713555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10-3E4A-4629-8EC5-29475713555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3E4A-4629-8EC5-29475713555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Лист1!$F$2</c:f>
              <c:numCache>
                <c:formatCode>General</c:formatCode>
                <c:ptCount val="1"/>
                <c:pt idx="0">
                  <c:v>3.6</c:v>
                </c:pt>
              </c:numCache>
            </c:numRef>
          </c:val>
          <c:extLst>
            <c:ext xmlns:c16="http://schemas.microsoft.com/office/drawing/2014/chart" uri="{C3380CC4-5D6E-409C-BE32-E72D297353CC}">
              <c16:uniqueId val="{00000012-3E4A-4629-8EC5-29475713555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Лист1!$G$2</c:f>
              <c:numCache>
                <c:formatCode>General</c:formatCode>
                <c:ptCount val="1"/>
                <c:pt idx="0">
                  <c:v>3.3</c:v>
                </c:pt>
              </c:numCache>
            </c:numRef>
          </c:val>
          <c:extLst>
            <c:ext xmlns:c16="http://schemas.microsoft.com/office/drawing/2014/chart" uri="{C3380CC4-5D6E-409C-BE32-E72D297353CC}">
              <c16:uniqueId val="{00000013-3E4A-4629-8EC5-294757135553}"/>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Лист1!$H$2</c:f>
              <c:numCache>
                <c:formatCode>General</c:formatCode>
                <c:ptCount val="1"/>
                <c:pt idx="0">
                  <c:v>3.9</c:v>
                </c:pt>
              </c:numCache>
            </c:numRef>
          </c:val>
          <c:extLst>
            <c:ext xmlns:c16="http://schemas.microsoft.com/office/drawing/2014/chart" uri="{C3380CC4-5D6E-409C-BE32-E72D297353CC}">
              <c16:uniqueId val="{00000014-3E4A-4629-8EC5-294757135553}"/>
            </c:ext>
          </c:extLst>
        </c:ser>
        <c:dLbls>
          <c:showLegendKey val="0"/>
          <c:showVal val="0"/>
          <c:showCatName val="0"/>
          <c:showSerName val="0"/>
          <c:showPercent val="0"/>
          <c:showBubbleSize val="0"/>
        </c:dLbls>
        <c:gapWidth val="100"/>
        <c:axId val="257089024"/>
        <c:axId val="257468672"/>
      </c:barChart>
      <c:catAx>
        <c:axId val="257089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68672"/>
        <c:crosses val="autoZero"/>
        <c:auto val="1"/>
        <c:lblAlgn val="ctr"/>
        <c:lblOffset val="100"/>
        <c:noMultiLvlLbl val="0"/>
      </c:catAx>
      <c:valAx>
        <c:axId val="25746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9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Лист1!$B$2:$B$4</c:f>
              <c:numCache>
                <c:formatCode>General</c:formatCode>
                <c:ptCount val="3"/>
                <c:pt idx="0">
                  <c:v>4.2</c:v>
                </c:pt>
                <c:pt idx="1">
                  <c:v>4.2</c:v>
                </c:pt>
                <c:pt idx="2">
                  <c:v>3.9</c:v>
                </c:pt>
              </c:numCache>
            </c:numRef>
          </c:val>
          <c:extLst>
            <c:ext xmlns:c16="http://schemas.microsoft.com/office/drawing/2014/chart" uri="{C3380CC4-5D6E-409C-BE32-E72D297353CC}">
              <c16:uniqueId val="{00000000-B8DF-4091-997E-FF064610EF07}"/>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Лист1!$C$2:$C$4</c:f>
              <c:numCache>
                <c:formatCode>General</c:formatCode>
                <c:ptCount val="3"/>
                <c:pt idx="0">
                  <c:v>4.0999999999999996</c:v>
                </c:pt>
                <c:pt idx="1">
                  <c:v>4.3</c:v>
                </c:pt>
                <c:pt idx="2">
                  <c:v>3.7</c:v>
                </c:pt>
              </c:numCache>
            </c:numRef>
          </c:val>
          <c:extLst>
            <c:ext xmlns:c16="http://schemas.microsoft.com/office/drawing/2014/chart" uri="{C3380CC4-5D6E-409C-BE32-E72D297353CC}">
              <c16:uniqueId val="{00000001-B8DF-4091-997E-FF064610EF07}"/>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Лист1!$D$2:$D$4</c:f>
              <c:numCache>
                <c:formatCode>General</c:formatCode>
                <c:ptCount val="3"/>
                <c:pt idx="0">
                  <c:v>4.5</c:v>
                </c:pt>
                <c:pt idx="1">
                  <c:v>4.4000000000000004</c:v>
                </c:pt>
                <c:pt idx="2">
                  <c:v>4.2</c:v>
                </c:pt>
              </c:numCache>
            </c:numRef>
          </c:val>
          <c:extLst>
            <c:ext xmlns:c16="http://schemas.microsoft.com/office/drawing/2014/chart" uri="{C3380CC4-5D6E-409C-BE32-E72D297353CC}">
              <c16:uniqueId val="{00000002-B8DF-4091-997E-FF064610EF07}"/>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Лист1!$E$2:$E$4</c:f>
              <c:numCache>
                <c:formatCode>General</c:formatCode>
                <c:ptCount val="3"/>
                <c:pt idx="0">
                  <c:v>4.3</c:v>
                </c:pt>
                <c:pt idx="1">
                  <c:v>4.3</c:v>
                </c:pt>
                <c:pt idx="2">
                  <c:v>4</c:v>
                </c:pt>
              </c:numCache>
            </c:numRef>
          </c:val>
          <c:extLst>
            <c:ext xmlns:c16="http://schemas.microsoft.com/office/drawing/2014/chart" uri="{C3380CC4-5D6E-409C-BE32-E72D297353CC}">
              <c16:uniqueId val="{00000003-B8DF-4091-997E-FF064610EF07}"/>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Лист1!$F$2:$F$4</c:f>
              <c:numCache>
                <c:formatCode>General</c:formatCode>
                <c:ptCount val="3"/>
                <c:pt idx="0">
                  <c:v>4.3</c:v>
                </c:pt>
                <c:pt idx="1">
                  <c:v>4.4000000000000004</c:v>
                </c:pt>
                <c:pt idx="2">
                  <c:v>4</c:v>
                </c:pt>
              </c:numCache>
            </c:numRef>
          </c:val>
          <c:extLst>
            <c:ext xmlns:c16="http://schemas.microsoft.com/office/drawing/2014/chart" uri="{C3380CC4-5D6E-409C-BE32-E72D297353CC}">
              <c16:uniqueId val="{00000004-B8DF-4091-997E-FF064610EF07}"/>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2021-2022</c:v>
                </c:pt>
                <c:pt idx="1">
                  <c:v>2020-2021</c:v>
                </c:pt>
                <c:pt idx="2">
                  <c:v>2019-2020</c:v>
                </c:pt>
              </c:strCache>
            </c:strRef>
          </c:cat>
          <c:val>
            <c:numRef>
              <c:f>Лист1!$G$2:$G$4</c:f>
              <c:numCache>
                <c:formatCode>General</c:formatCode>
                <c:ptCount val="3"/>
                <c:pt idx="0">
                  <c:v>4.2</c:v>
                </c:pt>
                <c:pt idx="1">
                  <c:v>4.4000000000000004</c:v>
                </c:pt>
                <c:pt idx="2">
                  <c:v>4</c:v>
                </c:pt>
              </c:numCache>
            </c:numRef>
          </c:val>
          <c:extLst>
            <c:ext xmlns:c16="http://schemas.microsoft.com/office/drawing/2014/chart" uri="{C3380CC4-5D6E-409C-BE32-E72D297353CC}">
              <c16:uniqueId val="{00000005-B8DF-4091-997E-FF064610EF07}"/>
            </c:ext>
          </c:extLst>
        </c:ser>
        <c:dLbls>
          <c:showLegendKey val="0"/>
          <c:showVal val="1"/>
          <c:showCatName val="0"/>
          <c:showSerName val="0"/>
          <c:showPercent val="0"/>
          <c:showBubbleSize val="0"/>
        </c:dLbls>
        <c:gapWidth val="150"/>
        <c:overlap val="-25"/>
        <c:axId val="257514496"/>
        <c:axId val="257471552"/>
      </c:barChart>
      <c:catAx>
        <c:axId val="25751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7471552"/>
        <c:crosses val="autoZero"/>
        <c:auto val="1"/>
        <c:lblAlgn val="ctr"/>
        <c:lblOffset val="100"/>
        <c:noMultiLvlLbl val="0"/>
      </c:catAx>
      <c:valAx>
        <c:axId val="257471552"/>
        <c:scaling>
          <c:orientation val="minMax"/>
        </c:scaling>
        <c:delete val="1"/>
        <c:axPos val="l"/>
        <c:numFmt formatCode="General" sourceLinked="1"/>
        <c:majorTickMark val="none"/>
        <c:minorTickMark val="none"/>
        <c:tickLblPos val="nextTo"/>
        <c:crossAx val="257514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120E-4930-9BBE-EDDE3E3E3A8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120E-4930-9BBE-EDDE3E3E3A8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0E-4930-9BBE-EDDE3E3E3A8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0E-4930-9BBE-EDDE3E3E3A8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0E-4930-9BBE-EDDE3E3E3A8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0E-4930-9BBE-EDDE3E3E3A8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0E-4930-9BBE-EDDE3E3E3A8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0E-4930-9BBE-EDDE3E3E3A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Лист1!$B$2</c:f>
              <c:numCache>
                <c:formatCode>General</c:formatCode>
                <c:ptCount val="1"/>
                <c:pt idx="0">
                  <c:v>3.9</c:v>
                </c:pt>
              </c:numCache>
            </c:numRef>
          </c:val>
          <c:extLst>
            <c:ext xmlns:c16="http://schemas.microsoft.com/office/drawing/2014/chart" uri="{C3380CC4-5D6E-409C-BE32-E72D297353CC}">
              <c16:uniqueId val="{0000000E-120E-4930-9BBE-EDDE3E3E3A8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120E-4930-9BBE-EDDE3E3E3A8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120E-4930-9BBE-EDDE3E3E3A8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120E-4930-9BBE-EDDE3E3E3A8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120E-4930-9BBE-EDDE3E3E3A8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Лист1!$G$2</c:f>
              <c:numCache>
                <c:formatCode>General</c:formatCode>
                <c:ptCount val="1"/>
                <c:pt idx="0">
                  <c:v>4.4000000000000004</c:v>
                </c:pt>
              </c:numCache>
            </c:numRef>
          </c:val>
          <c:extLst>
            <c:ext xmlns:c16="http://schemas.microsoft.com/office/drawing/2014/chart" uri="{C3380CC4-5D6E-409C-BE32-E72D297353CC}">
              <c16:uniqueId val="{00000013-120E-4930-9BBE-EDDE3E3E3A88}"/>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120E-4930-9BBE-EDDE3E3E3A88}"/>
            </c:ext>
          </c:extLst>
        </c:ser>
        <c:dLbls>
          <c:showLegendKey val="0"/>
          <c:showVal val="0"/>
          <c:showCatName val="0"/>
          <c:showSerName val="0"/>
          <c:showPercent val="0"/>
          <c:showBubbleSize val="0"/>
        </c:dLbls>
        <c:gapWidth val="100"/>
        <c:axId val="258506240"/>
        <c:axId val="257473856"/>
      </c:barChart>
      <c:catAx>
        <c:axId val="258506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73856"/>
        <c:crosses val="autoZero"/>
        <c:auto val="1"/>
        <c:lblAlgn val="ctr"/>
        <c:lblOffset val="100"/>
        <c:noMultiLvlLbl val="0"/>
      </c:catAx>
      <c:valAx>
        <c:axId val="25747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06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F2B-4E25-B662-646B364A7DA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F2B-4E25-B662-646B364A7DA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2B-4E25-B662-646B364A7DA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2B-4E25-B662-646B364A7DA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2B-4E25-B662-646B364A7DA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2B-4E25-B662-646B364A7DA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2B-4E25-B662-646B364A7DA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2B-4E25-B662-646B364A7DA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Лист1!$B$2</c:f>
              <c:numCache>
                <c:formatCode>General</c:formatCode>
                <c:ptCount val="1"/>
                <c:pt idx="0">
                  <c:v>3.7</c:v>
                </c:pt>
              </c:numCache>
            </c:numRef>
          </c:val>
          <c:extLst>
            <c:ext xmlns:c16="http://schemas.microsoft.com/office/drawing/2014/chart" uri="{C3380CC4-5D6E-409C-BE32-E72D297353CC}">
              <c16:uniqueId val="{0000000E-7F2B-4E25-B662-646B364A7DA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7F2B-4E25-B662-646B364A7DA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10-7F2B-4E25-B662-646B364A7DA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7F2B-4E25-B662-646B364A7DA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7F2B-4E25-B662-646B364A7DA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7F2B-4E25-B662-646B364A7DAA}"/>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Лист1!$H$2</c:f>
              <c:numCache>
                <c:formatCode>General</c:formatCode>
                <c:ptCount val="1"/>
                <c:pt idx="0">
                  <c:v>4.0999999999999996</c:v>
                </c:pt>
              </c:numCache>
            </c:numRef>
          </c:val>
          <c:extLst>
            <c:ext xmlns:c16="http://schemas.microsoft.com/office/drawing/2014/chart" uri="{C3380CC4-5D6E-409C-BE32-E72D297353CC}">
              <c16:uniqueId val="{00000014-7F2B-4E25-B662-646B364A7DAA}"/>
            </c:ext>
          </c:extLst>
        </c:ser>
        <c:dLbls>
          <c:showLegendKey val="0"/>
          <c:showVal val="0"/>
          <c:showCatName val="0"/>
          <c:showSerName val="0"/>
          <c:showPercent val="0"/>
          <c:showBubbleSize val="0"/>
        </c:dLbls>
        <c:gapWidth val="100"/>
        <c:axId val="257892352"/>
        <c:axId val="258320640"/>
      </c:barChart>
      <c:catAx>
        <c:axId val="257892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0640"/>
        <c:crosses val="autoZero"/>
        <c:auto val="1"/>
        <c:lblAlgn val="ctr"/>
        <c:lblOffset val="100"/>
        <c:noMultiLvlLbl val="0"/>
      </c:catAx>
      <c:valAx>
        <c:axId val="25832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892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B5A-4A87-932C-5F075CF03E4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B5A-4A87-932C-5F075CF03E4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5A-4A87-932C-5F075CF03E4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5A-4A87-932C-5F075CF03E4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5A-4A87-932C-5F075CF03E4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5A-4A87-932C-5F075CF03E4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5A-4A87-932C-5F075CF03E4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5A-4A87-932C-5F075CF03E4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4B5A-4A87-932C-5F075CF03E4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Лист1!$C$2</c:f>
              <c:numCache>
                <c:formatCode>General</c:formatCode>
                <c:ptCount val="1"/>
                <c:pt idx="0">
                  <c:v>4.5999999999999996</c:v>
                </c:pt>
              </c:numCache>
            </c:numRef>
          </c:val>
          <c:extLst>
            <c:ext xmlns:c16="http://schemas.microsoft.com/office/drawing/2014/chart" uri="{C3380CC4-5D6E-409C-BE32-E72D297353CC}">
              <c16:uniqueId val="{0000000F-4B5A-4A87-932C-5F075CF03E4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Лист1!$D$2</c:f>
              <c:numCache>
                <c:formatCode>General</c:formatCode>
                <c:ptCount val="1"/>
                <c:pt idx="0">
                  <c:v>4.9000000000000004</c:v>
                </c:pt>
              </c:numCache>
            </c:numRef>
          </c:val>
          <c:extLst>
            <c:ext xmlns:c16="http://schemas.microsoft.com/office/drawing/2014/chart" uri="{C3380CC4-5D6E-409C-BE32-E72D297353CC}">
              <c16:uniqueId val="{00000010-4B5A-4A87-932C-5F075CF03E4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4B5A-4A87-932C-5F075CF03E4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4B5A-4A87-932C-5F075CF03E4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Лист1!$G$2</c:f>
              <c:numCache>
                <c:formatCode>General</c:formatCode>
                <c:ptCount val="1"/>
                <c:pt idx="0">
                  <c:v>4.5999999999999996</c:v>
                </c:pt>
              </c:numCache>
            </c:numRef>
          </c:val>
          <c:extLst>
            <c:ext xmlns:c16="http://schemas.microsoft.com/office/drawing/2014/chart" uri="{C3380CC4-5D6E-409C-BE32-E72D297353CC}">
              <c16:uniqueId val="{00000013-4B5A-4A87-932C-5F075CF03E42}"/>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4B5A-4A87-932C-5F075CF03E42}"/>
            </c:ext>
          </c:extLst>
        </c:ser>
        <c:dLbls>
          <c:showLegendKey val="0"/>
          <c:showVal val="0"/>
          <c:showCatName val="0"/>
          <c:showSerName val="0"/>
          <c:showPercent val="0"/>
          <c:showBubbleSize val="0"/>
        </c:dLbls>
        <c:gapWidth val="100"/>
        <c:axId val="258101248"/>
        <c:axId val="258322944"/>
      </c:barChart>
      <c:catAx>
        <c:axId val="258101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2944"/>
        <c:crosses val="autoZero"/>
        <c:auto val="1"/>
        <c:lblAlgn val="ctr"/>
        <c:lblOffset val="100"/>
        <c:noMultiLvlLbl val="0"/>
      </c:catAx>
      <c:valAx>
        <c:axId val="25832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101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586-49A6-A11E-F08E0AF69DD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586-49A6-A11E-F08E0AF69DD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86-49A6-A11E-F08E0AF69DD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86-49A6-A11E-F08E0AF69DD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86-49A6-A11E-F08E0AF69DD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86-49A6-A11E-F08E0AF69DD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86-49A6-A11E-F08E0AF69DD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86-49A6-A11E-F08E0AF69DD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6586-49A6-A11E-F08E0AF69DD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6586-49A6-A11E-F08E0AF69DD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Лист1!$D$2</c:f>
              <c:numCache>
                <c:formatCode>General</c:formatCode>
                <c:ptCount val="1"/>
                <c:pt idx="0">
                  <c:v>4.9000000000000004</c:v>
                </c:pt>
              </c:numCache>
            </c:numRef>
          </c:val>
          <c:extLst>
            <c:ext xmlns:c16="http://schemas.microsoft.com/office/drawing/2014/chart" uri="{C3380CC4-5D6E-409C-BE32-E72D297353CC}">
              <c16:uniqueId val="{00000010-6586-49A6-A11E-F08E0AF69DD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6586-49A6-A11E-F08E0AF69DD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6586-49A6-A11E-F08E0AF69DD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6586-49A6-A11E-F08E0AF69DDA}"/>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6586-49A6-A11E-F08E0AF69DDA}"/>
            </c:ext>
          </c:extLst>
        </c:ser>
        <c:dLbls>
          <c:showLegendKey val="0"/>
          <c:showVal val="0"/>
          <c:showCatName val="0"/>
          <c:showSerName val="0"/>
          <c:showPercent val="0"/>
          <c:showBubbleSize val="0"/>
        </c:dLbls>
        <c:gapWidth val="100"/>
        <c:axId val="258056704"/>
        <c:axId val="258325248"/>
      </c:barChart>
      <c:catAx>
        <c:axId val="25805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5248"/>
        <c:crosses val="autoZero"/>
        <c:auto val="1"/>
        <c:lblAlgn val="ctr"/>
        <c:lblOffset val="100"/>
        <c:noMultiLvlLbl val="0"/>
      </c:catAx>
      <c:valAx>
        <c:axId val="2583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056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89D-4C37-AF8F-19425FC0BB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89D-4C37-AF8F-19425FC0BB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9D-4C37-AF8F-19425FC0BB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9D-4C37-AF8F-19425FC0BB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9D-4C37-AF8F-19425FC0BB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9D-4C37-AF8F-19425FC0BB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9D-4C37-AF8F-19425FC0BB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9D-4C37-AF8F-19425FC0BB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389D-4C37-AF8F-19425FC0BBB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389D-4C37-AF8F-19425FC0BBB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Лист1!$D$2</c:f>
              <c:numCache>
                <c:formatCode>General</c:formatCode>
                <c:ptCount val="1"/>
                <c:pt idx="0">
                  <c:v>4.9000000000000004</c:v>
                </c:pt>
              </c:numCache>
            </c:numRef>
          </c:val>
          <c:extLst>
            <c:ext xmlns:c16="http://schemas.microsoft.com/office/drawing/2014/chart" uri="{C3380CC4-5D6E-409C-BE32-E72D297353CC}">
              <c16:uniqueId val="{00000010-389D-4C37-AF8F-19425FC0BBB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389D-4C37-AF8F-19425FC0BBB1}"/>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389D-4C37-AF8F-19425FC0BB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389D-4C37-AF8F-19425FC0BBB1}"/>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389D-4C37-AF8F-19425FC0BBB1}"/>
            </c:ext>
          </c:extLst>
        </c:ser>
        <c:dLbls>
          <c:showLegendKey val="0"/>
          <c:showVal val="0"/>
          <c:showCatName val="0"/>
          <c:showSerName val="0"/>
          <c:showPercent val="0"/>
          <c:showBubbleSize val="0"/>
        </c:dLbls>
        <c:gapWidth val="100"/>
        <c:axId val="259598336"/>
        <c:axId val="259007616"/>
      </c:barChart>
      <c:catAx>
        <c:axId val="259598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007616"/>
        <c:crosses val="autoZero"/>
        <c:auto val="1"/>
        <c:lblAlgn val="ctr"/>
        <c:lblOffset val="100"/>
        <c:noMultiLvlLbl val="0"/>
      </c:catAx>
      <c:valAx>
        <c:axId val="25900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59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00E-4FED-A083-A01F65CF3AF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00E-4FED-A083-A01F65CF3AF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0E-4FED-A083-A01F65CF3AF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0E-4FED-A083-A01F65CF3AF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0E-4FED-A083-A01F65CF3AF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0E-4FED-A083-A01F65CF3AF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0E-4FED-A083-A01F65CF3AF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0E-4FED-A083-A01F65CF3AF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300E-4FED-A083-A01F65CF3AF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300E-4FED-A083-A01F65CF3AF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Лист1!$D$2</c:f>
              <c:numCache>
                <c:formatCode>General</c:formatCode>
                <c:ptCount val="1"/>
                <c:pt idx="0">
                  <c:v>4.9000000000000004</c:v>
                </c:pt>
              </c:numCache>
            </c:numRef>
          </c:val>
          <c:extLst>
            <c:ext xmlns:c16="http://schemas.microsoft.com/office/drawing/2014/chart" uri="{C3380CC4-5D6E-409C-BE32-E72D297353CC}">
              <c16:uniqueId val="{00000010-300E-4FED-A083-A01F65CF3AF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Лист1!$E$2</c:f>
              <c:numCache>
                <c:formatCode>General</c:formatCode>
                <c:ptCount val="1"/>
                <c:pt idx="0">
                  <c:v>4.7</c:v>
                </c:pt>
              </c:numCache>
            </c:numRef>
          </c:val>
          <c:extLst>
            <c:ext xmlns:c16="http://schemas.microsoft.com/office/drawing/2014/chart" uri="{C3380CC4-5D6E-409C-BE32-E72D297353CC}">
              <c16:uniqueId val="{00000011-300E-4FED-A083-A01F65CF3AF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300E-4FED-A083-A01F65CF3AF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300E-4FED-A083-A01F65CF3AFA}"/>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300E-4FED-A083-A01F65CF3AF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7956989247311E-2"/>
          <c:y val="0.28020488985148062"/>
          <c:w val="0.97634408602150535"/>
          <c:h val="0.5364874837463649"/>
        </c:manualLayout>
      </c:layout>
      <c:barChart>
        <c:barDir val="col"/>
        <c:grouping val="clustered"/>
        <c:varyColors val="0"/>
        <c:ser>
          <c:idx val="0"/>
          <c:order val="0"/>
          <c:tx>
            <c:strRef>
              <c:f>Sheet1!$B$1</c:f>
              <c:strCache>
                <c:ptCount val="1"/>
                <c:pt idx="0">
                  <c:v>BM</c:v>
                </c:pt>
              </c:strCache>
            </c:strRef>
          </c:tx>
          <c:spPr>
            <a:solidFill>
              <a:schemeClr val="accent1"/>
            </a:solidFill>
            <a:ln>
              <a:noFill/>
            </a:ln>
            <a:effectLst/>
          </c:spPr>
          <c:invertIfNegative val="0"/>
          <c:dLbls>
            <c:dLbl>
              <c:idx val="1"/>
              <c:layout>
                <c:manualLayout>
                  <c:x val="-3.9426067844190946E-17"/>
                  <c:y val="-5.7476417555990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64-41CD-91DA-EAF792D9A082}"/>
                </c:ext>
              </c:extLst>
            </c:dLbl>
            <c:dLbl>
              <c:idx val="3"/>
              <c:layout>
                <c:manualLayout>
                  <c:x val="-2.1505376344086811E-3"/>
                  <c:y val="7.184552194498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64-41CD-91DA-EAF792D9A082}"/>
                </c:ext>
              </c:extLst>
            </c:dLbl>
            <c:dLbl>
              <c:idx val="4"/>
              <c:layout>
                <c:manualLayout>
                  <c:x val="-3.2258064516129032E-3"/>
                  <c:y val="6.4660969750489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964-41CD-91DA-EAF792D9A08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3.3</c:v>
                </c:pt>
                <c:pt idx="1">
                  <c:v>1.7</c:v>
                </c:pt>
                <c:pt idx="2">
                  <c:v>3.9</c:v>
                </c:pt>
                <c:pt idx="3">
                  <c:v>4.2</c:v>
                </c:pt>
                <c:pt idx="4">
                  <c:v>4.2</c:v>
                </c:pt>
              </c:numCache>
            </c:numRef>
          </c:val>
          <c:extLst>
            <c:ext xmlns:c16="http://schemas.microsoft.com/office/drawing/2014/chart" uri="{C3380CC4-5D6E-409C-BE32-E72D297353CC}">
              <c16:uniqueId val="{00000000-0964-41CD-91DA-EAF792D9A082}"/>
            </c:ext>
          </c:extLst>
        </c:ser>
        <c:ser>
          <c:idx val="1"/>
          <c:order val="1"/>
          <c:tx>
            <c:strRef>
              <c:f>Sheet1!$C$1</c:f>
              <c:strCache>
                <c:ptCount val="1"/>
                <c:pt idx="0">
                  <c:v>ȘSE</c:v>
                </c:pt>
              </c:strCache>
            </c:strRef>
          </c:tx>
          <c:spPr>
            <a:solidFill>
              <a:schemeClr val="accent2"/>
            </a:solidFill>
            <a:ln>
              <a:noFill/>
            </a:ln>
            <a:effectLst/>
          </c:spPr>
          <c:invertIfNegative val="0"/>
          <c:dLbls>
            <c:dLbl>
              <c:idx val="1"/>
              <c:layout>
                <c:manualLayout>
                  <c:x val="2.1505376344086021E-3"/>
                  <c:y val="-3.9515037069743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64-41CD-91DA-EAF792D9A082}"/>
                </c:ext>
              </c:extLst>
            </c:dLbl>
            <c:dLbl>
              <c:idx val="3"/>
              <c:layout>
                <c:manualLayout>
                  <c:x val="-7.526881720430029E-3"/>
                  <c:y val="5.7476417555990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964-41CD-91DA-EAF792D9A08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4.2</c:v>
                </c:pt>
                <c:pt idx="1">
                  <c:v>1.4</c:v>
                </c:pt>
                <c:pt idx="2">
                  <c:v>4.5</c:v>
                </c:pt>
                <c:pt idx="3">
                  <c:v>4.5999999999999996</c:v>
                </c:pt>
                <c:pt idx="4">
                  <c:v>4.5999999999999996</c:v>
                </c:pt>
              </c:numCache>
            </c:numRef>
          </c:val>
          <c:extLst>
            <c:ext xmlns:c16="http://schemas.microsoft.com/office/drawing/2014/chart" uri="{C3380CC4-5D6E-409C-BE32-E72D297353CC}">
              <c16:uniqueId val="{00000001-0964-41CD-91DA-EAF792D9A082}"/>
            </c:ext>
          </c:extLst>
        </c:ser>
        <c:ser>
          <c:idx val="2"/>
          <c:order val="2"/>
          <c:tx>
            <c:strRef>
              <c:f>Sheet1!$D$1</c:f>
              <c:strCache>
                <c:ptCount val="1"/>
                <c:pt idx="0">
                  <c:v>ȘE</c:v>
                </c:pt>
              </c:strCache>
            </c:strRef>
          </c:tx>
          <c:spPr>
            <a:solidFill>
              <a:schemeClr val="accent3"/>
            </a:solidFill>
            <a:ln>
              <a:noFill/>
            </a:ln>
            <a:effectLst/>
          </c:spPr>
          <c:invertIfNegative val="0"/>
          <c:dLbls>
            <c:dLbl>
              <c:idx val="2"/>
              <c:layout>
                <c:manualLayout>
                  <c:x val="1.0752688172043011E-3"/>
                  <c:y val="-5.3884141458741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64-41CD-91DA-EAF792D9A082}"/>
                </c:ext>
              </c:extLst>
            </c:dLbl>
            <c:dLbl>
              <c:idx val="3"/>
              <c:layout>
                <c:manualLayout>
                  <c:x val="-5.3763440860216628E-3"/>
                  <c:y val="1.0776828291748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64-41CD-91DA-EAF792D9A082}"/>
                </c:ext>
              </c:extLst>
            </c:dLbl>
            <c:dLbl>
              <c:idx val="4"/>
              <c:layout>
                <c:manualLayout>
                  <c:x val="-1.0752688172043011E-3"/>
                  <c:y val="-7.543779804223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964-41CD-91DA-EAF792D9A08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Sheet1!$D$2:$D$6</c:f>
              <c:numCache>
                <c:formatCode>General</c:formatCode>
                <c:ptCount val="5"/>
                <c:pt idx="0">
                  <c:v>2.6</c:v>
                </c:pt>
                <c:pt idx="1">
                  <c:v>1.3</c:v>
                </c:pt>
                <c:pt idx="2">
                  <c:v>4.7</c:v>
                </c:pt>
                <c:pt idx="3">
                  <c:v>4.7</c:v>
                </c:pt>
                <c:pt idx="4">
                  <c:v>4.7</c:v>
                </c:pt>
              </c:numCache>
            </c:numRef>
          </c:val>
          <c:extLst>
            <c:ext xmlns:c16="http://schemas.microsoft.com/office/drawing/2014/chart" uri="{C3380CC4-5D6E-409C-BE32-E72D297353CC}">
              <c16:uniqueId val="{00000002-0964-41CD-91DA-EAF792D9A082}"/>
            </c:ext>
          </c:extLst>
        </c:ser>
        <c:ser>
          <c:idx val="3"/>
          <c:order val="3"/>
          <c:tx>
            <c:strRef>
              <c:f>Sheet1!$E$1</c:f>
              <c:strCache>
                <c:ptCount val="1"/>
                <c:pt idx="0">
                  <c:v>Drept</c:v>
                </c:pt>
              </c:strCache>
            </c:strRef>
          </c:tx>
          <c:spPr>
            <a:solidFill>
              <a:schemeClr val="accent4"/>
            </a:solidFill>
            <a:ln>
              <a:noFill/>
            </a:ln>
            <a:effectLst/>
          </c:spPr>
          <c:invertIfNegative val="0"/>
          <c:dLbls>
            <c:dLbl>
              <c:idx val="1"/>
              <c:layout>
                <c:manualLayout>
                  <c:x val="4.3010752688171653E-3"/>
                  <c:y val="-8.2622350236736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64-41CD-91DA-EAF792D9A08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Sheet1!$E$2:$E$6</c:f>
              <c:numCache>
                <c:formatCode>General</c:formatCode>
                <c:ptCount val="5"/>
                <c:pt idx="0">
                  <c:v>3.4</c:v>
                </c:pt>
                <c:pt idx="1">
                  <c:v>2.2000000000000002</c:v>
                </c:pt>
                <c:pt idx="2">
                  <c:v>4.5</c:v>
                </c:pt>
                <c:pt idx="3">
                  <c:v>4.7</c:v>
                </c:pt>
                <c:pt idx="4">
                  <c:v>4.7</c:v>
                </c:pt>
              </c:numCache>
            </c:numRef>
          </c:val>
          <c:extLst>
            <c:ext xmlns:c16="http://schemas.microsoft.com/office/drawing/2014/chart" uri="{C3380CC4-5D6E-409C-BE32-E72D297353CC}">
              <c16:uniqueId val="{00000004-0964-41CD-91DA-EAF792D9A082}"/>
            </c:ext>
          </c:extLst>
        </c:ser>
        <c:ser>
          <c:idx val="4"/>
          <c:order val="4"/>
          <c:tx>
            <c:strRef>
              <c:f>Sheet1!$F$1</c:f>
              <c:strCache>
                <c:ptCount val="1"/>
                <c:pt idx="0">
                  <c:v>Litere</c:v>
                </c:pt>
              </c:strCache>
            </c:strRef>
          </c:tx>
          <c:spPr>
            <a:solidFill>
              <a:schemeClr val="accent5"/>
            </a:solidFill>
            <a:ln>
              <a:noFill/>
            </a:ln>
            <a:effectLst/>
          </c:spPr>
          <c:invertIfNegative val="0"/>
          <c:dLbls>
            <c:dLbl>
              <c:idx val="0"/>
              <c:layout>
                <c:manualLayout>
                  <c:x val="7.526881720430088E-3"/>
                  <c:y val="5.0291865361491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64-41CD-91DA-EAF792D9A082}"/>
                </c:ext>
              </c:extLst>
            </c:dLbl>
            <c:dLbl>
              <c:idx val="2"/>
              <c:layout>
                <c:manualLayout>
                  <c:x val="-1.0752688172043011E-3"/>
                  <c:y val="6.1068693653240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64-41CD-91DA-EAF792D9A082}"/>
                </c:ext>
              </c:extLst>
            </c:dLbl>
            <c:dLbl>
              <c:idx val="3"/>
              <c:layout>
                <c:manualLayout>
                  <c:x val="2.1505376344086021E-3"/>
                  <c:y val="5.029186536149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964-41CD-91DA-EAF792D9A082}"/>
                </c:ext>
              </c:extLst>
            </c:dLbl>
            <c:dLbl>
              <c:idx val="4"/>
              <c:layout>
                <c:manualLayout>
                  <c:x val="1.0752688172043011E-3"/>
                  <c:y val="5.029186536149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964-41CD-91DA-EAF792D9A08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Sheet1!$F$2:$F$6</c:f>
              <c:numCache>
                <c:formatCode>General</c:formatCode>
                <c:ptCount val="5"/>
                <c:pt idx="0">
                  <c:v>3.4</c:v>
                </c:pt>
                <c:pt idx="1">
                  <c:v>1.3</c:v>
                </c:pt>
                <c:pt idx="2">
                  <c:v>4.2</c:v>
                </c:pt>
                <c:pt idx="3">
                  <c:v>4.3</c:v>
                </c:pt>
                <c:pt idx="4">
                  <c:v>4.0999999999999996</c:v>
                </c:pt>
              </c:numCache>
            </c:numRef>
          </c:val>
          <c:extLst>
            <c:ext xmlns:c16="http://schemas.microsoft.com/office/drawing/2014/chart" uri="{C3380CC4-5D6E-409C-BE32-E72D297353CC}">
              <c16:uniqueId val="{00000005-0964-41CD-91DA-EAF792D9A082}"/>
            </c:ext>
          </c:extLst>
        </c:ser>
        <c:ser>
          <c:idx val="5"/>
          <c:order val="5"/>
          <c:tx>
            <c:strRef>
              <c:f>Sheet1!$G$1</c:f>
              <c:strCache>
                <c:ptCount val="1"/>
                <c:pt idx="0">
                  <c:v>IID</c:v>
                </c:pt>
              </c:strCache>
            </c:strRef>
          </c:tx>
          <c:spPr>
            <a:solidFill>
              <a:schemeClr val="accent6"/>
            </a:solidFill>
            <a:ln>
              <a:noFill/>
            </a:ln>
            <a:effectLst/>
          </c:spPr>
          <c:invertIfNegative val="0"/>
          <c:dLbls>
            <c:dLbl>
              <c:idx val="0"/>
              <c:layout>
                <c:manualLayout>
                  <c:x val="8.6021505376343895E-3"/>
                  <c:y val="-3.9515037069743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64-41CD-91DA-EAF792D9A082}"/>
                </c:ext>
              </c:extLst>
            </c:dLbl>
            <c:dLbl>
              <c:idx val="2"/>
              <c:layout>
                <c:manualLayout>
                  <c:x val="0"/>
                  <c:y val="-6.4660969750489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964-41CD-91DA-EAF792D9A082}"/>
                </c:ext>
              </c:extLst>
            </c:dLbl>
            <c:dLbl>
              <c:idx val="4"/>
              <c:layout>
                <c:manualLayout>
                  <c:x val="2.1505376344084443E-3"/>
                  <c:y val="-4.3107313166993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964-41CD-91DA-EAF792D9A08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Sheet1!$G$2:$G$6</c:f>
              <c:numCache>
                <c:formatCode>General</c:formatCode>
                <c:ptCount val="5"/>
                <c:pt idx="0">
                  <c:v>3.6</c:v>
                </c:pt>
                <c:pt idx="1">
                  <c:v>2.1</c:v>
                </c:pt>
                <c:pt idx="2">
                  <c:v>4.4000000000000004</c:v>
                </c:pt>
                <c:pt idx="3">
                  <c:v>4.5999999999999996</c:v>
                </c:pt>
                <c:pt idx="4">
                  <c:v>4.4000000000000004</c:v>
                </c:pt>
              </c:numCache>
            </c:numRef>
          </c:val>
          <c:extLst>
            <c:ext xmlns:c16="http://schemas.microsoft.com/office/drawing/2014/chart" uri="{C3380CC4-5D6E-409C-BE32-E72D297353CC}">
              <c16:uniqueId val="{00000006-0964-41CD-91DA-EAF792D9A082}"/>
            </c:ext>
          </c:extLst>
        </c:ser>
        <c:ser>
          <c:idx val="6"/>
          <c:order val="6"/>
          <c:tx>
            <c:strRef>
              <c:f>Sheet1!$H$1</c:f>
              <c:strCache>
                <c:ptCount val="1"/>
                <c:pt idx="0">
                  <c:v>Total</c:v>
                </c:pt>
              </c:strCache>
            </c:strRef>
          </c:tx>
          <c:spPr>
            <a:solidFill>
              <a:schemeClr val="accent1">
                <a:lumMod val="60000"/>
              </a:schemeClr>
            </a:solidFill>
            <a:ln>
              <a:noFill/>
            </a:ln>
            <a:effectLst/>
          </c:spPr>
          <c:invertIfNegative val="0"/>
          <c:dLbls>
            <c:dLbl>
              <c:idx val="0"/>
              <c:layout>
                <c:manualLayout>
                  <c:x val="3.0107526881720432E-2"/>
                  <c:y val="-6.58576343232278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64-41CD-91DA-EAF792D9A082}"/>
                </c:ext>
              </c:extLst>
            </c:dLbl>
            <c:dLbl>
              <c:idx val="3"/>
              <c:layout>
                <c:manualLayout>
                  <c:x val="0"/>
                  <c:y val="6.106869365324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964-41CD-91DA-EAF792D9A082}"/>
                </c:ext>
              </c:extLst>
            </c:dLbl>
            <c:dLbl>
              <c:idx val="4"/>
              <c:layout>
                <c:manualLayout>
                  <c:x val="9.6774193548387101E-3"/>
                  <c:y val="3.5922760972494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964-41CD-91DA-EAF792D9A082}"/>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Sheet1!$H$2:$H$6</c:f>
              <c:numCache>
                <c:formatCode>General</c:formatCode>
                <c:ptCount val="5"/>
                <c:pt idx="0">
                  <c:v>3.6</c:v>
                </c:pt>
                <c:pt idx="1">
                  <c:v>1.5</c:v>
                </c:pt>
                <c:pt idx="2">
                  <c:v>4.3</c:v>
                </c:pt>
                <c:pt idx="3">
                  <c:v>4.4000000000000004</c:v>
                </c:pt>
                <c:pt idx="4">
                  <c:v>4.4000000000000004</c:v>
                </c:pt>
              </c:numCache>
            </c:numRef>
          </c:val>
          <c:extLst>
            <c:ext xmlns:c16="http://schemas.microsoft.com/office/drawing/2014/chart" uri="{C3380CC4-5D6E-409C-BE32-E72D297353CC}">
              <c16:uniqueId val="{00000007-0964-41CD-91DA-EAF792D9A082}"/>
            </c:ext>
          </c:extLst>
        </c:ser>
        <c:dLbls>
          <c:showLegendKey val="0"/>
          <c:showVal val="1"/>
          <c:showCatName val="0"/>
          <c:showSerName val="0"/>
          <c:showPercent val="0"/>
          <c:showBubbleSize val="0"/>
        </c:dLbls>
        <c:gapWidth val="150"/>
        <c:overlap val="-25"/>
        <c:axId val="1936955439"/>
        <c:axId val="1936963759"/>
      </c:barChart>
      <c:catAx>
        <c:axId val="193695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936963759"/>
        <c:crosses val="autoZero"/>
        <c:auto val="1"/>
        <c:lblAlgn val="ctr"/>
        <c:lblOffset val="100"/>
        <c:noMultiLvlLbl val="0"/>
      </c:catAx>
      <c:valAx>
        <c:axId val="1936963759"/>
        <c:scaling>
          <c:orientation val="minMax"/>
        </c:scaling>
        <c:delete val="1"/>
        <c:axPos val="l"/>
        <c:numFmt formatCode="General" sourceLinked="1"/>
        <c:majorTickMark val="none"/>
        <c:minorTickMark val="none"/>
        <c:tickLblPos val="nextTo"/>
        <c:crossAx val="19369554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97339859544578"/>
          <c:y val="0.12058820072864027"/>
          <c:w val="0.37174292402638864"/>
          <c:h val="0.82116347396873912"/>
        </c:manualLayout>
      </c:layout>
      <c:doughnutChart>
        <c:varyColors val="1"/>
        <c:ser>
          <c:idx val="0"/>
          <c:order val="0"/>
          <c:tx>
            <c:strRef>
              <c:f>Foaie1!$B$1</c:f>
              <c:strCache>
                <c:ptCount val="1"/>
                <c:pt idx="0">
                  <c:v>Ani de studii</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Foaie1!$A$2:$A$5</c:f>
              <c:strCache>
                <c:ptCount val="4"/>
                <c:pt idx="0">
                  <c:v>1</c:v>
                </c:pt>
                <c:pt idx="1">
                  <c:v>2</c:v>
                </c:pt>
                <c:pt idx="2">
                  <c:v>3</c:v>
                </c:pt>
                <c:pt idx="3">
                  <c:v>4 (5)</c:v>
                </c:pt>
              </c:strCache>
            </c:strRef>
          </c:cat>
          <c:val>
            <c:numRef>
              <c:f>Foaie1!$B$2:$B$5</c:f>
              <c:numCache>
                <c:formatCode>0.0%</c:formatCode>
                <c:ptCount val="4"/>
                <c:pt idx="0">
                  <c:v>0.223</c:v>
                </c:pt>
                <c:pt idx="1">
                  <c:v>0.4</c:v>
                </c:pt>
                <c:pt idx="2">
                  <c:v>0.20499999999999999</c:v>
                </c:pt>
                <c:pt idx="3">
                  <c:v>0.17199999999999999</c:v>
                </c:pt>
              </c:numCache>
            </c:numRef>
          </c:val>
          <c:extLst>
            <c:ext xmlns:c16="http://schemas.microsoft.com/office/drawing/2014/chart" uri="{C3380CC4-5D6E-409C-BE32-E72D297353CC}">
              <c16:uniqueId val="{00000000-A1DF-4156-A82A-E1BCE1B14C88}"/>
            </c:ext>
          </c:extLst>
        </c:ser>
        <c:dLbls>
          <c:showLegendKey val="0"/>
          <c:showVal val="0"/>
          <c:showCatName val="0"/>
          <c:showSerName val="0"/>
          <c:showPercent val="1"/>
          <c:showBubbleSize val="0"/>
          <c:showLeaderLines val="1"/>
        </c:dLbls>
        <c:firstSliceAng val="0"/>
        <c:holeSize val="50"/>
      </c:doughnutChart>
    </c:plotArea>
    <c:legend>
      <c:legendPos val="t"/>
      <c:overlay val="0"/>
    </c:legend>
    <c:plotVisOnly val="1"/>
    <c:dispBlanksAs val="gap"/>
    <c:showDLblsOverMax val="0"/>
  </c:chart>
  <c:txPr>
    <a:bodyPr/>
    <a:lstStyle/>
    <a:p>
      <a:pPr>
        <a:defRPr sz="36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82570806100218E-2"/>
          <c:y val="0.11991746286922805"/>
          <c:w val="0.97603485838779958"/>
          <c:h val="0.34574449849544531"/>
        </c:manualLayout>
      </c:layout>
      <c:barChart>
        <c:barDir val="col"/>
        <c:grouping val="clustered"/>
        <c:varyColors val="0"/>
        <c:ser>
          <c:idx val="0"/>
          <c:order val="0"/>
          <c:tx>
            <c:strRef>
              <c:f>Лист1!$B$1</c:f>
              <c:strCache>
                <c:ptCount val="1"/>
                <c:pt idx="0">
                  <c:v>2020-2021</c:v>
                </c:pt>
              </c:strCache>
            </c:strRef>
          </c:tx>
          <c:spPr>
            <a:solidFill>
              <a:schemeClr val="accent1"/>
            </a:solidFill>
            <a:ln>
              <a:noFill/>
            </a:ln>
            <a:effectLst/>
          </c:spPr>
          <c:invertIfNegative val="0"/>
          <c:dLbls>
            <c:dLbl>
              <c:idx val="8"/>
              <c:layout>
                <c:manualLayout>
                  <c:x val="-5.4466230936819175E-3"/>
                  <c:y val="2.3076923076923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FF-4EED-986C-0F2D319D170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Лист1!$B$2:$B$15</c:f>
              <c:numCache>
                <c:formatCode>General</c:formatCode>
                <c:ptCount val="14"/>
                <c:pt idx="0">
                  <c:v>4.37</c:v>
                </c:pt>
                <c:pt idx="1">
                  <c:v>4.25</c:v>
                </c:pt>
                <c:pt idx="2">
                  <c:v>4.24</c:v>
                </c:pt>
                <c:pt idx="3">
                  <c:v>4.1100000000000003</c:v>
                </c:pt>
                <c:pt idx="4">
                  <c:v>4.0999999999999996</c:v>
                </c:pt>
                <c:pt idx="5">
                  <c:v>4.17</c:v>
                </c:pt>
                <c:pt idx="6">
                  <c:v>4.17</c:v>
                </c:pt>
                <c:pt idx="7">
                  <c:v>4.13</c:v>
                </c:pt>
                <c:pt idx="8">
                  <c:v>4.57</c:v>
                </c:pt>
                <c:pt idx="9">
                  <c:v>4.4000000000000004</c:v>
                </c:pt>
                <c:pt idx="10">
                  <c:v>4.28</c:v>
                </c:pt>
                <c:pt idx="11">
                  <c:v>4.16</c:v>
                </c:pt>
                <c:pt idx="12">
                  <c:v>4.41</c:v>
                </c:pt>
                <c:pt idx="13">
                  <c:v>4.26</c:v>
                </c:pt>
              </c:numCache>
            </c:numRef>
          </c:val>
          <c:extLst>
            <c:ext xmlns:c16="http://schemas.microsoft.com/office/drawing/2014/chart" uri="{C3380CC4-5D6E-409C-BE32-E72D297353CC}">
              <c16:uniqueId val="{00000000-B0C9-4F24-AABB-84409994AFDB}"/>
            </c:ext>
          </c:extLst>
        </c:ser>
        <c:ser>
          <c:idx val="1"/>
          <c:order val="1"/>
          <c:tx>
            <c:strRef>
              <c:f>Лист1!$C$1</c:f>
              <c:strCache>
                <c:ptCount val="1"/>
                <c:pt idx="0">
                  <c:v>2021-2022</c:v>
                </c:pt>
              </c:strCache>
            </c:strRef>
          </c:tx>
          <c:spPr>
            <a:solidFill>
              <a:schemeClr val="accent2"/>
            </a:solidFill>
            <a:ln>
              <a:noFill/>
            </a:ln>
            <a:effectLst/>
          </c:spPr>
          <c:invertIfNegative val="0"/>
          <c:dLbls>
            <c:dLbl>
              <c:idx val="8"/>
              <c:layout>
                <c:manualLayout>
                  <c:x val="6.5359477124182211E-3"/>
                  <c:y val="-1.5384615384615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FF-4EED-986C-0F2D319D170D}"/>
                </c:ext>
              </c:extLst>
            </c:dLbl>
            <c:dLbl>
              <c:idx val="12"/>
              <c:layout>
                <c:manualLayout>
                  <c:x val="2.1786492374727671E-3"/>
                  <c:y val="-1.7948717948717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FF-4EED-986C-0F2D319D17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Лист1!$C$2:$C$15</c:f>
              <c:numCache>
                <c:formatCode>0.00</c:formatCode>
                <c:ptCount val="14"/>
                <c:pt idx="0">
                  <c:v>4.5333333333333341</c:v>
                </c:pt>
                <c:pt idx="1">
                  <c:v>4.5</c:v>
                </c:pt>
                <c:pt idx="2">
                  <c:v>4.4333333333333336</c:v>
                </c:pt>
                <c:pt idx="3">
                  <c:v>4.3999999999999995</c:v>
                </c:pt>
                <c:pt idx="4">
                  <c:v>4.3999999999999995</c:v>
                </c:pt>
                <c:pt idx="5">
                  <c:v>4.4333333333333336</c:v>
                </c:pt>
                <c:pt idx="6">
                  <c:v>4.4333333333333336</c:v>
                </c:pt>
                <c:pt idx="7">
                  <c:v>4.4666666666666659</c:v>
                </c:pt>
                <c:pt idx="8">
                  <c:v>4.5999999999999996</c:v>
                </c:pt>
                <c:pt idx="9">
                  <c:v>4.5333333333333332</c:v>
                </c:pt>
                <c:pt idx="10">
                  <c:v>4.5333333333333332</c:v>
                </c:pt>
                <c:pt idx="11">
                  <c:v>4.5333333333333332</c:v>
                </c:pt>
                <c:pt idx="12">
                  <c:v>4.4666666666666659</c:v>
                </c:pt>
                <c:pt idx="13">
                  <c:v>4.4666666666666659</c:v>
                </c:pt>
              </c:numCache>
            </c:numRef>
          </c:val>
          <c:extLst>
            <c:ext xmlns:c16="http://schemas.microsoft.com/office/drawing/2014/chart" uri="{C3380CC4-5D6E-409C-BE32-E72D297353CC}">
              <c16:uniqueId val="{00000001-31FF-4EED-986C-0F2D319D170D}"/>
            </c:ext>
          </c:extLst>
        </c:ser>
        <c:dLbls>
          <c:showLegendKey val="0"/>
          <c:showVal val="1"/>
          <c:showCatName val="0"/>
          <c:showSerName val="0"/>
          <c:showPercent val="0"/>
          <c:showBubbleSize val="0"/>
        </c:dLbls>
        <c:gapWidth val="150"/>
        <c:axId val="180654592"/>
        <c:axId val="180710784"/>
      </c:barChart>
      <c:catAx>
        <c:axId val="18065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710784"/>
        <c:crosses val="autoZero"/>
        <c:auto val="1"/>
        <c:lblAlgn val="ctr"/>
        <c:lblOffset val="100"/>
        <c:noMultiLvlLbl val="0"/>
      </c:catAx>
      <c:valAx>
        <c:axId val="180710784"/>
        <c:scaling>
          <c:orientation val="minMax"/>
        </c:scaling>
        <c:delete val="1"/>
        <c:axPos val="l"/>
        <c:numFmt formatCode="General" sourceLinked="1"/>
        <c:majorTickMark val="none"/>
        <c:minorTickMark val="none"/>
        <c:tickLblPos val="nextTo"/>
        <c:crossAx val="180654592"/>
        <c:crosses val="autoZero"/>
        <c:crossBetween val="between"/>
      </c:valAx>
      <c:spPr>
        <a:noFill/>
        <a:ln>
          <a:noFill/>
        </a:ln>
        <a:effectLst/>
      </c:spPr>
    </c:plotArea>
    <c:legend>
      <c:legendPos val="t"/>
      <c:layout>
        <c:manualLayout>
          <c:xMode val="edge"/>
          <c:yMode val="edge"/>
          <c:x val="0.37241409774758549"/>
          <c:y val="5.1282051282051282E-3"/>
          <c:w val="0.25081442025629147"/>
          <c:h val="6.59886937209771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0.23925634295713039"/>
          <c:w val="0.95601851851851849"/>
          <c:h val="0.70685289338832646"/>
        </c:manualLayout>
      </c:layout>
      <c:pie3DChart>
        <c:varyColors val="1"/>
        <c:dLbls>
          <c:showLegendKey val="0"/>
          <c:showVal val="0"/>
          <c:showCatName val="0"/>
          <c:showSerName val="0"/>
          <c:showPercent val="1"/>
          <c:showBubbleSize val="0"/>
          <c:showLeaderLines val="0"/>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Medii 2021-2022</c:v>
                </c:pt>
                <c:pt idx="1">
                  <c:v>Medii 2020-2021</c:v>
                </c:pt>
                <c:pt idx="2">
                  <c:v>Medii 2019-2020</c:v>
                </c:pt>
              </c:strCache>
            </c:strRef>
          </c:cat>
          <c:val>
            <c:numRef>
              <c:f>Лист1!$B$2:$B$4</c:f>
              <c:numCache>
                <c:formatCode>General</c:formatCode>
                <c:ptCount val="3"/>
                <c:pt idx="0">
                  <c:v>4.3</c:v>
                </c:pt>
                <c:pt idx="1">
                  <c:v>4.4000000000000004</c:v>
                </c:pt>
                <c:pt idx="2">
                  <c:v>4</c:v>
                </c:pt>
              </c:numCache>
            </c:numRef>
          </c:val>
          <c:extLst>
            <c:ext xmlns:c16="http://schemas.microsoft.com/office/drawing/2014/chart" uri="{C3380CC4-5D6E-409C-BE32-E72D297353CC}">
              <c16:uniqueId val="{00000000-61BB-4C88-A99D-8D87ED2CDF5E}"/>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Medii 2021-2022</c:v>
                </c:pt>
                <c:pt idx="1">
                  <c:v>Medii 2020-2021</c:v>
                </c:pt>
                <c:pt idx="2">
                  <c:v>Medii 2019-2020</c:v>
                </c:pt>
              </c:strCache>
            </c:strRef>
          </c:cat>
          <c:val>
            <c:numRef>
              <c:f>Лист1!$C$2:$C$4</c:f>
              <c:numCache>
                <c:formatCode>General</c:formatCode>
                <c:ptCount val="3"/>
                <c:pt idx="0">
                  <c:v>4.3</c:v>
                </c:pt>
                <c:pt idx="1">
                  <c:v>4.2</c:v>
                </c:pt>
                <c:pt idx="2">
                  <c:v>3.9</c:v>
                </c:pt>
              </c:numCache>
            </c:numRef>
          </c:val>
          <c:extLst>
            <c:ext xmlns:c16="http://schemas.microsoft.com/office/drawing/2014/chart" uri="{C3380CC4-5D6E-409C-BE32-E72D297353CC}">
              <c16:uniqueId val="{00000001-61BB-4C88-A99D-8D87ED2CDF5E}"/>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Medii 2021-2022</c:v>
                </c:pt>
                <c:pt idx="1">
                  <c:v>Medii 2020-2021</c:v>
                </c:pt>
                <c:pt idx="2">
                  <c:v>Medii 2019-2020</c:v>
                </c:pt>
              </c:strCache>
            </c:strRef>
          </c:cat>
          <c:val>
            <c:numRef>
              <c:f>Лист1!$D$2:$D$4</c:f>
              <c:numCache>
                <c:formatCode>General</c:formatCode>
                <c:ptCount val="3"/>
                <c:pt idx="0">
                  <c:v>4.4000000000000004</c:v>
                </c:pt>
                <c:pt idx="1">
                  <c:v>4.5</c:v>
                </c:pt>
                <c:pt idx="2">
                  <c:v>4.2</c:v>
                </c:pt>
              </c:numCache>
            </c:numRef>
          </c:val>
          <c:extLst>
            <c:ext xmlns:c16="http://schemas.microsoft.com/office/drawing/2014/chart" uri="{C3380CC4-5D6E-409C-BE32-E72D297353CC}">
              <c16:uniqueId val="{00000002-61BB-4C88-A99D-8D87ED2CDF5E}"/>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Medii 2021-2022</c:v>
                </c:pt>
                <c:pt idx="1">
                  <c:v>Medii 2020-2021</c:v>
                </c:pt>
                <c:pt idx="2">
                  <c:v>Medii 2019-2020</c:v>
                </c:pt>
              </c:strCache>
            </c:strRef>
          </c:cat>
          <c:val>
            <c:numRef>
              <c:f>Лист1!$E$2:$E$4</c:f>
              <c:numCache>
                <c:formatCode>General</c:formatCode>
                <c:ptCount val="3"/>
                <c:pt idx="0">
                  <c:v>4.4000000000000004</c:v>
                </c:pt>
                <c:pt idx="1">
                  <c:v>4.4000000000000004</c:v>
                </c:pt>
                <c:pt idx="2">
                  <c:v>4.0999999999999996</c:v>
                </c:pt>
              </c:numCache>
            </c:numRef>
          </c:val>
          <c:extLst>
            <c:ext xmlns:c16="http://schemas.microsoft.com/office/drawing/2014/chart" uri="{C3380CC4-5D6E-409C-BE32-E72D297353CC}">
              <c16:uniqueId val="{00000003-61BB-4C88-A99D-8D87ED2CDF5E}"/>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Medii 2021-2022</c:v>
                </c:pt>
                <c:pt idx="1">
                  <c:v>Medii 2020-2021</c:v>
                </c:pt>
                <c:pt idx="2">
                  <c:v>Medii 2019-2020</c:v>
                </c:pt>
              </c:strCache>
            </c:strRef>
          </c:cat>
          <c:val>
            <c:numRef>
              <c:f>Лист1!$F$2:$F$4</c:f>
              <c:numCache>
                <c:formatCode>General</c:formatCode>
                <c:ptCount val="3"/>
                <c:pt idx="0">
                  <c:v>4.3</c:v>
                </c:pt>
                <c:pt idx="1">
                  <c:v>4.3</c:v>
                </c:pt>
                <c:pt idx="2">
                  <c:v>3.9</c:v>
                </c:pt>
              </c:numCache>
            </c:numRef>
          </c:val>
          <c:extLst>
            <c:ext xmlns:c16="http://schemas.microsoft.com/office/drawing/2014/chart" uri="{C3380CC4-5D6E-409C-BE32-E72D297353CC}">
              <c16:uniqueId val="{00000004-61BB-4C88-A99D-8D87ED2CDF5E}"/>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Medii 2021-2022</c:v>
                </c:pt>
                <c:pt idx="1">
                  <c:v>Medii 2020-2021</c:v>
                </c:pt>
                <c:pt idx="2">
                  <c:v>Medii 2019-2020</c:v>
                </c:pt>
              </c:strCache>
            </c:strRef>
          </c:cat>
          <c:val>
            <c:numRef>
              <c:f>Лист1!$G$2:$G$4</c:f>
              <c:numCache>
                <c:formatCode>General</c:formatCode>
                <c:ptCount val="3"/>
                <c:pt idx="0">
                  <c:v>4.3</c:v>
                </c:pt>
                <c:pt idx="1">
                  <c:v>4.4000000000000004</c:v>
                </c:pt>
                <c:pt idx="2">
                  <c:v>4.0999999999999996</c:v>
                </c:pt>
              </c:numCache>
            </c:numRef>
          </c:val>
          <c:extLst>
            <c:ext xmlns:c16="http://schemas.microsoft.com/office/drawing/2014/chart" uri="{C3380CC4-5D6E-409C-BE32-E72D297353CC}">
              <c16:uniqueId val="{00000005-61BB-4C88-A99D-8D87ED2CDF5E}"/>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Medii 2021-2022</c:v>
                </c:pt>
                <c:pt idx="1">
                  <c:v>Medii 2020-2021</c:v>
                </c:pt>
                <c:pt idx="2">
                  <c:v>Medii 2019-2020</c:v>
                </c:pt>
              </c:strCache>
            </c:strRef>
          </c:cat>
          <c:val>
            <c:numRef>
              <c:f>Лист1!$H$2:$H$4</c:f>
              <c:numCache>
                <c:formatCode>General</c:formatCode>
                <c:ptCount val="3"/>
                <c:pt idx="0">
                  <c:v>4.3</c:v>
                </c:pt>
                <c:pt idx="1">
                  <c:v>4</c:v>
                </c:pt>
                <c:pt idx="2">
                  <c:v>3.8</c:v>
                </c:pt>
              </c:numCache>
            </c:numRef>
          </c:val>
          <c:extLst>
            <c:ext xmlns:c16="http://schemas.microsoft.com/office/drawing/2014/chart" uri="{C3380CC4-5D6E-409C-BE32-E72D297353CC}">
              <c16:uniqueId val="{00000006-61BB-4C88-A99D-8D87ED2CDF5E}"/>
            </c:ext>
          </c:extLst>
        </c:ser>
        <c:dLbls>
          <c:showLegendKey val="0"/>
          <c:showVal val="1"/>
          <c:showCatName val="0"/>
          <c:showSerName val="0"/>
          <c:showPercent val="0"/>
          <c:showBubbleSize val="0"/>
        </c:dLbls>
        <c:gapWidth val="150"/>
        <c:overlap val="-25"/>
        <c:axId val="155110400"/>
        <c:axId val="153491648"/>
      </c:barChart>
      <c:catAx>
        <c:axId val="15511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3491648"/>
        <c:crosses val="autoZero"/>
        <c:auto val="1"/>
        <c:lblAlgn val="ctr"/>
        <c:lblOffset val="100"/>
        <c:noMultiLvlLbl val="0"/>
      </c:catAx>
      <c:valAx>
        <c:axId val="153491648"/>
        <c:scaling>
          <c:orientation val="minMax"/>
        </c:scaling>
        <c:delete val="1"/>
        <c:axPos val="l"/>
        <c:numFmt formatCode="General" sourceLinked="1"/>
        <c:majorTickMark val="none"/>
        <c:minorTickMark val="none"/>
        <c:tickLblPos val="nextTo"/>
        <c:crossAx val="155110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1C-48E6-A4C8-B1FFD3873C07}"/>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E-551C-48E6-A4C8-B1FFD3873C0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E-54F2-4DDE-A9ED-3DCDE162B28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0F-54F2-4DDE-A9ED-3DCDE162B28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0-54F2-4DDE-A9ED-3DCDE162B28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Лист1!$F$2</c:f>
              <c:numCache>
                <c:formatCode>General</c:formatCode>
                <c:ptCount val="1"/>
                <c:pt idx="0">
                  <c:v>3.9</c:v>
                </c:pt>
              </c:numCache>
            </c:numRef>
          </c:val>
          <c:extLst>
            <c:ext xmlns:c16="http://schemas.microsoft.com/office/drawing/2014/chart" uri="{C3380CC4-5D6E-409C-BE32-E72D297353CC}">
              <c16:uniqueId val="{00000011-54F2-4DDE-A9ED-3DCDE162B28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2-54F2-4DDE-A9ED-3DCDE162B28B}"/>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3-54F2-4DDE-A9ED-3DCDE162B28B}"/>
            </c:ext>
          </c:extLst>
        </c:ser>
        <c:dLbls>
          <c:showLegendKey val="0"/>
          <c:showVal val="1"/>
          <c:showCatName val="0"/>
          <c:showSerName val="0"/>
          <c:showPercent val="0"/>
          <c:showBubbleSize val="0"/>
        </c:dLbls>
        <c:gapWidth val="150"/>
        <c:overlap val="-25"/>
        <c:axId val="167063552"/>
        <c:axId val="157501120"/>
      </c:barChart>
      <c:catAx>
        <c:axId val="1670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1120"/>
        <c:crosses val="autoZero"/>
        <c:auto val="1"/>
        <c:lblAlgn val="ctr"/>
        <c:lblOffset val="100"/>
        <c:noMultiLvlLbl val="0"/>
      </c:catAx>
      <c:valAx>
        <c:axId val="157501120"/>
        <c:scaling>
          <c:orientation val="minMax"/>
        </c:scaling>
        <c:delete val="1"/>
        <c:axPos val="l"/>
        <c:numFmt formatCode="General" sourceLinked="1"/>
        <c:majorTickMark val="out"/>
        <c:minorTickMark val="none"/>
        <c:tickLblPos val="nextTo"/>
        <c:crossAx val="16706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0704-4727-A969-FD5F949EC94E}"/>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0704-4727-A969-FD5F949EC94E}"/>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0704-4727-A969-FD5F949EC94E}"/>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Лист1!$D$2</c:f>
              <c:numCache>
                <c:formatCode>General</c:formatCode>
                <c:ptCount val="1"/>
                <c:pt idx="0">
                  <c:v>4.8</c:v>
                </c:pt>
              </c:numCache>
            </c:numRef>
          </c:val>
          <c:extLst>
            <c:ext xmlns:c16="http://schemas.microsoft.com/office/drawing/2014/chart" uri="{C3380CC4-5D6E-409C-BE32-E72D297353CC}">
              <c16:uniqueId val="{00000010-0704-4727-A969-FD5F949EC94E}"/>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0704-4727-A969-FD5F949EC94E}"/>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0704-4727-A969-FD5F949EC94E}"/>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0704-4727-A969-FD5F949EC94E}"/>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Лист1!$H$2</c:f>
              <c:numCache>
                <c:formatCode>General</c:formatCode>
                <c:ptCount val="1"/>
                <c:pt idx="0">
                  <c:v>4.3</c:v>
                </c:pt>
              </c:numCache>
            </c:numRef>
          </c:val>
          <c:extLst>
            <c:ext xmlns:c16="http://schemas.microsoft.com/office/drawing/2014/chart" uri="{C3380CC4-5D6E-409C-BE32-E72D297353CC}">
              <c16:uniqueId val="{00000014-0704-4727-A969-FD5F949EC94E}"/>
            </c:ext>
          </c:extLst>
        </c:ser>
        <c:dLbls>
          <c:showLegendKey val="0"/>
          <c:showVal val="1"/>
          <c:showCatName val="0"/>
          <c:showSerName val="0"/>
          <c:showPercent val="0"/>
          <c:showBubbleSize val="0"/>
        </c:dLbls>
        <c:gapWidth val="150"/>
        <c:overlap val="-25"/>
        <c:axId val="224614400"/>
        <c:axId val="157503424"/>
      </c:barChart>
      <c:catAx>
        <c:axId val="2246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3424"/>
        <c:crosses val="autoZero"/>
        <c:auto val="1"/>
        <c:lblAlgn val="ctr"/>
        <c:lblOffset val="100"/>
        <c:noMultiLvlLbl val="0"/>
      </c:catAx>
      <c:valAx>
        <c:axId val="157503424"/>
        <c:scaling>
          <c:orientation val="minMax"/>
        </c:scaling>
        <c:delete val="1"/>
        <c:axPos val="l"/>
        <c:numFmt formatCode="General" sourceLinked="1"/>
        <c:majorTickMark val="out"/>
        <c:minorTickMark val="none"/>
        <c:tickLblPos val="nextTo"/>
        <c:crossAx val="224614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C74-4818-927D-CB0B2383078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C74-4818-927D-CB0B2383078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74-4818-927D-CB0B2383078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4-4818-927D-CB0B2383078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4-4818-927D-CB0B2383078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74-4818-927D-CB0B2383078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74-4818-927D-CB0B2383078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74-4818-927D-CB0B2383078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E-4C74-4818-927D-CB0B2383078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Лист1!$C$2</c:f>
              <c:numCache>
                <c:formatCode>General</c:formatCode>
                <c:ptCount val="1"/>
                <c:pt idx="0">
                  <c:v>4.5999999999999996</c:v>
                </c:pt>
              </c:numCache>
            </c:numRef>
          </c:val>
          <c:extLst>
            <c:ext xmlns:c16="http://schemas.microsoft.com/office/drawing/2014/chart" uri="{C3380CC4-5D6E-409C-BE32-E72D297353CC}">
              <c16:uniqueId val="{0000000F-4C74-4818-927D-CB0B2383078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Лист1!$D$2</c:f>
              <c:numCache>
                <c:formatCode>General</c:formatCode>
                <c:ptCount val="1"/>
                <c:pt idx="0">
                  <c:v>4.9000000000000004</c:v>
                </c:pt>
              </c:numCache>
            </c:numRef>
          </c:val>
          <c:extLst>
            <c:ext xmlns:c16="http://schemas.microsoft.com/office/drawing/2014/chart" uri="{C3380CC4-5D6E-409C-BE32-E72D297353CC}">
              <c16:uniqueId val="{00000010-4C74-4818-927D-CB0B2383078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4C74-4818-927D-CB0B2383078C}"/>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4C74-4818-927D-CB0B2383078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4C74-4818-927D-CB0B2383078C}"/>
            </c:ext>
          </c:extLst>
        </c:ser>
        <c:ser>
          <c:idx val="6"/>
          <c:order val="6"/>
          <c:tx>
            <c:strRef>
              <c:f>Лист1!$H$1</c:f>
              <c:strCache>
                <c:ptCount val="1"/>
                <c:pt idx="0">
                  <c:v>Total</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4C74-4818-927D-CB0B2383078C}"/>
            </c:ext>
          </c:extLst>
        </c:ser>
        <c:dLbls>
          <c:showLegendKey val="0"/>
          <c:showVal val="0"/>
          <c:showCatName val="0"/>
          <c:showSerName val="0"/>
          <c:showPercent val="0"/>
          <c:showBubbleSize val="0"/>
        </c:dLbls>
        <c:gapWidth val="100"/>
        <c:axId val="224615424"/>
        <c:axId val="157506304"/>
      </c:barChart>
      <c:catAx>
        <c:axId val="224615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6304"/>
        <c:crosses val="autoZero"/>
        <c:auto val="1"/>
        <c:lblAlgn val="ctr"/>
        <c:lblOffset val="100"/>
        <c:noMultiLvlLbl val="0"/>
      </c:catAx>
      <c:valAx>
        <c:axId val="15750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4615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7" y="0"/>
            <a:ext cx="4275403" cy="336788"/>
          </a:xfrm>
          <a:prstGeom prst="rect">
            <a:avLst/>
          </a:prstGeom>
        </p:spPr>
        <p:txBody>
          <a:bodyPr vert="horz" lIns="91440" tIns="45720" rIns="91440" bIns="45720" rtlCol="0"/>
          <a:lstStyle>
            <a:lvl1pPr algn="r">
              <a:defRPr sz="1200"/>
            </a:lvl1pPr>
          </a:lstStyle>
          <a:p>
            <a:fld id="{32CDE651-DBCB-4BFD-B25E-9F1DDD08E772}" type="datetimeFigureOut">
              <a:rPr lang="en-US" smtClean="0"/>
              <a:t>6/29/2022</a:t>
            </a:fld>
            <a:endParaRPr lang="en-US"/>
          </a:p>
        </p:txBody>
      </p:sp>
      <p:sp>
        <p:nvSpPr>
          <p:cNvPr id="4" name="Footer Placeholder 3"/>
          <p:cNvSpPr>
            <a:spLocks noGrp="1"/>
          </p:cNvSpPr>
          <p:nvPr>
            <p:ph type="ftr" sz="quarter" idx="2"/>
          </p:nvPr>
        </p:nvSpPr>
        <p:spPr>
          <a:xfrm>
            <a:off x="1" y="6397806"/>
            <a:ext cx="4275403" cy="336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7" y="6397806"/>
            <a:ext cx="4275403" cy="336788"/>
          </a:xfrm>
          <a:prstGeom prst="rect">
            <a:avLst/>
          </a:prstGeom>
        </p:spPr>
        <p:txBody>
          <a:bodyPr vert="horz" lIns="91440" tIns="45720" rIns="91440" bIns="45720" rtlCol="0" anchor="b"/>
          <a:lstStyle>
            <a:lvl1pPr algn="r">
              <a:defRPr sz="1200"/>
            </a:lvl1pPr>
          </a:lstStyle>
          <a:p>
            <a:fld id="{B034A190-DD84-4501-94AD-3DA240D7D7F7}" type="slidenum">
              <a:rPr lang="en-US" smtClean="0"/>
              <a:t>‹#›</a:t>
            </a:fld>
            <a:endParaRPr lang="en-US"/>
          </a:p>
        </p:txBody>
      </p:sp>
    </p:spTree>
    <p:extLst>
      <p:ext uri="{BB962C8B-B14F-4D97-AF65-F5344CB8AC3E}">
        <p14:creationId xmlns:p14="http://schemas.microsoft.com/office/powerpoint/2010/main" val="1032158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pPr>
                <a:defRPr/>
              </a:pPr>
              <a:t>29/06/2022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pPr>
                <a:defRPr/>
              </a:pPr>
              <a:t>‹#›</a:t>
            </a:fld>
            <a:endParaRPr lang="fr-CA"/>
          </a:p>
        </p:txBody>
      </p:sp>
    </p:spTree>
    <p:extLst>
      <p:ext uri="{BB962C8B-B14F-4D97-AF65-F5344CB8AC3E}">
        <p14:creationId xmlns:p14="http://schemas.microsoft.com/office/powerpoint/2010/main" val="349186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pPr>
                <a:defRPr/>
              </a:pPr>
              <a:t>29/06/2022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pPr>
                <a:defRPr/>
              </a:pPr>
              <a:t>‹#›</a:t>
            </a:fld>
            <a:endParaRPr lang="fr-CA"/>
          </a:p>
        </p:txBody>
      </p:sp>
    </p:spTree>
    <p:extLst>
      <p:ext uri="{BB962C8B-B14F-4D97-AF65-F5344CB8AC3E}">
        <p14:creationId xmlns:p14="http://schemas.microsoft.com/office/powerpoint/2010/main" val="118687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pPr>
                <a:defRPr/>
              </a:pPr>
              <a:t>29/06/2022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pPr>
                <a:defRPr/>
              </a:pPr>
              <a:t>‹#›</a:t>
            </a:fld>
            <a:endParaRPr lang="fr-CA"/>
          </a:p>
        </p:txBody>
      </p:sp>
    </p:spTree>
    <p:extLst>
      <p:ext uri="{BB962C8B-B14F-4D97-AF65-F5344CB8AC3E}">
        <p14:creationId xmlns:p14="http://schemas.microsoft.com/office/powerpoint/2010/main" val="133075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solidFill>
                  <a:prstClr val="black">
                    <a:tint val="75000"/>
                  </a:prstClr>
                </a:solidFill>
              </a:rPr>
              <a:pPr>
                <a:defRPr/>
              </a:pPr>
              <a:t>29/06/2022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1181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solidFill>
                  <a:prstClr val="black">
                    <a:tint val="75000"/>
                  </a:prstClr>
                </a:solidFill>
              </a:rPr>
              <a:pPr>
                <a:defRPr/>
              </a:pPr>
              <a:t>29/06/2022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9029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solidFill>
                  <a:prstClr val="black">
                    <a:tint val="75000"/>
                  </a:prstClr>
                </a:solidFill>
              </a:rPr>
              <a:pPr>
                <a:defRPr/>
              </a:pPr>
              <a:t>29/06/2022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6662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solidFill>
                  <a:prstClr val="black">
                    <a:tint val="75000"/>
                  </a:prstClr>
                </a:solidFill>
              </a:rPr>
              <a:pPr>
                <a:defRPr/>
              </a:pPr>
              <a:t>29/06/2022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3622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solidFill>
                  <a:prstClr val="black">
                    <a:tint val="75000"/>
                  </a:prstClr>
                </a:solidFill>
              </a:rPr>
              <a:pPr>
                <a:defRPr/>
              </a:pPr>
              <a:t>29/06/2022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7092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solidFill>
                  <a:prstClr val="black">
                    <a:tint val="75000"/>
                  </a:prstClr>
                </a:solidFill>
              </a:rPr>
              <a:pPr>
                <a:defRPr/>
              </a:pPr>
              <a:t>29/06/2022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2193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solidFill>
                  <a:prstClr val="black">
                    <a:tint val="75000"/>
                  </a:prstClr>
                </a:solidFill>
              </a:rPr>
              <a:pPr>
                <a:defRPr/>
              </a:pPr>
              <a:t>29/06/2022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6497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solidFill>
                  <a:prstClr val="black">
                    <a:tint val="75000"/>
                  </a:prstClr>
                </a:solidFill>
              </a:rPr>
              <a:pPr>
                <a:defRPr/>
              </a:pPr>
              <a:t>29/06/2022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860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pPr>
                <a:defRPr/>
              </a:pPr>
              <a:t>29/06/2022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pPr>
                <a:defRPr/>
              </a:pPr>
              <a:t>‹#›</a:t>
            </a:fld>
            <a:endParaRPr lang="fr-CA"/>
          </a:p>
        </p:txBody>
      </p:sp>
    </p:spTree>
    <p:extLst>
      <p:ext uri="{BB962C8B-B14F-4D97-AF65-F5344CB8AC3E}">
        <p14:creationId xmlns:p14="http://schemas.microsoft.com/office/powerpoint/2010/main" val="181703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solidFill>
                  <a:prstClr val="black">
                    <a:tint val="75000"/>
                  </a:prstClr>
                </a:solidFill>
              </a:rPr>
              <a:pPr>
                <a:defRPr/>
              </a:pPr>
              <a:t>29/06/2022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4229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solidFill>
                  <a:prstClr val="black">
                    <a:tint val="75000"/>
                  </a:prstClr>
                </a:solidFill>
              </a:rPr>
              <a:pPr>
                <a:defRPr/>
              </a:pPr>
              <a:t>29/06/2022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2864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solidFill>
                  <a:prstClr val="black">
                    <a:tint val="75000"/>
                  </a:prstClr>
                </a:solidFill>
              </a:rPr>
              <a:pPr>
                <a:defRPr/>
              </a:pPr>
              <a:t>29/06/2022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774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pPr>
                <a:defRPr/>
              </a:pPr>
              <a:t>29/06/2022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pPr>
                <a:defRPr/>
              </a:pPr>
              <a:t>‹#›</a:t>
            </a:fld>
            <a:endParaRPr lang="fr-CA"/>
          </a:p>
        </p:txBody>
      </p:sp>
    </p:spTree>
    <p:extLst>
      <p:ext uri="{BB962C8B-B14F-4D97-AF65-F5344CB8AC3E}">
        <p14:creationId xmlns:p14="http://schemas.microsoft.com/office/powerpoint/2010/main" val="425168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pPr>
                <a:defRPr/>
              </a:pPr>
              <a:t>29/06/2022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pPr>
                <a:defRPr/>
              </a:pPr>
              <a:t>‹#›</a:t>
            </a:fld>
            <a:endParaRPr lang="fr-CA"/>
          </a:p>
        </p:txBody>
      </p:sp>
    </p:spTree>
    <p:extLst>
      <p:ext uri="{BB962C8B-B14F-4D97-AF65-F5344CB8AC3E}">
        <p14:creationId xmlns:p14="http://schemas.microsoft.com/office/powerpoint/2010/main" val="419596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pPr>
                <a:defRPr/>
              </a:pPr>
              <a:t>29/06/2022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pPr>
                <a:defRPr/>
              </a:pPr>
              <a:t>‹#›</a:t>
            </a:fld>
            <a:endParaRPr lang="fr-CA"/>
          </a:p>
        </p:txBody>
      </p:sp>
    </p:spTree>
    <p:extLst>
      <p:ext uri="{BB962C8B-B14F-4D97-AF65-F5344CB8AC3E}">
        <p14:creationId xmlns:p14="http://schemas.microsoft.com/office/powerpoint/2010/main" val="37231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pPr>
                <a:defRPr/>
              </a:pPr>
              <a:t>29/06/2022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pPr>
                <a:defRPr/>
              </a:pPr>
              <a:t>‹#›</a:t>
            </a:fld>
            <a:endParaRPr lang="fr-CA"/>
          </a:p>
        </p:txBody>
      </p:sp>
    </p:spTree>
    <p:extLst>
      <p:ext uri="{BB962C8B-B14F-4D97-AF65-F5344CB8AC3E}">
        <p14:creationId xmlns:p14="http://schemas.microsoft.com/office/powerpoint/2010/main" val="5631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pPr>
                <a:defRPr/>
              </a:pPr>
              <a:t>29/06/2022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pPr>
                <a:defRPr/>
              </a:pPr>
              <a:t>‹#›</a:t>
            </a:fld>
            <a:endParaRPr lang="fr-CA"/>
          </a:p>
        </p:txBody>
      </p:sp>
    </p:spTree>
    <p:extLst>
      <p:ext uri="{BB962C8B-B14F-4D97-AF65-F5344CB8AC3E}">
        <p14:creationId xmlns:p14="http://schemas.microsoft.com/office/powerpoint/2010/main" val="42003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pPr>
                <a:defRPr/>
              </a:pPr>
              <a:t>29/06/2022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pPr>
                <a:defRPr/>
              </a:pPr>
              <a:t>‹#›</a:t>
            </a:fld>
            <a:endParaRPr lang="fr-CA"/>
          </a:p>
        </p:txBody>
      </p:sp>
    </p:spTree>
    <p:extLst>
      <p:ext uri="{BB962C8B-B14F-4D97-AF65-F5344CB8AC3E}">
        <p14:creationId xmlns:p14="http://schemas.microsoft.com/office/powerpoint/2010/main" val="32771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pPr>
                <a:defRPr/>
              </a:pPr>
              <a:t>29/06/2022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pPr>
                <a:defRPr/>
              </a:pPr>
              <a:t>‹#›</a:t>
            </a:fld>
            <a:endParaRPr lang="fr-CA"/>
          </a:p>
        </p:txBody>
      </p:sp>
    </p:spTree>
    <p:extLst>
      <p:ext uri="{BB962C8B-B14F-4D97-AF65-F5344CB8AC3E}">
        <p14:creationId xmlns:p14="http://schemas.microsoft.com/office/powerpoint/2010/main" val="60570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pPr>
                <a:defRPr/>
              </a:pPr>
              <a:t>29/06/2022</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solidFill>
                  <a:prstClr val="black">
                    <a:tint val="75000"/>
                  </a:prstClr>
                </a:solidFill>
              </a:rPr>
              <a:pPr>
                <a:defRPr/>
              </a:pPr>
              <a:t>29/06/2022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313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8600" y="304800"/>
            <a:ext cx="11658600" cy="1905000"/>
          </a:xfrm>
        </p:spPr>
        <p:txBody>
          <a:bodyPr/>
          <a:lstStyle/>
          <a:p>
            <a:r>
              <a:rPr lang="ro-RO" sz="3200" b="1" dirty="0"/>
              <a:t>Studiu sociologic în baza sondajului de opinie a studenţilor privind calitatea proceselor universitare în anul universitar anul universitar 202</a:t>
            </a:r>
            <a:r>
              <a:rPr lang="en-US" sz="3200" b="1" dirty="0"/>
              <a:t>1</a:t>
            </a:r>
            <a:r>
              <a:rPr lang="ro-RO" sz="3200" b="1" dirty="0"/>
              <a:t>-202</a:t>
            </a:r>
            <a:r>
              <a:rPr lang="en-US" sz="3200" b="1" dirty="0"/>
              <a:t>2</a:t>
            </a:r>
            <a:br>
              <a:rPr lang="ro-RO" sz="3600" b="1" dirty="0"/>
            </a:br>
            <a:r>
              <a:rPr lang="ro-RO" sz="3600" b="1" dirty="0"/>
              <a:t>Aplicarea chestionarelor – </a:t>
            </a:r>
            <a:r>
              <a:rPr lang="en-US" sz="3600" b="1"/>
              <a:t>30</a:t>
            </a:r>
            <a:r>
              <a:rPr lang="ro-RO" sz="3600" b="1"/>
              <a:t>.05-2</a:t>
            </a:r>
            <a:r>
              <a:rPr lang="en-US" sz="3600" b="1" dirty="0"/>
              <a:t>4</a:t>
            </a:r>
            <a:r>
              <a:rPr lang="ro-RO" sz="3600" b="1" dirty="0"/>
              <a:t>.06.202</a:t>
            </a:r>
            <a:r>
              <a:rPr lang="en-US" sz="3600" b="1" dirty="0"/>
              <a:t>2</a:t>
            </a:r>
            <a:br>
              <a:rPr lang="en-US" sz="2800" b="1" dirty="0"/>
            </a:br>
            <a:endParaRPr lang="en-US" sz="2800" dirty="0"/>
          </a:p>
        </p:txBody>
      </p:sp>
      <p:sp>
        <p:nvSpPr>
          <p:cNvPr id="2051" name="Sous-titre 2"/>
          <p:cNvSpPr>
            <a:spLocks noGrp="1"/>
          </p:cNvSpPr>
          <p:nvPr>
            <p:ph type="subTitle" idx="1"/>
          </p:nvPr>
        </p:nvSpPr>
        <p:spPr>
          <a:xfrm>
            <a:off x="304800" y="2209800"/>
            <a:ext cx="11887200" cy="990600"/>
          </a:xfrm>
        </p:spPr>
        <p:txBody>
          <a:bodyPr/>
          <a:lstStyle/>
          <a:p>
            <a:r>
              <a:rPr lang="fr-CA" altLang="en-US" sz="2000" dirty="0">
                <a:solidFill>
                  <a:schemeClr val="tx1"/>
                </a:solidFill>
              </a:rPr>
              <a:t>A preg</a:t>
            </a:r>
            <a:r>
              <a:rPr lang="ro-RO" altLang="en-US" sz="2000" dirty="0">
                <a:solidFill>
                  <a:schemeClr val="tx1"/>
                </a:solidFill>
              </a:rPr>
              <a:t>ă</a:t>
            </a:r>
            <a:r>
              <a:rPr lang="fr-CA" altLang="en-US" sz="2000" dirty="0" err="1">
                <a:solidFill>
                  <a:schemeClr val="tx1"/>
                </a:solidFill>
              </a:rPr>
              <a:t>tit</a:t>
            </a:r>
            <a:r>
              <a:rPr lang="ro-RO" altLang="en-US" sz="2000" dirty="0">
                <a:solidFill>
                  <a:schemeClr val="tx1"/>
                </a:solidFill>
              </a:rPr>
              <a:t>: conf. univ., dr. </a:t>
            </a:r>
            <a:r>
              <a:rPr lang="ro-RO" altLang="en-US" sz="2000" dirty="0">
                <a:solidFill>
                  <a:srgbClr val="FF0000"/>
                </a:solidFill>
              </a:rPr>
              <a:t>Svetlana Rusnac</a:t>
            </a:r>
          </a:p>
          <a:p>
            <a:r>
              <a:rPr lang="ro-RO" altLang="en-US" sz="2000" b="1" dirty="0">
                <a:solidFill>
                  <a:srgbClr val="002060"/>
                </a:solidFill>
              </a:rPr>
              <a:t>Pentru elaborarea raportului au fost utilizate date căpătate prin aplicarea online </a:t>
            </a:r>
            <a:r>
              <a:rPr lang="en-US" altLang="en-US" sz="2000" b="1" dirty="0" err="1">
                <a:solidFill>
                  <a:srgbClr val="002060"/>
                </a:solidFill>
              </a:rPr>
              <a:t>și</a:t>
            </a:r>
            <a:r>
              <a:rPr lang="en-US" altLang="en-US" sz="2000" b="1" dirty="0">
                <a:solidFill>
                  <a:srgbClr val="002060"/>
                </a:solidFill>
              </a:rPr>
              <a:t> </a:t>
            </a:r>
            <a:r>
              <a:rPr lang="en-US" altLang="en-US" sz="2000" b="1" dirty="0" err="1">
                <a:solidFill>
                  <a:srgbClr val="002060"/>
                </a:solidFill>
              </a:rPr>
              <a:t>în</a:t>
            </a:r>
            <a:r>
              <a:rPr lang="en-US" altLang="en-US" sz="2000" b="1" dirty="0">
                <a:solidFill>
                  <a:srgbClr val="002060"/>
                </a:solidFill>
              </a:rPr>
              <a:t> format </a:t>
            </a:r>
            <a:r>
              <a:rPr lang="en-US" altLang="en-US" sz="2000" b="1" dirty="0" err="1">
                <a:solidFill>
                  <a:srgbClr val="002060"/>
                </a:solidFill>
              </a:rPr>
              <a:t>fizic</a:t>
            </a:r>
            <a:r>
              <a:rPr lang="en-US" altLang="en-US" sz="2000" b="1" dirty="0">
                <a:solidFill>
                  <a:srgbClr val="002060"/>
                </a:solidFill>
              </a:rPr>
              <a:t> </a:t>
            </a:r>
            <a:r>
              <a:rPr lang="ro-RO" altLang="en-US" sz="2000" b="1" dirty="0">
                <a:solidFill>
                  <a:srgbClr val="002060"/>
                </a:solidFill>
              </a:rPr>
              <a:t>a chestionarelor </a:t>
            </a:r>
          </a:p>
          <a:p>
            <a:endParaRPr lang="fr-CA" altLang="en-US" sz="2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0972800" cy="792162"/>
          </a:xfrm>
        </p:spPr>
        <p:txBody>
          <a:bodyPr/>
          <a:lstStyle/>
          <a:p>
            <a:r>
              <a:rPr lang="ro-RO" dirty="0"/>
              <a:t>Chestionarul 1 - Ani de studiu</a:t>
            </a:r>
            <a:endParaRPr lang="ru-RU" dirty="0"/>
          </a:p>
        </p:txBody>
      </p:sp>
      <p:graphicFrame>
        <p:nvGraphicFramePr>
          <p:cNvPr id="3" name="Объект 2"/>
          <p:cNvGraphicFramePr>
            <a:graphicFrameLocks noGrp="1"/>
          </p:cNvGraphicFramePr>
          <p:nvPr>
            <p:ph sz="half" idx="2"/>
            <p:extLst>
              <p:ext uri="{D42A27DB-BD31-4B8C-83A1-F6EECF244321}">
                <p14:modId xmlns:p14="http://schemas.microsoft.com/office/powerpoint/2010/main" val="1970099832"/>
              </p:ext>
            </p:extLst>
          </p:nvPr>
        </p:nvGraphicFramePr>
        <p:xfrm>
          <a:off x="851517" y="1290236"/>
          <a:ext cx="9968884" cy="4277528"/>
        </p:xfrm>
        <a:graphic>
          <a:graphicData uri="http://schemas.openxmlformats.org/drawingml/2006/table">
            <a:tbl>
              <a:tblPr>
                <a:tableStyleId>{5C22544A-7EE6-4342-B048-85BDC9FD1C3A}</a:tableStyleId>
              </a:tblPr>
              <a:tblGrid>
                <a:gridCol w="926476">
                  <a:extLst>
                    <a:ext uri="{9D8B030D-6E8A-4147-A177-3AD203B41FA5}">
                      <a16:colId xmlns:a16="http://schemas.microsoft.com/office/drawing/2014/main" val="1199870626"/>
                    </a:ext>
                  </a:extLst>
                </a:gridCol>
                <a:gridCol w="1339179">
                  <a:extLst>
                    <a:ext uri="{9D8B030D-6E8A-4147-A177-3AD203B41FA5}">
                      <a16:colId xmlns:a16="http://schemas.microsoft.com/office/drawing/2014/main" val="1296434237"/>
                    </a:ext>
                  </a:extLst>
                </a:gridCol>
                <a:gridCol w="1683428">
                  <a:extLst>
                    <a:ext uri="{9D8B030D-6E8A-4147-A177-3AD203B41FA5}">
                      <a16:colId xmlns:a16="http://schemas.microsoft.com/office/drawing/2014/main" val="3960836721"/>
                    </a:ext>
                  </a:extLst>
                </a:gridCol>
                <a:gridCol w="1066800">
                  <a:extLst>
                    <a:ext uri="{9D8B030D-6E8A-4147-A177-3AD203B41FA5}">
                      <a16:colId xmlns:a16="http://schemas.microsoft.com/office/drawing/2014/main" val="705555024"/>
                    </a:ext>
                  </a:extLst>
                </a:gridCol>
                <a:gridCol w="1752600">
                  <a:extLst>
                    <a:ext uri="{9D8B030D-6E8A-4147-A177-3AD203B41FA5}">
                      <a16:colId xmlns:a16="http://schemas.microsoft.com/office/drawing/2014/main" val="1344776836"/>
                    </a:ext>
                  </a:extLst>
                </a:gridCol>
                <a:gridCol w="990600">
                  <a:extLst>
                    <a:ext uri="{9D8B030D-6E8A-4147-A177-3AD203B41FA5}">
                      <a16:colId xmlns:a16="http://schemas.microsoft.com/office/drawing/2014/main" val="3478000578"/>
                    </a:ext>
                  </a:extLst>
                </a:gridCol>
                <a:gridCol w="2209801">
                  <a:extLst>
                    <a:ext uri="{9D8B030D-6E8A-4147-A177-3AD203B41FA5}">
                      <a16:colId xmlns:a16="http://schemas.microsoft.com/office/drawing/2014/main" val="4091289866"/>
                    </a:ext>
                  </a:extLst>
                </a:gridCol>
              </a:tblGrid>
              <a:tr h="685800">
                <a:tc>
                  <a:txBody>
                    <a:bodyPr/>
                    <a:lstStyle/>
                    <a:p>
                      <a:pPr marL="0" algn="ctr">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en-US" sz="2800" dirty="0">
                          <a:effectLst/>
                        </a:rPr>
                        <a:t>2019-2020 – sem. 1 2020-2021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ro-RO" sz="2800" dirty="0" err="1">
                          <a:effectLst/>
                        </a:rPr>
                        <a:t>a.u</a:t>
                      </a:r>
                      <a:r>
                        <a:rPr lang="ro-RO" sz="2800" dirty="0">
                          <a:effectLst/>
                        </a:rPr>
                        <a:t>. </a:t>
                      </a:r>
                      <a:r>
                        <a:rPr lang="en-US" sz="2800" dirty="0">
                          <a:effectLst/>
                        </a:rPr>
                        <a:t>2020-2021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o-RO" sz="2800" dirty="0">
                          <a:effectLst/>
                        </a:rPr>
                        <a:t>a.u. </a:t>
                      </a:r>
                      <a:r>
                        <a:rPr lang="en-US" sz="2800" dirty="0">
                          <a:effectLst/>
                        </a:rPr>
                        <a:t>2021-2022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0" algn="ctr">
                        <a:lnSpc>
                          <a:spcPct val="115000"/>
                        </a:lnSpc>
                        <a:spcAft>
                          <a:spcPts val="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3854915"/>
                  </a:ext>
                </a:extLst>
              </a:tr>
              <a:tr h="738474">
                <a:tc>
                  <a:txBody>
                    <a:bodyPr/>
                    <a:lstStyle/>
                    <a:p>
                      <a:pPr marL="0" algn="ctr">
                        <a:lnSpc>
                          <a:spcPct val="115000"/>
                        </a:lnSpc>
                      </a:pPr>
                      <a:endParaRPr lang="ru-RU" sz="2800" dirty="0">
                        <a:effectLst/>
                        <a:latin typeface="Calibri" panose="020F0502020204030204" pitchFamily="34"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7152757"/>
                  </a:ext>
                </a:extLst>
              </a:tr>
              <a:tr h="524956">
                <a:tc>
                  <a:txBody>
                    <a:bodyPr/>
                    <a:lstStyle/>
                    <a:p>
                      <a:pPr marL="0" algn="ctr">
                        <a:lnSpc>
                          <a:spcPct val="115000"/>
                        </a:lnSpc>
                        <a:spcAft>
                          <a:spcPts val="0"/>
                        </a:spcAft>
                      </a:pPr>
                      <a:r>
                        <a:rPr lang="ro-RO" sz="2800" dirty="0">
                          <a:effectLst/>
                        </a:rPr>
                        <a:t>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202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39,5%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118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42,8%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87</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22.3%</a:t>
                      </a:r>
                    </a:p>
                  </a:txBody>
                  <a:tcPr marL="9525" marR="9525" marT="9525" marB="0" anchor="ctr"/>
                </a:tc>
                <a:extLst>
                  <a:ext uri="{0D108BD9-81ED-4DB2-BD59-A6C34878D82A}">
                    <a16:rowId xmlns:a16="http://schemas.microsoft.com/office/drawing/2014/main" val="3414860822"/>
                  </a:ext>
                </a:extLst>
              </a:tr>
              <a:tr h="489170">
                <a:tc>
                  <a:txBody>
                    <a:bodyPr/>
                    <a:lstStyle/>
                    <a:p>
                      <a:pPr marL="0" algn="ctr">
                        <a:lnSpc>
                          <a:spcPct val="115000"/>
                        </a:lnSpc>
                        <a:spcAft>
                          <a:spcPts val="0"/>
                        </a:spcAft>
                      </a:pPr>
                      <a:r>
                        <a:rPr lang="ro-RO" sz="2800" dirty="0">
                          <a:effectLst/>
                        </a:rPr>
                        <a:t>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183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35,8%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86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31,2%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154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40.0%</a:t>
                      </a:r>
                    </a:p>
                  </a:txBody>
                  <a:tcPr marL="9525" marR="9525" marT="9525" marB="0" anchor="ctr"/>
                </a:tc>
                <a:extLst>
                  <a:ext uri="{0D108BD9-81ED-4DB2-BD59-A6C34878D82A}">
                    <a16:rowId xmlns:a16="http://schemas.microsoft.com/office/drawing/2014/main" val="3465030666"/>
                  </a:ext>
                </a:extLst>
              </a:tr>
              <a:tr h="524956">
                <a:tc>
                  <a:txBody>
                    <a:bodyPr/>
                    <a:lstStyle/>
                    <a:p>
                      <a:pPr marL="0" algn="ctr">
                        <a:lnSpc>
                          <a:spcPct val="115000"/>
                        </a:lnSpc>
                        <a:spcAft>
                          <a:spcPts val="0"/>
                        </a:spcAft>
                      </a:pPr>
                      <a:r>
                        <a:rPr lang="ro-RO" sz="2800" dirty="0">
                          <a:effectLst/>
                        </a:rPr>
                        <a:t>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112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54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79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20.5%</a:t>
                      </a:r>
                    </a:p>
                  </a:txBody>
                  <a:tcPr marL="9525" marR="9525" marT="9525" marB="0" anchor="ctr"/>
                </a:tc>
                <a:extLst>
                  <a:ext uri="{0D108BD9-81ED-4DB2-BD59-A6C34878D82A}">
                    <a16:rowId xmlns:a16="http://schemas.microsoft.com/office/drawing/2014/main" val="3199360429"/>
                  </a:ext>
                </a:extLst>
              </a:tr>
              <a:tr h="512864">
                <a:tc>
                  <a:txBody>
                    <a:bodyPr/>
                    <a:lstStyle/>
                    <a:p>
                      <a:pPr marL="0" algn="ctr">
                        <a:lnSpc>
                          <a:spcPct val="115000"/>
                        </a:lnSpc>
                        <a:spcAft>
                          <a:spcPts val="0"/>
                        </a:spcAft>
                      </a:pPr>
                      <a:r>
                        <a:rPr lang="ro-RO" sz="2800" dirty="0">
                          <a:effectLst/>
                        </a:rPr>
                        <a:t>4-5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6,4%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66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17.2%</a:t>
                      </a:r>
                    </a:p>
                  </a:txBody>
                  <a:tcPr marL="9525" marR="9525" marT="9525" marB="0" anchor="ctr"/>
                </a:tc>
                <a:extLst>
                  <a:ext uri="{0D108BD9-81ED-4DB2-BD59-A6C34878D82A}">
                    <a16:rowId xmlns:a16="http://schemas.microsoft.com/office/drawing/2014/main" val="1326395452"/>
                  </a:ext>
                </a:extLst>
              </a:tr>
              <a:tr h="524956">
                <a:tc>
                  <a:txBody>
                    <a:bodyPr/>
                    <a:lstStyle/>
                    <a:p>
                      <a:pPr marL="0" algn="ctr">
                        <a:lnSpc>
                          <a:spcPct val="115000"/>
                        </a:lnSpc>
                        <a:spcAft>
                          <a:spcPts val="0"/>
                        </a:spcAft>
                      </a:pPr>
                      <a:r>
                        <a:rPr lang="ru-RU" sz="2800">
                          <a:effectLst/>
                        </a:rPr>
                        <a:t>Total</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511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386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3106365980"/>
                  </a:ext>
                </a:extLst>
              </a:tr>
            </a:tbl>
          </a:graphicData>
        </a:graphic>
      </p:graphicFrame>
    </p:spTree>
    <p:extLst>
      <p:ext uri="{BB962C8B-B14F-4D97-AF65-F5344CB8AC3E}">
        <p14:creationId xmlns:p14="http://schemas.microsoft.com/office/powerpoint/2010/main" val="144811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Ciclul de studii universitare</a:t>
            </a:r>
            <a:endParaRPr lang="ru-RU" dirty="0"/>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1351252675"/>
              </p:ext>
            </p:extLst>
          </p:nvPr>
        </p:nvGraphicFramePr>
        <p:xfrm>
          <a:off x="381000" y="1417638"/>
          <a:ext cx="5257800" cy="5059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3"/>
          <p:cNvGraphicFramePr>
            <a:graphicFrameLocks noGrp="1"/>
          </p:cNvGraphicFramePr>
          <p:nvPr>
            <p:ph sz="half" idx="2"/>
            <p:extLst>
              <p:ext uri="{D42A27DB-BD31-4B8C-83A1-F6EECF244321}">
                <p14:modId xmlns:p14="http://schemas.microsoft.com/office/powerpoint/2010/main" val="1301174192"/>
              </p:ext>
            </p:extLst>
          </p:nvPr>
        </p:nvGraphicFramePr>
        <p:xfrm>
          <a:off x="381001" y="1524000"/>
          <a:ext cx="11430001" cy="4713893"/>
        </p:xfrm>
        <a:graphic>
          <a:graphicData uri="http://schemas.openxmlformats.org/drawingml/2006/table">
            <a:tbl>
              <a:tblPr>
                <a:tableStyleId>{5C22544A-7EE6-4342-B048-85BDC9FD1C3A}</a:tableStyleId>
              </a:tblPr>
              <a:tblGrid>
                <a:gridCol w="1534227">
                  <a:extLst>
                    <a:ext uri="{9D8B030D-6E8A-4147-A177-3AD203B41FA5}">
                      <a16:colId xmlns:a16="http://schemas.microsoft.com/office/drawing/2014/main" val="404314349"/>
                    </a:ext>
                  </a:extLst>
                </a:gridCol>
                <a:gridCol w="1457517">
                  <a:extLst>
                    <a:ext uri="{9D8B030D-6E8A-4147-A177-3AD203B41FA5}">
                      <a16:colId xmlns:a16="http://schemas.microsoft.com/office/drawing/2014/main" val="4108781875"/>
                    </a:ext>
                  </a:extLst>
                </a:gridCol>
                <a:gridCol w="1687651">
                  <a:extLst>
                    <a:ext uri="{9D8B030D-6E8A-4147-A177-3AD203B41FA5}">
                      <a16:colId xmlns:a16="http://schemas.microsoft.com/office/drawing/2014/main" val="1265945986"/>
                    </a:ext>
                  </a:extLst>
                </a:gridCol>
                <a:gridCol w="1917785">
                  <a:extLst>
                    <a:ext uri="{9D8B030D-6E8A-4147-A177-3AD203B41FA5}">
                      <a16:colId xmlns:a16="http://schemas.microsoft.com/office/drawing/2014/main" val="3767725911"/>
                    </a:ext>
                  </a:extLst>
                </a:gridCol>
                <a:gridCol w="1764363">
                  <a:extLst>
                    <a:ext uri="{9D8B030D-6E8A-4147-A177-3AD203B41FA5}">
                      <a16:colId xmlns:a16="http://schemas.microsoft.com/office/drawing/2014/main" val="2115419589"/>
                    </a:ext>
                  </a:extLst>
                </a:gridCol>
                <a:gridCol w="1380805">
                  <a:extLst>
                    <a:ext uri="{9D8B030D-6E8A-4147-A177-3AD203B41FA5}">
                      <a16:colId xmlns:a16="http://schemas.microsoft.com/office/drawing/2014/main" val="1906217689"/>
                    </a:ext>
                  </a:extLst>
                </a:gridCol>
                <a:gridCol w="1687653">
                  <a:extLst>
                    <a:ext uri="{9D8B030D-6E8A-4147-A177-3AD203B41FA5}">
                      <a16:colId xmlns:a16="http://schemas.microsoft.com/office/drawing/2014/main" val="1020582743"/>
                    </a:ext>
                  </a:extLst>
                </a:gridCol>
              </a:tblGrid>
              <a:tr h="914400">
                <a:tc>
                  <a:txBody>
                    <a:bodyPr/>
                    <a:lstStyle/>
                    <a:p>
                      <a:pPr marL="0" algn="just">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en-US" sz="2800" dirty="0">
                          <a:effectLst/>
                        </a:rPr>
                        <a:t>2019-2020 – sem. 1 2020-2021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en-US" sz="2800" dirty="0" err="1">
                          <a:effectLst/>
                        </a:rPr>
                        <a:t>a.u</a:t>
                      </a:r>
                      <a:r>
                        <a:rPr lang="en-US" sz="2800" dirty="0">
                          <a:effectLst/>
                        </a:rPr>
                        <a:t>. 2020-2021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c gridSpan="2">
                  <a:txBody>
                    <a:bodyPr/>
                    <a:lstStyle/>
                    <a:p>
                      <a:pPr marL="0" algn="ctr">
                        <a:lnSpc>
                          <a:spcPct val="115000"/>
                        </a:lnSpc>
                        <a:spcAft>
                          <a:spcPts val="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a.u</a:t>
                      </a:r>
                      <a:r>
                        <a:rPr lang="en-US" sz="2800" dirty="0">
                          <a:effectLst/>
                          <a:latin typeface="Calibri" panose="020F0502020204030204" pitchFamily="34" charset="0"/>
                          <a:ea typeface="Calibri" panose="020F0502020204030204" pitchFamily="34" charset="0"/>
                          <a:cs typeface="Times New Roman" panose="02020603050405020304" pitchFamily="18" charset="0"/>
                        </a:rPr>
                        <a:t>. 2021-2022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499971"/>
                  </a:ext>
                </a:extLst>
              </a:tr>
              <a:tr h="731120">
                <a:tc>
                  <a:txBody>
                    <a:bodyPr/>
                    <a:lstStyle/>
                    <a:p>
                      <a:pPr marL="0" algn="just">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a:effectLst/>
                        </a:rPr>
                        <a:t>%</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7047916"/>
                  </a:ext>
                </a:extLst>
              </a:tr>
              <a:tr h="731120">
                <a:tc>
                  <a:txBody>
                    <a:bodyPr/>
                    <a:lstStyle/>
                    <a:p>
                      <a:pPr marL="0" algn="just">
                        <a:lnSpc>
                          <a:spcPct val="115000"/>
                        </a:lnSpc>
                        <a:spcAft>
                          <a:spcPts val="0"/>
                        </a:spcAft>
                      </a:pPr>
                      <a:r>
                        <a:rPr lang="ro-RO" sz="2800" dirty="0">
                          <a:effectLst/>
                        </a:rPr>
                        <a:t>Licență</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441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86,3%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69,6%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322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83,3%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5350957"/>
                  </a:ext>
                </a:extLst>
              </a:tr>
              <a:tr h="827261">
                <a:tc>
                  <a:txBody>
                    <a:bodyPr/>
                    <a:lstStyle/>
                    <a:p>
                      <a:pPr marL="0" algn="just">
                        <a:lnSpc>
                          <a:spcPct val="115000"/>
                        </a:lnSpc>
                        <a:spcAft>
                          <a:spcPts val="0"/>
                        </a:spcAft>
                      </a:pPr>
                      <a:r>
                        <a:rPr lang="ro-RO" sz="2800" dirty="0">
                          <a:effectLst/>
                        </a:rPr>
                        <a:t>Masterat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a:effectLst/>
                        </a:rPr>
                        <a:t>61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74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26,8%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61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15,8%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3034171"/>
                  </a:ext>
                </a:extLst>
              </a:tr>
              <a:tr h="731120">
                <a:tc>
                  <a:txBody>
                    <a:bodyPr/>
                    <a:lstStyle/>
                    <a:p>
                      <a:pPr marL="0" algn="just">
                        <a:lnSpc>
                          <a:spcPct val="115000"/>
                        </a:lnSpc>
                        <a:spcAft>
                          <a:spcPts val="0"/>
                        </a:spcAft>
                      </a:pPr>
                      <a:r>
                        <a:rPr lang="ro-RO" sz="2800" dirty="0">
                          <a:effectLst/>
                        </a:rPr>
                        <a:t>Doctorat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0,9%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04167383"/>
                  </a:ext>
                </a:extLst>
              </a:tr>
              <a:tr h="731120">
                <a:tc>
                  <a:txBody>
                    <a:bodyPr/>
                    <a:lstStyle/>
                    <a:p>
                      <a:pPr marL="0" algn="just">
                        <a:lnSpc>
                          <a:spcPct val="115000"/>
                        </a:lnSpc>
                        <a:spcAft>
                          <a:spcPts val="0"/>
                        </a:spcAft>
                      </a:pPr>
                      <a:r>
                        <a:rPr lang="ru-RU" sz="2800">
                          <a:effectLst/>
                        </a:rPr>
                        <a:t>Total</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511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386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2769590"/>
                  </a:ext>
                </a:extLst>
              </a:tr>
            </a:tbl>
          </a:graphicData>
        </a:graphic>
      </p:graphicFrame>
    </p:spTree>
    <p:extLst>
      <p:ext uri="{BB962C8B-B14F-4D97-AF65-F5344CB8AC3E}">
        <p14:creationId xmlns:p14="http://schemas.microsoft.com/office/powerpoint/2010/main" val="342300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2087562"/>
          </a:xfrm>
        </p:spPr>
        <p:txBody>
          <a:bodyPr/>
          <a:lstStyle/>
          <a:p>
            <a:r>
              <a:rPr lang="ro-RO" dirty="0"/>
              <a:t>Rezultatele Chestionarului 1 - ”ASIGURAREA CALITĂȚII STUDIILOR UNIVERSITARE LA ULIM ÎN CONTEXTUL EXIGENȚELOR EUROPENE” </a:t>
            </a:r>
            <a:endParaRPr lang="ru-RU" dirty="0"/>
          </a:p>
        </p:txBody>
      </p:sp>
      <p:sp>
        <p:nvSpPr>
          <p:cNvPr id="6" name="Content Placeholder 5"/>
          <p:cNvSpPr>
            <a:spLocks noGrp="1"/>
          </p:cNvSpPr>
          <p:nvPr>
            <p:ph idx="1"/>
          </p:nvPr>
        </p:nvSpPr>
        <p:spPr>
          <a:xfrm>
            <a:off x="609600" y="2362200"/>
            <a:ext cx="10972800" cy="3763964"/>
          </a:xfrm>
        </p:spPr>
        <p:txBody>
          <a:bodyPr/>
          <a:lstStyle/>
          <a:p>
            <a:pPr marL="0" indent="0">
              <a:buNone/>
            </a:pPr>
            <a:r>
              <a:rPr lang="ro-RO" dirty="0"/>
              <a:t>Aprecierile s-au realizat de la 1 la 5:</a:t>
            </a:r>
          </a:p>
          <a:p>
            <a:pPr marL="0" indent="0">
              <a:buNone/>
            </a:pPr>
            <a:r>
              <a:rPr lang="ro-RO" b="1" i="1" dirty="0"/>
              <a:t>1 – deloc suficient, </a:t>
            </a:r>
          </a:p>
          <a:p>
            <a:pPr marL="0" indent="0">
              <a:buNone/>
            </a:pPr>
            <a:r>
              <a:rPr lang="ro-RO" b="1" i="1" dirty="0"/>
              <a:t>2 – suficient în foarte mică măsură, </a:t>
            </a:r>
          </a:p>
          <a:p>
            <a:pPr marL="0" indent="0">
              <a:buNone/>
            </a:pPr>
            <a:r>
              <a:rPr lang="ro-RO" b="1" i="1" dirty="0"/>
              <a:t>3 – suficient în măsură medie, </a:t>
            </a:r>
          </a:p>
          <a:p>
            <a:pPr marL="0" indent="0">
              <a:buNone/>
            </a:pPr>
            <a:r>
              <a:rPr lang="ro-RO" b="1" i="1" dirty="0"/>
              <a:t>4 – suficient în măsură mare; </a:t>
            </a:r>
          </a:p>
          <a:p>
            <a:pPr marL="0" indent="0">
              <a:buNone/>
            </a:pPr>
            <a:r>
              <a:rPr lang="ro-RO" b="1" i="1" dirty="0"/>
              <a:t>5 – foarte bine</a:t>
            </a:r>
            <a:endParaRPr lang="en-US" dirty="0"/>
          </a:p>
        </p:txBody>
      </p:sp>
    </p:spTree>
    <p:extLst>
      <p:ext uri="{BB962C8B-B14F-4D97-AF65-F5344CB8AC3E}">
        <p14:creationId xmlns:p14="http://schemas.microsoft.com/office/powerpoint/2010/main" val="117070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274638"/>
            <a:ext cx="11658600" cy="1143000"/>
          </a:xfrm>
        </p:spPr>
        <p:txBody>
          <a:bodyPr/>
          <a:lstStyle/>
          <a:p>
            <a:r>
              <a:rPr lang="ro-RO" dirty="0"/>
              <a:t>Date generale: Eficiența serviciilor administrative</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102504437"/>
              </p:ext>
            </p:extLst>
          </p:nvPr>
        </p:nvGraphicFramePr>
        <p:xfrm>
          <a:off x="381000" y="1295400"/>
          <a:ext cx="11506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652636485"/>
              </p:ext>
            </p:extLst>
          </p:nvPr>
        </p:nvGraphicFramePr>
        <p:xfrm>
          <a:off x="152400" y="4648200"/>
          <a:ext cx="11658600" cy="1950720"/>
        </p:xfrm>
        <a:graphic>
          <a:graphicData uri="http://schemas.openxmlformats.org/drawingml/2006/table">
            <a:tbl>
              <a:tblPr firstRow="1" firstCol="1" bandRow="1">
                <a:tableStyleId>{5C22544A-7EE6-4342-B048-85BDC9FD1C3A}</a:tableStyleId>
              </a:tblPr>
              <a:tblGrid>
                <a:gridCol w="11658600">
                  <a:extLst>
                    <a:ext uri="{9D8B030D-6E8A-4147-A177-3AD203B41FA5}">
                      <a16:colId xmlns:a16="http://schemas.microsoft.com/office/drawing/2014/main" val="2857508647"/>
                    </a:ext>
                  </a:extLst>
                </a:gridCol>
              </a:tblGrid>
              <a:tr h="251381">
                <a:tc>
                  <a:txBody>
                    <a:bodyPr/>
                    <a:lstStyle/>
                    <a:p>
                      <a:pPr marL="0" indent="0" algn="just">
                        <a:spcAft>
                          <a:spcPts val="0"/>
                        </a:spcAft>
                      </a:pPr>
                      <a:r>
                        <a:rPr lang="ro-RO" sz="1800" dirty="0">
                          <a:solidFill>
                            <a:schemeClr val="tx1"/>
                          </a:solidFill>
                          <a:effectLst/>
                        </a:rPr>
                        <a:t>1. Accesul și calitatea satisfacerii solicitărilor de către rectorat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4229598073"/>
                  </a:ext>
                </a:extLst>
              </a:tr>
              <a:tr h="221376">
                <a:tc>
                  <a:txBody>
                    <a:bodyPr/>
                    <a:lstStyle/>
                    <a:p>
                      <a:pPr marL="0" indent="0" algn="just">
                        <a:spcAft>
                          <a:spcPts val="0"/>
                        </a:spcAft>
                      </a:pPr>
                      <a:r>
                        <a:rPr lang="ro-RO" sz="1800" dirty="0">
                          <a:solidFill>
                            <a:schemeClr val="tx1"/>
                          </a:solidFill>
                          <a:effectLst/>
                        </a:rPr>
                        <a:t>2. Accesul și calitatea satisfacerii solicitărilor de către Oficiul Suport Academic (Secția Studii)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947440112"/>
                  </a:ext>
                </a:extLst>
              </a:tr>
              <a:tr h="251381">
                <a:tc>
                  <a:txBody>
                    <a:bodyPr/>
                    <a:lstStyle/>
                    <a:p>
                      <a:pPr marL="0" indent="0" algn="just">
                        <a:spcAft>
                          <a:spcPts val="0"/>
                        </a:spcAft>
                      </a:pPr>
                      <a:r>
                        <a:rPr lang="ro-RO" sz="1800" dirty="0">
                          <a:solidFill>
                            <a:schemeClr val="tx1"/>
                          </a:solidFill>
                          <a:effectLst/>
                        </a:rPr>
                        <a:t>3. Accesul și calitatea satisfacerii solicitărilor de către decanat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013288964"/>
                  </a:ext>
                </a:extLst>
              </a:tr>
              <a:tr h="251381">
                <a:tc>
                  <a:txBody>
                    <a:bodyPr/>
                    <a:lstStyle/>
                    <a:p>
                      <a:pPr marL="0" indent="0" algn="just">
                        <a:spcAft>
                          <a:spcPts val="0"/>
                        </a:spcAft>
                      </a:pPr>
                      <a:r>
                        <a:rPr lang="ro-RO" sz="1800" dirty="0">
                          <a:solidFill>
                            <a:schemeClr val="tx1"/>
                          </a:solidFill>
                          <a:effectLst/>
                        </a:rPr>
                        <a:t>4. Accesul și calitatea satisfacerii solicitărilor de către catedra de profil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974839400"/>
                  </a:ext>
                </a:extLst>
              </a:tr>
              <a:tr h="251381">
                <a:tc>
                  <a:txBody>
                    <a:bodyPr/>
                    <a:lstStyle/>
                    <a:p>
                      <a:pPr marL="0" indent="0" algn="just">
                        <a:spcAft>
                          <a:spcPts val="0"/>
                        </a:spcAft>
                      </a:pPr>
                      <a:r>
                        <a:rPr lang="ro-RO" sz="1800" dirty="0">
                          <a:solidFill>
                            <a:schemeClr val="tx1"/>
                          </a:solidFill>
                          <a:effectLst/>
                        </a:rPr>
                        <a:t>5. Accesul și calitatea satisfacerii solicitărilor de către Secția Contracte studenți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814602088"/>
                  </a:ext>
                </a:extLst>
              </a:tr>
              <a:tr h="304800">
                <a:tc>
                  <a:txBody>
                    <a:bodyPr/>
                    <a:lstStyle/>
                    <a:p>
                      <a:pPr marL="0" indent="0" algn="just">
                        <a:spcAft>
                          <a:spcPts val="0"/>
                        </a:spcAft>
                      </a:pPr>
                      <a:r>
                        <a:rPr lang="ro-RO" sz="1800" dirty="0">
                          <a:solidFill>
                            <a:schemeClr val="tx1"/>
                          </a:solidFill>
                          <a:effectLst/>
                        </a:rPr>
                        <a:t>6. Accesul la informaţii utile cu privire la universitate (informaţiile de pe pagina web, facebook, anunţuri la aviziere)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258515955"/>
                  </a:ext>
                </a:extLst>
              </a:tr>
              <a:tr h="251381">
                <a:tc>
                  <a:txBody>
                    <a:bodyPr/>
                    <a:lstStyle/>
                    <a:p>
                      <a:pPr marL="0" indent="0" algn="just">
                        <a:spcAft>
                          <a:spcPts val="0"/>
                        </a:spcAft>
                      </a:pPr>
                      <a:r>
                        <a:rPr lang="ro-RO" sz="1800" dirty="0">
                          <a:solidFill>
                            <a:schemeClr val="tx1"/>
                          </a:solidFill>
                          <a:effectLst/>
                        </a:rPr>
                        <a:t>7. </a:t>
                      </a:r>
                      <a:r>
                        <a:rPr lang="en-US" sz="1800" dirty="0" err="1">
                          <a:solidFill>
                            <a:schemeClr val="tx1"/>
                          </a:solidFill>
                          <a:effectLst/>
                        </a:rPr>
                        <a:t>Eficienţa</a:t>
                      </a:r>
                      <a:r>
                        <a:rPr lang="en-US" sz="1800" dirty="0">
                          <a:solidFill>
                            <a:schemeClr val="tx1"/>
                          </a:solidFill>
                          <a:effectLst/>
                        </a:rPr>
                        <a:t> </a:t>
                      </a:r>
                      <a:r>
                        <a:rPr lang="en-US" sz="1800" dirty="0" err="1">
                          <a:solidFill>
                            <a:schemeClr val="tx1"/>
                          </a:solidFill>
                          <a:effectLst/>
                        </a:rPr>
                        <a:t>organizaţiilor</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 </a:t>
                      </a:r>
                      <a:r>
                        <a:rPr lang="en-US" sz="1800" dirty="0" err="1">
                          <a:solidFill>
                            <a:schemeClr val="tx1"/>
                          </a:solidFill>
                          <a:effectLst/>
                        </a:rPr>
                        <a:t>reprezentanţilor</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a:t>
                      </a:r>
                      <a:endParaRPr lang="ru-RU" sz="3600"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547396870"/>
                  </a:ext>
                </a:extLst>
              </a:tr>
            </a:tbl>
          </a:graphicData>
        </a:graphic>
      </p:graphicFrame>
    </p:spTree>
    <p:extLst>
      <p:ext uri="{BB962C8B-B14F-4D97-AF65-F5344CB8AC3E}">
        <p14:creationId xmlns:p14="http://schemas.microsoft.com/office/powerpoint/2010/main" val="425847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rectorat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24828407"/>
              </p:ext>
            </p:extLst>
          </p:nvPr>
        </p:nvGraphicFramePr>
        <p:xfrm>
          <a:off x="609600" y="1600201"/>
          <a:ext cx="11201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43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164" y="304800"/>
            <a:ext cx="8839200" cy="1143000"/>
          </a:xfrm>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Oficiul</a:t>
            </a:r>
            <a:r>
              <a:rPr lang="en-US" sz="3600" b="1" dirty="0"/>
              <a:t> </a:t>
            </a:r>
            <a:r>
              <a:rPr lang="en-US" sz="3600" b="1" dirty="0" err="1"/>
              <a:t>Suport</a:t>
            </a:r>
            <a:r>
              <a:rPr lang="en-US" sz="3600" b="1" dirty="0"/>
              <a:t> Academic</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7109148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70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decanat</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0295768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06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catedra</a:t>
            </a:r>
            <a:r>
              <a:rPr lang="en-US" sz="3600" b="1" dirty="0"/>
              <a:t> de </a:t>
            </a:r>
            <a:r>
              <a:rPr lang="en-US" sz="3600" b="1" dirty="0" err="1"/>
              <a:t>profil</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5541024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72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Secția</a:t>
            </a:r>
            <a:r>
              <a:rPr lang="en-US" sz="3600" b="1" dirty="0"/>
              <a:t> Co</a:t>
            </a:r>
            <a:r>
              <a:rPr lang="ro-RO" sz="3600" b="1" dirty="0"/>
              <a:t>n</a:t>
            </a:r>
            <a:r>
              <a:rPr lang="en-US" sz="3600" b="1" dirty="0" err="1"/>
              <a:t>tracte</a:t>
            </a:r>
            <a:r>
              <a:rPr lang="en-US" sz="3600" b="1" dirty="0"/>
              <a:t> </a:t>
            </a:r>
            <a:r>
              <a:rPr lang="en-US" sz="3600" b="1" dirty="0" err="1"/>
              <a:t>studenți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20209941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9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152400"/>
            <a:ext cx="8686800" cy="1219200"/>
          </a:xfrm>
        </p:spPr>
        <p:txBody>
          <a:bodyPr/>
          <a:lstStyle/>
          <a:p>
            <a:r>
              <a:rPr lang="en-US" sz="3200" b="1" dirty="0" err="1"/>
              <a:t>Accesul</a:t>
            </a:r>
            <a:r>
              <a:rPr lang="en-US" sz="3200" b="1" dirty="0"/>
              <a:t> la </a:t>
            </a:r>
            <a:r>
              <a:rPr lang="en-US" sz="3200" b="1" dirty="0" err="1"/>
              <a:t>informaţii</a:t>
            </a:r>
            <a:r>
              <a:rPr lang="en-US" sz="3200" b="1" dirty="0"/>
              <a:t> utile cu </a:t>
            </a:r>
            <a:r>
              <a:rPr lang="en-US" sz="3200" b="1" dirty="0" err="1"/>
              <a:t>privire</a:t>
            </a:r>
            <a:r>
              <a:rPr lang="en-US" sz="3200" b="1" dirty="0"/>
              <a:t> la </a:t>
            </a:r>
            <a:r>
              <a:rPr lang="en-US" sz="3200" b="1" dirty="0" err="1"/>
              <a:t>universitate</a:t>
            </a:r>
            <a:r>
              <a:rPr lang="en-US" sz="3200" b="1" dirty="0"/>
              <a:t> (</a:t>
            </a:r>
            <a:r>
              <a:rPr lang="en-US" sz="3200" b="1" dirty="0" err="1"/>
              <a:t>informaţiile</a:t>
            </a:r>
            <a:r>
              <a:rPr lang="en-US" sz="3200" b="1" dirty="0"/>
              <a:t> de </a:t>
            </a:r>
            <a:r>
              <a:rPr lang="en-US" sz="3200" b="1" dirty="0" err="1"/>
              <a:t>pe</a:t>
            </a:r>
            <a:r>
              <a:rPr lang="en-US" sz="3200" b="1" dirty="0"/>
              <a:t> </a:t>
            </a:r>
            <a:r>
              <a:rPr lang="en-US" sz="3200" b="1" dirty="0" err="1"/>
              <a:t>pagina</a:t>
            </a:r>
            <a:r>
              <a:rPr lang="en-US" sz="3200" b="1" dirty="0"/>
              <a:t> web, </a:t>
            </a:r>
            <a:r>
              <a:rPr lang="en-US" sz="3200" b="1" dirty="0" err="1"/>
              <a:t>facebook</a:t>
            </a:r>
            <a:r>
              <a:rPr lang="en-US" sz="3200" b="1" dirty="0"/>
              <a:t>, </a:t>
            </a:r>
            <a:r>
              <a:rPr lang="en-US" sz="3200" b="1" dirty="0" err="1"/>
              <a:t>anunţuri</a:t>
            </a:r>
            <a:r>
              <a:rPr lang="en-US" sz="3200" b="1" dirty="0"/>
              <a:t> la </a:t>
            </a:r>
            <a:r>
              <a:rPr lang="en-US" sz="3200" b="1" dirty="0" err="1"/>
              <a:t>aviziere</a:t>
            </a:r>
            <a:r>
              <a:rPr lang="en-US" sz="3200" b="1" dirty="0"/>
              <a:t>)</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71699360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356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304800" y="457200"/>
            <a:ext cx="11430000" cy="6019800"/>
          </a:xfrm>
        </p:spPr>
        <p:txBody>
          <a:bodyPr/>
          <a:lstStyle/>
          <a:p>
            <a:pPr marL="0" indent="0" algn="just">
              <a:buNone/>
            </a:pPr>
            <a:r>
              <a:rPr lang="ro-RO" sz="4400" dirty="0"/>
              <a:t>Cercetarea opiniei studenților se realizează anual în conformitate cu prevederile normative, stipulate în documentele relevante organizării activității educaționale în învățământul universitar, regulamentele interne ULIM, în special cu </a:t>
            </a:r>
            <a:r>
              <a:rPr lang="ro-RO" sz="4400" b="1" dirty="0"/>
              <a:t>Regulamentul privind organizarea sondajului anonim al opiniei studenților cu referință la calitatea studiilor</a:t>
            </a:r>
            <a:r>
              <a:rPr lang="ro-RO" sz="4400" dirty="0"/>
              <a:t>. </a:t>
            </a:r>
            <a:endParaRPr lang="fr-CA" alt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Eficienţa</a:t>
            </a:r>
            <a:r>
              <a:rPr lang="en-US" b="1" dirty="0"/>
              <a:t> </a:t>
            </a:r>
            <a:r>
              <a:rPr lang="en-US" b="1" dirty="0" err="1"/>
              <a:t>organizaţiilor</a:t>
            </a:r>
            <a:r>
              <a:rPr lang="en-US" b="1" dirty="0"/>
              <a:t> </a:t>
            </a:r>
            <a:r>
              <a:rPr lang="en-US" b="1" dirty="0" err="1"/>
              <a:t>studenţeşti</a:t>
            </a:r>
            <a:r>
              <a:rPr lang="en-US" b="1" dirty="0"/>
              <a:t> </a:t>
            </a:r>
            <a:r>
              <a:rPr lang="en-US" b="1" dirty="0" err="1"/>
              <a:t>şi</a:t>
            </a:r>
            <a:r>
              <a:rPr lang="en-US" b="1" dirty="0"/>
              <a:t> a </a:t>
            </a:r>
            <a:r>
              <a:rPr lang="en-US" b="1" dirty="0" err="1"/>
              <a:t>reprezentanţilor</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15747203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461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81200" y="274638"/>
            <a:ext cx="8229600" cy="563562"/>
          </a:xfrm>
        </p:spPr>
        <p:txBody>
          <a:bodyPr/>
          <a:lstStyle/>
          <a:p>
            <a:r>
              <a:rPr lang="en-US" sz="3200" b="1" dirty="0" err="1"/>
              <a:t>Eficienţa</a:t>
            </a:r>
            <a:r>
              <a:rPr lang="en-US" sz="3200" b="1" dirty="0"/>
              <a:t> </a:t>
            </a:r>
            <a:r>
              <a:rPr lang="en-US" sz="3200" b="1" dirty="0" err="1"/>
              <a:t>serviciilor</a:t>
            </a:r>
            <a:r>
              <a:rPr lang="en-US" sz="3200" b="1" dirty="0"/>
              <a:t> </a:t>
            </a:r>
            <a:r>
              <a:rPr lang="en-US" sz="3200" b="1" dirty="0" err="1"/>
              <a:t>educaționale</a:t>
            </a:r>
            <a:r>
              <a:rPr lang="ro-RO" sz="3200" b="1" dirty="0"/>
              <a:t>: date generale</a:t>
            </a:r>
            <a:endParaRPr lang="ru-RU" sz="3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487519575"/>
              </p:ext>
            </p:extLst>
          </p:nvPr>
        </p:nvGraphicFramePr>
        <p:xfrm>
          <a:off x="228600" y="3733800"/>
          <a:ext cx="11734800" cy="2932541"/>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1050001795"/>
                    </a:ext>
                  </a:extLst>
                </a:gridCol>
              </a:tblGrid>
              <a:tr h="97920">
                <a:tc>
                  <a:txBody>
                    <a:bodyPr/>
                    <a:lstStyle/>
                    <a:p>
                      <a:endParaRPr lang="ru-RU" sz="900" dirty="0">
                        <a:solidFill>
                          <a:schemeClr val="tx1"/>
                        </a:solidFill>
                      </a:endParaRPr>
                    </a:p>
                  </a:txBody>
                  <a:tcPr marL="35635" marR="35635" marT="0" marB="0">
                    <a:solidFill>
                      <a:schemeClr val="bg1"/>
                    </a:solidFill>
                  </a:tcPr>
                </a:tc>
                <a:extLst>
                  <a:ext uri="{0D108BD9-81ED-4DB2-BD59-A6C34878D82A}">
                    <a16:rowId xmlns:a16="http://schemas.microsoft.com/office/drawing/2014/main" val="1605928447"/>
                  </a:ext>
                </a:extLst>
              </a:tr>
              <a:tr h="391681">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la </a:t>
                      </a:r>
                      <a:r>
                        <a:rPr lang="en-US" sz="1800" dirty="0" err="1">
                          <a:solidFill>
                            <a:schemeClr val="tx1"/>
                          </a:solidFill>
                          <a:effectLst/>
                        </a:rPr>
                        <a:t>începutul</a:t>
                      </a:r>
                      <a:r>
                        <a:rPr lang="en-US" sz="1800" dirty="0">
                          <a:solidFill>
                            <a:schemeClr val="tx1"/>
                          </a:solidFill>
                          <a:effectLst/>
                        </a:rPr>
                        <a:t> </a:t>
                      </a:r>
                      <a:r>
                        <a:rPr lang="en-US" sz="1800" dirty="0" err="1">
                          <a:solidFill>
                            <a:schemeClr val="tx1"/>
                          </a:solidFill>
                          <a:effectLst/>
                        </a:rPr>
                        <a:t>fiecărui</a:t>
                      </a:r>
                      <a:r>
                        <a:rPr lang="en-US" sz="1800" dirty="0">
                          <a:solidFill>
                            <a:schemeClr val="tx1"/>
                          </a:solidFill>
                          <a:effectLst/>
                        </a:rPr>
                        <a:t> </a:t>
                      </a:r>
                      <a:r>
                        <a:rPr lang="en-US" sz="1800" dirty="0" err="1">
                          <a:solidFill>
                            <a:schemeClr val="tx1"/>
                          </a:solidFill>
                          <a:effectLst/>
                        </a:rPr>
                        <a:t>semestru</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care </a:t>
                      </a:r>
                      <a:r>
                        <a:rPr lang="en-US" sz="1800" dirty="0" err="1">
                          <a:solidFill>
                            <a:schemeClr val="tx1"/>
                          </a:solidFill>
                          <a:effectLst/>
                        </a:rPr>
                        <a:t>vor</a:t>
                      </a:r>
                      <a:r>
                        <a:rPr lang="en-US" sz="1800" dirty="0">
                          <a:solidFill>
                            <a:schemeClr val="tx1"/>
                          </a:solidFill>
                          <a:effectLst/>
                        </a:rPr>
                        <a:t> fi </a:t>
                      </a:r>
                      <a:r>
                        <a:rPr lang="en-US" sz="1800" dirty="0" err="1">
                          <a:solidFill>
                            <a:schemeClr val="tx1"/>
                          </a:solidFill>
                          <a:effectLst/>
                        </a:rPr>
                        <a:t>urmate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3382851458"/>
                  </a:ext>
                </a:extLst>
              </a:tr>
              <a:tr h="0">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3615475281"/>
                  </a:ext>
                </a:extLst>
              </a:tr>
              <a:tr h="195840">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a:t>
                      </a:r>
                      <a:r>
                        <a:rPr lang="en-US" sz="1800" dirty="0" err="1">
                          <a:solidFill>
                            <a:schemeClr val="tx1"/>
                          </a:solidFill>
                          <a:effectLst/>
                        </a:rPr>
                        <a:t>opţionale</a:t>
                      </a:r>
                      <a:r>
                        <a:rPr lang="en-US" sz="1800" dirty="0">
                          <a:solidFill>
                            <a:schemeClr val="tx1"/>
                          </a:solidFill>
                          <a:effectLst/>
                        </a:rPr>
                        <a:t> din care </a:t>
                      </a:r>
                      <a:r>
                        <a:rPr lang="en-US" sz="1800" dirty="0" err="1">
                          <a:solidFill>
                            <a:schemeClr val="tx1"/>
                          </a:solidFill>
                          <a:effectLst/>
                        </a:rPr>
                        <a:t>puteţi</a:t>
                      </a:r>
                      <a:r>
                        <a:rPr lang="en-US" sz="1800" dirty="0">
                          <a:solidFill>
                            <a:schemeClr val="tx1"/>
                          </a:solidFill>
                          <a:effectLst/>
                        </a:rPr>
                        <a:t> </a:t>
                      </a:r>
                      <a:r>
                        <a:rPr lang="en-US" sz="1800" dirty="0" err="1">
                          <a:solidFill>
                            <a:schemeClr val="tx1"/>
                          </a:solidFill>
                          <a:effectLst/>
                        </a:rPr>
                        <a:t>să</a:t>
                      </a:r>
                      <a:r>
                        <a:rPr lang="en-US" sz="1800" dirty="0">
                          <a:solidFill>
                            <a:schemeClr val="tx1"/>
                          </a:solidFill>
                          <a:effectLst/>
                        </a:rPr>
                        <a:t> </a:t>
                      </a:r>
                      <a:r>
                        <a:rPr lang="en-US" sz="1800" dirty="0" err="1">
                          <a:solidFill>
                            <a:schemeClr val="tx1"/>
                          </a:solidFill>
                          <a:effectLst/>
                        </a:rPr>
                        <a:t>alegeţi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7494251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2230913204"/>
                  </a:ext>
                </a:extLst>
              </a:tr>
              <a:tr h="195840">
                <a:tc>
                  <a:txBody>
                    <a:bodyPr/>
                    <a:lstStyle/>
                    <a:p>
                      <a:pPr indent="0" algn="just">
                        <a:lnSpc>
                          <a:spcPct val="100000"/>
                        </a:lnSpc>
                        <a:spcAft>
                          <a:spcPts val="0"/>
                        </a:spcAft>
                      </a:pPr>
                      <a:r>
                        <a:rPr lang="en-US" sz="1800" dirty="0">
                          <a:solidFill>
                            <a:schemeClr val="tx1"/>
                          </a:solidFill>
                          <a:effectLst/>
                        </a:rPr>
                        <a:t>3.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oferit</a:t>
                      </a:r>
                      <a:r>
                        <a:rPr lang="en-US" sz="1800" dirty="0">
                          <a:solidFill>
                            <a:schemeClr val="tx1"/>
                          </a:solidFill>
                          <a:effectLst/>
                        </a:rPr>
                        <a:t> din </a:t>
                      </a:r>
                      <a:r>
                        <a:rPr lang="en-US" sz="1800" dirty="0" err="1">
                          <a:solidFill>
                            <a:schemeClr val="tx1"/>
                          </a:solidFill>
                          <a:effectLst/>
                        </a:rPr>
                        <a:t>partea</a:t>
                      </a:r>
                      <a:r>
                        <a:rPr lang="en-US" sz="1800" dirty="0">
                          <a:solidFill>
                            <a:schemeClr val="tx1"/>
                          </a:solidFill>
                          <a:effectLst/>
                        </a:rPr>
                        <a:t> </a:t>
                      </a:r>
                      <a:r>
                        <a:rPr lang="en-US" sz="1800" dirty="0" err="1">
                          <a:solidFill>
                            <a:schemeClr val="tx1"/>
                          </a:solidFill>
                          <a:effectLst/>
                        </a:rPr>
                        <a:t>tutorilor</a:t>
                      </a:r>
                      <a:r>
                        <a:rPr lang="en-US" sz="1800" dirty="0">
                          <a:solidFill>
                            <a:schemeClr val="tx1"/>
                          </a:solidFill>
                          <a:effectLst/>
                        </a:rPr>
                        <a:t> - </a:t>
                      </a:r>
                      <a:r>
                        <a:rPr lang="en-US" sz="1800" dirty="0" err="1">
                          <a:solidFill>
                            <a:schemeClr val="tx1"/>
                          </a:solidFill>
                          <a:effectLst/>
                        </a:rPr>
                        <a:t>îndrumătorilor</a:t>
                      </a:r>
                      <a:r>
                        <a:rPr lang="en-US" sz="1800" dirty="0">
                          <a:solidFill>
                            <a:schemeClr val="tx1"/>
                          </a:solidFill>
                          <a:effectLst/>
                        </a:rPr>
                        <a:t> de </a:t>
                      </a:r>
                      <a:r>
                        <a:rPr lang="en-US" sz="1800" dirty="0" err="1">
                          <a:solidFill>
                            <a:schemeClr val="tx1"/>
                          </a:solidFill>
                          <a:effectLst/>
                        </a:rPr>
                        <a:t>grupă</a:t>
                      </a:r>
                      <a:r>
                        <a:rPr lang="en-US" sz="1800" dirty="0">
                          <a:solidFill>
                            <a:schemeClr val="tx1"/>
                          </a:solidFill>
                          <a:effectLst/>
                        </a:rPr>
                        <a:t> </a:t>
                      </a:r>
                      <a:r>
                        <a:rPr lang="en-US" sz="1800" dirty="0" err="1">
                          <a:solidFill>
                            <a:schemeClr val="tx1"/>
                          </a:solidFill>
                          <a:effectLst/>
                        </a:rPr>
                        <a:t>academică</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3126399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978630337"/>
                  </a:ext>
                </a:extLst>
              </a:tr>
              <a:tr h="195840">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pregătirii</a:t>
                      </a:r>
                      <a:r>
                        <a:rPr lang="en-US" sz="1800" dirty="0">
                          <a:solidFill>
                            <a:schemeClr val="tx1"/>
                          </a:solidFill>
                          <a:effectLst/>
                        </a:rPr>
                        <a:t> </a:t>
                      </a:r>
                      <a:r>
                        <a:rPr lang="en-US" sz="1800" dirty="0" err="1">
                          <a:solidFill>
                            <a:schemeClr val="tx1"/>
                          </a:solidFill>
                          <a:effectLst/>
                        </a:rPr>
                        <a:t>didactice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ştiinţifice</a:t>
                      </a:r>
                      <a:r>
                        <a:rPr lang="en-US" sz="1800" dirty="0">
                          <a:solidFill>
                            <a:schemeClr val="tx1"/>
                          </a:solidFill>
                          <a:effectLst/>
                        </a:rPr>
                        <a:t> a </a:t>
                      </a:r>
                      <a:r>
                        <a:rPr lang="en-US" sz="1800" dirty="0" err="1">
                          <a:solidFill>
                            <a:schemeClr val="tx1"/>
                          </a:solidFill>
                          <a:effectLst/>
                        </a:rPr>
                        <a:t>personalului</a:t>
                      </a:r>
                      <a:r>
                        <a:rPr lang="en-US" sz="1800" dirty="0">
                          <a:solidFill>
                            <a:schemeClr val="tx1"/>
                          </a:solidFill>
                          <a:effectLst/>
                        </a:rPr>
                        <a:t> didactic </a:t>
                      </a:r>
                      <a:r>
                        <a:rPr lang="ro-RO" sz="1800" dirty="0">
                          <a:solidFill>
                            <a:schemeClr val="tx1"/>
                          </a:solidFill>
                          <a:effectLst/>
                        </a:rPr>
                        <a:t>de la facultate</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08971112"/>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1347508245"/>
                  </a:ext>
                </a:extLst>
              </a:tr>
              <a:tr h="45935">
                <a:tc>
                  <a:txBody>
                    <a:bodyPr/>
                    <a:lstStyle/>
                    <a:p>
                      <a:pPr indent="0" algn="just">
                        <a:lnSpc>
                          <a:spcPct val="100000"/>
                        </a:lnSpc>
                        <a:spcAft>
                          <a:spcPts val="0"/>
                        </a:spcAft>
                      </a:pPr>
                      <a:r>
                        <a:rPr lang="en-US" sz="100" dirty="0">
                          <a:solidFill>
                            <a:schemeClr val="tx1"/>
                          </a:solidFill>
                          <a:effectLst/>
                        </a:rPr>
                        <a:t>II.2.5. </a:t>
                      </a:r>
                      <a:r>
                        <a:rPr lang="en-US" sz="100" dirty="0" err="1">
                          <a:solidFill>
                            <a:schemeClr val="tx1"/>
                          </a:solidFill>
                          <a:effectLst/>
                        </a:rPr>
                        <a:t>Facilitarea</a:t>
                      </a:r>
                      <a:r>
                        <a:rPr lang="en-US" sz="100" dirty="0">
                          <a:solidFill>
                            <a:schemeClr val="tx1"/>
                          </a:solidFill>
                          <a:effectLst/>
                        </a:rPr>
                        <a:t> de </a:t>
                      </a:r>
                      <a:r>
                        <a:rPr lang="en-US" sz="100" dirty="0" err="1">
                          <a:solidFill>
                            <a:schemeClr val="tx1"/>
                          </a:solidFill>
                          <a:effectLst/>
                        </a:rPr>
                        <a:t>către</a:t>
                      </a:r>
                      <a:r>
                        <a:rPr lang="en-US" sz="100" dirty="0">
                          <a:solidFill>
                            <a:schemeClr val="tx1"/>
                          </a:solidFill>
                          <a:effectLst/>
                        </a:rPr>
                        <a:t> </a:t>
                      </a:r>
                      <a:r>
                        <a:rPr lang="en-US" sz="100" dirty="0" err="1">
                          <a:solidFill>
                            <a:schemeClr val="tx1"/>
                          </a:solidFill>
                          <a:effectLst/>
                        </a:rPr>
                        <a:t>facultate</a:t>
                      </a:r>
                      <a:r>
                        <a:rPr lang="en-US" sz="100" dirty="0">
                          <a:solidFill>
                            <a:schemeClr val="tx1"/>
                          </a:solidFill>
                          <a:effectLst/>
                        </a:rPr>
                        <a:t> a </a:t>
                      </a:r>
                      <a:r>
                        <a:rPr lang="en-US" sz="100" dirty="0" err="1">
                          <a:solidFill>
                            <a:schemeClr val="tx1"/>
                          </a:solidFill>
                          <a:effectLst/>
                        </a:rPr>
                        <a:t>participării</a:t>
                      </a:r>
                      <a:r>
                        <a:rPr lang="en-US" sz="100" dirty="0">
                          <a:solidFill>
                            <a:schemeClr val="tx1"/>
                          </a:solidFill>
                          <a:effectLst/>
                        </a:rPr>
                        <a:t> </a:t>
                      </a:r>
                      <a:r>
                        <a:rPr lang="en-US" sz="100" dirty="0" err="1">
                          <a:solidFill>
                            <a:schemeClr val="tx1"/>
                          </a:solidFill>
                          <a:effectLst/>
                        </a:rPr>
                        <a:t>studenţilor</a:t>
                      </a:r>
                      <a:r>
                        <a:rPr lang="en-US" sz="100" dirty="0">
                          <a:solidFill>
                            <a:schemeClr val="tx1"/>
                          </a:solidFill>
                          <a:effectLst/>
                        </a:rPr>
                        <a:t> la </a:t>
                      </a:r>
                      <a:r>
                        <a:rPr lang="en-US" sz="100" dirty="0" err="1">
                          <a:solidFill>
                            <a:schemeClr val="tx1"/>
                          </a:solidFill>
                          <a:effectLst/>
                        </a:rPr>
                        <a:t>stagii</a:t>
                      </a:r>
                      <a:r>
                        <a:rPr lang="en-US" sz="100" dirty="0">
                          <a:solidFill>
                            <a:schemeClr val="tx1"/>
                          </a:solidFill>
                          <a:effectLst/>
                        </a:rPr>
                        <a:t> de </a:t>
                      </a:r>
                      <a:r>
                        <a:rPr lang="en-US" sz="100" dirty="0" err="1">
                          <a:solidFill>
                            <a:schemeClr val="tx1"/>
                          </a:solidFill>
                          <a:effectLst/>
                        </a:rPr>
                        <a:t>practică</a:t>
                      </a:r>
                      <a:r>
                        <a:rPr lang="en-US" sz="100" dirty="0">
                          <a:solidFill>
                            <a:schemeClr val="tx1"/>
                          </a:solidFill>
                          <a:effectLst/>
                        </a:rPr>
                        <a:t> </a:t>
                      </a:r>
                      <a:r>
                        <a:rPr lang="en-US" sz="100" dirty="0" err="1">
                          <a:solidFill>
                            <a:schemeClr val="tx1"/>
                          </a:solidFill>
                          <a:effectLst/>
                        </a:rPr>
                        <a:t>în</a:t>
                      </a:r>
                      <a:r>
                        <a:rPr lang="en-US" sz="100" dirty="0">
                          <a:solidFill>
                            <a:schemeClr val="tx1"/>
                          </a:solidFill>
                          <a:effectLst/>
                        </a:rPr>
                        <a:t> </a:t>
                      </a:r>
                      <a:r>
                        <a:rPr lang="en-US" sz="100" dirty="0" err="1">
                          <a:solidFill>
                            <a:schemeClr val="tx1"/>
                          </a:solidFill>
                          <a:effectLst/>
                        </a:rPr>
                        <a:t>domeniu</a:t>
                      </a:r>
                      <a:r>
                        <a:rPr lang="en-US" sz="100" dirty="0">
                          <a:solidFill>
                            <a:schemeClr val="tx1"/>
                          </a:solidFill>
                          <a:effectLst/>
                        </a:rPr>
                        <a:t> </a:t>
                      </a:r>
                      <a:endParaRPr lang="ru-RU" sz="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848440267"/>
                  </a:ext>
                </a:extLst>
              </a:tr>
              <a:tr h="195840">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Orarul</a:t>
                      </a:r>
                      <a:r>
                        <a:rPr lang="en-US" sz="1800" dirty="0">
                          <a:solidFill>
                            <a:schemeClr val="tx1"/>
                          </a:solidFill>
                          <a:effectLst/>
                        </a:rPr>
                        <a:t> </a:t>
                      </a:r>
                      <a:r>
                        <a:rPr lang="en-US" sz="1800" dirty="0" err="1">
                          <a:solidFill>
                            <a:schemeClr val="tx1"/>
                          </a:solidFill>
                          <a:effectLst/>
                        </a:rPr>
                        <a:t>disciplinelor</a:t>
                      </a:r>
                      <a:r>
                        <a:rPr lang="en-US" sz="1800" dirty="0">
                          <a:solidFill>
                            <a:schemeClr val="tx1"/>
                          </a:solidFill>
                          <a:effectLst/>
                        </a:rPr>
                        <a:t> </a:t>
                      </a:r>
                      <a:r>
                        <a:rPr lang="en-US" sz="1800" dirty="0" err="1">
                          <a:solidFill>
                            <a:schemeClr val="tx1"/>
                          </a:solidFill>
                          <a:effectLst/>
                        </a:rPr>
                        <a:t>studiate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802379542"/>
                  </a:ext>
                </a:extLst>
              </a:tr>
              <a:tr h="195840">
                <a:tc>
                  <a:txBody>
                    <a:bodyPr/>
                    <a:lstStyle/>
                    <a:p>
                      <a:pPr indent="0" algn="just">
                        <a:lnSpc>
                          <a:spcPct val="100000"/>
                        </a:lnSpc>
                        <a:spcAft>
                          <a:spcPts val="0"/>
                        </a:spcAft>
                      </a:pPr>
                      <a:r>
                        <a:rPr lang="en-US" sz="1800" dirty="0">
                          <a:solidFill>
                            <a:schemeClr val="tx1"/>
                          </a:solidFill>
                          <a:effectLst/>
                        </a:rPr>
                        <a:t>7. </a:t>
                      </a:r>
                      <a:r>
                        <a:rPr lang="en-US" sz="1800" dirty="0" err="1">
                          <a:solidFill>
                            <a:schemeClr val="tx1"/>
                          </a:solidFill>
                          <a:effectLst/>
                        </a:rPr>
                        <a:t>Servicii</a:t>
                      </a:r>
                      <a:r>
                        <a:rPr lang="en-US" sz="1800" dirty="0">
                          <a:solidFill>
                            <a:schemeClr val="tx1"/>
                          </a:solidFill>
                          <a:effectLst/>
                        </a:rPr>
                        <a:t> de </a:t>
                      </a:r>
                      <a:r>
                        <a:rPr lang="en-US" sz="1800" dirty="0" err="1">
                          <a:solidFill>
                            <a:schemeClr val="tx1"/>
                          </a:solidFill>
                          <a:effectLst/>
                        </a:rPr>
                        <a:t>consiliere</a:t>
                      </a:r>
                      <a:r>
                        <a:rPr lang="ro-RO" sz="1800" dirty="0">
                          <a:solidFill>
                            <a:schemeClr val="tx1"/>
                          </a:solidFill>
                          <a:effectLst/>
                        </a:rPr>
                        <a:t>, consultanță în carieră</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000065470"/>
                  </a:ext>
                </a:extLst>
              </a:tr>
              <a:tr h="195840">
                <a:tc>
                  <a:txBody>
                    <a:bodyPr/>
                    <a:lstStyle/>
                    <a:p>
                      <a:pPr indent="0" algn="just">
                        <a:lnSpc>
                          <a:spcPct val="100000"/>
                        </a:lnSpc>
                        <a:spcAft>
                          <a:spcPts val="0"/>
                        </a:spcAft>
                      </a:pPr>
                      <a:r>
                        <a:rPr lang="en-US" sz="1800" dirty="0">
                          <a:solidFill>
                            <a:schemeClr val="tx1"/>
                          </a:solidFill>
                          <a:effectLst/>
                        </a:rPr>
                        <a:t>8.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mobilităţi</a:t>
                      </a:r>
                      <a:r>
                        <a:rPr lang="en-US" sz="1800" dirty="0">
                          <a:solidFill>
                            <a:schemeClr val="tx1"/>
                          </a:solidFill>
                          <a:effectLst/>
                        </a:rPr>
                        <a:t> </a:t>
                      </a:r>
                      <a:r>
                        <a:rPr lang="en-US" sz="1800" dirty="0" err="1">
                          <a:solidFill>
                            <a:schemeClr val="tx1"/>
                          </a:solidFill>
                          <a:effectLst/>
                        </a:rPr>
                        <a:t>internaţionale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1175587665"/>
                  </a:ext>
                </a:extLst>
              </a:tr>
              <a:tr h="391681">
                <a:tc>
                  <a:txBody>
                    <a:bodyPr/>
                    <a:lstStyle/>
                    <a:p>
                      <a:pPr indent="0" algn="just">
                        <a:lnSpc>
                          <a:spcPct val="100000"/>
                        </a:lnSpc>
                        <a:spcAft>
                          <a:spcPts val="0"/>
                        </a:spcAft>
                      </a:pPr>
                      <a:r>
                        <a:rPr lang="en-US" sz="1800" dirty="0">
                          <a:solidFill>
                            <a:schemeClr val="tx1"/>
                          </a:solidFill>
                          <a:effectLst/>
                        </a:rPr>
                        <a:t>9.Oferirea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 </a:t>
                      </a:r>
                      <a:r>
                        <a:rPr lang="en-US" sz="1800" dirty="0" err="1">
                          <a:solidFill>
                            <a:schemeClr val="tx1"/>
                          </a:solidFill>
                          <a:effectLst/>
                        </a:rPr>
                        <a:t>oportunităţilor</a:t>
                      </a:r>
                      <a:r>
                        <a:rPr lang="en-US" sz="1800" dirty="0">
                          <a:solidFill>
                            <a:schemeClr val="tx1"/>
                          </a:solidFill>
                          <a:effectLst/>
                        </a:rPr>
                        <a:t> de a </a:t>
                      </a:r>
                      <a:r>
                        <a:rPr lang="en-US" sz="1800" dirty="0" err="1">
                          <a:solidFill>
                            <a:schemeClr val="tx1"/>
                          </a:solidFill>
                          <a:effectLst/>
                        </a:rPr>
                        <a:t>lua</a:t>
                      </a:r>
                      <a:r>
                        <a:rPr lang="en-US" sz="1800" dirty="0">
                          <a:solidFill>
                            <a:schemeClr val="tx1"/>
                          </a:solidFill>
                          <a:effectLst/>
                        </a:rPr>
                        <a:t> parte la </a:t>
                      </a:r>
                      <a:r>
                        <a:rPr lang="en-US" sz="1800" dirty="0" err="1">
                          <a:solidFill>
                            <a:schemeClr val="tx1"/>
                          </a:solidFill>
                          <a:effectLst/>
                        </a:rPr>
                        <a:t>activităţi</a:t>
                      </a:r>
                      <a:r>
                        <a:rPr lang="en-US" sz="1800" dirty="0">
                          <a:solidFill>
                            <a:schemeClr val="tx1"/>
                          </a:solidFill>
                          <a:effectLst/>
                        </a:rPr>
                        <a:t> </a:t>
                      </a:r>
                      <a:r>
                        <a:rPr lang="en-US" sz="1800" dirty="0" err="1">
                          <a:solidFill>
                            <a:schemeClr val="tx1"/>
                          </a:solidFill>
                          <a:effectLst/>
                        </a:rPr>
                        <a:t>extracurriculare</a:t>
                      </a:r>
                      <a:r>
                        <a:rPr lang="en-US" sz="1800" dirty="0">
                          <a:solidFill>
                            <a:schemeClr val="tx1"/>
                          </a:solidFill>
                          <a:effectLst/>
                        </a:rPr>
                        <a:t> (</a:t>
                      </a:r>
                      <a:r>
                        <a:rPr lang="en-US" sz="1800" dirty="0" err="1">
                          <a:solidFill>
                            <a:schemeClr val="tx1"/>
                          </a:solidFill>
                          <a:effectLst/>
                        </a:rPr>
                        <a:t>asociaţii</a:t>
                      </a:r>
                      <a:r>
                        <a:rPr lang="en-US" sz="1800" dirty="0">
                          <a:solidFill>
                            <a:schemeClr val="tx1"/>
                          </a:solidFill>
                          <a:effectLst/>
                        </a:rPr>
                        <a:t>, </a:t>
                      </a:r>
                      <a:r>
                        <a:rPr lang="en-US" sz="1800" dirty="0" err="1">
                          <a:solidFill>
                            <a:schemeClr val="tx1"/>
                          </a:solidFill>
                          <a:effectLst/>
                        </a:rPr>
                        <a:t>cercuri</a:t>
                      </a:r>
                      <a:r>
                        <a:rPr lang="en-US" sz="1800" dirty="0">
                          <a:solidFill>
                            <a:schemeClr val="tx1"/>
                          </a:solidFill>
                          <a:effectLst/>
                        </a:rPr>
                        <a:t>, diverse </a:t>
                      </a:r>
                      <a:r>
                        <a:rPr lang="en-US" sz="1800" dirty="0" err="1">
                          <a:solidFill>
                            <a:schemeClr val="tx1"/>
                          </a:solidFill>
                          <a:effectLst/>
                        </a:rPr>
                        <a:t>evenimente</a:t>
                      </a:r>
                      <a:r>
                        <a:rPr lang="en-US" sz="1800" dirty="0">
                          <a:solidFill>
                            <a:schemeClr val="tx1"/>
                          </a:solidFill>
                          <a:effectLst/>
                        </a:rPr>
                        <a:t>, etc.)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495906971"/>
                  </a:ext>
                </a:extLst>
              </a:tr>
            </a:tbl>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3730069839"/>
              </p:ext>
            </p:extLst>
          </p:nvPr>
        </p:nvGraphicFramePr>
        <p:xfrm>
          <a:off x="228600" y="838201"/>
          <a:ext cx="11734800" cy="2614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Informaţiile</a:t>
            </a:r>
            <a:r>
              <a:rPr lang="en-US" sz="3200" b="1" dirty="0"/>
              <a:t> </a:t>
            </a:r>
            <a:r>
              <a:rPr lang="en-US" sz="3200" b="1" dirty="0" err="1"/>
              <a:t>disponibile</a:t>
            </a:r>
            <a:r>
              <a:rPr lang="en-US" sz="3200" b="1" dirty="0"/>
              <a:t> la </a:t>
            </a:r>
            <a:r>
              <a:rPr lang="en-US" sz="3200" b="1" dirty="0" err="1"/>
              <a:t>începutul</a:t>
            </a:r>
            <a:r>
              <a:rPr lang="en-US" sz="3200" b="1" dirty="0"/>
              <a:t> </a:t>
            </a:r>
            <a:r>
              <a:rPr lang="en-US" sz="3200" b="1" dirty="0" err="1"/>
              <a:t>fiecărui</a:t>
            </a:r>
            <a:r>
              <a:rPr lang="en-US" sz="3200" b="1" dirty="0"/>
              <a:t> </a:t>
            </a:r>
            <a:r>
              <a:rPr lang="en-US" sz="3200" b="1" dirty="0" err="1"/>
              <a:t>semestru</a:t>
            </a:r>
            <a:r>
              <a:rPr lang="en-US" sz="3200" b="1" dirty="0"/>
              <a:t> </a:t>
            </a:r>
            <a:r>
              <a:rPr lang="en-US" sz="3200" b="1" dirty="0" err="1"/>
              <a:t>despre</a:t>
            </a:r>
            <a:r>
              <a:rPr lang="en-US" sz="3200" b="1" dirty="0"/>
              <a:t> </a:t>
            </a:r>
            <a:r>
              <a:rPr lang="en-US" sz="3200" b="1" dirty="0" err="1"/>
              <a:t>cursurile</a:t>
            </a:r>
            <a:r>
              <a:rPr lang="en-US" sz="3200" b="1" dirty="0"/>
              <a:t> care </a:t>
            </a:r>
            <a:r>
              <a:rPr lang="en-US" sz="3200" b="1" dirty="0" err="1"/>
              <a:t>vor</a:t>
            </a:r>
            <a:r>
              <a:rPr lang="en-US" sz="3200" b="1" dirty="0"/>
              <a:t> fi </a:t>
            </a:r>
            <a:r>
              <a:rPr lang="en-US" sz="3200" b="1" dirty="0" err="1"/>
              <a:t>urmate</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418687033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68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Informaţiile</a:t>
            </a:r>
            <a:r>
              <a:rPr lang="en-US" sz="3600" b="1" dirty="0"/>
              <a:t> </a:t>
            </a:r>
            <a:r>
              <a:rPr lang="en-US" sz="3600" b="1" dirty="0" err="1"/>
              <a:t>disponibile</a:t>
            </a:r>
            <a:r>
              <a:rPr lang="en-US" sz="3600" b="1" dirty="0"/>
              <a:t> </a:t>
            </a:r>
            <a:r>
              <a:rPr lang="en-US" sz="3600" b="1" dirty="0" err="1"/>
              <a:t>despre</a:t>
            </a:r>
            <a:r>
              <a:rPr lang="en-US" sz="3600" b="1" dirty="0"/>
              <a:t> </a:t>
            </a:r>
            <a:r>
              <a:rPr lang="en-US" sz="3600" b="1" dirty="0" err="1"/>
              <a:t>cursurile</a:t>
            </a:r>
            <a:r>
              <a:rPr lang="en-US" sz="3600" b="1" dirty="0"/>
              <a:t> </a:t>
            </a:r>
            <a:r>
              <a:rPr lang="en-US" sz="3600" b="1" dirty="0" err="1"/>
              <a:t>opţionale</a:t>
            </a:r>
            <a:r>
              <a:rPr lang="en-US" sz="3600" b="1" dirty="0"/>
              <a:t> din care </a:t>
            </a:r>
            <a:r>
              <a:rPr lang="en-US" sz="3600" b="1" dirty="0" err="1"/>
              <a:t>puteţi</a:t>
            </a:r>
            <a:r>
              <a:rPr lang="en-US" sz="3600" b="1" dirty="0"/>
              <a:t> </a:t>
            </a:r>
            <a:r>
              <a:rPr lang="en-US" sz="3600" b="1" dirty="0" err="1"/>
              <a:t>să</a:t>
            </a:r>
            <a:r>
              <a:rPr lang="en-US" sz="3600" b="1" dirty="0"/>
              <a:t> </a:t>
            </a:r>
            <a:r>
              <a:rPr lang="en-US" sz="3600" b="1" dirty="0" err="1"/>
              <a:t>alegeţi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85802270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75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Sprijinul</a:t>
            </a:r>
            <a:r>
              <a:rPr lang="en-US" sz="3600" b="1" dirty="0"/>
              <a:t> </a:t>
            </a:r>
            <a:r>
              <a:rPr lang="en-US" sz="3600" b="1" dirty="0" err="1"/>
              <a:t>oferit</a:t>
            </a:r>
            <a:r>
              <a:rPr lang="en-US" sz="3600" b="1" dirty="0"/>
              <a:t> din </a:t>
            </a:r>
            <a:r>
              <a:rPr lang="en-US" sz="3600" b="1" dirty="0" err="1"/>
              <a:t>partea</a:t>
            </a:r>
            <a:r>
              <a:rPr lang="en-US" sz="3600" b="1" dirty="0"/>
              <a:t> </a:t>
            </a:r>
            <a:r>
              <a:rPr lang="en-US" sz="3600" b="1" dirty="0" err="1"/>
              <a:t>tutorilor</a:t>
            </a:r>
            <a:r>
              <a:rPr lang="en-US" sz="3600" b="1" dirty="0"/>
              <a:t> - </a:t>
            </a:r>
            <a:r>
              <a:rPr lang="en-US" sz="3600" b="1" dirty="0" err="1"/>
              <a:t>îndrumătorilor</a:t>
            </a:r>
            <a:r>
              <a:rPr lang="en-US" sz="3600" b="1" dirty="0"/>
              <a:t> de </a:t>
            </a:r>
            <a:r>
              <a:rPr lang="en-US" sz="3600" b="1" dirty="0" err="1"/>
              <a:t>grupă</a:t>
            </a:r>
            <a:r>
              <a:rPr lang="en-US" sz="3600" b="1" dirty="0"/>
              <a:t> academic</a:t>
            </a:r>
            <a:r>
              <a:rPr lang="ro-RO" sz="3600" b="1" dirty="0"/>
              <a:t>ă</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78335087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84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Calitatea</a:t>
            </a:r>
            <a:r>
              <a:rPr lang="en-US" sz="3200" b="1" dirty="0"/>
              <a:t> </a:t>
            </a:r>
            <a:r>
              <a:rPr lang="en-US" sz="3200" b="1" dirty="0" err="1"/>
              <a:t>pregătirii</a:t>
            </a:r>
            <a:r>
              <a:rPr lang="en-US" sz="3200" b="1" dirty="0"/>
              <a:t> </a:t>
            </a:r>
            <a:r>
              <a:rPr lang="en-US" sz="3200" b="1" dirty="0" err="1"/>
              <a:t>didactice</a:t>
            </a:r>
            <a:r>
              <a:rPr lang="en-US" sz="3200" b="1" dirty="0"/>
              <a:t> </a:t>
            </a:r>
            <a:r>
              <a:rPr lang="en-US" sz="3200" b="1" dirty="0" err="1"/>
              <a:t>şi</a:t>
            </a:r>
            <a:r>
              <a:rPr lang="en-US" sz="3200" b="1" dirty="0"/>
              <a:t> </a:t>
            </a:r>
            <a:r>
              <a:rPr lang="en-US" sz="3200" b="1" dirty="0" err="1"/>
              <a:t>ştiinţifice</a:t>
            </a:r>
            <a:r>
              <a:rPr lang="en-US" sz="3200" b="1" dirty="0"/>
              <a:t> a </a:t>
            </a:r>
            <a:r>
              <a:rPr lang="en-US" sz="3200" b="1" dirty="0" err="1"/>
              <a:t>personalului</a:t>
            </a:r>
            <a:r>
              <a:rPr lang="en-US" sz="3200" b="1" dirty="0"/>
              <a:t> didactic </a:t>
            </a:r>
            <a:r>
              <a:rPr lang="ro-RO" sz="3200" b="1" dirty="0"/>
              <a:t>de la facultate</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88852984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26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Facilitarea</a:t>
            </a:r>
            <a:r>
              <a:rPr lang="en-US" sz="3200" b="1" dirty="0"/>
              <a:t> de </a:t>
            </a:r>
            <a:r>
              <a:rPr lang="en-US" sz="3200" b="1" dirty="0" err="1"/>
              <a:t>către</a:t>
            </a:r>
            <a:r>
              <a:rPr lang="en-US" sz="3200" b="1" dirty="0"/>
              <a:t> </a:t>
            </a:r>
            <a:r>
              <a:rPr lang="en-US" sz="3200" b="1" dirty="0" err="1"/>
              <a:t>facultate</a:t>
            </a:r>
            <a:r>
              <a:rPr lang="en-US" sz="3200" b="1" dirty="0"/>
              <a:t> a </a:t>
            </a:r>
            <a:r>
              <a:rPr lang="en-US" sz="3200" b="1" dirty="0" err="1"/>
              <a:t>participării</a:t>
            </a:r>
            <a:r>
              <a:rPr lang="en-US" sz="3200" b="1" dirty="0"/>
              <a:t> </a:t>
            </a:r>
            <a:r>
              <a:rPr lang="en-US" sz="3200" b="1" dirty="0" err="1"/>
              <a:t>studenţilor</a:t>
            </a:r>
            <a:r>
              <a:rPr lang="en-US" sz="3200" b="1" dirty="0"/>
              <a:t> la </a:t>
            </a:r>
            <a:r>
              <a:rPr lang="en-US" sz="3200" b="1" dirty="0" err="1"/>
              <a:t>stagii</a:t>
            </a:r>
            <a:r>
              <a:rPr lang="en-US" sz="3200" b="1" dirty="0"/>
              <a:t> de </a:t>
            </a:r>
            <a:r>
              <a:rPr lang="en-US" sz="3200" b="1" dirty="0" err="1"/>
              <a:t>practică</a:t>
            </a:r>
            <a:r>
              <a:rPr lang="en-US" sz="3200" b="1" dirty="0"/>
              <a:t> </a:t>
            </a:r>
            <a:r>
              <a:rPr lang="en-US" sz="3200" b="1" dirty="0" err="1"/>
              <a:t>în</a:t>
            </a:r>
            <a:r>
              <a:rPr lang="en-US" sz="3200" b="1" dirty="0"/>
              <a:t> </a:t>
            </a:r>
            <a:r>
              <a:rPr lang="en-US" sz="3200" b="1" dirty="0" err="1"/>
              <a:t>domeniu</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68843280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4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Orarul</a:t>
            </a:r>
            <a:r>
              <a:rPr lang="en-US" b="1" dirty="0"/>
              <a:t> </a:t>
            </a:r>
            <a:r>
              <a:rPr lang="en-US" b="1" dirty="0" err="1"/>
              <a:t>disciplinelor</a:t>
            </a:r>
            <a:r>
              <a:rPr lang="en-US" b="1" dirty="0"/>
              <a:t> </a:t>
            </a:r>
            <a:r>
              <a:rPr lang="en-US" b="1" dirty="0" err="1"/>
              <a:t>studiate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83349436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7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a:t>
            </a:r>
            <a:r>
              <a:rPr lang="en-US" b="1" dirty="0"/>
              <a:t> de </a:t>
            </a:r>
            <a:r>
              <a:rPr lang="en-US" b="1" dirty="0" err="1"/>
              <a:t>consiliere</a:t>
            </a:r>
            <a:r>
              <a:rPr lang="ro-RO" b="1" dirty="0"/>
              <a:t>, consultanță în carieră</a:t>
            </a:r>
            <a:r>
              <a:rPr lang="en-US" b="1" dirty="0"/>
              <a:t> </a:t>
            </a:r>
            <a:r>
              <a:rPr lang="en-US" b="1" dirty="0" err="1"/>
              <a:t>oferite</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27039123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190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Sprijinul</a:t>
            </a:r>
            <a:r>
              <a:rPr lang="en-US" b="1" dirty="0"/>
              <a:t> </a:t>
            </a:r>
            <a:r>
              <a:rPr lang="en-US" b="1" dirty="0" err="1"/>
              <a:t>pentru</a:t>
            </a:r>
            <a:r>
              <a:rPr lang="en-US" b="1" dirty="0"/>
              <a:t> </a:t>
            </a:r>
            <a:r>
              <a:rPr lang="en-US" b="1" dirty="0" err="1"/>
              <a:t>mobilităţi</a:t>
            </a:r>
            <a:r>
              <a:rPr lang="en-US" b="1" dirty="0"/>
              <a:t> </a:t>
            </a:r>
            <a:r>
              <a:rPr lang="en-US" b="1" dirty="0" err="1"/>
              <a:t>internaţionale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27507695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04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533400" y="533400"/>
            <a:ext cx="11125200" cy="5849938"/>
          </a:xfrm>
        </p:spPr>
        <p:txBody>
          <a:bodyPr/>
          <a:lstStyle/>
          <a:p>
            <a:pPr marL="0" lvl="1" algn="just">
              <a:spcBef>
                <a:spcPts val="0"/>
              </a:spcBef>
            </a:pPr>
            <a:r>
              <a:rPr lang="ro-RO" sz="3600" dirty="0"/>
              <a:t>Procedura de chestionare se efectuează anual în cadrul facultăților, la toate formațiile de studii (învățământ cu frecvență la zi și cu frecvență redusă, studii de licență, masterat, doctorat). </a:t>
            </a:r>
            <a:endParaRPr lang="en-US" sz="3600" dirty="0"/>
          </a:p>
          <a:p>
            <a:pPr marL="0" lvl="1" algn="just">
              <a:spcBef>
                <a:spcPts val="0"/>
              </a:spcBef>
            </a:pPr>
            <a:r>
              <a:rPr lang="ro-RO" sz="3600" dirty="0"/>
              <a:t>Organizarea sondajului anonim, operaționalizarea informației și analiza rezultatelor tine cont de opiniile Consiliului pentru Asigurarea Calității, Consiliului Administrativ, ale altor structure universitare, inclusiv organizațiile studențești, se realizează în baza unui proiect unic la nivel de universitate. </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Oferirea</a:t>
            </a:r>
            <a:r>
              <a:rPr lang="en-US" sz="2800" b="1" dirty="0"/>
              <a:t> </a:t>
            </a:r>
            <a:r>
              <a:rPr lang="en-US" sz="2800" b="1" dirty="0" err="1"/>
              <a:t>în</a:t>
            </a:r>
            <a:r>
              <a:rPr lang="en-US" sz="2800" b="1" dirty="0"/>
              <a:t> </a:t>
            </a:r>
            <a:r>
              <a:rPr lang="en-US" sz="2800" b="1" dirty="0" err="1"/>
              <a:t>cadrul</a:t>
            </a:r>
            <a:r>
              <a:rPr lang="en-US" sz="2800" b="1" dirty="0"/>
              <a:t> </a:t>
            </a:r>
            <a:r>
              <a:rPr lang="en-US" sz="2800" b="1" dirty="0" err="1"/>
              <a:t>universităţii</a:t>
            </a:r>
            <a:r>
              <a:rPr lang="en-US" sz="2800" b="1" dirty="0"/>
              <a:t> a </a:t>
            </a:r>
            <a:r>
              <a:rPr lang="en-US" sz="2800" b="1" dirty="0" err="1"/>
              <a:t>oportunităţilor</a:t>
            </a:r>
            <a:r>
              <a:rPr lang="en-US" sz="2800" b="1" dirty="0"/>
              <a:t> de a </a:t>
            </a:r>
            <a:r>
              <a:rPr lang="en-US" sz="2800" b="1" dirty="0" err="1"/>
              <a:t>lua</a:t>
            </a:r>
            <a:r>
              <a:rPr lang="en-US" sz="2800" b="1" dirty="0"/>
              <a:t> parte la </a:t>
            </a:r>
            <a:r>
              <a:rPr lang="en-US" sz="2800" b="1" dirty="0" err="1"/>
              <a:t>activităţi</a:t>
            </a:r>
            <a:r>
              <a:rPr lang="en-US" sz="2800" b="1" dirty="0"/>
              <a:t> </a:t>
            </a:r>
            <a:r>
              <a:rPr lang="en-US" sz="2800" b="1" dirty="0" err="1"/>
              <a:t>extracurriculare</a:t>
            </a:r>
            <a:r>
              <a:rPr lang="en-US" sz="2800" b="1" dirty="0"/>
              <a:t> (</a:t>
            </a:r>
            <a:r>
              <a:rPr lang="en-US" sz="2800" b="1" dirty="0" err="1"/>
              <a:t>asociaţii</a:t>
            </a:r>
            <a:r>
              <a:rPr lang="en-US" sz="2800" b="1" dirty="0"/>
              <a:t>, </a:t>
            </a:r>
            <a:r>
              <a:rPr lang="en-US" sz="2800" b="1" dirty="0" err="1"/>
              <a:t>cercuri</a:t>
            </a:r>
            <a:r>
              <a:rPr lang="en-US" sz="2800" b="1" dirty="0"/>
              <a:t>, diverse </a:t>
            </a:r>
            <a:r>
              <a:rPr lang="en-US" sz="2800" b="1" dirty="0" err="1"/>
              <a:t>evenimente</a:t>
            </a:r>
            <a:r>
              <a:rPr lang="en-US" sz="2800" b="1" dirty="0"/>
              <a:t>, etc.)</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0242775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736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8800" y="274638"/>
            <a:ext cx="8610600" cy="792162"/>
          </a:xfrm>
        </p:spPr>
        <p:txBody>
          <a:bodyPr/>
          <a:lstStyle/>
          <a:p>
            <a:r>
              <a:rPr lang="en-US" sz="3200" b="1" dirty="0" err="1"/>
              <a:t>Eficienţa</a:t>
            </a:r>
            <a:r>
              <a:rPr lang="en-US" sz="3200" b="1" dirty="0"/>
              <a:t> </a:t>
            </a:r>
            <a:r>
              <a:rPr lang="ro-RO" sz="3200" b="1" dirty="0"/>
              <a:t>facilităților existente. Date generale</a:t>
            </a:r>
            <a:endParaRPr lang="ru-RU" sz="3200" b="1" dirty="0"/>
          </a:p>
        </p:txBody>
      </p:sp>
      <p:graphicFrame>
        <p:nvGraphicFramePr>
          <p:cNvPr id="9" name="Объект 8"/>
          <p:cNvGraphicFramePr>
            <a:graphicFrameLocks noGrp="1"/>
          </p:cNvGraphicFramePr>
          <p:nvPr>
            <p:ph sz="half" idx="1"/>
            <p:extLst>
              <p:ext uri="{D42A27DB-BD31-4B8C-83A1-F6EECF244321}">
                <p14:modId xmlns:p14="http://schemas.microsoft.com/office/powerpoint/2010/main" val="2425488218"/>
              </p:ext>
            </p:extLst>
          </p:nvPr>
        </p:nvGraphicFramePr>
        <p:xfrm>
          <a:off x="228600" y="1031875"/>
          <a:ext cx="11734799" cy="2194560"/>
        </p:xfrm>
        <a:graphic>
          <a:graphicData uri="http://schemas.openxmlformats.org/drawingml/2006/table">
            <a:tbl>
              <a:tblPr firstRow="1" firstCol="1" bandRow="1">
                <a:tableStyleId>{5C22544A-7EE6-4342-B048-85BDC9FD1C3A}</a:tableStyleId>
              </a:tblPr>
              <a:tblGrid>
                <a:gridCol w="11734799">
                  <a:extLst>
                    <a:ext uri="{9D8B030D-6E8A-4147-A177-3AD203B41FA5}">
                      <a16:colId xmlns:a16="http://schemas.microsoft.com/office/drawing/2014/main" val="1001792248"/>
                    </a:ext>
                  </a:extLst>
                </a:gridCol>
              </a:tblGrid>
              <a:tr h="171450">
                <a:tc>
                  <a:txBody>
                    <a:bodyPr/>
                    <a:lstStyle/>
                    <a:p>
                      <a:pPr marL="0" indent="0" algn="just">
                        <a:spcAft>
                          <a:spcPts val="0"/>
                        </a:spcAft>
                      </a:pPr>
                      <a:r>
                        <a:rPr lang="ro-RO" sz="1800" dirty="0">
                          <a:solidFill>
                            <a:schemeClr val="tx1"/>
                          </a:solidFill>
                          <a:effectLst/>
                        </a:rPr>
                        <a:t>1. Condițiile igienico-sanitare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1682182538"/>
                  </a:ext>
                </a:extLst>
              </a:tr>
              <a:tr h="171450">
                <a:tc>
                  <a:txBody>
                    <a:bodyPr/>
                    <a:lstStyle/>
                    <a:p>
                      <a:pPr marL="0" indent="0" algn="just">
                        <a:spcAft>
                          <a:spcPts val="0"/>
                        </a:spcAft>
                      </a:pPr>
                      <a:r>
                        <a:rPr lang="ro-RO" sz="1800" dirty="0">
                          <a:solidFill>
                            <a:schemeClr val="tx1"/>
                          </a:solidFill>
                          <a:effectLst/>
                        </a:rPr>
                        <a:t>2. Serviciile de foto-copiere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2014537612"/>
                  </a:ext>
                </a:extLst>
              </a:tr>
              <a:tr h="171450">
                <a:tc>
                  <a:txBody>
                    <a:bodyPr/>
                    <a:lstStyle/>
                    <a:p>
                      <a:pPr marL="0" indent="0" algn="just">
                        <a:spcAft>
                          <a:spcPts val="0"/>
                        </a:spcAft>
                      </a:pPr>
                      <a:r>
                        <a:rPr lang="en-US" sz="1800" dirty="0">
                          <a:solidFill>
                            <a:schemeClr val="tx1"/>
                          </a:solidFill>
                          <a:effectLst/>
                        </a:rPr>
                        <a:t>3. </a:t>
                      </a:r>
                      <a:r>
                        <a:rPr lang="en-US" sz="1800" dirty="0" err="1">
                          <a:solidFill>
                            <a:schemeClr val="tx1"/>
                          </a:solidFill>
                          <a:effectLst/>
                        </a:rPr>
                        <a:t>Serviciile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la </a:t>
                      </a:r>
                      <a:r>
                        <a:rPr lang="en-US" sz="1800" dirty="0" err="1">
                          <a:solidFill>
                            <a:schemeClr val="tx1"/>
                          </a:solidFill>
                          <a:effectLst/>
                        </a:rPr>
                        <a:t>cantinele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cafetăriile</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din </a:t>
                      </a:r>
                      <a:r>
                        <a:rPr lang="en-US" sz="1800" dirty="0" err="1">
                          <a:solidFill>
                            <a:schemeClr val="tx1"/>
                          </a:solidFill>
                          <a:effectLst/>
                        </a:rPr>
                        <a:t>cadrul</a:t>
                      </a:r>
                      <a:r>
                        <a:rPr lang="en-US" sz="1800" dirty="0">
                          <a:solidFill>
                            <a:schemeClr val="tx1"/>
                          </a:solidFill>
                          <a:effectLst/>
                        </a:rPr>
                        <a:t> ULIM (</a:t>
                      </a:r>
                      <a:r>
                        <a:rPr lang="en-US" sz="1800" dirty="0" err="1">
                          <a:solidFill>
                            <a:schemeClr val="tx1"/>
                          </a:solidFill>
                          <a:effectLst/>
                        </a:rPr>
                        <a:t>meniu</a:t>
                      </a:r>
                      <a:r>
                        <a:rPr lang="en-US" sz="1800" dirty="0">
                          <a:solidFill>
                            <a:schemeClr val="tx1"/>
                          </a:solidFill>
                          <a:effectLst/>
                        </a:rPr>
                        <a:t>, </a:t>
                      </a:r>
                      <a:r>
                        <a:rPr lang="en-US" sz="1800" dirty="0" err="1">
                          <a:solidFill>
                            <a:schemeClr val="tx1"/>
                          </a:solidFill>
                          <a:effectLst/>
                        </a:rPr>
                        <a:t>servire</a:t>
                      </a:r>
                      <a:r>
                        <a:rPr lang="en-US" sz="1800" dirty="0">
                          <a:solidFill>
                            <a:schemeClr val="tx1"/>
                          </a:solidFill>
                          <a:effectLst/>
                        </a:rPr>
                        <a:t>, program)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780465918"/>
                  </a:ext>
                </a:extLst>
              </a:tr>
              <a:tr h="171450">
                <a:tc>
                  <a:txBody>
                    <a:bodyPr/>
                    <a:lstStyle/>
                    <a:p>
                      <a:pPr marL="0" indent="0" algn="just">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serviciilor</a:t>
                      </a:r>
                      <a:r>
                        <a:rPr lang="en-US" sz="1800" dirty="0">
                          <a:solidFill>
                            <a:schemeClr val="tx1"/>
                          </a:solidFill>
                          <a:effectLst/>
                        </a:rPr>
                        <a:t> </a:t>
                      </a:r>
                      <a:r>
                        <a:rPr lang="en-US" sz="1800" dirty="0" err="1">
                          <a:solidFill>
                            <a:schemeClr val="tx1"/>
                          </a:solidFill>
                          <a:effectLst/>
                        </a:rPr>
                        <a:t>medicale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315987488"/>
                  </a:ext>
                </a:extLst>
              </a:tr>
              <a:tr h="342900">
                <a:tc>
                  <a:txBody>
                    <a:bodyPr/>
                    <a:lstStyle/>
                    <a:p>
                      <a:pPr marL="0" indent="0" algn="just">
                        <a:spcAft>
                          <a:spcPts val="0"/>
                        </a:spcAft>
                      </a:pPr>
                      <a:r>
                        <a:rPr lang="en-US" sz="1800" dirty="0">
                          <a:solidFill>
                            <a:schemeClr val="tx1"/>
                          </a:solidFill>
                          <a:effectLst/>
                        </a:rPr>
                        <a:t>5. </a:t>
                      </a:r>
                      <a:r>
                        <a:rPr lang="en-US" sz="1800" dirty="0" err="1">
                          <a:solidFill>
                            <a:schemeClr val="tx1"/>
                          </a:solidFill>
                          <a:effectLst/>
                        </a:rPr>
                        <a:t>Posibilitatea</a:t>
                      </a:r>
                      <a:r>
                        <a:rPr lang="en-US" sz="1800" dirty="0">
                          <a:solidFill>
                            <a:schemeClr val="tx1"/>
                          </a:solidFill>
                          <a:effectLst/>
                        </a:rPr>
                        <a:t> de a </a:t>
                      </a:r>
                      <a:r>
                        <a:rPr lang="en-US" sz="1800" dirty="0" err="1">
                          <a:solidFill>
                            <a:schemeClr val="tx1"/>
                          </a:solidFill>
                          <a:effectLst/>
                        </a:rPr>
                        <a:t>obţine</a:t>
                      </a:r>
                      <a:r>
                        <a:rPr lang="en-US" sz="1800" dirty="0">
                          <a:solidFill>
                            <a:schemeClr val="tx1"/>
                          </a:solidFill>
                          <a:effectLst/>
                        </a:rPr>
                        <a:t> un </a:t>
                      </a:r>
                      <a:r>
                        <a:rPr lang="en-US" sz="1800" dirty="0" err="1">
                          <a:solidFill>
                            <a:schemeClr val="tx1"/>
                          </a:solidFill>
                          <a:effectLst/>
                        </a:rPr>
                        <a:t>loc</a:t>
                      </a:r>
                      <a:r>
                        <a:rPr lang="en-US" sz="1800" dirty="0">
                          <a:solidFill>
                            <a:schemeClr val="tx1"/>
                          </a:solidFill>
                          <a:effectLst/>
                        </a:rPr>
                        <a:t> de </a:t>
                      </a:r>
                      <a:r>
                        <a:rPr lang="en-US" sz="1800" dirty="0" err="1">
                          <a:solidFill>
                            <a:schemeClr val="tx1"/>
                          </a:solidFill>
                          <a:effectLst/>
                        </a:rPr>
                        <a:t>cazare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solicitați</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a:t>
                      </a:r>
                      <a:r>
                        <a:rPr lang="en-US" sz="1800" dirty="0" err="1">
                          <a:solidFill>
                            <a:schemeClr val="tx1"/>
                          </a:solidFill>
                          <a:effectLst/>
                        </a:rPr>
                        <a:t>locurilor</a:t>
                      </a:r>
                      <a:r>
                        <a:rPr lang="en-US" sz="1800" dirty="0">
                          <a:solidFill>
                            <a:schemeClr val="tx1"/>
                          </a:solidFill>
                          <a:effectLst/>
                        </a:rPr>
                        <a:t>, </a:t>
                      </a:r>
                      <a:r>
                        <a:rPr lang="en-US" sz="1800" dirty="0" err="1">
                          <a:solidFill>
                            <a:schemeClr val="tx1"/>
                          </a:solidFill>
                          <a:effectLst/>
                        </a:rPr>
                        <a:t>distribuirea</a:t>
                      </a:r>
                      <a:r>
                        <a:rPr lang="en-US" sz="1800" dirty="0">
                          <a:solidFill>
                            <a:schemeClr val="tx1"/>
                          </a:solidFill>
                          <a:effectLst/>
                        </a:rPr>
                        <a:t>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569381168"/>
                  </a:ext>
                </a:extLst>
              </a:tr>
              <a:tr h="171450">
                <a:tc>
                  <a:txBody>
                    <a:bodyPr/>
                    <a:lstStyle/>
                    <a:p>
                      <a:pPr marL="0" indent="0" algn="just">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condiţiilor</a:t>
                      </a:r>
                      <a:r>
                        <a:rPr lang="en-US" sz="1800" dirty="0">
                          <a:solidFill>
                            <a:schemeClr val="tx1"/>
                          </a:solidFill>
                          <a:effectLst/>
                        </a:rPr>
                        <a:t> de </a:t>
                      </a:r>
                      <a:r>
                        <a:rPr lang="en-US" sz="1800" dirty="0" err="1">
                          <a:solidFill>
                            <a:schemeClr val="tx1"/>
                          </a:solidFill>
                          <a:effectLst/>
                        </a:rPr>
                        <a:t>trai</a:t>
                      </a:r>
                      <a:r>
                        <a:rPr lang="en-US" sz="1800" dirty="0">
                          <a:solidFill>
                            <a:schemeClr val="tx1"/>
                          </a:solidFill>
                          <a:effectLst/>
                        </a:rPr>
                        <a:t> </a:t>
                      </a:r>
                      <a:r>
                        <a:rPr lang="en-US" sz="1800" dirty="0" err="1">
                          <a:solidFill>
                            <a:schemeClr val="tx1"/>
                          </a:solidFill>
                          <a:effectLst/>
                        </a:rPr>
                        <a:t>existente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beneficiați</a:t>
                      </a:r>
                      <a:r>
                        <a:rPr lang="en-US" sz="1800" dirty="0">
                          <a:solidFill>
                            <a:schemeClr val="tx1"/>
                          </a:solidFill>
                          <a:effectLst/>
                        </a:rPr>
                        <a:t>!!!</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802313775"/>
                  </a:ext>
                </a:extLst>
              </a:tr>
              <a:tr h="171450">
                <a:tc>
                  <a:txBody>
                    <a:bodyPr/>
                    <a:lstStyle/>
                    <a:p>
                      <a:pPr marL="0" indent="0" algn="just">
                        <a:spcAft>
                          <a:spcPts val="0"/>
                        </a:spcAft>
                      </a:pPr>
                      <a:r>
                        <a:rPr lang="en-US" sz="1800" dirty="0">
                          <a:solidFill>
                            <a:schemeClr val="tx1"/>
                          </a:solidFill>
                          <a:effectLst/>
                        </a:rPr>
                        <a:t>7. </a:t>
                      </a:r>
                      <a:r>
                        <a:rPr lang="en-US" sz="1800" dirty="0" err="1">
                          <a:solidFill>
                            <a:schemeClr val="tx1"/>
                          </a:solidFill>
                          <a:effectLst/>
                        </a:rPr>
                        <a:t>Facilităţi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servicii</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cu </a:t>
                      </a:r>
                      <a:r>
                        <a:rPr lang="en-US" sz="1800" dirty="0" err="1">
                          <a:solidFill>
                            <a:schemeClr val="tx1"/>
                          </a:solidFill>
                          <a:effectLst/>
                        </a:rPr>
                        <a:t>dizabilităţi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1368501199"/>
                  </a:ext>
                </a:extLst>
              </a:tr>
            </a:tbl>
          </a:graphicData>
        </a:graphic>
      </p:graphicFrame>
      <p:graphicFrame>
        <p:nvGraphicFramePr>
          <p:cNvPr id="10" name="Объект 9"/>
          <p:cNvGraphicFramePr>
            <a:graphicFrameLocks noGrp="1"/>
          </p:cNvGraphicFramePr>
          <p:nvPr>
            <p:ph sz="half" idx="2"/>
            <p:extLst>
              <p:ext uri="{D42A27DB-BD31-4B8C-83A1-F6EECF244321}">
                <p14:modId xmlns:p14="http://schemas.microsoft.com/office/powerpoint/2010/main" val="4206396359"/>
              </p:ext>
            </p:extLst>
          </p:nvPr>
        </p:nvGraphicFramePr>
        <p:xfrm>
          <a:off x="228599" y="3505200"/>
          <a:ext cx="11734799"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939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err="1"/>
              <a:t>Condițiile</a:t>
            </a:r>
            <a:r>
              <a:rPr lang="en-US" b="1" dirty="0"/>
              <a:t> </a:t>
            </a:r>
            <a:r>
              <a:rPr lang="en-US" b="1" dirty="0" err="1"/>
              <a:t>igienico-sanitare</a:t>
            </a:r>
            <a:r>
              <a:rPr lang="en-US" b="1" dirty="0"/>
              <a:t> </a:t>
            </a:r>
            <a:r>
              <a:rPr lang="en-US" b="1" dirty="0" err="1"/>
              <a:t>existente</a:t>
            </a:r>
            <a:endParaRPr lang="ru-RU"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15818156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834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Serviciile</a:t>
            </a:r>
            <a:r>
              <a:rPr lang="en-US" b="1" dirty="0"/>
              <a:t> de </a:t>
            </a:r>
            <a:r>
              <a:rPr lang="en-US" b="1" dirty="0" err="1"/>
              <a:t>foto-copiere</a:t>
            </a:r>
            <a:r>
              <a:rPr lang="en-US" b="1" dirty="0"/>
              <a:t> </a:t>
            </a:r>
            <a:r>
              <a:rPr lang="en-US" b="1" dirty="0" err="1"/>
              <a:t>existente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34634066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Serviciile</a:t>
            </a:r>
            <a:r>
              <a:rPr lang="en-US" sz="2800" b="1" dirty="0"/>
              <a:t> </a:t>
            </a:r>
            <a:r>
              <a:rPr lang="en-US" sz="2800" b="1" dirty="0" err="1"/>
              <a:t>oferite</a:t>
            </a:r>
            <a:r>
              <a:rPr lang="en-US" sz="2800" b="1" dirty="0"/>
              <a:t> la </a:t>
            </a:r>
            <a:r>
              <a:rPr lang="en-US" sz="2800" b="1" dirty="0" err="1"/>
              <a:t>cantinele</a:t>
            </a:r>
            <a:r>
              <a:rPr lang="en-US" sz="2800" b="1" dirty="0"/>
              <a:t> </a:t>
            </a:r>
            <a:r>
              <a:rPr lang="en-US" sz="2800" b="1" dirty="0" err="1"/>
              <a:t>şi</a:t>
            </a:r>
            <a:r>
              <a:rPr lang="en-US" sz="2800" b="1" dirty="0"/>
              <a:t> </a:t>
            </a:r>
            <a:r>
              <a:rPr lang="en-US" sz="2800" b="1" dirty="0" err="1"/>
              <a:t>cafetăriile</a:t>
            </a:r>
            <a:r>
              <a:rPr lang="en-US" sz="2800" b="1" dirty="0"/>
              <a:t> </a:t>
            </a:r>
            <a:r>
              <a:rPr lang="en-US" sz="2800" b="1" dirty="0" err="1"/>
              <a:t>studenţeşti</a:t>
            </a:r>
            <a:r>
              <a:rPr lang="en-US" sz="2800" b="1" dirty="0"/>
              <a:t> din </a:t>
            </a:r>
            <a:r>
              <a:rPr lang="en-US" sz="2800" b="1" dirty="0" err="1"/>
              <a:t>cadrul</a:t>
            </a:r>
            <a:r>
              <a:rPr lang="en-US" sz="2800" b="1" dirty="0"/>
              <a:t> ULIM (</a:t>
            </a:r>
            <a:r>
              <a:rPr lang="en-US" sz="2800" b="1" dirty="0" err="1"/>
              <a:t>meniu</a:t>
            </a:r>
            <a:r>
              <a:rPr lang="en-US" sz="2800" b="1" dirty="0"/>
              <a:t>, </a:t>
            </a:r>
            <a:r>
              <a:rPr lang="en-US" sz="2800" b="1" dirty="0" err="1"/>
              <a:t>servire</a:t>
            </a:r>
            <a:r>
              <a:rPr lang="en-US" sz="2800" b="1" dirty="0"/>
              <a:t>, program)</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56572978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629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serviciilor</a:t>
            </a:r>
            <a:r>
              <a:rPr lang="en-US" b="1" dirty="0"/>
              <a:t> </a:t>
            </a:r>
            <a:r>
              <a:rPr lang="en-US" b="1" dirty="0" err="1"/>
              <a:t>medicale</a:t>
            </a:r>
            <a:r>
              <a:rPr lang="en-US" b="1" dirty="0"/>
              <a:t> </a:t>
            </a:r>
            <a:r>
              <a:rPr lang="en-US" b="1" dirty="0" err="1"/>
              <a:t>oferite</a:t>
            </a:r>
            <a:r>
              <a:rPr lang="en-US" b="1" dirty="0"/>
              <a:t> </a:t>
            </a:r>
            <a:r>
              <a:rPr lang="en-US" b="1" dirty="0" err="1"/>
              <a:t>în</a:t>
            </a:r>
            <a:r>
              <a:rPr lang="en-US" b="1" dirty="0"/>
              <a:t> </a:t>
            </a:r>
            <a:r>
              <a:rPr lang="en-US" b="1" dirty="0" err="1"/>
              <a:t>cadrul</a:t>
            </a:r>
            <a:r>
              <a:rPr lang="en-US" b="1" dirty="0"/>
              <a:t> </a:t>
            </a:r>
            <a:r>
              <a:rPr lang="en-US" b="1" dirty="0" err="1"/>
              <a:t>universităţii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41651021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91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Posibilitatea</a:t>
            </a:r>
            <a:r>
              <a:rPr lang="en-US" b="1" dirty="0"/>
              <a:t> de a </a:t>
            </a:r>
            <a:r>
              <a:rPr lang="en-US" b="1" dirty="0" err="1"/>
              <a:t>obţine</a:t>
            </a:r>
            <a:r>
              <a:rPr lang="en-US" b="1" dirty="0"/>
              <a:t> un </a:t>
            </a:r>
            <a:r>
              <a:rPr lang="en-US" b="1" dirty="0" err="1"/>
              <a:t>loc</a:t>
            </a:r>
            <a:r>
              <a:rPr lang="en-US" b="1" dirty="0"/>
              <a:t> de </a:t>
            </a:r>
            <a:r>
              <a:rPr lang="en-US" b="1" dirty="0" err="1"/>
              <a:t>cazare</a:t>
            </a:r>
            <a:r>
              <a:rPr lang="en-US" b="1" dirty="0"/>
              <a:t> </a:t>
            </a:r>
            <a:r>
              <a:rPr lang="en-US" b="1" dirty="0" err="1"/>
              <a:t>în</a:t>
            </a:r>
            <a:r>
              <a:rPr lang="en-US" b="1" dirty="0"/>
              <a:t> </a:t>
            </a:r>
            <a:r>
              <a:rPr lang="en-US" b="1" dirty="0" err="1"/>
              <a:t>căminul</a:t>
            </a:r>
            <a:r>
              <a:rPr lang="en-US" b="1" dirty="0"/>
              <a:t> </a:t>
            </a:r>
            <a:r>
              <a:rPr lang="en-US" b="1" dirty="0" err="1"/>
              <a:t>studenţesc</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0411638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0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Calitatea</a:t>
            </a:r>
            <a:r>
              <a:rPr lang="en-US" sz="3600" b="1" dirty="0"/>
              <a:t> </a:t>
            </a:r>
            <a:r>
              <a:rPr lang="en-US" sz="3600" b="1" dirty="0" err="1"/>
              <a:t>condiţiilor</a:t>
            </a:r>
            <a:r>
              <a:rPr lang="en-US" sz="3600" b="1" dirty="0"/>
              <a:t> de </a:t>
            </a:r>
            <a:r>
              <a:rPr lang="en-US" sz="3600" b="1" dirty="0" err="1"/>
              <a:t>trai</a:t>
            </a:r>
            <a:r>
              <a:rPr lang="en-US" sz="3600" b="1" dirty="0"/>
              <a:t> </a:t>
            </a:r>
            <a:r>
              <a:rPr lang="en-US" sz="3600" b="1" dirty="0" err="1"/>
              <a:t>existente</a:t>
            </a:r>
            <a:r>
              <a:rPr lang="en-US" sz="3600" b="1" dirty="0"/>
              <a:t> </a:t>
            </a:r>
            <a:r>
              <a:rPr lang="en-US" sz="3600" b="1" dirty="0" err="1"/>
              <a:t>în</a:t>
            </a:r>
            <a:r>
              <a:rPr lang="en-US" sz="3600" b="1" dirty="0"/>
              <a:t> </a:t>
            </a:r>
            <a:r>
              <a:rPr lang="en-US" sz="3600" b="1" dirty="0" err="1"/>
              <a:t>căminul</a:t>
            </a:r>
            <a:r>
              <a:rPr lang="en-US" sz="3600" b="1" dirty="0"/>
              <a:t> </a:t>
            </a:r>
            <a:r>
              <a:rPr lang="en-US" sz="3600" b="1" dirty="0" err="1"/>
              <a:t>studenţesc</a:t>
            </a:r>
            <a:r>
              <a:rPr lang="en-US" sz="3600" b="1" dirty="0"/>
              <a:t> – </a:t>
            </a:r>
            <a:r>
              <a:rPr lang="en-US" sz="3600" b="1" dirty="0" err="1"/>
              <a:t>dacă</a:t>
            </a:r>
            <a:r>
              <a:rPr lang="en-US" sz="3600" b="1" dirty="0"/>
              <a:t> </a:t>
            </a:r>
            <a:r>
              <a:rPr lang="en-US" sz="3600" b="1" dirty="0" err="1"/>
              <a:t>beneficiați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8004318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67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Facilităţi</a:t>
            </a:r>
            <a:r>
              <a:rPr lang="en-US" b="1" dirty="0"/>
              <a:t> </a:t>
            </a:r>
            <a:r>
              <a:rPr lang="en-US" b="1" dirty="0" err="1"/>
              <a:t>şi</a:t>
            </a:r>
            <a:r>
              <a:rPr lang="en-US" b="1" dirty="0"/>
              <a:t> </a:t>
            </a:r>
            <a:r>
              <a:rPr lang="en-US" b="1" dirty="0" err="1"/>
              <a:t>servicii</a:t>
            </a:r>
            <a:r>
              <a:rPr lang="en-US" b="1" dirty="0"/>
              <a:t> </a:t>
            </a:r>
            <a:r>
              <a:rPr lang="en-US" b="1" dirty="0" err="1"/>
              <a:t>oferite</a:t>
            </a:r>
            <a:r>
              <a:rPr lang="en-US" b="1" dirty="0"/>
              <a:t> </a:t>
            </a:r>
            <a:r>
              <a:rPr lang="en-US" b="1" dirty="0" err="1"/>
              <a:t>studenţilor</a:t>
            </a:r>
            <a:r>
              <a:rPr lang="en-US" b="1" dirty="0"/>
              <a:t> cu </a:t>
            </a:r>
            <a:r>
              <a:rPr lang="en-US" b="1" dirty="0" err="1"/>
              <a:t>dizabilităţi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66786432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882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981200" y="274638"/>
            <a:ext cx="8229600" cy="639762"/>
          </a:xfrm>
        </p:spPr>
        <p:txBody>
          <a:bodyPr/>
          <a:lstStyle/>
          <a:p>
            <a:r>
              <a:rPr lang="en-US" b="1" dirty="0" err="1"/>
              <a:t>Baza</a:t>
            </a:r>
            <a:r>
              <a:rPr lang="en-US" b="1" dirty="0"/>
              <a:t> </a:t>
            </a:r>
            <a:r>
              <a:rPr lang="en-US" b="1" dirty="0" err="1"/>
              <a:t>materială</a:t>
            </a:r>
            <a:endParaRPr lang="ru-RU" dirty="0"/>
          </a:p>
        </p:txBody>
      </p:sp>
      <p:graphicFrame>
        <p:nvGraphicFramePr>
          <p:cNvPr id="9" name="Объект 8"/>
          <p:cNvGraphicFramePr>
            <a:graphicFrameLocks noGrp="1"/>
          </p:cNvGraphicFramePr>
          <p:nvPr>
            <p:ph sz="half" idx="2"/>
            <p:extLst>
              <p:ext uri="{D42A27DB-BD31-4B8C-83A1-F6EECF244321}">
                <p14:modId xmlns:p14="http://schemas.microsoft.com/office/powerpoint/2010/main" val="3108327110"/>
              </p:ext>
            </p:extLst>
          </p:nvPr>
        </p:nvGraphicFramePr>
        <p:xfrm>
          <a:off x="228600" y="907951"/>
          <a:ext cx="11734800" cy="1961312"/>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3616102372"/>
                    </a:ext>
                  </a:extLst>
                </a:gridCol>
              </a:tblGrid>
              <a:tr h="235049">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Spaţiile</a:t>
                      </a:r>
                      <a:r>
                        <a:rPr lang="en-US" sz="1800" dirty="0">
                          <a:solidFill>
                            <a:schemeClr val="tx1"/>
                          </a:solidFill>
                          <a:effectLst/>
                        </a:rPr>
                        <a:t> dedicate </a:t>
                      </a:r>
                      <a:r>
                        <a:rPr lang="en-US" sz="1800" dirty="0" err="1">
                          <a:solidFill>
                            <a:schemeClr val="tx1"/>
                          </a:solidFill>
                          <a:effectLst/>
                        </a:rPr>
                        <a:t>activităţilor</a:t>
                      </a:r>
                      <a:r>
                        <a:rPr lang="en-US" sz="1800" dirty="0">
                          <a:solidFill>
                            <a:schemeClr val="tx1"/>
                          </a:solidFill>
                          <a:effectLst/>
                        </a:rPr>
                        <a:t> de </a:t>
                      </a:r>
                      <a:r>
                        <a:rPr lang="en-US" sz="1800" dirty="0" err="1">
                          <a:solidFill>
                            <a:schemeClr val="tx1"/>
                          </a:solidFill>
                          <a:effectLst/>
                        </a:rPr>
                        <a:t>învăţare</a:t>
                      </a:r>
                      <a:r>
                        <a:rPr lang="en-US" sz="1800" dirty="0">
                          <a:solidFill>
                            <a:schemeClr val="tx1"/>
                          </a:solidFill>
                          <a:effectLst/>
                        </a:rPr>
                        <a:t> (</a:t>
                      </a:r>
                      <a:r>
                        <a:rPr lang="en-US" sz="1800" dirty="0" err="1">
                          <a:solidFill>
                            <a:schemeClr val="tx1"/>
                          </a:solidFill>
                          <a:effectLst/>
                        </a:rPr>
                        <a:t>capacitatea</a:t>
                      </a:r>
                      <a:r>
                        <a:rPr lang="en-US" sz="1800" dirty="0">
                          <a:solidFill>
                            <a:schemeClr val="tx1"/>
                          </a:solidFill>
                          <a:effectLst/>
                        </a:rPr>
                        <a:t> </a:t>
                      </a:r>
                      <a:r>
                        <a:rPr lang="en-US" sz="1800" dirty="0" err="1">
                          <a:solidFill>
                            <a:schemeClr val="tx1"/>
                          </a:solidFill>
                          <a:effectLst/>
                        </a:rPr>
                        <a:t>spaţiilor</a:t>
                      </a:r>
                      <a:r>
                        <a:rPr lang="en-US" sz="1800" dirty="0">
                          <a:solidFill>
                            <a:schemeClr val="tx1"/>
                          </a:solidFill>
                          <a:effectLst/>
                        </a:rPr>
                        <a:t>, </a:t>
                      </a:r>
                      <a:r>
                        <a:rPr lang="en-US" sz="1800" dirty="0" err="1">
                          <a:solidFill>
                            <a:schemeClr val="tx1"/>
                          </a:solidFill>
                          <a:effectLst/>
                        </a:rPr>
                        <a:t>condiţii</a:t>
                      </a:r>
                      <a:r>
                        <a:rPr lang="en-US" sz="1800" dirty="0">
                          <a:solidFill>
                            <a:schemeClr val="tx1"/>
                          </a:solidFill>
                          <a:effectLst/>
                        </a:rPr>
                        <a:t> </a:t>
                      </a:r>
                      <a:r>
                        <a:rPr lang="en-US" sz="1800" dirty="0" err="1">
                          <a:solidFill>
                            <a:schemeClr val="tx1"/>
                          </a:solidFill>
                          <a:effectLst/>
                        </a:rPr>
                        <a:t>termice</a:t>
                      </a:r>
                      <a:r>
                        <a:rPr lang="en-US" sz="1800" dirty="0">
                          <a:solidFill>
                            <a:schemeClr val="tx1"/>
                          </a:solidFill>
                          <a:effectLst/>
                        </a:rPr>
                        <a:t>, </a:t>
                      </a:r>
                      <a:r>
                        <a:rPr lang="en-US" sz="1800" dirty="0" err="1">
                          <a:solidFill>
                            <a:schemeClr val="tx1"/>
                          </a:solidFill>
                          <a:effectLst/>
                        </a:rPr>
                        <a:t>acustice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4169987634"/>
                  </a:ext>
                </a:extLst>
              </a:tr>
              <a:tr h="274047">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practice/</a:t>
                      </a:r>
                      <a:r>
                        <a:rPr lang="en-US" sz="1800" dirty="0" err="1">
                          <a:solidFill>
                            <a:schemeClr val="tx1"/>
                          </a:solidFill>
                          <a:effectLst/>
                        </a:rPr>
                        <a:t>laboratoare</a:t>
                      </a:r>
                      <a:r>
                        <a:rPr lang="en-US" sz="1800" dirty="0">
                          <a:solidFill>
                            <a:schemeClr val="tx1"/>
                          </a:solidFill>
                          <a:effectLst/>
                        </a:rPr>
                        <a:t> (</a:t>
                      </a:r>
                      <a:r>
                        <a:rPr lang="en-US" sz="1800" dirty="0" err="1">
                          <a:solidFill>
                            <a:schemeClr val="tx1"/>
                          </a:solidFill>
                          <a:effectLst/>
                        </a:rPr>
                        <a:t>dotare</a:t>
                      </a:r>
                      <a:r>
                        <a:rPr lang="en-US" sz="1800" dirty="0">
                          <a:solidFill>
                            <a:schemeClr val="tx1"/>
                          </a:solidFill>
                          <a:effectLst/>
                        </a:rPr>
                        <a:t> cu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necesare</a:t>
                      </a:r>
                      <a:r>
                        <a:rPr lang="en-US" sz="1800" dirty="0">
                          <a:solidFill>
                            <a:schemeClr val="tx1"/>
                          </a:solidFill>
                          <a:effectLst/>
                        </a:rPr>
                        <a:t>, </a:t>
                      </a:r>
                      <a:r>
                        <a:rPr lang="en-US" sz="1800" dirty="0" err="1">
                          <a:solidFill>
                            <a:schemeClr val="tx1"/>
                          </a:solidFill>
                          <a:effectLst/>
                        </a:rPr>
                        <a:t>starea</a:t>
                      </a:r>
                      <a:r>
                        <a:rPr lang="en-US" sz="1800" dirty="0">
                          <a:solidFill>
                            <a:schemeClr val="tx1"/>
                          </a:solidFill>
                          <a:effectLst/>
                        </a:rPr>
                        <a:t> </a:t>
                      </a:r>
                      <a:r>
                        <a:rPr lang="en-US" sz="1800" dirty="0" err="1">
                          <a:solidFill>
                            <a:schemeClr val="tx1"/>
                          </a:solidFill>
                          <a:effectLst/>
                        </a:rPr>
                        <a:t>tehnică</a:t>
                      </a:r>
                      <a:r>
                        <a:rPr lang="en-US" sz="1800" dirty="0">
                          <a:solidFill>
                            <a:schemeClr val="tx1"/>
                          </a:solidFill>
                          <a:effectLst/>
                        </a:rPr>
                        <a:t> a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1338443445"/>
                  </a:ext>
                </a:extLst>
              </a:tr>
              <a:tr h="284588">
                <a:tc>
                  <a:txBody>
                    <a:bodyPr/>
                    <a:lstStyle/>
                    <a:p>
                      <a:pPr indent="0" algn="just">
                        <a:lnSpc>
                          <a:spcPct val="100000"/>
                        </a:lnSpc>
                        <a:spcAft>
                          <a:spcPts val="0"/>
                        </a:spcAft>
                      </a:pPr>
                      <a:r>
                        <a:rPr lang="en-US" sz="1800" dirty="0">
                          <a:solidFill>
                            <a:schemeClr val="tx1"/>
                          </a:solidFill>
                          <a:effectLst/>
                        </a:rPr>
                        <a:t>3.Dotarea </a:t>
                      </a:r>
                      <a:r>
                        <a:rPr lang="en-US" sz="1800" dirty="0" err="1">
                          <a:solidFill>
                            <a:schemeClr val="tx1"/>
                          </a:solidFill>
                          <a:effectLst/>
                        </a:rPr>
                        <a:t>bibliotecilor</a:t>
                      </a:r>
                      <a:r>
                        <a:rPr lang="en-US" sz="1800" dirty="0">
                          <a:solidFill>
                            <a:schemeClr val="tx1"/>
                          </a:solidFill>
                          <a:effectLst/>
                        </a:rPr>
                        <a:t> (</a:t>
                      </a:r>
                      <a:r>
                        <a:rPr lang="en-US" sz="1800" dirty="0" err="1">
                          <a:solidFill>
                            <a:schemeClr val="tx1"/>
                          </a:solidFill>
                          <a:effectLst/>
                        </a:rPr>
                        <a:t>diversitatea</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actualitatea</a:t>
                      </a:r>
                      <a:r>
                        <a:rPr lang="en-US" sz="1800" dirty="0">
                          <a:solidFill>
                            <a:schemeClr val="tx1"/>
                          </a:solidFill>
                          <a:effectLst/>
                        </a:rPr>
                        <a:t> </a:t>
                      </a:r>
                      <a:r>
                        <a:rPr lang="en-US" sz="1800" dirty="0" err="1">
                          <a:solidFill>
                            <a:schemeClr val="tx1"/>
                          </a:solidFill>
                          <a:effectLst/>
                        </a:rPr>
                        <a:t>publicaţiilor</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de </a:t>
                      </a:r>
                      <a:r>
                        <a:rPr lang="en-US" sz="1800" dirty="0" err="1">
                          <a:solidFill>
                            <a:schemeClr val="tx1"/>
                          </a:solidFill>
                          <a:effectLst/>
                        </a:rPr>
                        <a:t>exemplare</a:t>
                      </a:r>
                      <a:r>
                        <a:rPr lang="en-US" sz="1800" dirty="0">
                          <a:solidFill>
                            <a:schemeClr val="tx1"/>
                          </a:solidFill>
                          <a:effectLst/>
                        </a:rPr>
                        <a:t>, </a:t>
                      </a:r>
                      <a:r>
                        <a:rPr lang="en-US" sz="1800" dirty="0" err="1">
                          <a:solidFill>
                            <a:schemeClr val="tx1"/>
                          </a:solidFill>
                          <a:effectLst/>
                        </a:rPr>
                        <a:t>baze</a:t>
                      </a:r>
                      <a:r>
                        <a:rPr lang="en-US" sz="1800" dirty="0">
                          <a:solidFill>
                            <a:schemeClr val="tx1"/>
                          </a:solidFill>
                          <a:effectLst/>
                        </a:rPr>
                        <a:t> de date online) </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1902716934"/>
                  </a:ext>
                </a:extLst>
              </a:tr>
              <a:tr h="284588">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Dotarea</a:t>
                      </a:r>
                      <a:r>
                        <a:rPr lang="en-US" sz="1800" dirty="0">
                          <a:solidFill>
                            <a:schemeClr val="tx1"/>
                          </a:solidFill>
                          <a:effectLst/>
                        </a:rPr>
                        <a:t> </a:t>
                      </a:r>
                      <a:r>
                        <a:rPr lang="en-US" sz="1800" dirty="0" err="1">
                          <a:solidFill>
                            <a:schemeClr val="tx1"/>
                          </a:solidFill>
                          <a:effectLst/>
                        </a:rPr>
                        <a:t>sălilor</a:t>
                      </a:r>
                      <a:r>
                        <a:rPr lang="en-US" sz="1800" dirty="0">
                          <a:solidFill>
                            <a:schemeClr val="tx1"/>
                          </a:solidFill>
                          <a:effectLst/>
                        </a:rPr>
                        <a:t> de curs cu </a:t>
                      </a:r>
                      <a:r>
                        <a:rPr lang="en-US" sz="1800" dirty="0" err="1">
                          <a:solidFill>
                            <a:schemeClr val="tx1"/>
                          </a:solidFill>
                          <a:effectLst/>
                        </a:rPr>
                        <a:t>tehnologii</a:t>
                      </a:r>
                      <a:r>
                        <a:rPr lang="en-US" sz="1800" dirty="0">
                          <a:solidFill>
                            <a:schemeClr val="tx1"/>
                          </a:solidFill>
                          <a:effectLst/>
                        </a:rPr>
                        <a:t> </a:t>
                      </a:r>
                      <a:r>
                        <a:rPr lang="en-US" sz="1800" dirty="0" err="1">
                          <a:solidFill>
                            <a:schemeClr val="tx1"/>
                          </a:solidFill>
                          <a:effectLst/>
                        </a:rPr>
                        <a:t>informaționale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055238601"/>
                  </a:ext>
                </a:extLst>
              </a:tr>
              <a:tr h="284588">
                <a:tc>
                  <a:txBody>
                    <a:bodyPr/>
                    <a:lstStyle/>
                    <a:p>
                      <a:pPr indent="0" algn="just">
                        <a:lnSpc>
                          <a:spcPct val="100000"/>
                        </a:lnSpc>
                        <a:spcAft>
                          <a:spcPts val="0"/>
                        </a:spcAft>
                      </a:pPr>
                      <a:r>
                        <a:rPr lang="en-US" sz="1800" dirty="0">
                          <a:solidFill>
                            <a:schemeClr val="tx1"/>
                          </a:solidFill>
                          <a:effectLst/>
                        </a:rPr>
                        <a:t>5.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general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universitate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154069231"/>
                  </a:ext>
                </a:extLst>
              </a:tr>
              <a:tr h="284588">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la </a:t>
                      </a:r>
                      <a:r>
                        <a:rPr lang="en-US" sz="1800" dirty="0" err="1">
                          <a:solidFill>
                            <a:schemeClr val="tx1"/>
                          </a:solidFill>
                          <a:effectLst/>
                        </a:rPr>
                        <a:t>facultate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0" name="Объект 9"/>
          <p:cNvGraphicFramePr>
            <a:graphicFrameLocks noGrp="1"/>
          </p:cNvGraphicFramePr>
          <p:nvPr>
            <p:ph sz="half" idx="1"/>
            <p:extLst>
              <p:ext uri="{D42A27DB-BD31-4B8C-83A1-F6EECF244321}">
                <p14:modId xmlns:p14="http://schemas.microsoft.com/office/powerpoint/2010/main" val="1405894013"/>
              </p:ext>
            </p:extLst>
          </p:nvPr>
        </p:nvGraphicFramePr>
        <p:xfrm>
          <a:off x="228600" y="2971800"/>
          <a:ext cx="117348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24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524000"/>
          </a:xfrm>
          <a:gradFill>
            <a:gsLst>
              <a:gs pos="0">
                <a:schemeClr val="accent1">
                  <a:tint val="66000"/>
                  <a:satMod val="160000"/>
                </a:schemeClr>
              </a:gs>
              <a:gs pos="90000">
                <a:schemeClr val="accent1">
                  <a:tint val="44500"/>
                  <a:satMod val="160000"/>
                </a:schemeClr>
              </a:gs>
              <a:gs pos="100000">
                <a:schemeClr val="accent1">
                  <a:tint val="23500"/>
                  <a:satMod val="160000"/>
                </a:schemeClr>
              </a:gs>
            </a:gsLst>
            <a:lin ang="5400000" scaled="0"/>
          </a:gradFill>
        </p:spPr>
        <p:txBody>
          <a:bodyPr/>
          <a:lstStyle/>
          <a:p>
            <a:pPr lvl="1"/>
            <a:r>
              <a:rPr lang="ro-RO" sz="3000" dirty="0"/>
              <a:t>Conținutul chestionarului este elaborat, discutat și aprobat în conformitate cu cîteva principii: </a:t>
            </a:r>
            <a:endParaRPr lang="en-US" dirty="0"/>
          </a:p>
        </p:txBody>
      </p:sp>
      <p:sp>
        <p:nvSpPr>
          <p:cNvPr id="3" name="Content Placeholder 2"/>
          <p:cNvSpPr>
            <a:spLocks noGrp="1"/>
          </p:cNvSpPr>
          <p:nvPr>
            <p:ph idx="1"/>
          </p:nvPr>
        </p:nvSpPr>
        <p:spPr>
          <a:xfrm>
            <a:off x="381000" y="1905000"/>
            <a:ext cx="11430000" cy="4267200"/>
          </a:xfrm>
          <a:gradFill>
            <a:gsLst>
              <a:gs pos="0">
                <a:schemeClr val="bg1"/>
              </a:gs>
              <a:gs pos="90000">
                <a:schemeClr val="accent1">
                  <a:tint val="44500"/>
                  <a:satMod val="160000"/>
                </a:schemeClr>
              </a:gs>
              <a:gs pos="100000">
                <a:schemeClr val="accent1">
                  <a:tint val="23500"/>
                  <a:satMod val="160000"/>
                </a:schemeClr>
              </a:gs>
            </a:gsLst>
            <a:lin ang="5400000" scaled="0"/>
          </a:gradFill>
        </p:spPr>
        <p:txBody>
          <a:bodyPr/>
          <a:lstStyle/>
          <a:p>
            <a:pPr marL="514350" lvl="1" indent="-514350">
              <a:buAutoNum type="alphaLcParenR"/>
            </a:pPr>
            <a:r>
              <a:rPr lang="ro-RO" sz="3000" dirty="0"/>
              <a:t>principiul confidențialității – asigurarea anonimității studenților participanți la chestionare; </a:t>
            </a:r>
          </a:p>
          <a:p>
            <a:pPr marL="514350" lvl="1" indent="-514350">
              <a:buAutoNum type="alphaLcParenR"/>
            </a:pPr>
            <a:r>
              <a:rPr lang="ro-RO" sz="3000" dirty="0"/>
              <a:t>principiul transparenței – cunoașterea de către student a rolului normativ și functional al rezultatelor sondajului; </a:t>
            </a:r>
          </a:p>
          <a:p>
            <a:pPr marL="514350" lvl="1" indent="-514350">
              <a:buAutoNum type="alphaLcParenR"/>
            </a:pPr>
            <a:r>
              <a:rPr lang="ro-RO" sz="3000" dirty="0"/>
              <a:t>principiul respectului reciproc între părțile procesului de evaluare, respectarea căruia se asigură prin procedura de aplicare a chestionarului, operaționalizare a rezultatelor, elaborare a concluziilor și recomandărilor finale.</a:t>
            </a:r>
            <a:endParaRPr lang="en-US" dirty="0"/>
          </a:p>
        </p:txBody>
      </p:sp>
    </p:spTree>
    <p:extLst>
      <p:ext uri="{BB962C8B-B14F-4D97-AF65-F5344CB8AC3E}">
        <p14:creationId xmlns:p14="http://schemas.microsoft.com/office/powerpoint/2010/main" val="484361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Spaţiile</a:t>
            </a:r>
            <a:r>
              <a:rPr lang="en-US" sz="3200" b="1" dirty="0"/>
              <a:t> dedicate </a:t>
            </a:r>
            <a:r>
              <a:rPr lang="en-US" sz="3200" b="1" dirty="0" err="1"/>
              <a:t>activităţilor</a:t>
            </a:r>
            <a:r>
              <a:rPr lang="en-US" sz="3200" b="1" dirty="0"/>
              <a:t> de </a:t>
            </a:r>
            <a:r>
              <a:rPr lang="en-US" sz="3200" b="1" dirty="0" err="1"/>
              <a:t>învăţare</a:t>
            </a:r>
            <a:r>
              <a:rPr lang="en-US" sz="3200" b="1" dirty="0"/>
              <a:t> (</a:t>
            </a:r>
            <a:r>
              <a:rPr lang="en-US" sz="3200" b="1" dirty="0" err="1"/>
              <a:t>capacitatea</a:t>
            </a:r>
            <a:r>
              <a:rPr lang="en-US" sz="3200" b="1" dirty="0"/>
              <a:t> </a:t>
            </a:r>
            <a:r>
              <a:rPr lang="en-US" sz="3200" b="1" dirty="0" err="1"/>
              <a:t>spaţiilor</a:t>
            </a:r>
            <a:r>
              <a:rPr lang="en-US" sz="3200" b="1" dirty="0"/>
              <a:t>, </a:t>
            </a:r>
            <a:r>
              <a:rPr lang="en-US" sz="3200" b="1" dirty="0" err="1"/>
              <a:t>condiţii</a:t>
            </a:r>
            <a:r>
              <a:rPr lang="en-US" sz="3200" b="1" dirty="0"/>
              <a:t> </a:t>
            </a:r>
            <a:r>
              <a:rPr lang="en-US" sz="3200" b="1" dirty="0" err="1"/>
              <a:t>termice</a:t>
            </a:r>
            <a:r>
              <a:rPr lang="en-US" sz="3200" b="1" dirty="0"/>
              <a:t>, </a:t>
            </a:r>
            <a:r>
              <a:rPr lang="en-US" sz="3200" b="1" dirty="0" err="1"/>
              <a:t>acustice</a:t>
            </a:r>
            <a:r>
              <a:rPr lang="en-US" sz="3200" b="1" dirty="0"/>
              <a:t>)</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109780790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626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Echipamentele</a:t>
            </a:r>
            <a:r>
              <a:rPr lang="en-US" b="1" dirty="0"/>
              <a:t> </a:t>
            </a:r>
            <a:r>
              <a:rPr lang="en-US" b="1" dirty="0" err="1"/>
              <a:t>disponibile</a:t>
            </a:r>
            <a:r>
              <a:rPr lang="en-US" b="1" dirty="0"/>
              <a:t> </a:t>
            </a:r>
            <a:r>
              <a:rPr lang="en-US" b="1" dirty="0" err="1"/>
              <a:t>pentru</a:t>
            </a:r>
            <a:r>
              <a:rPr lang="en-US" b="1" dirty="0"/>
              <a:t> </a:t>
            </a:r>
            <a:r>
              <a:rPr lang="en-US" b="1" dirty="0" err="1"/>
              <a:t>cursurile</a:t>
            </a:r>
            <a:r>
              <a:rPr lang="en-US" b="1" dirty="0"/>
              <a:t> practice/</a:t>
            </a:r>
            <a:r>
              <a:rPr lang="en-US" b="1" dirty="0" err="1"/>
              <a:t>laboratoare</a:t>
            </a:r>
            <a:r>
              <a:rPr lang="en-US" b="1" dirty="0"/>
              <a:t> </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3763661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8125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Dotarea</a:t>
            </a:r>
            <a:r>
              <a:rPr lang="en-US" sz="2800" b="1" dirty="0"/>
              <a:t> </a:t>
            </a:r>
            <a:r>
              <a:rPr lang="en-US" sz="2800" b="1" dirty="0" err="1"/>
              <a:t>bibliotecilor</a:t>
            </a:r>
            <a:r>
              <a:rPr lang="en-US" sz="2800" b="1" dirty="0"/>
              <a:t> (</a:t>
            </a:r>
            <a:r>
              <a:rPr lang="en-US" sz="2800" b="1" dirty="0" err="1"/>
              <a:t>diversitatea</a:t>
            </a:r>
            <a:r>
              <a:rPr lang="en-US" sz="2800" b="1" dirty="0"/>
              <a:t> </a:t>
            </a:r>
            <a:r>
              <a:rPr lang="en-US" sz="2800" b="1" dirty="0" err="1"/>
              <a:t>şi</a:t>
            </a:r>
            <a:r>
              <a:rPr lang="en-US" sz="2800" b="1" dirty="0"/>
              <a:t> </a:t>
            </a:r>
            <a:r>
              <a:rPr lang="en-US" sz="2800" b="1" dirty="0" err="1"/>
              <a:t>actualitatea</a:t>
            </a:r>
            <a:r>
              <a:rPr lang="en-US" sz="2800" b="1" dirty="0"/>
              <a:t> </a:t>
            </a:r>
            <a:r>
              <a:rPr lang="en-US" sz="2800" b="1" dirty="0" err="1"/>
              <a:t>publicaţiilor</a:t>
            </a:r>
            <a:r>
              <a:rPr lang="en-US" sz="2800" b="1" dirty="0"/>
              <a:t>, </a:t>
            </a:r>
            <a:r>
              <a:rPr lang="en-US" sz="2800" b="1" dirty="0" err="1"/>
              <a:t>numărul</a:t>
            </a:r>
            <a:r>
              <a:rPr lang="en-US" sz="2800" b="1" dirty="0"/>
              <a:t> de </a:t>
            </a:r>
            <a:r>
              <a:rPr lang="en-US" sz="2800" b="1" dirty="0" err="1"/>
              <a:t>exemplare</a:t>
            </a:r>
            <a:r>
              <a:rPr lang="en-US" sz="2800" b="1" dirty="0"/>
              <a:t>, </a:t>
            </a:r>
            <a:r>
              <a:rPr lang="en-US" sz="2800" b="1" dirty="0" err="1"/>
              <a:t>baze</a:t>
            </a:r>
            <a:r>
              <a:rPr lang="en-US" sz="2800" b="1" dirty="0"/>
              <a:t> de date online)</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20540830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53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Dotarea</a:t>
            </a:r>
            <a:r>
              <a:rPr lang="en-US" b="1" dirty="0"/>
              <a:t> </a:t>
            </a:r>
            <a:r>
              <a:rPr lang="en-US" b="1" dirty="0" err="1"/>
              <a:t>sălilor</a:t>
            </a:r>
            <a:r>
              <a:rPr lang="en-US" b="1" dirty="0"/>
              <a:t> de curs cu </a:t>
            </a:r>
            <a:r>
              <a:rPr lang="en-US" b="1" dirty="0" err="1"/>
              <a:t>tehnologii</a:t>
            </a:r>
            <a:r>
              <a:rPr lang="en-US" b="1" dirty="0"/>
              <a:t> </a:t>
            </a:r>
            <a:r>
              <a:rPr lang="en-US" b="1" dirty="0" err="1"/>
              <a:t>informaționale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69720608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9412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în</a:t>
            </a:r>
            <a:r>
              <a:rPr lang="en-US" b="1" dirty="0"/>
              <a:t> general </a:t>
            </a:r>
            <a:r>
              <a:rPr lang="en-US" b="1" dirty="0" err="1"/>
              <a:t>în</a:t>
            </a:r>
            <a:r>
              <a:rPr lang="en-US" b="1" dirty="0"/>
              <a:t> </a:t>
            </a:r>
            <a:r>
              <a:rPr lang="en-US" b="1" dirty="0" err="1"/>
              <a:t>universitate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1254972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979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șa</a:t>
            </a:r>
            <a:r>
              <a:rPr lang="en-US" b="1" dirty="0"/>
              <a:t> </a:t>
            </a:r>
            <a:r>
              <a:rPr lang="en-US" b="1" dirty="0" err="1"/>
              <a:t>facultate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7580337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017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a:extLst>
              <a:ext uri="{FF2B5EF4-FFF2-40B4-BE49-F238E27FC236}">
                <a16:creationId xmlns:a16="http://schemas.microsoft.com/office/drawing/2014/main" id="{7D7B8211-FAC1-4971-A62A-696A0388B437}"/>
              </a:ext>
            </a:extLst>
          </p:cNvPr>
          <p:cNvSpPr>
            <a:spLocks noGrp="1"/>
          </p:cNvSpPr>
          <p:nvPr>
            <p:ph type="title"/>
          </p:nvPr>
        </p:nvSpPr>
        <p:spPr>
          <a:xfrm>
            <a:off x="457200" y="274638"/>
            <a:ext cx="11277600" cy="639762"/>
          </a:xfrm>
        </p:spPr>
        <p:txBody>
          <a:bodyPr/>
          <a:lstStyle/>
          <a:p>
            <a:r>
              <a:rPr lang="en-US" sz="3600" b="1" dirty="0">
                <a:solidFill>
                  <a:srgbClr val="FF0000"/>
                </a:solidFill>
                <a:effectLst/>
                <a:latin typeface="Times New Roman" panose="02020603050405020304" pitchFamily="18" charset="0"/>
                <a:ea typeface="Calibri" panose="020F0502020204030204" pitchFamily="34" charset="0"/>
              </a:rPr>
              <a:t>NOU! </a:t>
            </a:r>
            <a:r>
              <a:rPr lang="en-US" sz="3600" b="1" dirty="0" err="1">
                <a:effectLst/>
                <a:latin typeface="Times New Roman" panose="02020603050405020304" pitchFamily="18" charset="0"/>
                <a:ea typeface="Calibri" panose="020F0502020204030204" pitchFamily="34" charset="0"/>
              </a:rPr>
              <a:t>Calitatea</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relațiilor</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suportul</a:t>
            </a:r>
            <a:r>
              <a:rPr lang="en-US" sz="3600" b="1" dirty="0">
                <a:effectLst/>
                <a:latin typeface="Times New Roman" panose="02020603050405020304" pitchFamily="18" charset="0"/>
                <a:ea typeface="Calibri" panose="020F0502020204030204" pitchFamily="34" charset="0"/>
              </a:rPr>
              <a:t> socio-</a:t>
            </a:r>
            <a:r>
              <a:rPr lang="en-US" sz="3600" b="1" dirty="0" err="1">
                <a:effectLst/>
                <a:latin typeface="Times New Roman" panose="02020603050405020304" pitchFamily="18" charset="0"/>
                <a:ea typeface="Calibri" panose="020F0502020204030204" pitchFamily="34" charset="0"/>
              </a:rPr>
              <a:t>emoțional</a:t>
            </a:r>
            <a:endParaRPr lang="ru-RU" sz="7200" dirty="0"/>
          </a:p>
        </p:txBody>
      </p:sp>
      <p:graphicFrame>
        <p:nvGraphicFramePr>
          <p:cNvPr id="5" name="Объект 8">
            <a:extLst>
              <a:ext uri="{FF2B5EF4-FFF2-40B4-BE49-F238E27FC236}">
                <a16:creationId xmlns:a16="http://schemas.microsoft.com/office/drawing/2014/main" id="{DC07A4C4-CA21-4A61-8B70-5773480A5C5D}"/>
              </a:ext>
            </a:extLst>
          </p:cNvPr>
          <p:cNvGraphicFramePr>
            <a:graphicFrameLocks/>
          </p:cNvGraphicFramePr>
          <p:nvPr>
            <p:extLst>
              <p:ext uri="{D42A27DB-BD31-4B8C-83A1-F6EECF244321}">
                <p14:modId xmlns:p14="http://schemas.microsoft.com/office/powerpoint/2010/main" val="2634070539"/>
              </p:ext>
            </p:extLst>
          </p:nvPr>
        </p:nvGraphicFramePr>
        <p:xfrm>
          <a:off x="137604" y="895165"/>
          <a:ext cx="11811000" cy="2438400"/>
        </p:xfrm>
        <a:graphic>
          <a:graphicData uri="http://schemas.openxmlformats.org/drawingml/2006/table">
            <a:tbl>
              <a:tblPr firstRow="1" firstCol="1" bandRow="1">
                <a:tableStyleId>{5C22544A-7EE6-4342-B048-85BDC9FD1C3A}</a:tableStyleId>
              </a:tblPr>
              <a:tblGrid>
                <a:gridCol w="11811000">
                  <a:extLst>
                    <a:ext uri="{9D8B030D-6E8A-4147-A177-3AD203B41FA5}">
                      <a16:colId xmlns:a16="http://schemas.microsoft.com/office/drawing/2014/main" val="3616102372"/>
                    </a:ext>
                  </a:extLst>
                </a:gridCol>
              </a:tblGrid>
              <a:tr h="272295">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mult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cunoscut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fenomenul</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hărțuirii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sexuale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de la 1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delșoc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lșa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bine)?</a:t>
                      </a:r>
                    </a:p>
                  </a:txBody>
                  <a:tcPr marL="68580" marR="68580" marT="0" marB="0">
                    <a:solidFill>
                      <a:schemeClr val="bg1"/>
                    </a:solidFill>
                  </a:tcPr>
                </a:tc>
                <a:extLst>
                  <a:ext uri="{0D108BD9-81ED-4DB2-BD59-A6C34878D82A}">
                    <a16:rowId xmlns:a16="http://schemas.microsoft.com/office/drawing/2014/main" val="4169987634"/>
                  </a:ext>
                </a:extLst>
              </a:tr>
              <a:tr h="272295">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V-</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confruntat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acest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fenimen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facultate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universitates (de la 1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deloc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5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frecvent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1338443445"/>
                  </a:ext>
                </a:extLst>
              </a:tr>
              <a:tr h="272295">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Cum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puteți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relațiilor</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staff-ul academic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1902716934"/>
                  </a:ext>
                </a:extLst>
              </a:tr>
              <a:tr h="544590">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Cum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puteți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relațiilor</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colegii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studenți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4055238601"/>
                  </a:ext>
                </a:extLst>
              </a:tr>
              <a:tr h="544590">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Oferiți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apreciere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generală</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atmosferei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socio-</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emoționale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la ULIM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4154069231"/>
                  </a:ext>
                </a:extLst>
              </a:tr>
              <a:tr h="272295">
                <a:tc>
                  <a:txBody>
                    <a:bodyPr/>
                    <a:lstStyle/>
                    <a:p>
                      <a:pPr marL="0" marR="0" algn="just">
                        <a:spcBef>
                          <a:spcPts val="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1" name="Content Placeholder 10">
            <a:extLst>
              <a:ext uri="{FF2B5EF4-FFF2-40B4-BE49-F238E27FC236}">
                <a16:creationId xmlns:a16="http://schemas.microsoft.com/office/drawing/2014/main" id="{1BD395B0-FE08-4761-9A5A-12B95B8D4598}"/>
              </a:ext>
            </a:extLst>
          </p:cNvPr>
          <p:cNvGraphicFramePr>
            <a:graphicFrameLocks noGrp="1"/>
          </p:cNvGraphicFramePr>
          <p:nvPr>
            <p:ph idx="1"/>
            <p:extLst>
              <p:ext uri="{D42A27DB-BD31-4B8C-83A1-F6EECF244321}">
                <p14:modId xmlns:p14="http://schemas.microsoft.com/office/powerpoint/2010/main" val="3404977729"/>
              </p:ext>
            </p:extLst>
          </p:nvPr>
        </p:nvGraphicFramePr>
        <p:xfrm>
          <a:off x="228600" y="3124200"/>
          <a:ext cx="11811000" cy="3535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416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11658600" cy="1477962"/>
          </a:xfrm>
        </p:spPr>
        <p:txBody>
          <a:bodyPr/>
          <a:lstStyle/>
          <a:p>
            <a:r>
              <a:rPr lang="ro-RO" sz="3200" b="1" dirty="0"/>
              <a:t>Capacitățile cadrelor didactice de a asigura succesul universitar și calitatea procesului educațional – chestionarul 2 – </a:t>
            </a:r>
            <a:r>
              <a:rPr lang="en-US" sz="3200" b="1" dirty="0"/>
              <a:t>83 (</a:t>
            </a:r>
            <a:r>
              <a:rPr lang="en-US" sz="3200" b="1" dirty="0" err="1"/>
              <a:t>față</a:t>
            </a:r>
            <a:r>
              <a:rPr lang="en-US" sz="3200" b="1" dirty="0"/>
              <a:t> de </a:t>
            </a:r>
            <a:r>
              <a:rPr lang="ro-RO" sz="3200" b="1" dirty="0"/>
              <a:t>194</a:t>
            </a:r>
            <a:r>
              <a:rPr lang="en-US" sz="3200" b="1" dirty="0"/>
              <a:t> </a:t>
            </a:r>
            <a:r>
              <a:rPr lang="en-US" sz="3200" b="1" dirty="0" err="1"/>
              <a:t>în</a:t>
            </a:r>
            <a:r>
              <a:rPr lang="en-US" sz="3200" b="1" dirty="0"/>
              <a:t> 2020-2021)</a:t>
            </a:r>
            <a:r>
              <a:rPr lang="ro-RO" sz="3200" b="1" dirty="0"/>
              <a:t> cadre didactice</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96843844"/>
              </p:ext>
            </p:extLst>
          </p:nvPr>
        </p:nvGraphicFramePr>
        <p:xfrm>
          <a:off x="304800" y="1752600"/>
          <a:ext cx="11658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260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11734800" cy="784542"/>
          </a:xfrm>
        </p:spPr>
        <p:txBody>
          <a:bodyPr/>
          <a:lstStyle/>
          <a:p>
            <a:r>
              <a:rPr lang="ro-RO" sz="3200" dirty="0"/>
              <a:t>Note, sugestii, recomandări și ratingul studențesc al cadrelor didactice</a:t>
            </a:r>
            <a:endParaRPr lang="ru-RU" sz="3200" dirty="0"/>
          </a:p>
        </p:txBody>
      </p:sp>
      <p:sp>
        <p:nvSpPr>
          <p:cNvPr id="3" name="Объект 2"/>
          <p:cNvSpPr>
            <a:spLocks noGrp="1"/>
          </p:cNvSpPr>
          <p:nvPr>
            <p:ph idx="1"/>
          </p:nvPr>
        </p:nvSpPr>
        <p:spPr>
          <a:xfrm>
            <a:off x="228600" y="1143000"/>
            <a:ext cx="11582400" cy="5562600"/>
          </a:xfrm>
        </p:spPr>
        <p:txBody>
          <a:bodyPr/>
          <a:lstStyle/>
          <a:p>
            <a:pPr marL="0" indent="0">
              <a:buNone/>
            </a:pPr>
            <a:r>
              <a:rPr lang="fr-FR" b="1" i="1" dirty="0" err="1"/>
              <a:t>Facultatea</a:t>
            </a:r>
            <a:r>
              <a:rPr lang="fr-FR" b="1" i="1" dirty="0"/>
              <a:t> </a:t>
            </a:r>
            <a:r>
              <a:rPr lang="en-US" b="1" i="1" dirty="0" err="1"/>
              <a:t>Litere</a:t>
            </a:r>
            <a:endParaRPr lang="ru-RU" dirty="0"/>
          </a:p>
          <a:p>
            <a:r>
              <a:rPr lang="ru-RU" sz="2300" dirty="0" err="1"/>
              <a:t>Sunt</a:t>
            </a:r>
            <a:r>
              <a:rPr lang="ru-RU" sz="2300" dirty="0"/>
              <a:t> </a:t>
            </a:r>
            <a:r>
              <a:rPr lang="ru-RU" sz="2300" dirty="0" err="1"/>
              <a:t>satisfacută</a:t>
            </a:r>
            <a:r>
              <a:rPr lang="ru-RU" sz="2300" dirty="0"/>
              <a:t> </a:t>
            </a:r>
            <a:r>
              <a:rPr lang="ru-RU" sz="2300" dirty="0" err="1"/>
              <a:t>de</a:t>
            </a:r>
            <a:r>
              <a:rPr lang="ru-RU" sz="2300" dirty="0"/>
              <a:t> </a:t>
            </a:r>
            <a:r>
              <a:rPr lang="ru-RU" sz="2300" dirty="0" err="1"/>
              <a:t>calitatea</a:t>
            </a:r>
            <a:r>
              <a:rPr lang="ru-RU" sz="2300" dirty="0"/>
              <a:t> </a:t>
            </a:r>
            <a:r>
              <a:rPr lang="ru-RU" sz="2300" dirty="0" err="1"/>
              <a:t>studiilor</a:t>
            </a:r>
            <a:r>
              <a:rPr lang="ru-RU" sz="2300" dirty="0"/>
              <a:t> </a:t>
            </a:r>
            <a:r>
              <a:rPr lang="ru-RU" sz="2300" dirty="0" err="1"/>
              <a:t>universitate</a:t>
            </a:r>
            <a:r>
              <a:rPr lang="ru-RU" sz="2300" dirty="0"/>
              <a:t> </a:t>
            </a:r>
            <a:r>
              <a:rPr lang="ru-RU" sz="2300" dirty="0" err="1"/>
              <a:t>în</a:t>
            </a:r>
            <a:r>
              <a:rPr lang="ru-RU" sz="2300" dirty="0"/>
              <a:t> </a:t>
            </a:r>
            <a:r>
              <a:rPr lang="ru-RU" sz="2300" dirty="0" err="1"/>
              <a:t>cadrul</a:t>
            </a:r>
            <a:r>
              <a:rPr lang="ru-RU" sz="2300" dirty="0"/>
              <a:t> ULIM</a:t>
            </a:r>
          </a:p>
          <a:p>
            <a:r>
              <a:rPr lang="en-US" sz="2300" dirty="0" err="1"/>
              <a:t>Sunt</a:t>
            </a:r>
            <a:r>
              <a:rPr lang="en-US" sz="2300" dirty="0"/>
              <a:t> </a:t>
            </a:r>
            <a:r>
              <a:rPr lang="en-US" sz="2300" dirty="0" err="1"/>
              <a:t>mindra</a:t>
            </a:r>
            <a:r>
              <a:rPr lang="en-US" sz="2300" dirty="0"/>
              <a:t> ca </a:t>
            </a:r>
            <a:r>
              <a:rPr lang="ro-RO" sz="2300" dirty="0"/>
              <a:t>fac </a:t>
            </a:r>
            <a:r>
              <a:rPr lang="en-US" sz="2300" dirty="0" err="1"/>
              <a:t>studiile</a:t>
            </a:r>
            <a:r>
              <a:rPr lang="en-US" sz="2300" dirty="0"/>
              <a:t> in </a:t>
            </a:r>
            <a:r>
              <a:rPr lang="en-US" sz="2300" dirty="0" err="1"/>
              <a:t>cadrul</a:t>
            </a:r>
            <a:r>
              <a:rPr lang="en-US" sz="2300" dirty="0"/>
              <a:t> </a:t>
            </a:r>
            <a:r>
              <a:rPr lang="en-US" sz="2300" dirty="0" err="1"/>
              <a:t>universitatii</a:t>
            </a:r>
            <a:r>
              <a:rPr lang="en-US" sz="2300" dirty="0"/>
              <a:t> ULIM. </a:t>
            </a:r>
            <a:r>
              <a:rPr lang="ru-RU" sz="2300" dirty="0" err="1"/>
              <a:t>Recomand</a:t>
            </a:r>
            <a:r>
              <a:rPr lang="ru-RU" sz="2300" dirty="0"/>
              <a:t> </a:t>
            </a:r>
            <a:r>
              <a:rPr lang="ru-RU" sz="2300" dirty="0" err="1"/>
              <a:t>studentilor</a:t>
            </a:r>
            <a:r>
              <a:rPr lang="ru-RU" sz="2300" dirty="0"/>
              <a:t>.</a:t>
            </a:r>
          </a:p>
          <a:p>
            <a:r>
              <a:rPr lang="ru-RU" sz="2300" dirty="0"/>
              <a:t>Mulțumim profesorilor noștri</a:t>
            </a:r>
          </a:p>
        </p:txBody>
      </p:sp>
      <p:graphicFrame>
        <p:nvGraphicFramePr>
          <p:cNvPr id="5" name="Table 4">
            <a:extLst>
              <a:ext uri="{FF2B5EF4-FFF2-40B4-BE49-F238E27FC236}">
                <a16:creationId xmlns:a16="http://schemas.microsoft.com/office/drawing/2014/main" id="{DA6F0A70-9151-467C-95CB-A91FA23ECDC4}"/>
              </a:ext>
            </a:extLst>
          </p:cNvPr>
          <p:cNvGraphicFramePr>
            <a:graphicFrameLocks noGrp="1"/>
          </p:cNvGraphicFramePr>
          <p:nvPr>
            <p:extLst>
              <p:ext uri="{D42A27DB-BD31-4B8C-83A1-F6EECF244321}">
                <p14:modId xmlns:p14="http://schemas.microsoft.com/office/powerpoint/2010/main" val="657834683"/>
              </p:ext>
            </p:extLst>
          </p:nvPr>
        </p:nvGraphicFramePr>
        <p:xfrm>
          <a:off x="381000" y="3276600"/>
          <a:ext cx="6934200" cy="2771461"/>
        </p:xfrm>
        <a:graphic>
          <a:graphicData uri="http://schemas.openxmlformats.org/drawingml/2006/table">
            <a:tbl>
              <a:tblPr firstRow="1" firstCol="1" bandRow="1">
                <a:tableStyleId>{5C22544A-7EE6-4342-B048-85BDC9FD1C3A}</a:tableStyleId>
              </a:tblPr>
              <a:tblGrid>
                <a:gridCol w="5250347">
                  <a:extLst>
                    <a:ext uri="{9D8B030D-6E8A-4147-A177-3AD203B41FA5}">
                      <a16:colId xmlns:a16="http://schemas.microsoft.com/office/drawing/2014/main" val="3455582158"/>
                    </a:ext>
                  </a:extLst>
                </a:gridCol>
                <a:gridCol w="1683853">
                  <a:extLst>
                    <a:ext uri="{9D8B030D-6E8A-4147-A177-3AD203B41FA5}">
                      <a16:colId xmlns:a16="http://schemas.microsoft.com/office/drawing/2014/main" val="3987447351"/>
                    </a:ext>
                  </a:extLst>
                </a:gridCol>
              </a:tblGrid>
              <a:tr h="0">
                <a:tc>
                  <a:txBody>
                    <a:bodyPr/>
                    <a:lstStyle/>
                    <a:p>
                      <a:pPr marL="0" marR="0">
                        <a:lnSpc>
                          <a:spcPct val="115000"/>
                        </a:lnSpc>
                        <a:spcBef>
                          <a:spcPts val="0"/>
                        </a:spcBef>
                        <a:spcAft>
                          <a:spcPts val="0"/>
                        </a:spcAft>
                      </a:pPr>
                      <a:r>
                        <a:rPr lang="ro-RO" sz="2400">
                          <a:effectLst/>
                        </a:rPr>
                        <a:t>Gao Hui</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ro-RO" sz="2400">
                          <a:effectLst/>
                        </a:rPr>
                        <a:t>5.0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511270"/>
                  </a:ext>
                </a:extLst>
              </a:tr>
              <a:tr h="0">
                <a:tc>
                  <a:txBody>
                    <a:bodyPr/>
                    <a:lstStyle/>
                    <a:p>
                      <a:pPr marL="0" marR="0">
                        <a:lnSpc>
                          <a:spcPct val="115000"/>
                        </a:lnSpc>
                        <a:spcBef>
                          <a:spcPts val="0"/>
                        </a:spcBef>
                        <a:spcAft>
                          <a:spcPts val="0"/>
                        </a:spcAft>
                      </a:pPr>
                      <a:r>
                        <a:rPr lang="ro-RO" sz="2400">
                          <a:effectLst/>
                        </a:rPr>
                        <a:t>Krivoturov Iurie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ro-RO" sz="2400">
                          <a:effectLst/>
                        </a:rPr>
                        <a:t>4.9</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178548"/>
                  </a:ext>
                </a:extLst>
              </a:tr>
              <a:tr h="0">
                <a:tc>
                  <a:txBody>
                    <a:bodyPr/>
                    <a:lstStyle/>
                    <a:p>
                      <a:pPr marL="0" marR="0">
                        <a:lnSpc>
                          <a:spcPct val="115000"/>
                        </a:lnSpc>
                        <a:spcBef>
                          <a:spcPts val="0"/>
                        </a:spcBef>
                        <a:spcAft>
                          <a:spcPts val="0"/>
                        </a:spcAft>
                      </a:pPr>
                      <a:r>
                        <a:rPr lang="ro-RO" sz="2400">
                          <a:effectLst/>
                        </a:rPr>
                        <a:t>Dodu-Savca Carolina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ro-RO" sz="2400">
                          <a:effectLst/>
                        </a:rPr>
                        <a:t>4.8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1405877"/>
                  </a:ext>
                </a:extLst>
              </a:tr>
              <a:tr h="0">
                <a:tc>
                  <a:txBody>
                    <a:bodyPr/>
                    <a:lstStyle/>
                    <a:p>
                      <a:pPr marL="0" marR="0">
                        <a:lnSpc>
                          <a:spcPct val="115000"/>
                        </a:lnSpc>
                        <a:spcBef>
                          <a:spcPts val="0"/>
                        </a:spcBef>
                        <a:spcAft>
                          <a:spcPts val="0"/>
                        </a:spcAft>
                      </a:pPr>
                      <a:r>
                        <a:rPr lang="ro-RO" sz="2400">
                          <a:effectLst/>
                        </a:rPr>
                        <a:t>Han Ho Jin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ro-RO" sz="2400">
                          <a:effectLst/>
                        </a:rPr>
                        <a:t>4.8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052470"/>
                  </a:ext>
                </a:extLst>
              </a:tr>
              <a:tr h="0">
                <a:tc>
                  <a:txBody>
                    <a:bodyPr/>
                    <a:lstStyle/>
                    <a:p>
                      <a:pPr marL="0" marR="0">
                        <a:lnSpc>
                          <a:spcPct val="115000"/>
                        </a:lnSpc>
                        <a:spcBef>
                          <a:spcPts val="0"/>
                        </a:spcBef>
                        <a:spcAft>
                          <a:spcPts val="0"/>
                        </a:spcAft>
                      </a:pPr>
                      <a:r>
                        <a:rPr lang="ro-RO" sz="2400">
                          <a:effectLst/>
                        </a:rPr>
                        <a:t>Huang Xiaolin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ro-RO" sz="2400">
                          <a:effectLst/>
                        </a:rPr>
                        <a:t>4.8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25634"/>
                  </a:ext>
                </a:extLst>
              </a:tr>
              <a:tr h="0">
                <a:tc>
                  <a:txBody>
                    <a:bodyPr/>
                    <a:lstStyle/>
                    <a:p>
                      <a:pPr marL="0" marR="0">
                        <a:lnSpc>
                          <a:spcPct val="115000"/>
                        </a:lnSpc>
                        <a:spcBef>
                          <a:spcPts val="0"/>
                        </a:spcBef>
                        <a:spcAft>
                          <a:spcPts val="0"/>
                        </a:spcAft>
                      </a:pPr>
                      <a:r>
                        <a:rPr lang="ro-RO" sz="2400">
                          <a:effectLst/>
                        </a:rPr>
                        <a:t>Lisnic Aliona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ro-RO" sz="2400">
                          <a:effectLst/>
                        </a:rPr>
                        <a:t>4.8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8148610"/>
                  </a:ext>
                </a:extLst>
              </a:tr>
              <a:tr h="0">
                <a:tc>
                  <a:txBody>
                    <a:bodyPr/>
                    <a:lstStyle/>
                    <a:p>
                      <a:pPr marL="0" marR="0">
                        <a:lnSpc>
                          <a:spcPct val="115000"/>
                        </a:lnSpc>
                        <a:spcBef>
                          <a:spcPts val="0"/>
                        </a:spcBef>
                        <a:spcAft>
                          <a:spcPts val="0"/>
                        </a:spcAft>
                      </a:pPr>
                      <a:r>
                        <a:rPr lang="ro-RO" sz="2400">
                          <a:effectLst/>
                        </a:rPr>
                        <a:t>Pînzari Mihaela</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ro-RO" sz="2400" dirty="0">
                          <a:effectLst/>
                        </a:rPr>
                        <a:t>4.8</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8416917"/>
                  </a:ext>
                </a:extLst>
              </a:tr>
            </a:tbl>
          </a:graphicData>
        </a:graphic>
      </p:graphicFrame>
    </p:spTree>
    <p:extLst>
      <p:ext uri="{BB962C8B-B14F-4D97-AF65-F5344CB8AC3E}">
        <p14:creationId xmlns:p14="http://schemas.microsoft.com/office/powerpoint/2010/main" val="2398319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39762"/>
          </a:xfrm>
        </p:spPr>
        <p:txBody>
          <a:bodyPr/>
          <a:lstStyle/>
          <a:p>
            <a:r>
              <a:rPr lang="ro-RO" b="1" i="1" dirty="0"/>
              <a:t>Facultatea Științe Sociale și ale Educației</a:t>
            </a:r>
            <a:endParaRPr lang="ru-RU" dirty="0"/>
          </a:p>
        </p:txBody>
      </p:sp>
      <p:sp>
        <p:nvSpPr>
          <p:cNvPr id="3" name="Объект 2"/>
          <p:cNvSpPr>
            <a:spLocks noGrp="1"/>
          </p:cNvSpPr>
          <p:nvPr>
            <p:ph idx="1"/>
          </p:nvPr>
        </p:nvSpPr>
        <p:spPr>
          <a:xfrm>
            <a:off x="228600" y="914400"/>
            <a:ext cx="11811000" cy="5791200"/>
          </a:xfrm>
        </p:spPr>
        <p:txBody>
          <a:bodyPr/>
          <a:lstStyle/>
          <a:p>
            <a:pPr>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Mulțumesc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înțelegerea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răbdarea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manifestată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Satisfăcută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nivelul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predării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materialului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didactic,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cunoștințelor</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acumulate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Catedra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profesioniști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domeniu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Mulțumim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Mulțumesc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profesorilor</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Balode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Ipate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Iurchevici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Gribincea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Caunenco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Strogoteanu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Rusnac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dedicare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munca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depusă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Ore,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seminare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petrecute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foarte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interesant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studiată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analiza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temeii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discuții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constructive.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Sunt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mulțumită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mare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măsură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facultatea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universitatea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aleasă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am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faini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colegi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profesioniste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cadre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didactice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Mulțumesc</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multumim</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Atmosfera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foarte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bună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 am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obiecții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Toți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profesorii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inclusiv</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restul</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stafului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Universității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ULIM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dau</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stăruința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maxim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pentru</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studenții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Sunt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mulțumită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am ales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ULIM!La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facultatea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FȘSE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într-adevăr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completezi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profesional</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emoțional</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7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1201400" cy="6172200"/>
          </a:xfrm>
        </p:spPr>
        <p:txBody>
          <a:bodyPr/>
          <a:lstStyle/>
          <a:p>
            <a:pPr marL="0" lvl="1">
              <a:spcBef>
                <a:spcPts val="0"/>
              </a:spcBef>
            </a:pPr>
            <a:r>
              <a:rPr lang="ro-RO" sz="3500" dirty="0"/>
              <a:t>Efectele normative ale sondajului anonim se reflectă în formularea unei aprecieri calitative cuantificabile, la nivelul facultăţii şi universităţii, ca o componentă a evaluării performanţelor profesionale individuale ale personalului didactic și a performanțelor generale ale structurilor administrative și educaționale ale ULIM. </a:t>
            </a:r>
            <a:endParaRPr lang="en-US" sz="3500" dirty="0"/>
          </a:p>
          <a:p>
            <a:pPr marL="0" lvl="1">
              <a:spcBef>
                <a:spcPts val="0"/>
              </a:spcBef>
            </a:pPr>
            <a:r>
              <a:rPr lang="ro-RO" sz="3500" dirty="0"/>
              <a:t>Efectele funcţionale ale sondajului anonim se reflectă în autoreglarea în sensul îmbunătăţirii continue a calităţii procesului educațional și a prestaţiei cadrelor didactice.</a:t>
            </a:r>
            <a:endParaRPr lang="en-US" sz="3500" dirty="0"/>
          </a:p>
        </p:txBody>
      </p:sp>
    </p:spTree>
    <p:extLst>
      <p:ext uri="{BB962C8B-B14F-4D97-AF65-F5344CB8AC3E}">
        <p14:creationId xmlns:p14="http://schemas.microsoft.com/office/powerpoint/2010/main" val="680382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28600"/>
            <a:ext cx="11353800" cy="6248399"/>
          </a:xfrm>
        </p:spPr>
        <p:txBody>
          <a:bodyPr/>
          <a:lstStyle/>
          <a:p>
            <a:pP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Sunt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mulțumită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am ales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ULIM!La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facultatea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FȘSE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într-adevăr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completezi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profesional</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emoțional</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Eficiența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prestației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cadrelor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didactice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nota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Profesori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foarte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sirguincioși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ULIM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instituție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deînvățămînt</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cu un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nivel</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înalt</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sînt</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deplin</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satisfăcută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Recomand</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aciastă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instituție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tuturor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prietenilor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mei,conoscuților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persoanelor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doresc</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continue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studiile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Prestația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cadrelor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didactice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un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nivel</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înalt</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pune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accent pe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calitate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Sunteți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echipă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super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Universitatea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ULIM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bună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sigură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cu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lectori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calificaţi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buni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domeniu</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Succese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continuare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cit</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studenți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dornici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energici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Sunt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mulțumită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calitatea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relațiilor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lector-student,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serviciile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consiliere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consultanță</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oferite</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ULIM.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Sinceri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mulțumiri</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tuturor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profesorilor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cadrelor</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didactice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5730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04800"/>
            <a:ext cx="11582400" cy="6248399"/>
          </a:xfrm>
        </p:spPr>
        <p:txBody>
          <a:bodyPr/>
          <a:lstStyle/>
          <a:p>
            <a:pPr>
              <a:lnSpc>
                <a:spcPct val="115000"/>
              </a:lnSpc>
              <a:spcBef>
                <a:spcPts val="0"/>
              </a:spcBef>
              <a:spcAft>
                <a:spcPts val="0"/>
              </a:spcAft>
            </a:pP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Succese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creștere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ULIM-</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ului</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Succese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ULIM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Apreciez</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înalt</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prestația</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cadrelor</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didactice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Mulțumesc</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profesorilor</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pentru</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abnegație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succese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tuturor</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cadrelșot</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didactice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la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facultate</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Mulțumesc</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pentru</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doi</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ani </a:t>
            </a:r>
            <a:r>
              <a:rPr lang="en-US" sz="2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minunați</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499865439"/>
              </p:ext>
            </p:extLst>
          </p:nvPr>
        </p:nvGraphicFramePr>
        <p:xfrm>
          <a:off x="381000" y="3505201"/>
          <a:ext cx="11353800" cy="2787187"/>
        </p:xfrm>
        <a:graphic>
          <a:graphicData uri="http://schemas.openxmlformats.org/drawingml/2006/table">
            <a:tbl>
              <a:tblPr>
                <a:tableStyleId>{5C22544A-7EE6-4342-B048-85BDC9FD1C3A}</a:tableStyleId>
              </a:tblPr>
              <a:tblGrid>
                <a:gridCol w="1068594">
                  <a:extLst>
                    <a:ext uri="{9D8B030D-6E8A-4147-A177-3AD203B41FA5}">
                      <a16:colId xmlns:a16="http://schemas.microsoft.com/office/drawing/2014/main" val="2991684662"/>
                    </a:ext>
                  </a:extLst>
                </a:gridCol>
                <a:gridCol w="3784240">
                  <a:extLst>
                    <a:ext uri="{9D8B030D-6E8A-4147-A177-3AD203B41FA5}">
                      <a16:colId xmlns:a16="http://schemas.microsoft.com/office/drawing/2014/main" val="62344166"/>
                    </a:ext>
                  </a:extLst>
                </a:gridCol>
                <a:gridCol w="1281881">
                  <a:extLst>
                    <a:ext uri="{9D8B030D-6E8A-4147-A177-3AD203B41FA5}">
                      <a16:colId xmlns:a16="http://schemas.microsoft.com/office/drawing/2014/main" val="1887045535"/>
                    </a:ext>
                  </a:extLst>
                </a:gridCol>
                <a:gridCol w="5219085">
                  <a:extLst>
                    <a:ext uri="{9D8B030D-6E8A-4147-A177-3AD203B41FA5}">
                      <a16:colId xmlns:a16="http://schemas.microsoft.com/office/drawing/2014/main" val="3775384293"/>
                    </a:ext>
                  </a:extLst>
                </a:gridCol>
              </a:tblGrid>
              <a:tr h="3735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a:ea typeface="+mn-ea"/>
                          <a:cs typeface="+mn-cs"/>
                        </a:rPr>
                        <a:t>4,9</a:t>
                      </a:r>
                      <a:endPar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Caunova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Natalia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Haraz Svetlana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253108"/>
                  </a:ext>
                </a:extLst>
              </a:tr>
              <a:tr h="4257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a:ea typeface="+mn-ea"/>
                          <a:cs typeface="+mn-cs"/>
                        </a:rPr>
                        <a:t>4,9</a:t>
                      </a:r>
                      <a:endPar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Godorozea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Israfilov</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Marina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988240"/>
                  </a:ext>
                </a:extLst>
              </a:tr>
              <a:tr h="3735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alibri"/>
                          <a:ea typeface="+mn-ea"/>
                          <a:cs typeface="+mn-cs"/>
                        </a:rPr>
                        <a:t>4,9</a:t>
                      </a:r>
                      <a:endPar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Melentieva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Aliona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Moldovan Vadim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7303302"/>
                  </a:ext>
                </a:extLst>
              </a:tr>
              <a:tr h="3735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a:ea typeface="+mn-ea"/>
                          <a:cs typeface="+mn-cs"/>
                        </a:rPr>
                        <a:t>4,9</a:t>
                      </a:r>
                      <a:endParaRPr kumimoji="0" lang="ru-R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Roșca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Tatiana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Rotaru-Sîrbu</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Natalia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454297"/>
                  </a:ext>
                </a:extLst>
              </a:tr>
              <a:tr h="373542">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Rusnac</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Svetlana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ro-RO" sz="2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7933300"/>
                  </a:ext>
                </a:extLst>
              </a:tr>
              <a:tr h="373542">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Strogotean Silvia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endParaRPr lang="ro-RO" sz="2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99480947"/>
                  </a:ext>
                </a:extLst>
              </a:tr>
              <a:tr h="373542">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Evdochimova</a:t>
                      </a: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Ecaterina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ru-RU" sz="2400"/>
                    </a:p>
                  </a:txBody>
                  <a:tcPr marL="9525" marR="9525" marT="9525" marB="0" anchor="ctr"/>
                </a:tc>
                <a:tc>
                  <a:txBody>
                    <a:bodyPr/>
                    <a:lstStyle/>
                    <a:p>
                      <a:endParaRPr lang="ru-RU" sz="2400" dirty="0"/>
                    </a:p>
                  </a:txBody>
                  <a:tcPr marL="9525" marR="9525" marT="9525" marB="0" anchor="ctr"/>
                </a:tc>
                <a:extLst>
                  <a:ext uri="{0D108BD9-81ED-4DB2-BD59-A6C34878D82A}">
                    <a16:rowId xmlns:a16="http://schemas.microsoft.com/office/drawing/2014/main" val="3919432492"/>
                  </a:ext>
                </a:extLst>
              </a:tr>
            </a:tbl>
          </a:graphicData>
        </a:graphic>
      </p:graphicFrame>
    </p:spTree>
    <p:extLst>
      <p:ext uri="{BB962C8B-B14F-4D97-AF65-F5344CB8AC3E}">
        <p14:creationId xmlns:p14="http://schemas.microsoft.com/office/powerpoint/2010/main" val="1255786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Facultatea Biomedicină</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53517026"/>
              </p:ext>
            </p:extLst>
          </p:nvPr>
        </p:nvGraphicFramePr>
        <p:xfrm>
          <a:off x="2438400" y="1452274"/>
          <a:ext cx="7239000" cy="2298065"/>
        </p:xfrm>
        <a:graphic>
          <a:graphicData uri="http://schemas.openxmlformats.org/drawingml/2006/table">
            <a:tbl>
              <a:tblPr>
                <a:tableStyleId>{5C22544A-7EE6-4342-B048-85BDC9FD1C3A}</a:tableStyleId>
              </a:tblPr>
              <a:tblGrid>
                <a:gridCol w="1184900">
                  <a:extLst>
                    <a:ext uri="{9D8B030D-6E8A-4147-A177-3AD203B41FA5}">
                      <a16:colId xmlns:a16="http://schemas.microsoft.com/office/drawing/2014/main" val="1315964351"/>
                    </a:ext>
                  </a:extLst>
                </a:gridCol>
                <a:gridCol w="6054100">
                  <a:extLst>
                    <a:ext uri="{9D8B030D-6E8A-4147-A177-3AD203B41FA5}">
                      <a16:colId xmlns:a16="http://schemas.microsoft.com/office/drawing/2014/main" val="2792519417"/>
                    </a:ext>
                  </a:extLst>
                </a:gridCol>
              </a:tblGrid>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ro-RO"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Socolova Ludmila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21680"/>
                  </a:ext>
                </a:extLst>
              </a:tr>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ro-RO"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Crăciun Larisa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447163"/>
                  </a:ext>
                </a:extLst>
              </a:tr>
              <a:tr h="180975">
                <a:tc>
                  <a:txBody>
                    <a:bodyPr/>
                    <a:lstStyle/>
                    <a:p>
                      <a:pPr algn="l" fontAlgn="ctr"/>
                      <a:r>
                        <a:rPr lang="ru-RU" sz="2800" u="none" strike="noStrike" dirty="0">
                          <a:effectLst/>
                        </a:rPr>
                        <a:t>4,</a:t>
                      </a:r>
                      <a:r>
                        <a:rPr lang="en-US" sz="2800" u="none" strike="noStrike" dirty="0">
                          <a:effectLst/>
                        </a:rPr>
                        <a:t>5</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ro-R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Gerciu (Vrabie) Antonela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954141"/>
                  </a:ext>
                </a:extLst>
              </a:tr>
              <a:tr h="180975">
                <a:tc>
                  <a:txBody>
                    <a:bodyPr/>
                    <a:lstStyle/>
                    <a:p>
                      <a:pPr algn="l" fontAlgn="ctr"/>
                      <a:r>
                        <a:rPr lang="ru-RU" sz="2800" u="none" strike="noStrike" dirty="0">
                          <a:effectLst/>
                        </a:rPr>
                        <a:t>4,5</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ro-R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Ozol Ludmila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268466"/>
                  </a:ext>
                </a:extLst>
              </a:tr>
              <a:tr h="180975">
                <a:tc>
                  <a:txBody>
                    <a:bodyPr/>
                    <a:lstStyle/>
                    <a:p>
                      <a:pPr algn="l" fontAlgn="ctr"/>
                      <a:r>
                        <a:rPr lang="ru-RU" sz="2800" u="none" strike="noStrike" dirty="0">
                          <a:effectLst/>
                        </a:rPr>
                        <a:t>4,5</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a:lnSpc>
                          <a:spcPct val="115000"/>
                        </a:lnSpc>
                        <a:spcBef>
                          <a:spcPts val="0"/>
                        </a:spcBef>
                        <a:spcAft>
                          <a:spcPts val="0"/>
                        </a:spcAft>
                      </a:pPr>
                      <a:r>
                        <a:rPr lang="ro-R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Stavila Mariana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5228145"/>
                  </a:ext>
                </a:extLst>
              </a:tr>
            </a:tbl>
          </a:graphicData>
        </a:graphic>
      </p:graphicFrame>
    </p:spTree>
    <p:extLst>
      <p:ext uri="{BB962C8B-B14F-4D97-AF65-F5344CB8AC3E}">
        <p14:creationId xmlns:p14="http://schemas.microsoft.com/office/powerpoint/2010/main" val="3935617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3562"/>
          </a:xfrm>
        </p:spPr>
        <p:txBody>
          <a:bodyPr/>
          <a:lstStyle/>
          <a:p>
            <a:r>
              <a:rPr lang="ro-RO" dirty="0"/>
              <a:t>Concluzii</a:t>
            </a:r>
            <a:endParaRPr lang="ru-RU" dirty="0"/>
          </a:p>
        </p:txBody>
      </p:sp>
      <p:sp>
        <p:nvSpPr>
          <p:cNvPr id="3" name="Content Placeholder 2"/>
          <p:cNvSpPr>
            <a:spLocks noGrp="1"/>
          </p:cNvSpPr>
          <p:nvPr>
            <p:ph idx="1"/>
          </p:nvPr>
        </p:nvSpPr>
        <p:spPr>
          <a:xfrm>
            <a:off x="381000" y="1143000"/>
            <a:ext cx="11277600" cy="5486400"/>
          </a:xfrm>
        </p:spPr>
        <p:txBody>
          <a:bodyPr/>
          <a:lstStyle/>
          <a:p>
            <a:pPr marL="0" indent="0">
              <a:buNone/>
            </a:pPr>
            <a:r>
              <a:rPr lang="ro-RO" sz="2900" dirty="0"/>
              <a:t>Aprecierile serviciilor administrative (care în mare parte indică șa un nivel mediu-înalt) denotă, că studenții evaluează mai înalt:</a:t>
            </a:r>
            <a:endParaRPr lang="ru-RU" sz="2900" dirty="0"/>
          </a:p>
          <a:p>
            <a:pPr lvl="0"/>
            <a:r>
              <a:rPr lang="ro-RO" sz="2900" dirty="0"/>
              <a:t>accesul și calitatea satisfacerii solicitărilor de către decanate (4,</a:t>
            </a:r>
            <a:r>
              <a:rPr lang="en-US" sz="2900" dirty="0"/>
              <a:t>4</a:t>
            </a:r>
            <a:r>
              <a:rPr lang="ro-RO" sz="2900" dirty="0"/>
              <a:t>);</a:t>
            </a:r>
            <a:endParaRPr lang="ru-RU" sz="2900" dirty="0"/>
          </a:p>
          <a:p>
            <a:pPr lvl="0"/>
            <a:r>
              <a:rPr lang="ro-RO" sz="2900" dirty="0"/>
              <a:t>accesul și calitatea satisfacerii solicitărilor de către catedre (4,</a:t>
            </a:r>
            <a:r>
              <a:rPr lang="en-US" sz="2900" dirty="0"/>
              <a:t>4</a:t>
            </a:r>
            <a:r>
              <a:rPr lang="ro-RO" sz="2900" dirty="0"/>
              <a:t>)</a:t>
            </a:r>
            <a:r>
              <a:rPr lang="en-US" sz="2900" dirty="0"/>
              <a:t>.</a:t>
            </a:r>
            <a:endParaRPr lang="ru-RU" sz="2900" dirty="0"/>
          </a:p>
          <a:p>
            <a:pPr marL="0" indent="0">
              <a:buNone/>
            </a:pPr>
            <a:r>
              <a:rPr lang="fr-BE" sz="2900" dirty="0"/>
              <a:t> </a:t>
            </a:r>
            <a:r>
              <a:rPr lang="en-US" sz="2900" dirty="0" err="1"/>
              <a:t>Cele</a:t>
            </a:r>
            <a:r>
              <a:rPr lang="en-US" sz="2900" dirty="0"/>
              <a:t> </a:t>
            </a:r>
            <a:r>
              <a:rPr lang="en-US" sz="2900" dirty="0" err="1"/>
              <a:t>mai</a:t>
            </a:r>
            <a:r>
              <a:rPr lang="en-US" sz="2900" dirty="0"/>
              <a:t> </a:t>
            </a:r>
            <a:r>
              <a:rPr lang="en-US" sz="2900" dirty="0" err="1"/>
              <a:t>înalte</a:t>
            </a:r>
            <a:r>
              <a:rPr lang="en-US" sz="2900" dirty="0"/>
              <a:t> </a:t>
            </a:r>
            <a:r>
              <a:rPr lang="en-US" sz="2900" dirty="0" err="1"/>
              <a:t>aprecieri</a:t>
            </a:r>
            <a:r>
              <a:rPr lang="en-US" sz="2900" dirty="0"/>
              <a:t> </a:t>
            </a:r>
            <a:r>
              <a:rPr lang="ro-RO" sz="2900" dirty="0"/>
              <a:t>ale </a:t>
            </a:r>
            <a:r>
              <a:rPr lang="en-US" sz="2900" dirty="0" err="1"/>
              <a:t>serviciilor</a:t>
            </a:r>
            <a:r>
              <a:rPr lang="en-US" sz="2900" dirty="0"/>
              <a:t> </a:t>
            </a:r>
            <a:r>
              <a:rPr lang="en-US" sz="2900" dirty="0" err="1"/>
              <a:t>educaționale</a:t>
            </a:r>
            <a:r>
              <a:rPr lang="en-US" sz="2900" dirty="0"/>
              <a:t> </a:t>
            </a:r>
            <a:r>
              <a:rPr lang="en-US" sz="2900" dirty="0" err="1"/>
              <a:t>sunt</a:t>
            </a:r>
            <a:r>
              <a:rPr lang="en-US" sz="2900" dirty="0"/>
              <a:t> date:</a:t>
            </a:r>
            <a:endParaRPr lang="ru-RU" sz="2900" dirty="0"/>
          </a:p>
          <a:p>
            <a:pPr lvl="0"/>
            <a:r>
              <a:rPr lang="ro-RO" sz="2900" dirty="0"/>
              <a:t>c</a:t>
            </a:r>
            <a:r>
              <a:rPr lang="en-US" sz="2900" dirty="0"/>
              <a:t>alit</a:t>
            </a:r>
            <a:r>
              <a:rPr lang="ro-RO" sz="2900" dirty="0"/>
              <a:t>ății</a:t>
            </a:r>
            <a:r>
              <a:rPr lang="en-US" sz="2900" dirty="0"/>
              <a:t> </a:t>
            </a:r>
            <a:r>
              <a:rPr lang="en-US" sz="2900" dirty="0" err="1"/>
              <a:t>pregătirii</a:t>
            </a:r>
            <a:r>
              <a:rPr lang="en-US" sz="2900" dirty="0"/>
              <a:t> </a:t>
            </a:r>
            <a:r>
              <a:rPr lang="en-US" sz="2900" dirty="0" err="1"/>
              <a:t>didactice</a:t>
            </a:r>
            <a:r>
              <a:rPr lang="en-US" sz="2900" dirty="0"/>
              <a:t> </a:t>
            </a:r>
            <a:r>
              <a:rPr lang="en-US" sz="2900" dirty="0" err="1"/>
              <a:t>şi</a:t>
            </a:r>
            <a:r>
              <a:rPr lang="en-US" sz="2900" dirty="0"/>
              <a:t> </a:t>
            </a:r>
            <a:r>
              <a:rPr lang="en-US" sz="2900" dirty="0" err="1"/>
              <a:t>ştiinţifice</a:t>
            </a:r>
            <a:r>
              <a:rPr lang="en-US" sz="2900" dirty="0"/>
              <a:t> a </a:t>
            </a:r>
            <a:r>
              <a:rPr lang="en-US" sz="2900" dirty="0" err="1"/>
              <a:t>personalului</a:t>
            </a:r>
            <a:r>
              <a:rPr lang="en-US" sz="2900" dirty="0"/>
              <a:t> didactic (4,5)</a:t>
            </a:r>
            <a:r>
              <a:rPr lang="ro-RO" sz="2900" dirty="0"/>
              <a:t>;</a:t>
            </a:r>
            <a:endParaRPr lang="ru-RU" sz="2900" dirty="0"/>
          </a:p>
          <a:p>
            <a:pPr lvl="0"/>
            <a:r>
              <a:rPr lang="ro-RO" sz="2900" dirty="0"/>
              <a:t>orarului disciplinelor studiate (4,</a:t>
            </a:r>
            <a:r>
              <a:rPr lang="en-US" sz="2900" dirty="0"/>
              <a:t>4</a:t>
            </a:r>
            <a:r>
              <a:rPr lang="ro-RO" sz="2900" dirty="0"/>
              <a:t>);</a:t>
            </a:r>
            <a:endParaRPr lang="ru-RU" sz="2900" dirty="0"/>
          </a:p>
          <a:p>
            <a:r>
              <a:rPr lang="en-US" sz="2900" dirty="0" err="1"/>
              <a:t>sprijinului</a:t>
            </a:r>
            <a:r>
              <a:rPr lang="en-US" sz="2900" dirty="0"/>
              <a:t> </a:t>
            </a:r>
            <a:r>
              <a:rPr lang="en-US" sz="2900" dirty="0" err="1"/>
              <a:t>oferit</a:t>
            </a:r>
            <a:r>
              <a:rPr lang="en-US" sz="2900" dirty="0"/>
              <a:t> din </a:t>
            </a:r>
            <a:r>
              <a:rPr lang="en-US" sz="2900" dirty="0" err="1"/>
              <a:t>partea</a:t>
            </a:r>
            <a:r>
              <a:rPr lang="en-US" sz="2900" dirty="0"/>
              <a:t> </a:t>
            </a:r>
            <a:r>
              <a:rPr lang="en-US" sz="2900" dirty="0" err="1"/>
              <a:t>tutorilor</a:t>
            </a:r>
            <a:r>
              <a:rPr lang="en-US" sz="2900" dirty="0"/>
              <a:t> - </a:t>
            </a:r>
            <a:r>
              <a:rPr lang="en-US" sz="2900" dirty="0" err="1"/>
              <a:t>îndrumătorilor</a:t>
            </a:r>
            <a:r>
              <a:rPr lang="en-US" sz="2900" dirty="0"/>
              <a:t> de </a:t>
            </a:r>
            <a:r>
              <a:rPr lang="en-US" sz="2900" dirty="0" err="1"/>
              <a:t>grupă</a:t>
            </a:r>
            <a:r>
              <a:rPr lang="en-US" sz="2900" dirty="0"/>
              <a:t> </a:t>
            </a:r>
            <a:r>
              <a:rPr lang="en-US" sz="2900" dirty="0" err="1"/>
              <a:t>academică</a:t>
            </a:r>
            <a:r>
              <a:rPr lang="en-US" sz="2900" dirty="0"/>
              <a:t> (4,4).</a:t>
            </a:r>
          </a:p>
        </p:txBody>
      </p:sp>
    </p:spTree>
    <p:extLst>
      <p:ext uri="{BB962C8B-B14F-4D97-AF65-F5344CB8AC3E}">
        <p14:creationId xmlns:p14="http://schemas.microsoft.com/office/powerpoint/2010/main" val="2101059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11201400" cy="6019800"/>
          </a:xfrm>
        </p:spPr>
        <p:txBody>
          <a:bodyPr/>
          <a:lstStyle/>
          <a:p>
            <a:pPr marL="0" indent="0">
              <a:buNone/>
            </a:pPr>
            <a:r>
              <a:rPr lang="ro-RO" dirty="0"/>
              <a:t>Aprecierea facilităților existente la universitate scoate în evidență </a:t>
            </a:r>
            <a:r>
              <a:rPr lang="en-US" dirty="0"/>
              <a:t>un </a:t>
            </a:r>
            <a:r>
              <a:rPr lang="en-US" dirty="0" err="1"/>
              <a:t>șir</a:t>
            </a:r>
            <a:r>
              <a:rPr lang="en-US" dirty="0"/>
              <a:t> de </a:t>
            </a:r>
            <a:r>
              <a:rPr lang="en-US" dirty="0" err="1"/>
              <a:t>neajunsuri</a:t>
            </a:r>
            <a:r>
              <a:rPr lang="en-US" dirty="0"/>
              <a:t>, </a:t>
            </a:r>
            <a:r>
              <a:rPr lang="en-US" dirty="0" err="1"/>
              <a:t>menționate</a:t>
            </a:r>
            <a:r>
              <a:rPr lang="en-US" dirty="0"/>
              <a:t> de </a:t>
            </a:r>
            <a:r>
              <a:rPr lang="en-US" dirty="0" err="1"/>
              <a:t>către</a:t>
            </a:r>
            <a:r>
              <a:rPr lang="en-US" dirty="0"/>
              <a:t> </a:t>
            </a:r>
            <a:r>
              <a:rPr lang="en-US" dirty="0" err="1"/>
              <a:t>studenți</a:t>
            </a:r>
            <a:r>
              <a:rPr lang="en-US" dirty="0"/>
              <a:t> </a:t>
            </a:r>
            <a:r>
              <a:rPr lang="en-US" dirty="0" err="1"/>
              <a:t>în</a:t>
            </a:r>
            <a:r>
              <a:rPr lang="en-US" dirty="0"/>
              <a:t> </a:t>
            </a:r>
            <a:r>
              <a:rPr lang="en-US" dirty="0" err="1"/>
              <a:t>sugestii</a:t>
            </a:r>
            <a:r>
              <a:rPr lang="en-US" dirty="0"/>
              <a:t> </a:t>
            </a:r>
            <a:r>
              <a:rPr lang="en-US" dirty="0" err="1"/>
              <a:t>și</a:t>
            </a:r>
            <a:r>
              <a:rPr lang="en-US" dirty="0"/>
              <a:t> </a:t>
            </a:r>
            <a:r>
              <a:rPr lang="en-US" dirty="0" err="1"/>
              <a:t>propuneri</a:t>
            </a:r>
            <a:r>
              <a:rPr lang="ro-RO" dirty="0"/>
              <a:t>. Cele mai joase aprecieri:</a:t>
            </a:r>
            <a:endParaRPr lang="ru-RU" dirty="0"/>
          </a:p>
          <a:p>
            <a:pPr lvl="0"/>
            <a:r>
              <a:rPr lang="en-US" dirty="0" err="1"/>
              <a:t>serviciilor</a:t>
            </a:r>
            <a:r>
              <a:rPr lang="en-US" dirty="0"/>
              <a:t> </a:t>
            </a:r>
            <a:r>
              <a:rPr lang="en-US" dirty="0" err="1"/>
              <a:t>medicale</a:t>
            </a:r>
            <a:r>
              <a:rPr lang="en-US" dirty="0"/>
              <a:t> </a:t>
            </a:r>
            <a:r>
              <a:rPr lang="en-US" dirty="0" err="1"/>
              <a:t>oferite</a:t>
            </a:r>
            <a:r>
              <a:rPr lang="en-US" dirty="0"/>
              <a:t> </a:t>
            </a:r>
            <a:r>
              <a:rPr lang="en-US" dirty="0" err="1"/>
              <a:t>în</a:t>
            </a:r>
            <a:r>
              <a:rPr lang="en-US" dirty="0"/>
              <a:t> </a:t>
            </a:r>
            <a:r>
              <a:rPr lang="en-US" dirty="0" err="1"/>
              <a:t>cadrul</a:t>
            </a:r>
            <a:r>
              <a:rPr lang="en-US" dirty="0"/>
              <a:t> </a:t>
            </a:r>
            <a:r>
              <a:rPr lang="en-US" dirty="0" err="1"/>
              <a:t>universităţii</a:t>
            </a:r>
            <a:r>
              <a:rPr lang="en-US" dirty="0"/>
              <a:t> (3,8);</a:t>
            </a:r>
            <a:endParaRPr lang="ru-RU" dirty="0"/>
          </a:p>
          <a:p>
            <a:pPr lvl="0"/>
            <a:r>
              <a:rPr lang="en-US" dirty="0" err="1"/>
              <a:t>facilităţilor</a:t>
            </a:r>
            <a:r>
              <a:rPr lang="en-US" dirty="0"/>
              <a:t> </a:t>
            </a:r>
            <a:r>
              <a:rPr lang="en-US" dirty="0" err="1"/>
              <a:t>şi</a:t>
            </a:r>
            <a:r>
              <a:rPr lang="en-US" dirty="0"/>
              <a:t> </a:t>
            </a:r>
            <a:r>
              <a:rPr lang="en-US" dirty="0" err="1"/>
              <a:t>serviciilor</a:t>
            </a:r>
            <a:r>
              <a:rPr lang="en-US" dirty="0"/>
              <a:t> </a:t>
            </a:r>
            <a:r>
              <a:rPr lang="en-US" dirty="0" err="1"/>
              <a:t>oferite</a:t>
            </a:r>
            <a:r>
              <a:rPr lang="en-US" dirty="0"/>
              <a:t> </a:t>
            </a:r>
            <a:r>
              <a:rPr lang="en-US" dirty="0" err="1"/>
              <a:t>studenţilor</a:t>
            </a:r>
            <a:r>
              <a:rPr lang="en-US" dirty="0"/>
              <a:t> cu </a:t>
            </a:r>
            <a:r>
              <a:rPr lang="en-US" dirty="0" err="1"/>
              <a:t>dizabilităţi</a:t>
            </a:r>
            <a:r>
              <a:rPr lang="en-US" dirty="0"/>
              <a:t> (3,9)</a:t>
            </a:r>
            <a:r>
              <a:rPr lang="ro-RO" dirty="0"/>
              <a:t>.</a:t>
            </a:r>
            <a:endParaRPr lang="ru-RU" dirty="0"/>
          </a:p>
          <a:p>
            <a:r>
              <a:rPr lang="en-US" dirty="0"/>
              <a:t> </a:t>
            </a:r>
            <a:r>
              <a:rPr lang="en-US" dirty="0" err="1"/>
              <a:t>Aprecieri</a:t>
            </a:r>
            <a:r>
              <a:rPr lang="en-US" dirty="0"/>
              <a:t> </a:t>
            </a:r>
            <a:r>
              <a:rPr lang="en-US" dirty="0" err="1"/>
              <a:t>înalte</a:t>
            </a:r>
            <a:r>
              <a:rPr lang="en-US" dirty="0"/>
              <a:t> </a:t>
            </a:r>
            <a:r>
              <a:rPr lang="en-US" dirty="0" err="1"/>
              <a:t>în</a:t>
            </a:r>
            <a:r>
              <a:rPr lang="en-US" dirty="0"/>
              <a:t> </a:t>
            </a:r>
            <a:r>
              <a:rPr lang="en-US" dirty="0" err="1"/>
              <a:t>cadrul</a:t>
            </a:r>
            <a:r>
              <a:rPr lang="en-US" dirty="0"/>
              <a:t> </a:t>
            </a:r>
            <a:r>
              <a:rPr lang="en-US" dirty="0" err="1"/>
              <a:t>evaluării</a:t>
            </a:r>
            <a:r>
              <a:rPr lang="en-US" dirty="0"/>
              <a:t> </a:t>
            </a:r>
            <a:r>
              <a:rPr lang="en-US" dirty="0" err="1"/>
              <a:t>bazei</a:t>
            </a:r>
            <a:r>
              <a:rPr lang="en-US" dirty="0"/>
              <a:t> material </a:t>
            </a:r>
            <a:r>
              <a:rPr lang="en-US" dirty="0" err="1"/>
              <a:t>sunt</a:t>
            </a:r>
            <a:r>
              <a:rPr lang="en-US" dirty="0"/>
              <a:t> date:</a:t>
            </a:r>
            <a:endParaRPr lang="ru-RU" dirty="0"/>
          </a:p>
          <a:p>
            <a:pPr lvl="0"/>
            <a:r>
              <a:rPr lang="en-US" dirty="0" err="1"/>
              <a:t>dotării</a:t>
            </a:r>
            <a:r>
              <a:rPr lang="en-US" dirty="0"/>
              <a:t> </a:t>
            </a:r>
            <a:r>
              <a:rPr lang="en-US" dirty="0" err="1"/>
              <a:t>și</a:t>
            </a:r>
            <a:r>
              <a:rPr lang="en-US" dirty="0"/>
              <a:t> </a:t>
            </a:r>
            <a:r>
              <a:rPr lang="en-US" dirty="0" err="1"/>
              <a:t>activității</a:t>
            </a:r>
            <a:r>
              <a:rPr lang="en-US" dirty="0"/>
              <a:t> </a:t>
            </a:r>
            <a:r>
              <a:rPr lang="en-US" dirty="0" err="1"/>
              <a:t>bibliotecilor</a:t>
            </a:r>
            <a:r>
              <a:rPr lang="en-US" dirty="0"/>
              <a:t> (4,5);</a:t>
            </a:r>
            <a:endParaRPr lang="ru-RU" dirty="0"/>
          </a:p>
          <a:p>
            <a:pPr lvl="0"/>
            <a:r>
              <a:rPr lang="fr-BE" dirty="0"/>
              <a:t>dotării sălilor de curs cu tehnologii informaționale (4,3);</a:t>
            </a:r>
            <a:endParaRPr lang="ru-RU" dirty="0"/>
          </a:p>
          <a:p>
            <a:pPr lvl="0"/>
            <a:r>
              <a:rPr lang="fr-BE" dirty="0"/>
              <a:t>Calității bazei materiale în general la universitate și facultate (4,3).</a:t>
            </a:r>
            <a:endParaRPr lang="ru-RU" dirty="0"/>
          </a:p>
        </p:txBody>
      </p:sp>
    </p:spTree>
    <p:extLst>
      <p:ext uri="{BB962C8B-B14F-4D97-AF65-F5344CB8AC3E}">
        <p14:creationId xmlns:p14="http://schemas.microsoft.com/office/powerpoint/2010/main" val="3583340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11125200" cy="6324600"/>
          </a:xfrm>
        </p:spPr>
        <p:txBody>
          <a:bodyPr/>
          <a:lstStyle/>
          <a:p>
            <a:pPr marL="0" indent="0">
              <a:buNone/>
            </a:pPr>
            <a:r>
              <a:rPr lang="ro-RO" dirty="0"/>
              <a:t>Evaluarea capacităților cadrelor didactice de a asigura succesul universitar și calitatea procesului educațional a menționat aprecieri înalte ale:</a:t>
            </a:r>
            <a:endParaRPr lang="ru-RU" dirty="0"/>
          </a:p>
          <a:p>
            <a:pPr lvl="0"/>
            <a:r>
              <a:rPr lang="ro-RO" dirty="0"/>
              <a:t>ţinutei lingvistice demne si adecvate stilului academic (4,</a:t>
            </a:r>
            <a:r>
              <a:rPr lang="en-US" dirty="0"/>
              <a:t>60</a:t>
            </a:r>
            <a:r>
              <a:rPr lang="ro-RO" dirty="0"/>
              <a:t>);</a:t>
            </a:r>
            <a:endParaRPr lang="ru-RU" dirty="0"/>
          </a:p>
          <a:p>
            <a:pPr lvl="0"/>
            <a:r>
              <a:rPr lang="ro-RO" dirty="0"/>
              <a:t>prezentării materialor eficiente pentru învățarea cursului: manuale, suport de curs, materiale pe suport electronic (4,</a:t>
            </a:r>
            <a:r>
              <a:rPr lang="en-US" dirty="0"/>
              <a:t>53</a:t>
            </a:r>
            <a:r>
              <a:rPr lang="ro-RO" dirty="0"/>
              <a:t>);</a:t>
            </a:r>
            <a:endParaRPr lang="ru-RU" dirty="0"/>
          </a:p>
          <a:p>
            <a:pPr lvl="0"/>
            <a:r>
              <a:rPr lang="ro-RO" dirty="0"/>
              <a:t>corespondenței dintre materialul predat și conţinutul curriculei / programei analitice (4,</a:t>
            </a:r>
            <a:r>
              <a:rPr lang="en-US" dirty="0"/>
              <a:t>53</a:t>
            </a:r>
            <a:r>
              <a:rPr lang="ro-RO" dirty="0"/>
              <a:t>);</a:t>
            </a:r>
            <a:endParaRPr lang="ru-RU" dirty="0"/>
          </a:p>
          <a:p>
            <a:pPr lvl="0"/>
            <a:r>
              <a:rPr lang="ro-RO" dirty="0"/>
              <a:t>punctualității, corectitudinii și tactului în raport cu studenții (4,</a:t>
            </a:r>
            <a:r>
              <a:rPr lang="en-US" dirty="0"/>
              <a:t>53</a:t>
            </a:r>
            <a:r>
              <a:rPr lang="ro-RO" dirty="0"/>
              <a:t>), </a:t>
            </a:r>
            <a:endParaRPr lang="ru-RU" dirty="0"/>
          </a:p>
          <a:p>
            <a:r>
              <a:rPr lang="ro-RO" dirty="0"/>
              <a:t>dar și altor capacități, media generală fiind de 4,</a:t>
            </a:r>
            <a:r>
              <a:rPr lang="en-US" dirty="0"/>
              <a:t>47</a:t>
            </a:r>
            <a:r>
              <a:rPr lang="ro-RO" dirty="0"/>
              <a:t>.</a:t>
            </a:r>
            <a:endParaRPr lang="en-US" dirty="0"/>
          </a:p>
        </p:txBody>
      </p:sp>
    </p:spTree>
    <p:extLst>
      <p:ext uri="{BB962C8B-B14F-4D97-AF65-F5344CB8AC3E}">
        <p14:creationId xmlns:p14="http://schemas.microsoft.com/office/powerpoint/2010/main" val="2010996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8"/>
            <a:ext cx="8229600" cy="715962"/>
          </a:xfrm>
        </p:spPr>
        <p:txBody>
          <a:bodyPr/>
          <a:lstStyle/>
          <a:p>
            <a:r>
              <a:rPr lang="ro-RO" altLang="en-US" dirty="0"/>
              <a:t>Proiect de hotărîre</a:t>
            </a:r>
            <a:endParaRPr lang="fr-CA" altLang="en-US" dirty="0"/>
          </a:p>
        </p:txBody>
      </p:sp>
      <p:sp>
        <p:nvSpPr>
          <p:cNvPr id="7171" name="Espace réservé du contenu 2"/>
          <p:cNvSpPr>
            <a:spLocks noGrp="1"/>
          </p:cNvSpPr>
          <p:nvPr>
            <p:ph idx="1"/>
          </p:nvPr>
        </p:nvSpPr>
        <p:spPr>
          <a:xfrm>
            <a:off x="457200" y="1143001"/>
            <a:ext cx="11353800" cy="5333999"/>
          </a:xfrm>
        </p:spPr>
        <p:txBody>
          <a:bodyPr/>
          <a:lstStyle/>
          <a:p>
            <a:r>
              <a:rPr lang="ro-RO" altLang="en-US" sz="3600" dirty="0"/>
              <a:t>A </a:t>
            </a:r>
            <a:r>
              <a:rPr lang="en-US" altLang="en-US" sz="3600" dirty="0" err="1"/>
              <a:t>lua</a:t>
            </a:r>
            <a:r>
              <a:rPr lang="en-US" altLang="en-US" sz="3600" dirty="0"/>
              <a:t> act de</a:t>
            </a:r>
            <a:r>
              <a:rPr lang="ro-RO" altLang="en-US" sz="3600" dirty="0"/>
              <a:t> rezultatele S</a:t>
            </a:r>
            <a:r>
              <a:rPr lang="ro-RO" sz="3600" dirty="0"/>
              <a:t>ondajului anonim al opiniei studenților </a:t>
            </a:r>
            <a:r>
              <a:rPr lang="ro-RO" sz="3600" b="1" dirty="0"/>
              <a:t>„A</a:t>
            </a:r>
            <a:r>
              <a:rPr lang="en-US" sz="3600" b="1" dirty="0" err="1"/>
              <a:t>sigurarea</a:t>
            </a:r>
            <a:r>
              <a:rPr lang="en-US" sz="3600" b="1" dirty="0"/>
              <a:t> </a:t>
            </a:r>
            <a:r>
              <a:rPr lang="en-US" sz="3600" b="1" dirty="0" err="1"/>
              <a:t>calității</a:t>
            </a:r>
            <a:r>
              <a:rPr lang="en-US" sz="3600" b="1" dirty="0"/>
              <a:t> </a:t>
            </a:r>
            <a:r>
              <a:rPr lang="en-US" sz="3600" b="1" dirty="0" err="1"/>
              <a:t>studiilor</a:t>
            </a:r>
            <a:r>
              <a:rPr lang="en-US" sz="3600" b="1" dirty="0"/>
              <a:t> </a:t>
            </a:r>
            <a:r>
              <a:rPr lang="en-US" sz="3600" b="1" dirty="0" err="1"/>
              <a:t>univ</a:t>
            </a:r>
            <a:r>
              <a:rPr lang="ro-RO" sz="3600" b="1" dirty="0"/>
              <a:t>e</a:t>
            </a:r>
            <a:r>
              <a:rPr lang="en-US" sz="3600" b="1" dirty="0" err="1"/>
              <a:t>rsitare</a:t>
            </a:r>
            <a:r>
              <a:rPr lang="en-US" sz="3600" b="1" dirty="0"/>
              <a:t> la </a:t>
            </a:r>
            <a:r>
              <a:rPr lang="ro-RO" sz="3600" b="1" dirty="0"/>
              <a:t>ULIM</a:t>
            </a:r>
            <a:r>
              <a:rPr lang="en-US" sz="3600" b="1" dirty="0"/>
              <a:t> </a:t>
            </a:r>
            <a:r>
              <a:rPr lang="en-US" sz="3600" b="1" dirty="0" err="1"/>
              <a:t>în</a:t>
            </a:r>
            <a:r>
              <a:rPr lang="en-US" sz="3600" b="1" dirty="0"/>
              <a:t> </a:t>
            </a:r>
            <a:r>
              <a:rPr lang="en-US" sz="3600" b="1" dirty="0" err="1"/>
              <a:t>contextul</a:t>
            </a:r>
            <a:r>
              <a:rPr lang="en-US" sz="3600" b="1" dirty="0"/>
              <a:t> </a:t>
            </a:r>
            <a:r>
              <a:rPr lang="en-US" sz="3600" b="1" dirty="0" err="1"/>
              <a:t>exigențelor</a:t>
            </a:r>
            <a:r>
              <a:rPr lang="en-US" sz="3600" b="1" dirty="0"/>
              <a:t> </a:t>
            </a:r>
            <a:r>
              <a:rPr lang="en-US" sz="3600" b="1" dirty="0" err="1"/>
              <a:t>europene</a:t>
            </a:r>
            <a:r>
              <a:rPr lang="ro-RO" sz="3600" b="1" dirty="0"/>
              <a:t>” - 202</a:t>
            </a:r>
            <a:r>
              <a:rPr lang="en-US" sz="3600" b="1" dirty="0"/>
              <a:t>2</a:t>
            </a:r>
            <a:r>
              <a:rPr lang="fr-CA" altLang="en-US" sz="3600" b="1" dirty="0"/>
              <a:t>. </a:t>
            </a:r>
          </a:p>
          <a:p>
            <a:r>
              <a:rPr lang="ro-RO" sz="3600" dirty="0"/>
              <a:t>A analiza rezultatele în ședințele comisiilor pentru asigurarea calității, catedrelor și consiliilor profesorale de la facultăți, elaborând măsuri curente şi globale de îmbunătăţire a calităţii activităţii educaționale.</a:t>
            </a:r>
          </a:p>
          <a:p>
            <a:endParaRPr lang="fr-CA"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Participare la Sondajul Anonim</a:t>
            </a:r>
            <a:r>
              <a:rPr lang="en-US" dirty="0"/>
              <a:t> (</a:t>
            </a:r>
            <a:r>
              <a:rPr lang="en-US" dirty="0" err="1"/>
              <a:t>partea</a:t>
            </a:r>
            <a:r>
              <a:rPr lang="en-US" dirty="0"/>
              <a:t> 1)</a:t>
            </a:r>
            <a:endParaRPr lang="ru-RU"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9067212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330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a:extLst>
              <a:ext uri="{FF2B5EF4-FFF2-40B4-BE49-F238E27FC236}">
                <a16:creationId xmlns:a16="http://schemas.microsoft.com/office/drawing/2014/main" id="{EAC425DC-C220-4C90-B39B-12B6E0376043}"/>
              </a:ext>
            </a:extLst>
          </p:cNvPr>
          <p:cNvSpPr>
            <a:spLocks noGrp="1"/>
          </p:cNvSpPr>
          <p:nvPr>
            <p:ph type="title"/>
          </p:nvPr>
        </p:nvSpPr>
        <p:spPr>
          <a:xfrm>
            <a:off x="609600" y="274638"/>
            <a:ext cx="10972800" cy="1143000"/>
          </a:xfrm>
        </p:spPr>
        <p:txBody>
          <a:bodyPr/>
          <a:lstStyle/>
          <a:p>
            <a:r>
              <a:rPr lang="ro-RO" dirty="0"/>
              <a:t>Participare la Sondajul Anonim</a:t>
            </a:r>
            <a:r>
              <a:rPr lang="en-US" dirty="0"/>
              <a:t> (</a:t>
            </a:r>
            <a:r>
              <a:rPr lang="en-US" dirty="0" err="1"/>
              <a:t>partea</a:t>
            </a:r>
            <a:r>
              <a:rPr lang="en-US" dirty="0"/>
              <a:t> 1)</a:t>
            </a:r>
            <a:endParaRPr lang="ru-RU" dirty="0"/>
          </a:p>
        </p:txBody>
      </p:sp>
      <p:graphicFrame>
        <p:nvGraphicFramePr>
          <p:cNvPr id="5" name="Substituent conținut 3">
            <a:extLst>
              <a:ext uri="{FF2B5EF4-FFF2-40B4-BE49-F238E27FC236}">
                <a16:creationId xmlns:a16="http://schemas.microsoft.com/office/drawing/2014/main" id="{4DAC6A67-362F-4564-82EA-425DE7F5EEE8}"/>
              </a:ext>
            </a:extLst>
          </p:cNvPr>
          <p:cNvGraphicFramePr>
            <a:graphicFrameLocks noGrp="1"/>
          </p:cNvGraphicFramePr>
          <p:nvPr>
            <p:ph idx="1"/>
            <p:extLst>
              <p:ext uri="{D42A27DB-BD31-4B8C-83A1-F6EECF244321}">
                <p14:modId xmlns:p14="http://schemas.microsoft.com/office/powerpoint/2010/main" val="328035259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24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Eșantion implicat</a:t>
            </a:r>
            <a:endParaRPr lang="ru-RU"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291042075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FB689F43-2028-4E30-AEE7-925BB8DBB846}"/>
              </a:ext>
            </a:extLst>
          </p:cNvPr>
          <p:cNvGraphicFramePr>
            <a:graphicFrameLocks noGrp="1"/>
          </p:cNvGraphicFramePr>
          <p:nvPr>
            <p:extLst>
              <p:ext uri="{D42A27DB-BD31-4B8C-83A1-F6EECF244321}">
                <p14:modId xmlns:p14="http://schemas.microsoft.com/office/powerpoint/2010/main" val="2554413622"/>
              </p:ext>
            </p:extLst>
          </p:nvPr>
        </p:nvGraphicFramePr>
        <p:xfrm>
          <a:off x="228600" y="1219200"/>
          <a:ext cx="11734804" cy="5396998"/>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1017426899"/>
                    </a:ext>
                  </a:extLst>
                </a:gridCol>
                <a:gridCol w="685800">
                  <a:extLst>
                    <a:ext uri="{9D8B030D-6E8A-4147-A177-3AD203B41FA5}">
                      <a16:colId xmlns:a16="http://schemas.microsoft.com/office/drawing/2014/main" val="3107759759"/>
                    </a:ext>
                  </a:extLst>
                </a:gridCol>
                <a:gridCol w="762000">
                  <a:extLst>
                    <a:ext uri="{9D8B030D-6E8A-4147-A177-3AD203B41FA5}">
                      <a16:colId xmlns:a16="http://schemas.microsoft.com/office/drawing/2014/main" val="2074348096"/>
                    </a:ext>
                  </a:extLst>
                </a:gridCol>
                <a:gridCol w="762000">
                  <a:extLst>
                    <a:ext uri="{9D8B030D-6E8A-4147-A177-3AD203B41FA5}">
                      <a16:colId xmlns:a16="http://schemas.microsoft.com/office/drawing/2014/main" val="302601876"/>
                    </a:ext>
                  </a:extLst>
                </a:gridCol>
                <a:gridCol w="990600">
                  <a:extLst>
                    <a:ext uri="{9D8B030D-6E8A-4147-A177-3AD203B41FA5}">
                      <a16:colId xmlns:a16="http://schemas.microsoft.com/office/drawing/2014/main" val="2252244298"/>
                    </a:ext>
                  </a:extLst>
                </a:gridCol>
                <a:gridCol w="685800">
                  <a:extLst>
                    <a:ext uri="{9D8B030D-6E8A-4147-A177-3AD203B41FA5}">
                      <a16:colId xmlns:a16="http://schemas.microsoft.com/office/drawing/2014/main" val="26891849"/>
                    </a:ext>
                  </a:extLst>
                </a:gridCol>
                <a:gridCol w="838200">
                  <a:extLst>
                    <a:ext uri="{9D8B030D-6E8A-4147-A177-3AD203B41FA5}">
                      <a16:colId xmlns:a16="http://schemas.microsoft.com/office/drawing/2014/main" val="1328374162"/>
                    </a:ext>
                  </a:extLst>
                </a:gridCol>
                <a:gridCol w="644596">
                  <a:extLst>
                    <a:ext uri="{9D8B030D-6E8A-4147-A177-3AD203B41FA5}">
                      <a16:colId xmlns:a16="http://schemas.microsoft.com/office/drawing/2014/main" val="3506223496"/>
                    </a:ext>
                  </a:extLst>
                </a:gridCol>
                <a:gridCol w="896754">
                  <a:extLst>
                    <a:ext uri="{9D8B030D-6E8A-4147-A177-3AD203B41FA5}">
                      <a16:colId xmlns:a16="http://schemas.microsoft.com/office/drawing/2014/main" val="4278096419"/>
                    </a:ext>
                  </a:extLst>
                </a:gridCol>
                <a:gridCol w="733709">
                  <a:extLst>
                    <a:ext uri="{9D8B030D-6E8A-4147-A177-3AD203B41FA5}">
                      <a16:colId xmlns:a16="http://schemas.microsoft.com/office/drawing/2014/main" val="1670336555"/>
                    </a:ext>
                  </a:extLst>
                </a:gridCol>
                <a:gridCol w="733709">
                  <a:extLst>
                    <a:ext uri="{9D8B030D-6E8A-4147-A177-3AD203B41FA5}">
                      <a16:colId xmlns:a16="http://schemas.microsoft.com/office/drawing/2014/main" val="903981526"/>
                    </a:ext>
                  </a:extLst>
                </a:gridCol>
                <a:gridCol w="733709">
                  <a:extLst>
                    <a:ext uri="{9D8B030D-6E8A-4147-A177-3AD203B41FA5}">
                      <a16:colId xmlns:a16="http://schemas.microsoft.com/office/drawing/2014/main" val="1116125948"/>
                    </a:ext>
                  </a:extLst>
                </a:gridCol>
                <a:gridCol w="733709">
                  <a:extLst>
                    <a:ext uri="{9D8B030D-6E8A-4147-A177-3AD203B41FA5}">
                      <a16:colId xmlns:a16="http://schemas.microsoft.com/office/drawing/2014/main" val="1141553246"/>
                    </a:ext>
                  </a:extLst>
                </a:gridCol>
                <a:gridCol w="733709">
                  <a:extLst>
                    <a:ext uri="{9D8B030D-6E8A-4147-A177-3AD203B41FA5}">
                      <a16:colId xmlns:a16="http://schemas.microsoft.com/office/drawing/2014/main" val="2825570197"/>
                    </a:ext>
                  </a:extLst>
                </a:gridCol>
                <a:gridCol w="733709">
                  <a:extLst>
                    <a:ext uri="{9D8B030D-6E8A-4147-A177-3AD203B41FA5}">
                      <a16:colId xmlns:a16="http://schemas.microsoft.com/office/drawing/2014/main" val="1067177855"/>
                    </a:ext>
                  </a:extLst>
                </a:gridCol>
              </a:tblGrid>
              <a:tr h="845776">
                <a:tc>
                  <a:txBody>
                    <a:bodyPr/>
                    <a:lstStyle/>
                    <a:p>
                      <a:pPr>
                        <a:lnSpc>
                          <a:spcPct val="115000"/>
                        </a:lnSpc>
                      </a:pPr>
                      <a:endParaRPr lang="en-US" sz="2000">
                        <a:effectLst/>
                        <a:latin typeface="Calibri" panose="020F0502020204030204" pitchFamily="34" charset="0"/>
                        <a:cs typeface="Times New Roman" panose="02020603050405020304" pitchFamily="18" charset="0"/>
                      </a:endParaRPr>
                    </a:p>
                  </a:txBody>
                  <a:tcPr marL="8255" marR="8255" marT="8255" marB="0"/>
                </a:tc>
                <a:tc gridSpan="2">
                  <a:txBody>
                    <a:bodyPr/>
                    <a:lstStyle/>
                    <a:p>
                      <a:pPr marL="0" marR="0" algn="ctr">
                        <a:lnSpc>
                          <a:spcPct val="115000"/>
                        </a:lnSpc>
                        <a:spcBef>
                          <a:spcPts val="0"/>
                        </a:spcBef>
                        <a:spcAft>
                          <a:spcPts val="0"/>
                        </a:spcAft>
                      </a:pPr>
                      <a:r>
                        <a:rPr lang="ro-RO" sz="2400">
                          <a:effectLst/>
                        </a:rPr>
                        <a:t>a.u. 2018-2019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gridSpan="4">
                  <a:txBody>
                    <a:bodyPr/>
                    <a:lstStyle/>
                    <a:p>
                      <a:pPr marL="0" marR="0" algn="ctr">
                        <a:lnSpc>
                          <a:spcPct val="115000"/>
                        </a:lnSpc>
                        <a:spcBef>
                          <a:spcPts val="0"/>
                        </a:spcBef>
                        <a:spcAft>
                          <a:spcPts val="0"/>
                        </a:spcAft>
                      </a:pPr>
                      <a:r>
                        <a:rPr lang="en-US" sz="2400">
                          <a:effectLst/>
                        </a:rPr>
                        <a:t>a.u. 2019-2020 – sem. 1 2020-2021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2400">
                          <a:effectLst/>
                        </a:rPr>
                        <a:t>a.u</a:t>
                      </a:r>
                      <a:r>
                        <a:rPr lang="ro-RO" sz="2400">
                          <a:effectLst/>
                        </a:rPr>
                        <a:t>.</a:t>
                      </a:r>
                      <a:r>
                        <a:rPr lang="en-US" sz="2400">
                          <a:effectLst/>
                        </a:rPr>
                        <a:t>2020-2021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2400">
                          <a:effectLst/>
                        </a:rPr>
                        <a:t>a.u</a:t>
                      </a:r>
                      <a:r>
                        <a:rPr lang="ro-RO" sz="2400">
                          <a:effectLst/>
                        </a:rPr>
                        <a:t>.</a:t>
                      </a:r>
                      <a:r>
                        <a:rPr lang="en-US" sz="2400">
                          <a:effectLst/>
                        </a:rPr>
                        <a:t>2021-2022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7014505"/>
                  </a:ext>
                </a:extLst>
              </a:tr>
              <a:tr h="707006">
                <a:tc>
                  <a:txBody>
                    <a:bodyPr/>
                    <a:lstStyle/>
                    <a:p>
                      <a:pPr marL="0" marR="0" algn="just">
                        <a:lnSpc>
                          <a:spcPct val="115000"/>
                        </a:lnSpc>
                        <a:spcBef>
                          <a:spcPts val="0"/>
                        </a:spcBef>
                        <a:spcAft>
                          <a:spcPts val="0"/>
                        </a:spcAft>
                      </a:pPr>
                      <a:r>
                        <a:rPr lang="en-US" sz="24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a:lnSpc>
                          <a:spcPct val="115000"/>
                        </a:lnSpc>
                      </a:pPr>
                      <a:endParaRPr lang="en-US" sz="2000">
                        <a:effectLst/>
                        <a:latin typeface="Calibri" panose="020F0502020204030204" pitchFamily="34" charset="0"/>
                        <a:cs typeface="Times New Roman" panose="02020603050405020304" pitchFamily="18" charset="0"/>
                      </a:endParaRPr>
                    </a:p>
                  </a:txBody>
                  <a:tcPr marL="8255" marR="8255" marT="8255" marB="0"/>
                </a:tc>
                <a:tc>
                  <a:txBody>
                    <a:bodyPr/>
                    <a:lstStyle/>
                    <a:p>
                      <a:pPr>
                        <a:lnSpc>
                          <a:spcPct val="115000"/>
                        </a:lnSpc>
                      </a:pPr>
                      <a:endParaRPr lang="en-US" sz="2000">
                        <a:effectLst/>
                        <a:latin typeface="Calibri" panose="020F0502020204030204" pitchFamily="34" charset="0"/>
                        <a:cs typeface="Times New Roman" panose="02020603050405020304" pitchFamily="18" charset="0"/>
                      </a:endParaRPr>
                    </a:p>
                  </a:txBody>
                  <a:tcPr marL="8255" marR="8255" marT="8255" marB="0"/>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549984825"/>
                  </a:ext>
                </a:extLst>
              </a:tr>
              <a:tr h="497657">
                <a:tc>
                  <a:txBody>
                    <a:bodyPr/>
                    <a:lstStyle/>
                    <a:p>
                      <a:pPr marL="0" marR="0" algn="just">
                        <a:lnSpc>
                          <a:spcPct val="115000"/>
                        </a:lnSpc>
                        <a:spcBef>
                          <a:spcPts val="0"/>
                        </a:spcBef>
                        <a:spcAft>
                          <a:spcPts val="0"/>
                        </a:spcAft>
                      </a:pPr>
                      <a:r>
                        <a:rPr lang="en-US" sz="24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36341530"/>
                  </a:ext>
                </a:extLst>
              </a:tr>
              <a:tr h="400757">
                <a:tc>
                  <a:txBody>
                    <a:bodyPr/>
                    <a:lstStyle/>
                    <a:p>
                      <a:pPr marL="0" marR="0" algn="just">
                        <a:lnSpc>
                          <a:spcPct val="115000"/>
                        </a:lnSpc>
                        <a:spcBef>
                          <a:spcPts val="0"/>
                        </a:spcBef>
                        <a:spcAft>
                          <a:spcPts val="0"/>
                        </a:spcAft>
                      </a:pPr>
                      <a:r>
                        <a:rPr lang="en-US" sz="2400">
                          <a:effectLst/>
                        </a:rPr>
                        <a:t>Drept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7,</a:t>
                      </a:r>
                      <a:r>
                        <a:rPr lang="ru-RU" sz="24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15,7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54900926"/>
                  </a:ext>
                </a:extLst>
              </a:tr>
              <a:tr h="508423">
                <a:tc>
                  <a:txBody>
                    <a:bodyPr/>
                    <a:lstStyle/>
                    <a:p>
                      <a:pPr marL="0" marR="0" algn="just">
                        <a:lnSpc>
                          <a:spcPct val="115000"/>
                        </a:lnSpc>
                        <a:spcBef>
                          <a:spcPts val="0"/>
                        </a:spcBef>
                        <a:spcAft>
                          <a:spcPts val="0"/>
                        </a:spcAft>
                      </a:pPr>
                      <a:r>
                        <a:rPr lang="en-US" sz="2400">
                          <a:effectLst/>
                        </a:rPr>
                        <a:t>ȘE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11</a:t>
                      </a:r>
                      <a:r>
                        <a:rPr lang="ru-RU" sz="24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22,</a:t>
                      </a:r>
                      <a:r>
                        <a:rPr lang="ru-RU" sz="24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19,3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2657504"/>
                  </a:ext>
                </a:extLst>
              </a:tr>
              <a:tr h="400757">
                <a:tc>
                  <a:txBody>
                    <a:bodyPr/>
                    <a:lstStyle/>
                    <a:p>
                      <a:pPr marL="0" marR="0" algn="just">
                        <a:lnSpc>
                          <a:spcPct val="115000"/>
                        </a:lnSpc>
                        <a:spcBef>
                          <a:spcPts val="0"/>
                        </a:spcBef>
                        <a:spcAft>
                          <a:spcPts val="0"/>
                        </a:spcAft>
                      </a:pPr>
                      <a:r>
                        <a:rPr lang="ro-RO" sz="2400">
                          <a:effectLst/>
                        </a:rPr>
                        <a:t>BM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u-RU" sz="2400">
                          <a:effectLst/>
                        </a:rPr>
                        <a:t>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a:t>
                      </a:r>
                      <a:r>
                        <a:rPr lang="ru-RU" sz="2400">
                          <a:effectLst/>
                        </a:rPr>
                        <a:t>8</a:t>
                      </a:r>
                      <a:r>
                        <a:rPr lang="en-US" sz="2400">
                          <a:effectLst/>
                        </a:rPr>
                        <a:t>,</a:t>
                      </a:r>
                      <a:r>
                        <a:rPr lang="ru-RU" sz="24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28,2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6224917"/>
                  </a:ext>
                </a:extLst>
              </a:tr>
              <a:tr h="400757">
                <a:tc>
                  <a:txBody>
                    <a:bodyPr/>
                    <a:lstStyle/>
                    <a:p>
                      <a:pPr marL="0" marR="0" algn="just">
                        <a:lnSpc>
                          <a:spcPct val="115000"/>
                        </a:lnSpc>
                        <a:spcBef>
                          <a:spcPts val="0"/>
                        </a:spcBef>
                        <a:spcAft>
                          <a:spcPts val="0"/>
                        </a:spcAft>
                      </a:pPr>
                      <a:r>
                        <a:rPr lang="ro-RO" sz="2400">
                          <a:effectLst/>
                        </a:rPr>
                        <a:t>Litere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a:t>
                      </a:r>
                      <a:r>
                        <a:rPr lang="ru-RU" sz="2400">
                          <a:effectLst/>
                        </a:rPr>
                        <a:t>4</a:t>
                      </a:r>
                      <a:r>
                        <a:rPr lang="en-US" sz="2400">
                          <a:effectLst/>
                        </a:rPr>
                        <a:t>,</a:t>
                      </a:r>
                      <a:r>
                        <a:rPr lang="ru-RU" sz="24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13,1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7471925"/>
                  </a:ext>
                </a:extLst>
              </a:tr>
              <a:tr h="400757">
                <a:tc>
                  <a:txBody>
                    <a:bodyPr/>
                    <a:lstStyle/>
                    <a:p>
                      <a:pPr marL="0" marR="0" algn="just">
                        <a:lnSpc>
                          <a:spcPct val="115000"/>
                        </a:lnSpc>
                        <a:spcBef>
                          <a:spcPts val="0"/>
                        </a:spcBef>
                        <a:spcAft>
                          <a:spcPts val="0"/>
                        </a:spcAft>
                      </a:pPr>
                      <a:r>
                        <a:rPr lang="ro-RO" sz="2400">
                          <a:effectLst/>
                        </a:rPr>
                        <a:t>IID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5</a:t>
                      </a:r>
                      <a:r>
                        <a:rPr lang="ru-RU" sz="24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11,</a:t>
                      </a:r>
                      <a:r>
                        <a:rPr lang="ru-RU" sz="24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67228090"/>
                  </a:ext>
                </a:extLst>
              </a:tr>
              <a:tr h="400757">
                <a:tc>
                  <a:txBody>
                    <a:bodyPr/>
                    <a:lstStyle/>
                    <a:p>
                      <a:pPr marL="0" marR="0" algn="just">
                        <a:lnSpc>
                          <a:spcPct val="115000"/>
                        </a:lnSpc>
                        <a:spcBef>
                          <a:spcPts val="0"/>
                        </a:spcBef>
                        <a:spcAft>
                          <a:spcPts val="0"/>
                        </a:spcAft>
                      </a:pPr>
                      <a:r>
                        <a:rPr lang="ro-RO" sz="2400">
                          <a:effectLst/>
                        </a:rPr>
                        <a:t>RIJȘP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6,</a:t>
                      </a:r>
                      <a:r>
                        <a:rPr lang="ru-RU" sz="24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2346383"/>
                  </a:ext>
                </a:extLst>
              </a:tr>
              <a:tr h="400757">
                <a:tc>
                  <a:txBody>
                    <a:bodyPr/>
                    <a:lstStyle/>
                    <a:p>
                      <a:pPr marL="0" marR="0" algn="just">
                        <a:lnSpc>
                          <a:spcPct val="115000"/>
                        </a:lnSpc>
                        <a:spcBef>
                          <a:spcPts val="0"/>
                        </a:spcBef>
                        <a:spcAft>
                          <a:spcPts val="0"/>
                        </a:spcAft>
                      </a:pPr>
                      <a:r>
                        <a:rPr lang="ro-RO" sz="2400">
                          <a:effectLst/>
                        </a:rPr>
                        <a:t>ȘSE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9</a:t>
                      </a:r>
                      <a:r>
                        <a:rPr lang="ru-RU" sz="24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19,</a:t>
                      </a:r>
                      <a:r>
                        <a:rPr lang="ru-RU" sz="24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31,8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77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7617676"/>
                  </a:ext>
                </a:extLst>
              </a:tr>
              <a:tr h="400757">
                <a:tc>
                  <a:txBody>
                    <a:bodyPr/>
                    <a:lstStyle/>
                    <a:p>
                      <a:pPr marL="0" marR="0" algn="just">
                        <a:lnSpc>
                          <a:spcPct val="115000"/>
                        </a:lnSpc>
                        <a:spcBef>
                          <a:spcPts val="0"/>
                        </a:spcBef>
                        <a:spcAft>
                          <a:spcPts val="0"/>
                        </a:spcAft>
                      </a:pPr>
                      <a:r>
                        <a:rPr lang="en-US" sz="2400">
                          <a:effectLst/>
                        </a:rPr>
                        <a:t>T</a:t>
                      </a:r>
                      <a:r>
                        <a:rPr lang="ru-RU" sz="2400">
                          <a:effectLst/>
                        </a:rPr>
                        <a: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u-RU" sz="2400">
                          <a:effectLst/>
                        </a:rPr>
                        <a:t>451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u-RU" sz="2400">
                          <a:effectLst/>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5</a:t>
                      </a:r>
                      <a:r>
                        <a:rPr lang="ru-RU" sz="2400">
                          <a:effectLst/>
                        </a:rPr>
                        <a:t>1</a:t>
                      </a:r>
                      <a:r>
                        <a:rPr lang="ro-RO" sz="24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u-RU" sz="2400">
                          <a:effectLst/>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274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u-RU" sz="2400">
                          <a:effectLst/>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386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19255840"/>
                  </a:ext>
                </a:extLst>
              </a:tr>
            </a:tbl>
          </a:graphicData>
        </a:graphic>
      </p:graphicFrame>
    </p:spTree>
    <p:extLst>
      <p:ext uri="{BB962C8B-B14F-4D97-AF65-F5344CB8AC3E}">
        <p14:creationId xmlns:p14="http://schemas.microsoft.com/office/powerpoint/2010/main" val="16363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Participanți distribuiți pe ani de studii</a:t>
            </a:r>
            <a:endParaRPr lang="ru-RU"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382081753"/>
              </p:ext>
            </p:extLst>
          </p:nvPr>
        </p:nvGraphicFramePr>
        <p:xfrm>
          <a:off x="609600" y="1600200"/>
          <a:ext cx="112776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254777"/>
      </p:ext>
    </p:extLst>
  </p:cSld>
  <p:clrMapOvr>
    <a:masterClrMapping/>
  </p:clrMapOvr>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3350</TotalTime>
  <Words>2422</Words>
  <Application>Microsoft Office PowerPoint</Application>
  <PresentationFormat>Widescreen</PresentationFormat>
  <Paragraphs>483</Paragraphs>
  <Slides>56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56</vt:i4>
      </vt:variant>
    </vt:vector>
  </HeadingPairs>
  <TitlesOfParts>
    <vt:vector size="61" baseType="lpstr">
      <vt:lpstr>Arial</vt:lpstr>
      <vt:lpstr>Calibri</vt:lpstr>
      <vt:lpstr>Times New Roman</vt:lpstr>
      <vt:lpstr>139</vt:lpstr>
      <vt:lpstr>1_139</vt:lpstr>
      <vt:lpstr>Studiu sociologic în baza sondajului de opinie a studenţilor privind calitatea proceselor universitare în anul universitar anul universitar 2021-2022 Aplicarea chestionarelor – 30.05-24.06.2022 </vt:lpstr>
      <vt:lpstr>PowerPoint Presentation</vt:lpstr>
      <vt:lpstr>PowerPoint Presentation</vt:lpstr>
      <vt:lpstr>Conținutul chestionarului este elaborat, discutat și aprobat în conformitate cu cîteva principii: </vt:lpstr>
      <vt:lpstr>PowerPoint Presentation</vt:lpstr>
      <vt:lpstr>Participare la Sondajul Anonim (partea 1)</vt:lpstr>
      <vt:lpstr>Participare la Sondajul Anonim (partea 1)</vt:lpstr>
      <vt:lpstr>Eșantion implicat</vt:lpstr>
      <vt:lpstr>Participanți distribuiți pe ani de studii</vt:lpstr>
      <vt:lpstr>Chestionarul 1 - Ani de studiu</vt:lpstr>
      <vt:lpstr>Ciclul de studii universitare</vt:lpstr>
      <vt:lpstr>Rezultatele Chestionarului 1 - ”ASIGURAREA CALITĂȚII STUDIILOR UNIVERSITARE LA ULIM ÎN CONTEXTUL EXIGENȚELOR EUROPENE” </vt:lpstr>
      <vt:lpstr>Date generale: Eficiența serviciilor administrative</vt:lpstr>
      <vt:lpstr>Accesul și calitatea satisfacerii solicitărilor de către rectorat</vt:lpstr>
      <vt:lpstr>Accesul și calitatea satisfacerii solicitărilor de către Oficiul Suport Academic</vt:lpstr>
      <vt:lpstr>Accesul și calitatea satisfacerii solicitărilor de către decanat</vt:lpstr>
      <vt:lpstr>Accesul și calitatea satisfacerii solicitărilor de către catedra de profil</vt:lpstr>
      <vt:lpstr>Accesul și calitatea satisfacerii solicitărilor de către Secția Contracte studenți</vt:lpstr>
      <vt:lpstr>Accesul la informaţii utile cu privire la universitate (informaţiile de pe pagina web, facebook, anunţuri la aviziere)</vt:lpstr>
      <vt:lpstr>Eficienţa organizaţiilor studenţeşti şi a reprezentanţilor studenţilor</vt:lpstr>
      <vt:lpstr>Eficienţa serviciilor educaționale: date generale</vt:lpstr>
      <vt:lpstr>Informaţiile disponibile la începutul fiecărui semestru despre cursurile care vor fi urmate</vt:lpstr>
      <vt:lpstr>Informaţiile disponibile despre cursurile opţionale din care puteţi să alegeţi</vt:lpstr>
      <vt:lpstr>Sprijinul oferit din partea tutorilor - îndrumătorilor de grupă academică</vt:lpstr>
      <vt:lpstr>Calitatea pregătirii didactice şi ştiinţifice a personalului didactic de la facultate</vt:lpstr>
      <vt:lpstr>Facilitarea de către facultate a participării studenţilor la stagii de practică în domeniu</vt:lpstr>
      <vt:lpstr>Orarul disciplinelor studiate</vt:lpstr>
      <vt:lpstr>Servicii de consiliere, consultanță în carieră oferite studenţilor</vt:lpstr>
      <vt:lpstr>Sprijinul pentru mobilităţi internaţionale</vt:lpstr>
      <vt:lpstr>Oferirea în cadrul universităţii a oportunităţilor de a lua parte la activităţi extracurriculare (asociaţii, cercuri, diverse evenimente, etc.)</vt:lpstr>
      <vt:lpstr>Eficienţa facilităților existente. Date generale</vt:lpstr>
      <vt:lpstr>Condițiile igienico-sanitare existente</vt:lpstr>
      <vt:lpstr>Serviciile de foto-copiere existente</vt:lpstr>
      <vt:lpstr>Serviciile oferite la cantinele şi cafetăriile studenţeşti din cadrul ULIM (meniu, servire, program)</vt:lpstr>
      <vt:lpstr>Calitatea serviciilor medicale oferite în cadrul universităţii</vt:lpstr>
      <vt:lpstr>Posibilitatea de a obţine un loc de cazare în căminul studenţesc</vt:lpstr>
      <vt:lpstr>Calitatea condiţiilor de trai existente în căminul studenţesc – dacă beneficiați</vt:lpstr>
      <vt:lpstr>Facilităţi şi servicii oferite studenţilor cu dizabilităţi</vt:lpstr>
      <vt:lpstr>Baza materială</vt:lpstr>
      <vt:lpstr>Spaţiile dedicate activităţilor de învăţare (capacitatea spaţiilor, condiţii termice, acustice)</vt:lpstr>
      <vt:lpstr>Echipamentele disponibile pentru cursurile practice/laboratoare </vt:lpstr>
      <vt:lpstr>Dotarea bibliotecilor (diversitatea şi actualitatea publicaţiilor, numărul de exemplare, baze de date online)</vt:lpstr>
      <vt:lpstr>Dotarea sălilor de curs cu tehnologii informaționale</vt:lpstr>
      <vt:lpstr>Calitatea bazei materiale în general în universitate</vt:lpstr>
      <vt:lpstr>Calitatea bazei materiale șa facultate</vt:lpstr>
      <vt:lpstr>NOU! Calitatea relațiilor, suportul socio-emoțional</vt:lpstr>
      <vt:lpstr>Capacitățile cadrelor didactice de a asigura succesul universitar și calitatea procesului educațional – chestionarul 2 – 83 (față de 194 în 2020-2021) cadre didactice</vt:lpstr>
      <vt:lpstr>Note, sugestii, recomandări și ratingul studențesc al cadrelor didactice</vt:lpstr>
      <vt:lpstr>Facultatea Științe Sociale și ale Educației</vt:lpstr>
      <vt:lpstr>PowerPoint Presentation</vt:lpstr>
      <vt:lpstr>PowerPoint Presentation</vt:lpstr>
      <vt:lpstr>Facultatea Biomedicină</vt:lpstr>
      <vt:lpstr>Concluzii</vt:lpstr>
      <vt:lpstr>PowerPoint Presentation</vt:lpstr>
      <vt:lpstr>PowerPoint Presentation</vt:lpstr>
      <vt:lpstr>Proiect de hotărîre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SONDAJULUI ANONIM AL  OPINIEI STUDENȚILOR „OPŢIUNI PENTRU ÎMBUNĂTĂŢIREA CALITĂŢII STUDIILOR LA ULIM” 2014</dc:title>
  <dc:creator>srusnac</dc:creator>
  <cp:lastModifiedBy>srusnac58@mail.ru</cp:lastModifiedBy>
  <cp:revision>189</cp:revision>
  <cp:lastPrinted>2018-05-03T18:38:29Z</cp:lastPrinted>
  <dcterms:created xsi:type="dcterms:W3CDTF">2014-10-26T09:02:09Z</dcterms:created>
  <dcterms:modified xsi:type="dcterms:W3CDTF">2022-06-29T09:54:18Z</dcterms:modified>
</cp:coreProperties>
</file>