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71"/>
  </p:handoutMasterIdLst>
  <p:sldIdLst>
    <p:sldId id="256" r:id="rId3"/>
    <p:sldId id="257" r:id="rId4"/>
    <p:sldId id="258" r:id="rId5"/>
    <p:sldId id="263" r:id="rId6"/>
    <p:sldId id="262" r:id="rId7"/>
    <p:sldId id="375" r:id="rId8"/>
    <p:sldId id="312" r:id="rId9"/>
    <p:sldId id="376" r:id="rId10"/>
    <p:sldId id="313" r:id="rId11"/>
    <p:sldId id="314" r:id="rId12"/>
    <p:sldId id="271" r:id="rId13"/>
    <p:sldId id="315" r:id="rId14"/>
    <p:sldId id="316" r:id="rId15"/>
    <p:sldId id="317" r:id="rId16"/>
    <p:sldId id="318" r:id="rId17"/>
    <p:sldId id="319" r:id="rId18"/>
    <p:sldId id="320" r:id="rId19"/>
    <p:sldId id="321" r:id="rId20"/>
    <p:sldId id="323" r:id="rId21"/>
    <p:sldId id="322"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78" r:id="rId47"/>
    <p:sldId id="379" r:id="rId48"/>
    <p:sldId id="380" r:id="rId49"/>
    <p:sldId id="381" r:id="rId50"/>
    <p:sldId id="382" r:id="rId51"/>
    <p:sldId id="383" r:id="rId52"/>
    <p:sldId id="348" r:id="rId53"/>
    <p:sldId id="384" r:id="rId54"/>
    <p:sldId id="385" r:id="rId55"/>
    <p:sldId id="386" r:id="rId56"/>
    <p:sldId id="387" r:id="rId57"/>
    <p:sldId id="388" r:id="rId58"/>
    <p:sldId id="389" r:id="rId59"/>
    <p:sldId id="390" r:id="rId60"/>
    <p:sldId id="391" r:id="rId61"/>
    <p:sldId id="392" r:id="rId62"/>
    <p:sldId id="393" r:id="rId63"/>
    <p:sldId id="394" r:id="rId64"/>
    <p:sldId id="395" r:id="rId65"/>
    <p:sldId id="396" r:id="rId66"/>
    <p:sldId id="296" r:id="rId67"/>
    <p:sldId id="306" r:id="rId68"/>
    <p:sldId id="297" r:id="rId69"/>
    <p:sldId id="261" r:id="rId70"/>
  </p:sldIdLst>
  <p:sldSz cx="12192000" cy="6858000"/>
  <p:notesSz cx="9866313" cy="673576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6374" autoAdjust="0"/>
  </p:normalViewPr>
  <p:slideViewPr>
    <p:cSldViewPr>
      <p:cViewPr varScale="1">
        <p:scale>
          <a:sx n="110" d="100"/>
          <a:sy n="110" d="100"/>
        </p:scale>
        <p:origin x="79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82188123920406"/>
          <c:y val="2.008158340913340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5.014660026471051E-2"/>
          <c:y val="0.12843496867786888"/>
          <c:w val="0.47084258698431924"/>
          <c:h val="0.82969947594182825"/>
        </c:manualLayout>
      </c:layout>
      <c:doughnutChart>
        <c:varyColors val="1"/>
        <c:ser>
          <c:idx val="0"/>
          <c:order val="0"/>
          <c:tx>
            <c:strRef>
              <c:f>Sheet1!$B$1</c:f>
              <c:strCache>
                <c:ptCount val="1"/>
                <c:pt idx="0">
                  <c:v>Facultăți</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6C2-402F-9940-03DD180BBC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D6C2-402F-9940-03DD180BBC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C2-402F-9940-03DD180BBC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D6C2-402F-9940-03DD180BBC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D6C2-402F-9940-03DD180BBC0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D6C2-402F-9940-03DD180BBC0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2-D6C2-402F-9940-03DD180BBC0D}"/>
              </c:ext>
            </c:extLst>
          </c:dPt>
          <c:dLbls>
            <c:dLbl>
              <c:idx val="0"/>
              <c:layout>
                <c:manualLayout>
                  <c:x val="4.2735042735042736E-2"/>
                  <c:y val="-0.1229996983809421"/>
                </c:manualLayout>
              </c:layout>
              <c:tx>
                <c:rich>
                  <a:bodyPr/>
                  <a:lstStyle/>
                  <a:p>
                    <a:fld id="{72A7021D-8809-4E06-AC62-BEC95876408A}"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C2-402F-9940-03DD180BBC0D}"/>
                </c:ext>
              </c:extLst>
            </c:dLbl>
            <c:dLbl>
              <c:idx val="1"/>
              <c:layout>
                <c:manualLayout>
                  <c:x val="0.10968660968660969"/>
                  <c:y val="-5.0203958522833511E-3"/>
                </c:manualLayout>
              </c:layout>
              <c:tx>
                <c:rich>
                  <a:bodyPr/>
                  <a:lstStyle/>
                  <a:p>
                    <a:fld id="{2B883CC4-2117-4FAB-887A-5C8E0409AC6E}"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6C2-402F-9940-03DD180BBC0D}"/>
                </c:ext>
              </c:extLst>
            </c:dLbl>
            <c:dLbl>
              <c:idx val="2"/>
              <c:layout>
                <c:manualLayout>
                  <c:x val="8.9743589743589744E-2"/>
                  <c:y val="8.7856927414958638E-2"/>
                </c:manualLayout>
              </c:layout>
              <c:tx>
                <c:rich>
                  <a:bodyPr/>
                  <a:lstStyle/>
                  <a:p>
                    <a:fld id="{2FD22CD5-2786-49A9-8036-51BB70E8A66B}"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6C2-402F-9940-03DD180BBC0D}"/>
                </c:ext>
              </c:extLst>
            </c:dLbl>
            <c:dLbl>
              <c:idx val="3"/>
              <c:layout>
                <c:manualLayout>
                  <c:x val="-8.6894586894586914E-2"/>
                  <c:y val="6.7775344005825244E-2"/>
                </c:manualLayout>
              </c:layout>
              <c:tx>
                <c:rich>
                  <a:bodyPr/>
                  <a:lstStyle/>
                  <a:p>
                    <a:fld id="{E17BD111-8911-46E5-8D21-C0FC54663D25}"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6C2-402F-9940-03DD180BBC0D}"/>
                </c:ext>
              </c:extLst>
            </c:dLbl>
            <c:dLbl>
              <c:idx val="4"/>
              <c:layout>
                <c:manualLayout>
                  <c:x val="-8.5470085470085486E-2"/>
                  <c:y val="-6.2754948153541892E-2"/>
                </c:manualLayout>
              </c:layout>
              <c:tx>
                <c:rich>
                  <a:bodyPr/>
                  <a:lstStyle/>
                  <a:p>
                    <a:fld id="{B4EEF683-B690-4266-AC38-EA44FA33B8AA}"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C2-402F-9940-03DD180BBC0D}"/>
                </c:ext>
              </c:extLst>
            </c:dLbl>
            <c:dLbl>
              <c:idx val="5"/>
              <c:layout>
                <c:manualLayout>
                  <c:x val="-4.8433048433048437E-2"/>
                  <c:y val="-0.11044860992354374"/>
                </c:manualLayout>
              </c:layout>
              <c:tx>
                <c:rich>
                  <a:bodyPr/>
                  <a:lstStyle/>
                  <a:p>
                    <a:fld id="{24BECC0F-CBD0-4DFB-9E02-B45597E231F7}"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layout>
                    <c:manualLayout>
                      <c:w val="0.11233618233618234"/>
                      <c:h val="7.6661444664366765E-2"/>
                    </c:manualLayout>
                  </c15:layout>
                  <c15:dlblFieldTable/>
                  <c15:showDataLabelsRange val="0"/>
                </c:ext>
                <c:ext xmlns:c16="http://schemas.microsoft.com/office/drawing/2014/chart" uri="{C3380CC4-5D6E-409C-BE32-E72D297353CC}">
                  <c16:uniqueId val="{00000008-D6C2-402F-9940-03DD180BBC0D}"/>
                </c:ext>
              </c:extLst>
            </c:dLbl>
            <c:dLbl>
              <c:idx val="6"/>
              <c:layout>
                <c:manualLayout>
                  <c:x val="-5.6980056980057243E-3"/>
                  <c:y val="-0.13304049008550881"/>
                </c:manualLayout>
              </c:layout>
              <c:tx>
                <c:rich>
                  <a:bodyPr/>
                  <a:lstStyle/>
                  <a:p>
                    <a:fld id="{793FEF42-3C95-4E01-901A-03F36A8FD505}"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C2-402F-9940-03DD180BBC0D}"/>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BM</c:v>
                </c:pt>
                <c:pt idx="1">
                  <c:v>ȘSE</c:v>
                </c:pt>
                <c:pt idx="2">
                  <c:v>ȘE</c:v>
                </c:pt>
                <c:pt idx="3">
                  <c:v>Drept</c:v>
                </c:pt>
                <c:pt idx="4">
                  <c:v>Litere</c:v>
                </c:pt>
                <c:pt idx="5">
                  <c:v>IID</c:v>
                </c:pt>
                <c:pt idx="6">
                  <c:v>RIJSP</c:v>
                </c:pt>
              </c:strCache>
            </c:strRef>
          </c:cat>
          <c:val>
            <c:numRef>
              <c:f>Sheet1!$B$2:$B$8</c:f>
              <c:numCache>
                <c:formatCode>0.0%</c:formatCode>
                <c:ptCount val="7"/>
                <c:pt idx="0">
                  <c:v>0.113</c:v>
                </c:pt>
                <c:pt idx="1">
                  <c:v>0.28000000000000003</c:v>
                </c:pt>
                <c:pt idx="2">
                  <c:v>0.20699999999999999</c:v>
                </c:pt>
                <c:pt idx="3">
                  <c:v>0.11700000000000001</c:v>
                </c:pt>
                <c:pt idx="4">
                  <c:v>0.10299999999999999</c:v>
                </c:pt>
                <c:pt idx="5">
                  <c:v>0.113</c:v>
                </c:pt>
                <c:pt idx="6">
                  <c:v>6.7000000000000004E-2</c:v>
                </c:pt>
              </c:numCache>
            </c:numRef>
          </c:val>
          <c:extLst>
            <c:ext xmlns:c16="http://schemas.microsoft.com/office/drawing/2014/chart" uri="{C3380CC4-5D6E-409C-BE32-E72D297353CC}">
              <c16:uniqueId val="{00000000-D6C2-402F-9940-03DD180BBC0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9335800973596249"/>
          <c:y val="8.3501566406972386E-2"/>
          <c:w val="0.1996974897368598"/>
          <c:h val="0.8222077820786427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594-429B-BC81-1F805598B06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594-429B-BC81-1F805598B06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94-429B-BC81-1F805598B06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4-429B-BC81-1F805598B06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4-429B-BC81-1F805598B06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94-429B-BC81-1F805598B06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94-429B-BC81-1F805598B06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94-429B-BC81-1F805598B06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Лист1!$B$2</c:f>
              <c:numCache>
                <c:formatCode>General</c:formatCode>
                <c:ptCount val="1"/>
                <c:pt idx="0">
                  <c:v>3.2</c:v>
                </c:pt>
              </c:numCache>
            </c:numRef>
          </c:val>
          <c:extLst>
            <c:ext xmlns:c16="http://schemas.microsoft.com/office/drawing/2014/chart" uri="{C3380CC4-5D6E-409C-BE32-E72D297353CC}">
              <c16:uniqueId val="{0000000E-3594-429B-BC81-1F805598B06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3594-429B-BC81-1F805598B06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3594-429B-BC81-1F805598B06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3594-429B-BC81-1F805598B06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3594-429B-BC81-1F805598B06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3594-429B-BC81-1F805598B06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3594-429B-BC81-1F805598B06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2-08F2-43CA-8D88-63AABCA8FC8C}"/>
            </c:ext>
          </c:extLst>
        </c:ser>
        <c:dLbls>
          <c:showLegendKey val="0"/>
          <c:showVal val="0"/>
          <c:showCatName val="0"/>
          <c:showSerName val="0"/>
          <c:showPercent val="0"/>
          <c:showBubbleSize val="0"/>
        </c:dLbls>
        <c:gapWidth val="100"/>
        <c:axId val="232587776"/>
        <c:axId val="232538688"/>
      </c:barChart>
      <c:catAx>
        <c:axId val="232587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38688"/>
        <c:crosses val="autoZero"/>
        <c:auto val="1"/>
        <c:lblAlgn val="ctr"/>
        <c:lblOffset val="100"/>
        <c:noMultiLvlLbl val="0"/>
      </c:catAx>
      <c:valAx>
        <c:axId val="23253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8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FC7-4F44-A7B5-1AAB365575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FC7-4F44-A7B5-1AAB365575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7-4F44-A7B5-1AAB365575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C7-4F44-A7B5-1AAB365575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C7-4F44-A7B5-1AAB365575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C7-4F44-A7B5-1AAB365575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C7-4F44-A7B5-1AAB365575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C7-4F44-A7B5-1AAB365575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E-FFC7-4F44-A7B5-1AAB365575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FFC7-4F44-A7B5-1AAB365575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FFC7-4F44-A7B5-1AAB365575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FFC7-4F44-A7B5-1AAB3655759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FFC7-4F44-A7B5-1AAB365575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Лист1!$G$2</c:f>
              <c:numCache>
                <c:formatCode>General</c:formatCode>
                <c:ptCount val="1"/>
                <c:pt idx="0">
                  <c:v>4.7</c:v>
                </c:pt>
              </c:numCache>
            </c:numRef>
          </c:val>
          <c:extLst>
            <c:ext xmlns:c16="http://schemas.microsoft.com/office/drawing/2014/chart" uri="{C3380CC4-5D6E-409C-BE32-E72D297353CC}">
              <c16:uniqueId val="{00000013-FFC7-4F44-A7B5-1AAB365575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FFC7-4F44-A7B5-1AAB3655759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cat>
            <c:strRef>
              <c:f>Лист1!$A$2</c:f>
              <c:strCache>
                <c:ptCount val="1"/>
                <c:pt idx="0">
                  <c:v>Acces informații</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2-ED1C-479C-A6C1-35B6F197905E}"/>
            </c:ext>
          </c:extLst>
        </c:ser>
        <c:dLbls>
          <c:showLegendKey val="0"/>
          <c:showVal val="0"/>
          <c:showCatName val="0"/>
          <c:showSerName val="0"/>
          <c:showPercent val="0"/>
          <c:showBubbleSize val="0"/>
        </c:dLbls>
        <c:gapWidth val="100"/>
        <c:axId val="231710208"/>
        <c:axId val="232540992"/>
      </c:barChart>
      <c:catAx>
        <c:axId val="23171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0992"/>
        <c:crosses val="autoZero"/>
        <c:auto val="1"/>
        <c:lblAlgn val="ctr"/>
        <c:lblOffset val="100"/>
        <c:noMultiLvlLbl val="0"/>
      </c:catAx>
      <c:valAx>
        <c:axId val="23254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171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027-48CC-A735-66A3FB5BDF5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027-48CC-A735-66A3FB5BDF5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27-48CC-A735-66A3FB5BDF5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7-48CC-A735-66A3FB5BDF5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27-48CC-A735-66A3FB5BDF5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27-48CC-A735-66A3FB5BDF5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27-48CC-A735-66A3FB5BDF5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27-48CC-A735-66A3FB5BDF5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9027-48CC-A735-66A3FB5BDF5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9027-48CC-A735-66A3FB5BDF5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9027-48CC-A735-66A3FB5BDF5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9027-48CC-A735-66A3FB5BDF5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9027-48CC-A735-66A3FB5BDF5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9027-48CC-A735-66A3FB5BDF5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Лист1!$H$2</c:f>
              <c:numCache>
                <c:formatCode>General</c:formatCode>
                <c:ptCount val="1"/>
                <c:pt idx="0">
                  <c:v>3.5</c:v>
                </c:pt>
              </c:numCache>
            </c:numRef>
          </c:val>
          <c:extLst>
            <c:ext xmlns:c16="http://schemas.microsoft.com/office/drawing/2014/chart" uri="{C3380CC4-5D6E-409C-BE32-E72D297353CC}">
              <c16:uniqueId val="{00000014-9027-48CC-A735-66A3FB5BDF5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2-4C80-4268-814B-A890EB5F6B6A}"/>
            </c:ext>
          </c:extLst>
        </c:ser>
        <c:dLbls>
          <c:showLegendKey val="0"/>
          <c:showVal val="0"/>
          <c:showCatName val="0"/>
          <c:showSerName val="0"/>
          <c:showPercent val="0"/>
          <c:showBubbleSize val="0"/>
        </c:dLbls>
        <c:gapWidth val="100"/>
        <c:axId val="229257728"/>
        <c:axId val="232542720"/>
      </c:barChart>
      <c:catAx>
        <c:axId val="22925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2720"/>
        <c:crosses val="autoZero"/>
        <c:auto val="1"/>
        <c:lblAlgn val="ctr"/>
        <c:lblOffset val="100"/>
        <c:noMultiLvlLbl val="0"/>
      </c:catAx>
      <c:valAx>
        <c:axId val="23254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257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Лист1!$B$2:$B$5</c:f>
              <c:numCache>
                <c:formatCode>General</c:formatCode>
                <c:ptCount val="4"/>
                <c:pt idx="0" formatCode="0.0">
                  <c:v>4.3167999999999997</c:v>
                </c:pt>
                <c:pt idx="1">
                  <c:v>4.3</c:v>
                </c:pt>
                <c:pt idx="2">
                  <c:v>4.5</c:v>
                </c:pt>
                <c:pt idx="3">
                  <c:v>3.9</c:v>
                </c:pt>
              </c:numCache>
            </c:numRef>
          </c:val>
          <c:extLst>
            <c:ext xmlns:c16="http://schemas.microsoft.com/office/drawing/2014/chart" uri="{C3380CC4-5D6E-409C-BE32-E72D297353CC}">
              <c16:uniqueId val="{00000000-633E-4312-A40B-95025F18C128}"/>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Лист1!$C$2:$C$5</c:f>
              <c:numCache>
                <c:formatCode>General</c:formatCode>
                <c:ptCount val="4"/>
                <c:pt idx="0" formatCode="0.0">
                  <c:v>4.0735999999999999</c:v>
                </c:pt>
                <c:pt idx="1">
                  <c:v>4.0999999999999996</c:v>
                </c:pt>
                <c:pt idx="2">
                  <c:v>4.3</c:v>
                </c:pt>
                <c:pt idx="3">
                  <c:v>3.6</c:v>
                </c:pt>
              </c:numCache>
            </c:numRef>
          </c:val>
          <c:extLst>
            <c:ext xmlns:c16="http://schemas.microsoft.com/office/drawing/2014/chart" uri="{C3380CC4-5D6E-409C-BE32-E72D297353CC}">
              <c16:uniqueId val="{00000001-633E-4312-A40B-95025F18C128}"/>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Лист1!$D$2:$D$5</c:f>
              <c:numCache>
                <c:formatCode>General</c:formatCode>
                <c:ptCount val="4"/>
                <c:pt idx="0" formatCode="0.0">
                  <c:v>4.3079000000000001</c:v>
                </c:pt>
                <c:pt idx="1">
                  <c:v>4.4000000000000004</c:v>
                </c:pt>
                <c:pt idx="2">
                  <c:v>4.5</c:v>
                </c:pt>
                <c:pt idx="3">
                  <c:v>4</c:v>
                </c:pt>
              </c:numCache>
            </c:numRef>
          </c:val>
          <c:extLst>
            <c:ext xmlns:c16="http://schemas.microsoft.com/office/drawing/2014/chart" uri="{C3380CC4-5D6E-409C-BE32-E72D297353CC}">
              <c16:uniqueId val="{00000002-633E-4312-A40B-95025F18C128}"/>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Лист1!$E$2:$E$5</c:f>
              <c:numCache>
                <c:formatCode>General</c:formatCode>
                <c:ptCount val="4"/>
                <c:pt idx="0" formatCode="0.0">
                  <c:v>4.4180999999999999</c:v>
                </c:pt>
                <c:pt idx="1">
                  <c:v>4.5</c:v>
                </c:pt>
                <c:pt idx="2">
                  <c:v>4.5999999999999996</c:v>
                </c:pt>
                <c:pt idx="3">
                  <c:v>4.0999999999999996</c:v>
                </c:pt>
              </c:numCache>
            </c:numRef>
          </c:val>
          <c:extLst>
            <c:ext xmlns:c16="http://schemas.microsoft.com/office/drawing/2014/chart" uri="{C3380CC4-5D6E-409C-BE32-E72D297353CC}">
              <c16:uniqueId val="{00000003-633E-4312-A40B-95025F18C128}"/>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Лист1!$F$2:$F$5</c:f>
              <c:numCache>
                <c:formatCode>General</c:formatCode>
                <c:ptCount val="4"/>
                <c:pt idx="0" formatCode="0.0">
                  <c:v>4.2455999999999996</c:v>
                </c:pt>
                <c:pt idx="1">
                  <c:v>4.2</c:v>
                </c:pt>
                <c:pt idx="2">
                  <c:v>4.3</c:v>
                </c:pt>
                <c:pt idx="3">
                  <c:v>3.9</c:v>
                </c:pt>
              </c:numCache>
            </c:numRef>
          </c:val>
          <c:extLst>
            <c:ext xmlns:c16="http://schemas.microsoft.com/office/drawing/2014/chart" uri="{C3380CC4-5D6E-409C-BE32-E72D297353CC}">
              <c16:uniqueId val="{00000004-633E-4312-A40B-95025F18C128}"/>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Лист1!$G$2:$G$5</c:f>
              <c:numCache>
                <c:formatCode>General</c:formatCode>
                <c:ptCount val="4"/>
                <c:pt idx="0" formatCode="0.0">
                  <c:v>4.5011999999999999</c:v>
                </c:pt>
                <c:pt idx="1">
                  <c:v>4.4000000000000004</c:v>
                </c:pt>
                <c:pt idx="2">
                  <c:v>4.5</c:v>
                </c:pt>
                <c:pt idx="3">
                  <c:v>4.0999999999999996</c:v>
                </c:pt>
              </c:numCache>
            </c:numRef>
          </c:val>
          <c:extLst>
            <c:ext xmlns:c16="http://schemas.microsoft.com/office/drawing/2014/chart" uri="{C3380CC4-5D6E-409C-BE32-E72D297353CC}">
              <c16:uniqueId val="{00000005-633E-4312-A40B-95025F18C128}"/>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Лист1!$H$2:$H$5</c:f>
              <c:numCache>
                <c:formatCode>General</c:formatCode>
                <c:ptCount val="4"/>
                <c:pt idx="0" formatCode="0.0">
                  <c:v>4.1287000000000003</c:v>
                </c:pt>
                <c:pt idx="1">
                  <c:v>4.0999999999999996</c:v>
                </c:pt>
                <c:pt idx="2">
                  <c:v>4.3</c:v>
                </c:pt>
                <c:pt idx="3">
                  <c:v>3.8</c:v>
                </c:pt>
              </c:numCache>
            </c:numRef>
          </c:val>
          <c:extLst>
            <c:ext xmlns:c16="http://schemas.microsoft.com/office/drawing/2014/chart" uri="{C3380CC4-5D6E-409C-BE32-E72D297353CC}">
              <c16:uniqueId val="{00000006-633E-4312-A40B-95025F18C128}"/>
            </c:ext>
          </c:extLst>
        </c:ser>
        <c:ser>
          <c:idx val="7"/>
          <c:order val="7"/>
          <c:tx>
            <c:strRef>
              <c:f>Лист1!$I$1</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Лист1!$I$2:$I$5</c:f>
              <c:numCache>
                <c:formatCode>General</c:formatCode>
                <c:ptCount val="4"/>
                <c:pt idx="0" formatCode="0.0">
                  <c:v>4.0427</c:v>
                </c:pt>
                <c:pt idx="1">
                  <c:v>4.0999999999999996</c:v>
                </c:pt>
                <c:pt idx="2">
                  <c:v>4.2</c:v>
                </c:pt>
                <c:pt idx="3">
                  <c:v>3.9</c:v>
                </c:pt>
              </c:numCache>
            </c:numRef>
          </c:val>
          <c:extLst>
            <c:ext xmlns:c16="http://schemas.microsoft.com/office/drawing/2014/chart" uri="{C3380CC4-5D6E-409C-BE32-E72D297353CC}">
              <c16:uniqueId val="{00000007-633E-4312-A40B-95025F18C128}"/>
            </c:ext>
          </c:extLst>
        </c:ser>
        <c:ser>
          <c:idx val="8"/>
          <c:order val="8"/>
          <c:tx>
            <c:strRef>
              <c:f>Лист1!$J$1</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Лист1!$J$2:$J$5</c:f>
              <c:numCache>
                <c:formatCode>General</c:formatCode>
                <c:ptCount val="4"/>
                <c:pt idx="0" formatCode="0.0">
                  <c:v>4.2770000000000001</c:v>
                </c:pt>
                <c:pt idx="1">
                  <c:v>4.3</c:v>
                </c:pt>
                <c:pt idx="2">
                  <c:v>4.4000000000000004</c:v>
                </c:pt>
                <c:pt idx="3">
                  <c:v>3.8</c:v>
                </c:pt>
              </c:numCache>
            </c:numRef>
          </c:val>
          <c:extLst>
            <c:ext xmlns:c16="http://schemas.microsoft.com/office/drawing/2014/chart" uri="{C3380CC4-5D6E-409C-BE32-E72D297353CC}">
              <c16:uniqueId val="{00000008-633E-4312-A40B-95025F18C128}"/>
            </c:ext>
          </c:extLst>
        </c:ser>
        <c:dLbls>
          <c:showLegendKey val="0"/>
          <c:showVal val="1"/>
          <c:showCatName val="0"/>
          <c:showSerName val="0"/>
          <c:showPercent val="0"/>
          <c:showBubbleSize val="0"/>
        </c:dLbls>
        <c:gapWidth val="150"/>
        <c:overlap val="-25"/>
        <c:axId val="230045184"/>
        <c:axId val="229401728"/>
      </c:barChart>
      <c:catAx>
        <c:axId val="23004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9401728"/>
        <c:crosses val="autoZero"/>
        <c:auto val="1"/>
        <c:lblAlgn val="ctr"/>
        <c:lblOffset val="100"/>
        <c:noMultiLvlLbl val="0"/>
      </c:catAx>
      <c:valAx>
        <c:axId val="229401728"/>
        <c:scaling>
          <c:orientation val="minMax"/>
        </c:scaling>
        <c:delete val="1"/>
        <c:axPos val="l"/>
        <c:numFmt formatCode="0.0" sourceLinked="1"/>
        <c:majorTickMark val="none"/>
        <c:minorTickMark val="none"/>
        <c:tickLblPos val="nextTo"/>
        <c:crossAx val="230045184"/>
        <c:crosses val="autoZero"/>
        <c:crossBetween val="between"/>
      </c:valAx>
      <c:spPr>
        <a:noFill/>
        <a:ln>
          <a:noFill/>
        </a:ln>
        <a:effectLst/>
      </c:spPr>
    </c:plotArea>
    <c:legend>
      <c:legendPos val="t"/>
      <c:layout>
        <c:manualLayout>
          <c:xMode val="edge"/>
          <c:yMode val="edge"/>
          <c:x val="4.3460607294777812E-2"/>
          <c:y val="2.9143892423085176E-2"/>
          <c:w val="0.95474533894470093"/>
          <c:h val="0.1182607139182739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62-4456-BD22-3CDF11E2DE0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62-4456-BD22-3CDF11E2DE0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2-4456-BD22-3CDF11E2DE0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2-4456-BD22-3CDF11E2DE0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62-4456-BD22-3CDF11E2DE0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62-4456-BD22-3CDF11E2DE0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62-4456-BD22-3CDF11E2DE0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62-4456-BD22-3CDF11E2DE0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8962-4456-BD22-3CDF11E2DE0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8962-4456-BD22-3CDF11E2DE0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8962-4456-BD22-3CDF11E2DE0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8962-4456-BD22-3CDF11E2DE0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Лист1!$F$2</c:f>
              <c:numCache>
                <c:formatCode>General</c:formatCode>
                <c:ptCount val="1"/>
                <c:pt idx="0">
                  <c:v>3.6</c:v>
                </c:pt>
              </c:numCache>
            </c:numRef>
          </c:val>
          <c:extLst>
            <c:ext xmlns:c16="http://schemas.microsoft.com/office/drawing/2014/chart" uri="{C3380CC4-5D6E-409C-BE32-E72D297353CC}">
              <c16:uniqueId val="{00000012-8962-4456-BD22-3CDF11E2DE0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8962-4456-BD22-3CDF11E2DE0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8962-4456-BD22-3CDF11E2DE0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2-1ACE-48B2-8945-BFA86BA57208}"/>
            </c:ext>
          </c:extLst>
        </c:ser>
        <c:dLbls>
          <c:showLegendKey val="0"/>
          <c:showVal val="0"/>
          <c:showCatName val="0"/>
          <c:showSerName val="0"/>
          <c:showPercent val="0"/>
          <c:showBubbleSize val="0"/>
        </c:dLbls>
        <c:gapWidth val="100"/>
        <c:axId val="240350208"/>
        <c:axId val="229403456"/>
      </c:barChart>
      <c:catAx>
        <c:axId val="24035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3456"/>
        <c:crosses val="autoZero"/>
        <c:auto val="1"/>
        <c:lblAlgn val="ctr"/>
        <c:lblOffset val="100"/>
        <c:noMultiLvlLbl val="0"/>
      </c:catAx>
      <c:valAx>
        <c:axId val="22940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35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442-445F-8A92-1B643637319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442-445F-8A92-1B643637319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42-445F-8A92-1B643637319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42-445F-8A92-1B643637319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42-445F-8A92-1B643637319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42-445F-8A92-1B643637319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42-445F-8A92-1B643637319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42-445F-8A92-1B643637319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E-D442-445F-8A92-1B643637319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D442-445F-8A92-1B643637319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D442-445F-8A92-1B643637319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D442-445F-8A92-1B643637319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Лист1!$F$2</c:f>
              <c:numCache>
                <c:formatCode>General</c:formatCode>
                <c:ptCount val="1"/>
                <c:pt idx="0">
                  <c:v>3.1</c:v>
                </c:pt>
              </c:numCache>
            </c:numRef>
          </c:val>
          <c:extLst>
            <c:ext xmlns:c16="http://schemas.microsoft.com/office/drawing/2014/chart" uri="{C3380CC4-5D6E-409C-BE32-E72D297353CC}">
              <c16:uniqueId val="{00000012-D442-445F-8A92-1B643637319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D442-445F-8A92-1B643637319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D442-445F-8A92-1B643637319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2-1C1A-4C50-BD83-D17E64A13944}"/>
            </c:ext>
          </c:extLst>
        </c:ser>
        <c:dLbls>
          <c:showLegendKey val="0"/>
          <c:showVal val="0"/>
          <c:showCatName val="0"/>
          <c:showSerName val="0"/>
          <c:showPercent val="0"/>
          <c:showBubbleSize val="0"/>
        </c:dLbls>
        <c:gapWidth val="100"/>
        <c:axId val="240352256"/>
        <c:axId val="229406336"/>
      </c:barChart>
      <c:catAx>
        <c:axId val="24035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9406336"/>
        <c:crosses val="autoZero"/>
        <c:auto val="1"/>
        <c:lblAlgn val="ctr"/>
        <c:lblOffset val="100"/>
        <c:noMultiLvlLbl val="0"/>
      </c:catAx>
      <c:valAx>
        <c:axId val="22940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35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121-4DCE-AF05-D2AB9D1424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121-4DCE-AF05-D2AB9D1424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21-4DCE-AF05-D2AB9D1424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21-4DCE-AF05-D2AB9D1424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21-4DCE-AF05-D2AB9D1424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21-4DCE-AF05-D2AB9D1424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21-4DCE-AF05-D2AB9D1424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21-4DCE-AF05-D2AB9D1424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8121-4DCE-AF05-D2AB9D1424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F-8121-4DCE-AF05-D2AB9D1424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Лист1!$D$2</c:f>
              <c:numCache>
                <c:formatCode>General</c:formatCode>
                <c:ptCount val="1"/>
                <c:pt idx="0">
                  <c:v>4.2</c:v>
                </c:pt>
              </c:numCache>
            </c:numRef>
          </c:val>
          <c:extLst>
            <c:ext xmlns:c16="http://schemas.microsoft.com/office/drawing/2014/chart" uri="{C3380CC4-5D6E-409C-BE32-E72D297353CC}">
              <c16:uniqueId val="{00000010-8121-4DCE-AF05-D2AB9D1424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8121-4DCE-AF05-D2AB9D14249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8121-4DCE-AF05-D2AB9D1424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8121-4DCE-AF05-D2AB9D1424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8121-4DCE-AF05-D2AB9D14249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2-E7CC-4B8B-82F2-2700F662BB9E}"/>
            </c:ext>
          </c:extLst>
        </c:ser>
        <c:dLbls>
          <c:showLegendKey val="0"/>
          <c:showVal val="0"/>
          <c:showCatName val="0"/>
          <c:showSerName val="0"/>
          <c:showPercent val="0"/>
          <c:showBubbleSize val="0"/>
        </c:dLbls>
        <c:gapWidth val="100"/>
        <c:axId val="240506368"/>
        <c:axId val="258547712"/>
      </c:barChart>
      <c:catAx>
        <c:axId val="24050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47712"/>
        <c:crosses val="autoZero"/>
        <c:auto val="1"/>
        <c:lblAlgn val="ctr"/>
        <c:lblOffset val="100"/>
        <c:noMultiLvlLbl val="0"/>
      </c:catAx>
      <c:valAx>
        <c:axId val="25854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506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C6CB-400B-821D-6E8E2896207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C6CB-400B-821D-6E8E2896207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CB-400B-821D-6E8E2896207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CB-400B-821D-6E8E2896207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B-400B-821D-6E8E2896207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CB-400B-821D-6E8E2896207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CB-400B-821D-6E8E2896207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CB-400B-821D-6E8E2896207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C6CB-400B-821D-6E8E2896207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F-C6CB-400B-821D-6E8E2896207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C6CB-400B-821D-6E8E2896207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C6CB-400B-821D-6E8E2896207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C6CB-400B-821D-6E8E2896207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C6CB-400B-821D-6E8E2896207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C6CB-400B-821D-6E8E2896207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2-B3AD-4BDC-94BB-83E9DD8C5DA9}"/>
            </c:ext>
          </c:extLst>
        </c:ser>
        <c:dLbls>
          <c:showLegendKey val="0"/>
          <c:showVal val="0"/>
          <c:showCatName val="0"/>
          <c:showSerName val="0"/>
          <c:showPercent val="0"/>
          <c:showBubbleSize val="0"/>
        </c:dLbls>
        <c:gapWidth val="100"/>
        <c:axId val="240507904"/>
        <c:axId val="258550016"/>
      </c:barChart>
      <c:catAx>
        <c:axId val="240507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0016"/>
        <c:crosses val="autoZero"/>
        <c:auto val="1"/>
        <c:lblAlgn val="ctr"/>
        <c:lblOffset val="100"/>
        <c:noMultiLvlLbl val="0"/>
      </c:catAx>
      <c:valAx>
        <c:axId val="25855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0507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4C3-492F-B4EB-BBFEC48AE06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4C3-492F-B4EB-BBFEC48AE06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C3-492F-B4EB-BBFEC48AE06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C3-492F-B4EB-BBFEC48AE06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C3-492F-B4EB-BBFEC48AE06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C3-492F-B4EB-BBFEC48AE06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C3-492F-B4EB-BBFEC48AE06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C3-492F-B4EB-BBFEC48AE06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Лист1!$B$2</c:f>
              <c:numCache>
                <c:formatCode>General</c:formatCode>
                <c:ptCount val="1"/>
                <c:pt idx="0">
                  <c:v>3.2</c:v>
                </c:pt>
              </c:numCache>
            </c:numRef>
          </c:val>
          <c:extLst>
            <c:ext xmlns:c16="http://schemas.microsoft.com/office/drawing/2014/chart" uri="{C3380CC4-5D6E-409C-BE32-E72D297353CC}">
              <c16:uniqueId val="{0000000E-74C3-492F-B4EB-BBFEC48AE06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74C3-492F-B4EB-BBFEC48AE06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74C3-492F-B4EB-BBFEC48AE06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74C3-492F-B4EB-BBFEC48AE06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74C3-492F-B4EB-BBFEC48AE06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74C3-492F-B4EB-BBFEC48AE06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74C3-492F-B4EB-BBFEC48AE06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cat>
            <c:strRef>
              <c:f>Лист1!$A$2</c:f>
              <c:strCache>
                <c:ptCount val="1"/>
                <c:pt idx="0">
                  <c:v>Organizarea stagiilor de practică</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2-595B-4FD3-9936-F31AAD3ACE09}"/>
            </c:ext>
          </c:extLst>
        </c:ser>
        <c:dLbls>
          <c:showLegendKey val="0"/>
          <c:showVal val="0"/>
          <c:showCatName val="0"/>
          <c:showSerName val="0"/>
          <c:showPercent val="0"/>
          <c:showBubbleSize val="0"/>
        </c:dLbls>
        <c:gapWidth val="100"/>
        <c:axId val="258505216"/>
        <c:axId val="258552320"/>
      </c:barChart>
      <c:catAx>
        <c:axId val="258505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2320"/>
        <c:crosses val="autoZero"/>
        <c:auto val="1"/>
        <c:lblAlgn val="ctr"/>
        <c:lblOffset val="100"/>
        <c:noMultiLvlLbl val="0"/>
      </c:catAx>
      <c:valAx>
        <c:axId val="25855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05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95CB-42FC-A4E7-925CB7B6CCF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5CB-42FC-A4E7-925CB7B6CCF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B-42FC-A4E7-925CB7B6CCF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CB-42FC-A4E7-925CB7B6CCF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B-42FC-A4E7-925CB7B6CCF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CB-42FC-A4E7-925CB7B6CCF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B-42FC-A4E7-925CB7B6CCF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CB-42FC-A4E7-925CB7B6CCF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Лист1!$B$2</c:f>
              <c:numCache>
                <c:formatCode>General</c:formatCode>
                <c:ptCount val="1"/>
                <c:pt idx="0">
                  <c:v>4</c:v>
                </c:pt>
              </c:numCache>
            </c:numRef>
          </c:val>
          <c:extLst>
            <c:ext xmlns:c16="http://schemas.microsoft.com/office/drawing/2014/chart" uri="{C3380CC4-5D6E-409C-BE32-E72D297353CC}">
              <c16:uniqueId val="{0000000E-95CB-42FC-A4E7-925CB7B6CCF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95CB-42FC-A4E7-925CB7B6CCF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95CB-42FC-A4E7-925CB7B6CCF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95CB-42FC-A4E7-925CB7B6CCF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Лист1!$F$2</c:f>
              <c:numCache>
                <c:formatCode>General</c:formatCode>
                <c:ptCount val="1"/>
                <c:pt idx="0">
                  <c:v>3.5</c:v>
                </c:pt>
              </c:numCache>
            </c:numRef>
          </c:val>
          <c:extLst>
            <c:ext xmlns:c16="http://schemas.microsoft.com/office/drawing/2014/chart" uri="{C3380CC4-5D6E-409C-BE32-E72D297353CC}">
              <c16:uniqueId val="{00000012-95CB-42FC-A4E7-925CB7B6CCF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95CB-42FC-A4E7-925CB7B6CCF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95CB-42FC-A4E7-925CB7B6CCF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2-9D3D-45FD-9787-7AD0974C695A}"/>
            </c:ext>
          </c:extLst>
        </c:ser>
        <c:dLbls>
          <c:showLegendKey val="0"/>
          <c:showVal val="0"/>
          <c:showCatName val="0"/>
          <c:showSerName val="0"/>
          <c:showPercent val="0"/>
          <c:showBubbleSize val="0"/>
        </c:dLbls>
        <c:gapWidth val="100"/>
        <c:axId val="228314112"/>
        <c:axId val="258555200"/>
      </c:barChart>
      <c:catAx>
        <c:axId val="228314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55200"/>
        <c:crosses val="autoZero"/>
        <c:auto val="1"/>
        <c:lblAlgn val="ctr"/>
        <c:lblOffset val="100"/>
        <c:noMultiLvlLbl val="0"/>
      </c:catAx>
      <c:valAx>
        <c:axId val="25855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14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dirty="0"/>
              <a:t>Chestionarul 1 - </a:t>
            </a:r>
            <a:r>
              <a:rPr lang="en-US" dirty="0" err="1"/>
              <a:t>Facultăți</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ED-4291-9216-5010E06C4FD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55ED-4291-9216-5010E06C4FD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D-4291-9216-5010E06C4FD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ED-4291-9216-5010E06C4FD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ED-4291-9216-5010E06C4FD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ED-4291-9216-5010E06C4FD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ED-4291-9216-5010E06C4FD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ED-4291-9216-5010E06C4FD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55ED-4291-9216-5010E06C4FD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55ED-4291-9216-5010E06C4FD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Лист1!$D$2</c:f>
              <c:numCache>
                <c:formatCode>General</c:formatCode>
                <c:ptCount val="1"/>
                <c:pt idx="0">
                  <c:v>4.2</c:v>
                </c:pt>
              </c:numCache>
            </c:numRef>
          </c:val>
          <c:extLst>
            <c:ext xmlns:c16="http://schemas.microsoft.com/office/drawing/2014/chart" uri="{C3380CC4-5D6E-409C-BE32-E72D297353CC}">
              <c16:uniqueId val="{00000010-55ED-4291-9216-5010E06C4FD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55ED-4291-9216-5010E06C4FD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Лист1!$F$2</c:f>
              <c:numCache>
                <c:formatCode>General</c:formatCode>
                <c:ptCount val="1"/>
                <c:pt idx="0">
                  <c:v>3.1</c:v>
                </c:pt>
              </c:numCache>
            </c:numRef>
          </c:val>
          <c:extLst>
            <c:ext xmlns:c16="http://schemas.microsoft.com/office/drawing/2014/chart" uri="{C3380CC4-5D6E-409C-BE32-E72D297353CC}">
              <c16:uniqueId val="{00000012-55ED-4291-9216-5010E06C4FD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Лист1!$G$2</c:f>
              <c:numCache>
                <c:formatCode>General</c:formatCode>
                <c:ptCount val="1"/>
                <c:pt idx="0">
                  <c:v>4.7</c:v>
                </c:pt>
              </c:numCache>
            </c:numRef>
          </c:val>
          <c:extLst>
            <c:ext xmlns:c16="http://schemas.microsoft.com/office/drawing/2014/chart" uri="{C3380CC4-5D6E-409C-BE32-E72D297353CC}">
              <c16:uniqueId val="{00000013-55ED-4291-9216-5010E06C4FD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55ED-4291-9216-5010E06C4FD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2-3310-4FDC-A090-A87F4C10903C}"/>
            </c:ext>
          </c:extLst>
        </c:ser>
        <c:dLbls>
          <c:showLegendKey val="0"/>
          <c:showVal val="0"/>
          <c:showCatName val="0"/>
          <c:showSerName val="0"/>
          <c:showPercent val="0"/>
          <c:showBubbleSize val="0"/>
        </c:dLbls>
        <c:gapWidth val="100"/>
        <c:axId val="228319744"/>
        <c:axId val="251004608"/>
      </c:barChart>
      <c:catAx>
        <c:axId val="228319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4608"/>
        <c:crosses val="autoZero"/>
        <c:auto val="1"/>
        <c:lblAlgn val="ctr"/>
        <c:lblOffset val="100"/>
        <c:noMultiLvlLbl val="0"/>
      </c:catAx>
      <c:valAx>
        <c:axId val="25100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19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22EB-4E68-BF37-3C69D7B224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22EB-4E68-BF37-3C69D7B224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B-4E68-BF37-3C69D7B224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B-4E68-BF37-3C69D7B224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EB-4E68-BF37-3C69D7B224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EB-4E68-BF37-3C69D7B224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EB-4E68-BF37-3C69D7B224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EB-4E68-BF37-3C69D7B224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Лист1!$B$2</c:f>
              <c:numCache>
                <c:formatCode>General</c:formatCode>
                <c:ptCount val="1"/>
                <c:pt idx="0">
                  <c:v>3</c:v>
                </c:pt>
              </c:numCache>
            </c:numRef>
          </c:val>
          <c:extLst>
            <c:ext xmlns:c16="http://schemas.microsoft.com/office/drawing/2014/chart" uri="{C3380CC4-5D6E-409C-BE32-E72D297353CC}">
              <c16:uniqueId val="{0000000E-22EB-4E68-BF37-3C69D7B224B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22EB-4E68-BF37-3C69D7B224B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22EB-4E68-BF37-3C69D7B224B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22EB-4E68-BF37-3C69D7B224B1}"/>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Лист1!$F$2</c:f>
              <c:numCache>
                <c:formatCode>General</c:formatCode>
                <c:ptCount val="1"/>
                <c:pt idx="0">
                  <c:v>3.2</c:v>
                </c:pt>
              </c:numCache>
            </c:numRef>
          </c:val>
          <c:extLst>
            <c:ext xmlns:c16="http://schemas.microsoft.com/office/drawing/2014/chart" uri="{C3380CC4-5D6E-409C-BE32-E72D297353CC}">
              <c16:uniqueId val="{00000012-22EB-4E68-BF37-3C69D7B224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Лист1!$G$2</c:f>
              <c:numCache>
                <c:formatCode>General</c:formatCode>
                <c:ptCount val="1"/>
                <c:pt idx="0">
                  <c:v>4.7</c:v>
                </c:pt>
              </c:numCache>
            </c:numRef>
          </c:val>
          <c:extLst>
            <c:ext xmlns:c16="http://schemas.microsoft.com/office/drawing/2014/chart" uri="{C3380CC4-5D6E-409C-BE32-E72D297353CC}">
              <c16:uniqueId val="{00000013-22EB-4E68-BF37-3C69D7B224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22EB-4E68-BF37-3C69D7B224B1}"/>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2-86BE-4AC6-AF2B-BB65ED11726C}"/>
            </c:ext>
          </c:extLst>
        </c:ser>
        <c:dLbls>
          <c:showLegendKey val="0"/>
          <c:showVal val="0"/>
          <c:showCatName val="0"/>
          <c:showSerName val="0"/>
          <c:showPercent val="0"/>
          <c:showBubbleSize val="0"/>
        </c:dLbls>
        <c:gapWidth val="100"/>
        <c:axId val="228321280"/>
        <c:axId val="251006912"/>
      </c:barChart>
      <c:catAx>
        <c:axId val="228321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006912"/>
        <c:crosses val="autoZero"/>
        <c:auto val="1"/>
        <c:lblAlgn val="ctr"/>
        <c:lblOffset val="100"/>
        <c:noMultiLvlLbl val="0"/>
      </c:catAx>
      <c:valAx>
        <c:axId val="25100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8321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9FC-45D5-B17A-D219D66982A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9FC-45D5-B17A-D219D66982A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C-45D5-B17A-D219D66982A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FC-45D5-B17A-D219D66982A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FC-45D5-B17A-D219D66982A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FC-45D5-B17A-D219D66982A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FC-45D5-B17A-D219D66982A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FC-45D5-B17A-D219D66982A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49FC-45D5-B17A-D219D66982A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49FC-45D5-B17A-D219D66982A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49FC-45D5-B17A-D219D66982A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49FC-45D5-B17A-D219D66982A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12-49FC-45D5-B17A-D219D66982A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Лист1!$G$2</c:f>
              <c:numCache>
                <c:formatCode>General</c:formatCode>
                <c:ptCount val="1"/>
                <c:pt idx="0">
                  <c:v>4.7</c:v>
                </c:pt>
              </c:numCache>
            </c:numRef>
          </c:val>
          <c:extLst>
            <c:ext xmlns:c16="http://schemas.microsoft.com/office/drawing/2014/chart" uri="{C3380CC4-5D6E-409C-BE32-E72D297353CC}">
              <c16:uniqueId val="{00000013-49FC-45D5-B17A-D219D66982A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49FC-45D5-B17A-D219D66982A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2-17E1-43A7-A301-BED57B34D1D9}"/>
            </c:ext>
          </c:extLst>
        </c:ser>
        <c:dLbls>
          <c:showLegendKey val="0"/>
          <c:showVal val="0"/>
          <c:showCatName val="0"/>
          <c:showSerName val="0"/>
          <c:showPercent val="0"/>
          <c:showBubbleSize val="0"/>
        </c:dLbls>
        <c:gapWidth val="100"/>
        <c:axId val="258521088"/>
        <c:axId val="232545024"/>
      </c:barChart>
      <c:catAx>
        <c:axId val="258521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545024"/>
        <c:crosses val="autoZero"/>
        <c:auto val="1"/>
        <c:lblAlgn val="ctr"/>
        <c:lblOffset val="100"/>
        <c:noMultiLvlLbl val="0"/>
      </c:catAx>
      <c:valAx>
        <c:axId val="23254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21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Лист1!$B$2:$B$5</c:f>
              <c:numCache>
                <c:formatCode>General</c:formatCode>
                <c:ptCount val="4"/>
                <c:pt idx="0" formatCode="###0.0">
                  <c:v>3.52</c:v>
                </c:pt>
                <c:pt idx="1">
                  <c:v>3.9</c:v>
                </c:pt>
                <c:pt idx="2">
                  <c:v>3.8</c:v>
                </c:pt>
                <c:pt idx="3">
                  <c:v>3.6</c:v>
                </c:pt>
              </c:numCache>
            </c:numRef>
          </c:val>
          <c:extLst>
            <c:ext xmlns:c16="http://schemas.microsoft.com/office/drawing/2014/chart" uri="{C3380CC4-5D6E-409C-BE32-E72D297353CC}">
              <c16:uniqueId val="{00000000-7732-4E7E-8306-CE50928DE139}"/>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Лист1!$C$2:$C$5</c:f>
              <c:numCache>
                <c:formatCode>General</c:formatCode>
                <c:ptCount val="4"/>
                <c:pt idx="0" formatCode="###0.0">
                  <c:v>4.3325471698113205</c:v>
                </c:pt>
                <c:pt idx="1">
                  <c:v>4.4000000000000004</c:v>
                </c:pt>
                <c:pt idx="2">
                  <c:v>4.0999999999999996</c:v>
                </c:pt>
                <c:pt idx="3">
                  <c:v>3.8</c:v>
                </c:pt>
              </c:numCache>
            </c:numRef>
          </c:val>
          <c:extLst>
            <c:ext xmlns:c16="http://schemas.microsoft.com/office/drawing/2014/chart" uri="{C3380CC4-5D6E-409C-BE32-E72D297353CC}">
              <c16:uniqueId val="{00000001-7732-4E7E-8306-CE50928DE139}"/>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Лист1!$D$2:$D$5</c:f>
              <c:numCache>
                <c:formatCode>General</c:formatCode>
                <c:ptCount val="4"/>
                <c:pt idx="0" formatCode="###0.0">
                  <c:v>3.9975369458128078</c:v>
                </c:pt>
                <c:pt idx="1">
                  <c:v>4</c:v>
                </c:pt>
                <c:pt idx="2">
                  <c:v>4.0999999999999996</c:v>
                </c:pt>
                <c:pt idx="3">
                  <c:v>3.6</c:v>
                </c:pt>
              </c:numCache>
            </c:numRef>
          </c:val>
          <c:extLst>
            <c:ext xmlns:c16="http://schemas.microsoft.com/office/drawing/2014/chart" uri="{C3380CC4-5D6E-409C-BE32-E72D297353CC}">
              <c16:uniqueId val="{00000002-7732-4E7E-8306-CE50928DE139}"/>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Лист1!$E$2:$E$5</c:f>
              <c:numCache>
                <c:formatCode>General</c:formatCode>
                <c:ptCount val="4"/>
                <c:pt idx="0" formatCode="###0.0">
                  <c:v>3.650537634408602</c:v>
                </c:pt>
                <c:pt idx="1">
                  <c:v>3.8</c:v>
                </c:pt>
                <c:pt idx="2">
                  <c:v>3.8</c:v>
                </c:pt>
                <c:pt idx="3">
                  <c:v>3.4</c:v>
                </c:pt>
              </c:numCache>
            </c:numRef>
          </c:val>
          <c:extLst>
            <c:ext xmlns:c16="http://schemas.microsoft.com/office/drawing/2014/chart" uri="{C3380CC4-5D6E-409C-BE32-E72D297353CC}">
              <c16:uniqueId val="{00000003-7732-4E7E-8306-CE50928DE139}"/>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Лист1!$F$2:$F$5</c:f>
              <c:numCache>
                <c:formatCode>General</c:formatCode>
                <c:ptCount val="4"/>
                <c:pt idx="0" formatCode="###0.0">
                  <c:v>3.9786476868327401</c:v>
                </c:pt>
                <c:pt idx="1">
                  <c:v>4.3</c:v>
                </c:pt>
                <c:pt idx="2">
                  <c:v>4</c:v>
                </c:pt>
                <c:pt idx="3">
                  <c:v>3.8</c:v>
                </c:pt>
              </c:numCache>
            </c:numRef>
          </c:val>
          <c:extLst>
            <c:ext xmlns:c16="http://schemas.microsoft.com/office/drawing/2014/chart" uri="{C3380CC4-5D6E-409C-BE32-E72D297353CC}">
              <c16:uniqueId val="{00000004-7732-4E7E-8306-CE50928DE139}"/>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Лист1!$G$2:$G$5</c:f>
              <c:numCache>
                <c:formatCode>General</c:formatCode>
                <c:ptCount val="4"/>
                <c:pt idx="0" formatCode="###0.0">
                  <c:v>3.7932330827067671</c:v>
                </c:pt>
                <c:pt idx="1">
                  <c:v>3.8</c:v>
                </c:pt>
                <c:pt idx="2">
                  <c:v>4</c:v>
                </c:pt>
                <c:pt idx="3">
                  <c:v>3.6</c:v>
                </c:pt>
              </c:numCache>
            </c:numRef>
          </c:val>
          <c:extLst>
            <c:ext xmlns:c16="http://schemas.microsoft.com/office/drawing/2014/chart" uri="{C3380CC4-5D6E-409C-BE32-E72D297353CC}">
              <c16:uniqueId val="{00000005-7732-4E7E-8306-CE50928DE139}"/>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Лист1!$H$2:$H$5</c:f>
              <c:numCache>
                <c:formatCode>General</c:formatCode>
                <c:ptCount val="4"/>
                <c:pt idx="0" formatCode="###0.0">
                  <c:v>3.8354037267080745</c:v>
                </c:pt>
                <c:pt idx="1">
                  <c:v>3.9</c:v>
                </c:pt>
                <c:pt idx="2">
                  <c:v>3.8</c:v>
                </c:pt>
                <c:pt idx="3">
                  <c:v>3.5</c:v>
                </c:pt>
              </c:numCache>
            </c:numRef>
          </c:val>
          <c:extLst>
            <c:ext xmlns:c16="http://schemas.microsoft.com/office/drawing/2014/chart" uri="{C3380CC4-5D6E-409C-BE32-E72D297353CC}">
              <c16:uniqueId val="{00000006-7732-4E7E-8306-CE50928DE139}"/>
            </c:ext>
          </c:extLst>
        </c:ser>
        <c:dLbls>
          <c:showLegendKey val="0"/>
          <c:showVal val="1"/>
          <c:showCatName val="0"/>
          <c:showSerName val="0"/>
          <c:showPercent val="0"/>
          <c:showBubbleSize val="0"/>
        </c:dLbls>
        <c:gapWidth val="150"/>
        <c:overlap val="-25"/>
        <c:axId val="250989568"/>
        <c:axId val="252141568"/>
      </c:barChart>
      <c:catAx>
        <c:axId val="2509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2141568"/>
        <c:crosses val="autoZero"/>
        <c:auto val="1"/>
        <c:lblAlgn val="ctr"/>
        <c:lblOffset val="100"/>
        <c:noMultiLvlLbl val="0"/>
      </c:catAx>
      <c:valAx>
        <c:axId val="252141568"/>
        <c:scaling>
          <c:orientation val="minMax"/>
        </c:scaling>
        <c:delete val="1"/>
        <c:axPos val="l"/>
        <c:numFmt formatCode="###0.0" sourceLinked="1"/>
        <c:majorTickMark val="none"/>
        <c:minorTickMark val="none"/>
        <c:tickLblPos val="nextTo"/>
        <c:crossAx val="250989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890E-4FA9-AC52-7CD1EAFEBFAF}"/>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0E-4FA9-AC52-7CD1EAFEBFAF}"/>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0E-4FA9-AC52-7CD1EAFEBFAF}"/>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0E-4FA9-AC52-7CD1EAFEBFAF}"/>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0E-4FA9-AC52-7CD1EAFEBFAF}"/>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0E-4FA9-AC52-7CD1EAFEBFAF}"/>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0E-4FA9-AC52-7CD1EAFEBFAF}"/>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E-4FA9-AC52-7CD1EAFEBFA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Лист1!$B$2</c:f>
              <c:numCache>
                <c:formatCode>General</c:formatCode>
                <c:ptCount val="1"/>
                <c:pt idx="0">
                  <c:v>2.6</c:v>
                </c:pt>
              </c:numCache>
            </c:numRef>
          </c:val>
          <c:extLst>
            <c:ext xmlns:c16="http://schemas.microsoft.com/office/drawing/2014/chart" uri="{C3380CC4-5D6E-409C-BE32-E72D297353CC}">
              <c16:uniqueId val="{0000000E-890E-4FA9-AC52-7CD1EAFEBFAF}"/>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Лист1!$C$2</c:f>
              <c:numCache>
                <c:formatCode>General</c:formatCode>
                <c:ptCount val="1"/>
                <c:pt idx="0">
                  <c:v>3.5</c:v>
                </c:pt>
              </c:numCache>
            </c:numRef>
          </c:val>
          <c:extLst>
            <c:ext xmlns:c16="http://schemas.microsoft.com/office/drawing/2014/chart" uri="{C3380CC4-5D6E-409C-BE32-E72D297353CC}">
              <c16:uniqueId val="{0000000F-890E-4FA9-AC52-7CD1EAFEBFAF}"/>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Лист1!$D$2</c:f>
              <c:numCache>
                <c:formatCode>General</c:formatCode>
                <c:ptCount val="1"/>
                <c:pt idx="0">
                  <c:v>3.8</c:v>
                </c:pt>
              </c:numCache>
            </c:numRef>
          </c:val>
          <c:extLst>
            <c:ext xmlns:c16="http://schemas.microsoft.com/office/drawing/2014/chart" uri="{C3380CC4-5D6E-409C-BE32-E72D297353CC}">
              <c16:uniqueId val="{00000010-890E-4FA9-AC52-7CD1EAFEBFAF}"/>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Лист1!$E$2</c:f>
              <c:numCache>
                <c:formatCode>General</c:formatCode>
                <c:ptCount val="1"/>
                <c:pt idx="0">
                  <c:v>3.2</c:v>
                </c:pt>
              </c:numCache>
            </c:numRef>
          </c:val>
          <c:extLst>
            <c:ext xmlns:c16="http://schemas.microsoft.com/office/drawing/2014/chart" uri="{C3380CC4-5D6E-409C-BE32-E72D297353CC}">
              <c16:uniqueId val="{00000011-890E-4FA9-AC52-7CD1EAFEBFAF}"/>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Лист1!$F$2</c:f>
              <c:numCache>
                <c:formatCode>General</c:formatCode>
                <c:ptCount val="1"/>
                <c:pt idx="0">
                  <c:v>2.5</c:v>
                </c:pt>
              </c:numCache>
            </c:numRef>
          </c:val>
          <c:extLst>
            <c:ext xmlns:c16="http://schemas.microsoft.com/office/drawing/2014/chart" uri="{C3380CC4-5D6E-409C-BE32-E72D297353CC}">
              <c16:uniqueId val="{00000012-890E-4FA9-AC52-7CD1EAFEBFAF}"/>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890E-4FA9-AC52-7CD1EAFEBFAF}"/>
            </c:ext>
          </c:extLst>
        </c:ser>
        <c:ser>
          <c:idx val="6"/>
          <c:order val="6"/>
          <c:tx>
            <c:strRef>
              <c:f>Лист1!$H$1</c:f>
              <c:strCache>
                <c:ptCount val="1"/>
                <c:pt idx="0">
                  <c:v>RISP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890E-4FA9-AC52-7CD1EAFEBFAF}"/>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Лист1!$I$2</c:f>
              <c:numCache>
                <c:formatCode>General</c:formatCode>
                <c:ptCount val="1"/>
                <c:pt idx="0">
                  <c:v>3.5</c:v>
                </c:pt>
              </c:numCache>
            </c:numRef>
          </c:val>
          <c:extLst>
            <c:ext xmlns:c16="http://schemas.microsoft.com/office/drawing/2014/chart" uri="{C3380CC4-5D6E-409C-BE32-E72D297353CC}">
              <c16:uniqueId val="{00000002-C970-4400-85BA-049A8AE4E356}"/>
            </c:ext>
          </c:extLst>
        </c:ser>
        <c:dLbls>
          <c:showLegendKey val="0"/>
          <c:showVal val="0"/>
          <c:showCatName val="0"/>
          <c:showSerName val="0"/>
          <c:showPercent val="0"/>
          <c:showBubbleSize val="0"/>
        </c:dLbls>
        <c:gapWidth val="100"/>
        <c:axId val="251351552"/>
        <c:axId val="252145600"/>
      </c:barChart>
      <c:catAx>
        <c:axId val="251351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5600"/>
        <c:crosses val="autoZero"/>
        <c:auto val="1"/>
        <c:lblAlgn val="ctr"/>
        <c:lblOffset val="100"/>
        <c:noMultiLvlLbl val="0"/>
      </c:catAx>
      <c:valAx>
        <c:axId val="25214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1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33-41D8-8D5B-519846A9CAF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33-41D8-8D5B-519846A9CAF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33-41D8-8D5B-519846A9CAF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33-41D8-8D5B-519846A9CAF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33-41D8-8D5B-519846A9CAF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33-41D8-8D5B-519846A9CAF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33-41D8-8D5B-519846A9CAF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33-41D8-8D5B-519846A9CAF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6C33-41D8-8D5B-519846A9CAF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6C33-41D8-8D5B-519846A9CAF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6C33-41D8-8D5B-519846A9CAF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6C33-41D8-8D5B-519846A9CAFC}"/>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6C33-41D8-8D5B-519846A9CAF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6C33-41D8-8D5B-519846A9CAF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6C33-41D8-8D5B-519846A9CAFC}"/>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2-AA53-4492-928A-80A3D6E17E88}"/>
            </c:ext>
          </c:extLst>
        </c:ser>
        <c:dLbls>
          <c:showLegendKey val="0"/>
          <c:showVal val="0"/>
          <c:showCatName val="0"/>
          <c:showSerName val="0"/>
          <c:showPercent val="0"/>
          <c:showBubbleSize val="0"/>
        </c:dLbls>
        <c:gapWidth val="100"/>
        <c:axId val="251353088"/>
        <c:axId val="252147904"/>
      </c:barChart>
      <c:catAx>
        <c:axId val="251353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2147904"/>
        <c:crosses val="autoZero"/>
        <c:auto val="1"/>
        <c:lblAlgn val="ctr"/>
        <c:lblOffset val="100"/>
        <c:noMultiLvlLbl val="0"/>
      </c:catAx>
      <c:valAx>
        <c:axId val="25214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5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DAB-4841-8135-7DA9AB7920D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DAB-4841-8135-7DA9AB7920D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AB-4841-8135-7DA9AB7920D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AB-4841-8135-7DA9AB7920D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AB-4841-8135-7DA9AB7920D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AB-4841-8135-7DA9AB7920D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AB-4841-8135-7DA9AB7920D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AB-4841-8135-7DA9AB7920D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E-4DAB-4841-8135-7DA9AB7920D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4DAB-4841-8135-7DA9AB7920D7}"/>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Лист1!$D$2</c:f>
              <c:numCache>
                <c:formatCode>General</c:formatCode>
                <c:ptCount val="1"/>
                <c:pt idx="0">
                  <c:v>4.2</c:v>
                </c:pt>
              </c:numCache>
            </c:numRef>
          </c:val>
          <c:extLst>
            <c:ext xmlns:c16="http://schemas.microsoft.com/office/drawing/2014/chart" uri="{C3380CC4-5D6E-409C-BE32-E72D297353CC}">
              <c16:uniqueId val="{00000010-4DAB-4841-8135-7DA9AB7920D7}"/>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1-4DAB-4841-8135-7DA9AB7920D7}"/>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Лист1!$F$2</c:f>
              <c:numCache>
                <c:formatCode>General</c:formatCode>
                <c:ptCount val="1"/>
                <c:pt idx="0">
                  <c:v>3</c:v>
                </c:pt>
              </c:numCache>
            </c:numRef>
          </c:val>
          <c:extLst>
            <c:ext xmlns:c16="http://schemas.microsoft.com/office/drawing/2014/chart" uri="{C3380CC4-5D6E-409C-BE32-E72D297353CC}">
              <c16:uniqueId val="{00000012-4DAB-4841-8135-7DA9AB7920D7}"/>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4DAB-4841-8135-7DA9AB7920D7}"/>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Лист1!$H$2</c:f>
              <c:numCache>
                <c:formatCode>General</c:formatCode>
                <c:ptCount val="1"/>
                <c:pt idx="0">
                  <c:v>4.0999999999999996</c:v>
                </c:pt>
              </c:numCache>
            </c:numRef>
          </c:val>
          <c:extLst>
            <c:ext xmlns:c16="http://schemas.microsoft.com/office/drawing/2014/chart" uri="{C3380CC4-5D6E-409C-BE32-E72D297353CC}">
              <c16:uniqueId val="{00000014-4DAB-4841-8135-7DA9AB7920D7}"/>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2-1D3D-45F8-A88C-836E33C83A4B}"/>
            </c:ext>
          </c:extLst>
        </c:ser>
        <c:dLbls>
          <c:showLegendKey val="0"/>
          <c:showVal val="0"/>
          <c:showCatName val="0"/>
          <c:showSerName val="0"/>
          <c:showPercent val="0"/>
          <c:showBubbleSize val="0"/>
        </c:dLbls>
        <c:gapWidth val="100"/>
        <c:axId val="251398144"/>
        <c:axId val="251626048"/>
      </c:barChart>
      <c:catAx>
        <c:axId val="251398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6048"/>
        <c:crosses val="autoZero"/>
        <c:auto val="1"/>
        <c:lblAlgn val="ctr"/>
        <c:lblOffset val="100"/>
        <c:noMultiLvlLbl val="0"/>
      </c:catAx>
      <c:valAx>
        <c:axId val="25162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398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F86C-440D-9573-BC05425A3B3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86C-440D-9573-BC05425A3B3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6C-440D-9573-BC05425A3B3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6C-440D-9573-BC05425A3B3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6C-440D-9573-BC05425A3B3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6C-440D-9573-BC05425A3B3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6C-440D-9573-BC05425A3B3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6C-440D-9573-BC05425A3B3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Лист1!$B$2</c:f>
              <c:numCache>
                <c:formatCode>General</c:formatCode>
                <c:ptCount val="1"/>
                <c:pt idx="0">
                  <c:v>2.8</c:v>
                </c:pt>
              </c:numCache>
            </c:numRef>
          </c:val>
          <c:extLst>
            <c:ext xmlns:c16="http://schemas.microsoft.com/office/drawing/2014/chart" uri="{C3380CC4-5D6E-409C-BE32-E72D297353CC}">
              <c16:uniqueId val="{0000000E-F86C-440D-9573-BC05425A3B3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F86C-440D-9573-BC05425A3B3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Лист1!$D$2</c:f>
              <c:numCache>
                <c:formatCode>General</c:formatCode>
                <c:ptCount val="1"/>
                <c:pt idx="0">
                  <c:v>3.9</c:v>
                </c:pt>
              </c:numCache>
            </c:numRef>
          </c:val>
          <c:extLst>
            <c:ext xmlns:c16="http://schemas.microsoft.com/office/drawing/2014/chart" uri="{C3380CC4-5D6E-409C-BE32-E72D297353CC}">
              <c16:uniqueId val="{00000010-F86C-440D-9573-BC05425A3B3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F86C-440D-9573-BC05425A3B3C}"/>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Лист1!$F$2</c:f>
              <c:numCache>
                <c:formatCode>General</c:formatCode>
                <c:ptCount val="1"/>
                <c:pt idx="0">
                  <c:v>2.7</c:v>
                </c:pt>
              </c:numCache>
            </c:numRef>
          </c:val>
          <c:extLst>
            <c:ext xmlns:c16="http://schemas.microsoft.com/office/drawing/2014/chart" uri="{C3380CC4-5D6E-409C-BE32-E72D297353CC}">
              <c16:uniqueId val="{00000012-F86C-440D-9573-BC05425A3B3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F86C-440D-9573-BC05425A3B3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Лист1!$H$2</c:f>
              <c:numCache>
                <c:formatCode>General</c:formatCode>
                <c:ptCount val="1"/>
                <c:pt idx="0">
                  <c:v>3.1</c:v>
                </c:pt>
              </c:numCache>
            </c:numRef>
          </c:val>
          <c:extLst>
            <c:ext xmlns:c16="http://schemas.microsoft.com/office/drawing/2014/chart" uri="{C3380CC4-5D6E-409C-BE32-E72D297353CC}">
              <c16:uniqueId val="{00000014-F86C-440D-9573-BC05425A3B3C}"/>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Лист1!$I$2</c:f>
              <c:numCache>
                <c:formatCode>General</c:formatCode>
                <c:ptCount val="1"/>
                <c:pt idx="0">
                  <c:v>3.7</c:v>
                </c:pt>
              </c:numCache>
            </c:numRef>
          </c:val>
          <c:extLst>
            <c:ext xmlns:c16="http://schemas.microsoft.com/office/drawing/2014/chart" uri="{C3380CC4-5D6E-409C-BE32-E72D297353CC}">
              <c16:uniqueId val="{00000002-EFE1-4867-AD5D-E36DBD16C210}"/>
            </c:ext>
          </c:extLst>
        </c:ser>
        <c:dLbls>
          <c:showLegendKey val="0"/>
          <c:showVal val="0"/>
          <c:showCatName val="0"/>
          <c:showSerName val="0"/>
          <c:showPercent val="0"/>
          <c:showBubbleSize val="0"/>
        </c:dLbls>
        <c:gapWidth val="100"/>
        <c:axId val="257085440"/>
        <c:axId val="251628352"/>
      </c:barChart>
      <c:catAx>
        <c:axId val="257085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28352"/>
        <c:crosses val="autoZero"/>
        <c:auto val="1"/>
        <c:lblAlgn val="ctr"/>
        <c:lblOffset val="100"/>
        <c:noMultiLvlLbl val="0"/>
      </c:catAx>
      <c:valAx>
        <c:axId val="25162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5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103-4423-955F-8DFA2C0A77E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103-4423-955F-8DFA2C0A77E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3-4423-955F-8DFA2C0A77E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3-4423-955F-8DFA2C0A77E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3-4423-955F-8DFA2C0A77E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03-4423-955F-8DFA2C0A77E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03-4423-955F-8DFA2C0A77E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03-4423-955F-8DFA2C0A77E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E-3103-4423-955F-8DFA2C0A77E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3103-4423-955F-8DFA2C0A77E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3103-4423-955F-8DFA2C0A77E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3103-4423-955F-8DFA2C0A77E1}"/>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Лист1!$F$2</c:f>
              <c:numCache>
                <c:formatCode>General</c:formatCode>
                <c:ptCount val="1"/>
                <c:pt idx="0">
                  <c:v>3</c:v>
                </c:pt>
              </c:numCache>
            </c:numRef>
          </c:val>
          <c:extLst>
            <c:ext xmlns:c16="http://schemas.microsoft.com/office/drawing/2014/chart" uri="{C3380CC4-5D6E-409C-BE32-E72D297353CC}">
              <c16:uniqueId val="{00000012-3103-4423-955F-8DFA2C0A77E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3103-4423-955F-8DFA2C0A77E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Лист1!$H$2</c:f>
              <c:numCache>
                <c:formatCode>General</c:formatCode>
                <c:ptCount val="1"/>
                <c:pt idx="0">
                  <c:v>3.2</c:v>
                </c:pt>
              </c:numCache>
            </c:numRef>
          </c:val>
          <c:extLst>
            <c:ext xmlns:c16="http://schemas.microsoft.com/office/drawing/2014/chart" uri="{C3380CC4-5D6E-409C-BE32-E72D297353CC}">
              <c16:uniqueId val="{00000014-3103-4423-955F-8DFA2C0A77E1}"/>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2-6F40-48C3-970A-19534C661EB3}"/>
            </c:ext>
          </c:extLst>
        </c:ser>
        <c:dLbls>
          <c:showLegendKey val="0"/>
          <c:showVal val="0"/>
          <c:showCatName val="0"/>
          <c:showSerName val="0"/>
          <c:showPercent val="0"/>
          <c:showBubbleSize val="0"/>
        </c:dLbls>
        <c:gapWidth val="100"/>
        <c:axId val="256995328"/>
        <c:axId val="251630656"/>
      </c:barChart>
      <c:catAx>
        <c:axId val="256995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0656"/>
        <c:crosses val="autoZero"/>
        <c:auto val="1"/>
        <c:lblAlgn val="ctr"/>
        <c:lblOffset val="100"/>
        <c:noMultiLvlLbl val="0"/>
      </c:catAx>
      <c:valAx>
        <c:axId val="25163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5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D87E-4ACC-8C79-1E63F432CB3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87E-4ACC-8C79-1E63F432CB3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7E-4ACC-8C79-1E63F432CB3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7E-4ACC-8C79-1E63F432CB3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7E-4ACC-8C79-1E63F432CB3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7E-4ACC-8C79-1E63F432CB3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7E-4ACC-8C79-1E63F432CB3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7E-4ACC-8C79-1E63F432CB3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Лист1!$B$2</c:f>
              <c:numCache>
                <c:formatCode>General</c:formatCode>
                <c:ptCount val="1"/>
                <c:pt idx="0">
                  <c:v>2.9</c:v>
                </c:pt>
              </c:numCache>
            </c:numRef>
          </c:val>
          <c:extLst>
            <c:ext xmlns:c16="http://schemas.microsoft.com/office/drawing/2014/chart" uri="{C3380CC4-5D6E-409C-BE32-E72D297353CC}">
              <c16:uniqueId val="{0000000E-D87E-4ACC-8C79-1E63F432CB3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D87E-4ACC-8C79-1E63F432CB3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D87E-4ACC-8C79-1E63F432CB3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Лист1!$E$2</c:f>
              <c:numCache>
                <c:formatCode>General</c:formatCode>
                <c:ptCount val="1"/>
                <c:pt idx="0">
                  <c:v>3.3</c:v>
                </c:pt>
              </c:numCache>
            </c:numRef>
          </c:val>
          <c:extLst>
            <c:ext xmlns:c16="http://schemas.microsoft.com/office/drawing/2014/chart" uri="{C3380CC4-5D6E-409C-BE32-E72D297353CC}">
              <c16:uniqueId val="{00000011-D87E-4ACC-8C79-1E63F432CB3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Лист1!$F$2</c:f>
              <c:numCache>
                <c:formatCode>General</c:formatCode>
                <c:ptCount val="1"/>
                <c:pt idx="0">
                  <c:v>3.2</c:v>
                </c:pt>
              </c:numCache>
            </c:numRef>
          </c:val>
          <c:extLst>
            <c:ext xmlns:c16="http://schemas.microsoft.com/office/drawing/2014/chart" uri="{C3380CC4-5D6E-409C-BE32-E72D297353CC}">
              <c16:uniqueId val="{00000012-D87E-4ACC-8C79-1E63F432CB3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D87E-4ACC-8C79-1E63F432CB3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Лист1!$H$2</c:f>
              <c:numCache>
                <c:formatCode>General</c:formatCode>
                <c:ptCount val="1"/>
                <c:pt idx="0">
                  <c:v>2.8</c:v>
                </c:pt>
              </c:numCache>
            </c:numRef>
          </c:val>
          <c:extLst>
            <c:ext xmlns:c16="http://schemas.microsoft.com/office/drawing/2014/chart" uri="{C3380CC4-5D6E-409C-BE32-E72D297353CC}">
              <c16:uniqueId val="{00000014-D87E-4ACC-8C79-1E63F432CB3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Лист1!$I$2</c:f>
              <c:numCache>
                <c:formatCode>General</c:formatCode>
                <c:ptCount val="1"/>
                <c:pt idx="0">
                  <c:v>3.8</c:v>
                </c:pt>
              </c:numCache>
            </c:numRef>
          </c:val>
          <c:extLst>
            <c:ext xmlns:c16="http://schemas.microsoft.com/office/drawing/2014/chart" uri="{C3380CC4-5D6E-409C-BE32-E72D297353CC}">
              <c16:uniqueId val="{00000002-B806-4286-8BA3-940EC465D4B3}"/>
            </c:ext>
          </c:extLst>
        </c:ser>
        <c:dLbls>
          <c:showLegendKey val="0"/>
          <c:showVal val="0"/>
          <c:showCatName val="0"/>
          <c:showSerName val="0"/>
          <c:showPercent val="0"/>
          <c:showBubbleSize val="0"/>
        </c:dLbls>
        <c:gapWidth val="100"/>
        <c:axId val="256997376"/>
        <c:axId val="251632960"/>
      </c:barChart>
      <c:catAx>
        <c:axId val="25699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1632960"/>
        <c:crosses val="autoZero"/>
        <c:auto val="1"/>
        <c:lblAlgn val="ctr"/>
        <c:lblOffset val="100"/>
        <c:noMultiLvlLbl val="0"/>
      </c:catAx>
      <c:valAx>
        <c:axId val="25163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6997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97339859544578"/>
          <c:y val="0.12058820072864027"/>
          <c:w val="0.37174292402638864"/>
          <c:h val="0.82116347396873912"/>
        </c:manualLayout>
      </c:layout>
      <c:doughnutChart>
        <c:varyColors val="1"/>
        <c:ser>
          <c:idx val="0"/>
          <c:order val="0"/>
          <c:tx>
            <c:strRef>
              <c:f>Foaie1!$B$1</c:f>
              <c:strCache>
                <c:ptCount val="1"/>
                <c:pt idx="0">
                  <c:v>Ani de studii</c:v>
                </c:pt>
              </c:strCache>
            </c:strRef>
          </c:tx>
          <c:dLbls>
            <c:dLbl>
              <c:idx val="0"/>
              <c:tx>
                <c:rich>
                  <a:bodyPr/>
                  <a:lstStyle/>
                  <a:p>
                    <a:fld id="{6B29BF4A-9011-4D8E-939C-F3E8D8813013}"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08-4DA5-B450-28FDA03AD3E1}"/>
                </c:ext>
              </c:extLst>
            </c:dLbl>
            <c:dLbl>
              <c:idx val="1"/>
              <c:tx>
                <c:rich>
                  <a:bodyPr/>
                  <a:lstStyle/>
                  <a:p>
                    <a:fld id="{43EC89B6-CB30-49E9-8616-36CB78B57CBF}"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08-4DA5-B450-28FDA03AD3E1}"/>
                </c:ext>
              </c:extLst>
            </c:dLbl>
            <c:dLbl>
              <c:idx val="2"/>
              <c:tx>
                <c:rich>
                  <a:bodyPr/>
                  <a:lstStyle/>
                  <a:p>
                    <a:fld id="{DE5908DC-2F85-4B8D-84EF-E2F371135474}"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08-4DA5-B450-28FDA03AD3E1}"/>
                </c:ext>
              </c:extLst>
            </c:dLbl>
            <c:dLbl>
              <c:idx val="3"/>
              <c:layout>
                <c:manualLayout>
                  <c:x val="-1.3513513513513514E-2"/>
                  <c:y val="-9.9502487562189053E-3"/>
                </c:manualLayout>
              </c:layout>
              <c:tx>
                <c:rich>
                  <a:bodyPr/>
                  <a:lstStyle/>
                  <a:p>
                    <a:fld id="{354A8EC5-C4FC-445F-A5FF-CD506870E83A}"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08-4DA5-B450-28FDA03AD3E1}"/>
                </c:ext>
              </c:extLst>
            </c:dLbl>
            <c:dLbl>
              <c:idx val="4"/>
              <c:layout>
                <c:manualLayout>
                  <c:x val="1.9144144144144063E-2"/>
                  <c:y val="9.9502487562189053E-3"/>
                </c:manualLayout>
              </c:layout>
              <c:tx>
                <c:rich>
                  <a:bodyPr/>
                  <a:lstStyle/>
                  <a:p>
                    <a:fld id="{3B8F9943-04A8-48C2-87E2-B3B935C84326}"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508-4DA5-B450-28FDA03AD3E1}"/>
                </c:ext>
              </c:extLst>
            </c:dLbl>
            <c:dLbl>
              <c:idx val="5"/>
              <c:layout>
                <c:manualLayout>
                  <c:x val="5.6306306306306304E-3"/>
                  <c:y val="-1.9900497512437811E-2"/>
                </c:manualLayout>
              </c:layout>
              <c:tx>
                <c:rich>
                  <a:bodyPr/>
                  <a:lstStyle/>
                  <a:p>
                    <a:fld id="{370BE633-6DB3-4962-A57B-DF99BBDCC07C}"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508-4DA5-B450-28FDA03AD3E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Foaie1!$A$2:$A$6</c:f>
              <c:strCache>
                <c:ptCount val="5"/>
                <c:pt idx="0">
                  <c:v>1</c:v>
                </c:pt>
                <c:pt idx="1">
                  <c:v>2</c:v>
                </c:pt>
                <c:pt idx="2">
                  <c:v>3</c:v>
                </c:pt>
                <c:pt idx="3">
                  <c:v>4 (5)</c:v>
                </c:pt>
                <c:pt idx="4">
                  <c:v>2 masterat</c:v>
                </c:pt>
              </c:strCache>
            </c:strRef>
          </c:cat>
          <c:val>
            <c:numRef>
              <c:f>Foaie1!$B$2:$B$6</c:f>
              <c:numCache>
                <c:formatCode>0.0%</c:formatCode>
                <c:ptCount val="5"/>
                <c:pt idx="0">
                  <c:v>0.375</c:v>
                </c:pt>
                <c:pt idx="1">
                  <c:v>0.26700000000000002</c:v>
                </c:pt>
                <c:pt idx="2">
                  <c:v>0.223</c:v>
                </c:pt>
                <c:pt idx="3">
                  <c:v>7.0999999999999994E-2</c:v>
                </c:pt>
                <c:pt idx="4">
                  <c:v>6.4000000000000001E-2</c:v>
                </c:pt>
              </c:numCache>
            </c:numRef>
          </c:val>
          <c:extLst>
            <c:ext xmlns:c16="http://schemas.microsoft.com/office/drawing/2014/chart" uri="{C3380CC4-5D6E-409C-BE32-E72D297353CC}">
              <c16:uniqueId val="{00000000-A1DF-4156-A82A-E1BCE1B14C88}"/>
            </c:ext>
          </c:extLst>
        </c:ser>
        <c:dLbls>
          <c:showLegendKey val="0"/>
          <c:showVal val="0"/>
          <c:showCatName val="0"/>
          <c:showSerName val="0"/>
          <c:showPercent val="1"/>
          <c:showBubbleSize val="0"/>
          <c:showLeaderLines val="1"/>
        </c:dLbls>
        <c:firstSliceAng val="0"/>
        <c:holeSize val="50"/>
      </c:doughnutChart>
    </c:plotArea>
    <c:legend>
      <c:legendPos val="t"/>
      <c:layout>
        <c:manualLayout>
          <c:xMode val="edge"/>
          <c:yMode val="edge"/>
          <c:x val="0.20252012839611264"/>
          <c:y val="2.9850746268656716E-2"/>
          <c:w val="0.54315785273462436"/>
          <c:h val="9.9099776707016099E-2"/>
        </c:manualLayout>
      </c:layout>
      <c:overlay val="0"/>
    </c:legend>
    <c:plotVisOnly val="1"/>
    <c:dispBlanksAs val="gap"/>
    <c:showDLblsOverMax val="0"/>
  </c:chart>
  <c:txPr>
    <a:bodyPr/>
    <a:lstStyle/>
    <a:p>
      <a:pPr>
        <a:defRPr sz="2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E4A-4629-8EC5-29475713555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E4A-4629-8EC5-29475713555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4A-4629-8EC5-29475713555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4A-4629-8EC5-29475713555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4A-4629-8EC5-29475713555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4A-4629-8EC5-29475713555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4A-4629-8EC5-29475713555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4A-4629-8EC5-29475713555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3E4A-4629-8EC5-294757135553}"/>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F-3E4A-4629-8EC5-294757135553}"/>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3E4A-4629-8EC5-294757135553}"/>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3E4A-4629-8EC5-294757135553}"/>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Лист1!$F$2</c:f>
              <c:numCache>
                <c:formatCode>General</c:formatCode>
                <c:ptCount val="1"/>
                <c:pt idx="0">
                  <c:v>2.9</c:v>
                </c:pt>
              </c:numCache>
            </c:numRef>
          </c:val>
          <c:extLst>
            <c:ext xmlns:c16="http://schemas.microsoft.com/office/drawing/2014/chart" uri="{C3380CC4-5D6E-409C-BE32-E72D297353CC}">
              <c16:uniqueId val="{00000012-3E4A-4629-8EC5-29475713555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Лист1!$G$2</c:f>
              <c:numCache>
                <c:formatCode>General</c:formatCode>
                <c:ptCount val="1"/>
                <c:pt idx="0">
                  <c:v>4.8</c:v>
                </c:pt>
              </c:numCache>
            </c:numRef>
          </c:val>
          <c:extLst>
            <c:ext xmlns:c16="http://schemas.microsoft.com/office/drawing/2014/chart" uri="{C3380CC4-5D6E-409C-BE32-E72D297353CC}">
              <c16:uniqueId val="{00000013-3E4A-4629-8EC5-29475713555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Лист1!$H$2</c:f>
              <c:numCache>
                <c:formatCode>General</c:formatCode>
                <c:ptCount val="1"/>
                <c:pt idx="0">
                  <c:v>2.6</c:v>
                </c:pt>
              </c:numCache>
            </c:numRef>
          </c:val>
          <c:extLst>
            <c:ext xmlns:c16="http://schemas.microsoft.com/office/drawing/2014/chart" uri="{C3380CC4-5D6E-409C-BE32-E72D297353CC}">
              <c16:uniqueId val="{00000014-3E4A-4629-8EC5-294757135553}"/>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Лист1!$I$2</c:f>
              <c:numCache>
                <c:formatCode>General</c:formatCode>
                <c:ptCount val="1"/>
                <c:pt idx="0">
                  <c:v>3.8</c:v>
                </c:pt>
              </c:numCache>
            </c:numRef>
          </c:val>
          <c:extLst>
            <c:ext xmlns:c16="http://schemas.microsoft.com/office/drawing/2014/chart" uri="{C3380CC4-5D6E-409C-BE32-E72D297353CC}">
              <c16:uniqueId val="{00000002-1706-4932-BE10-A8978D437C91}"/>
            </c:ext>
          </c:extLst>
        </c:ser>
        <c:dLbls>
          <c:showLegendKey val="0"/>
          <c:showVal val="0"/>
          <c:showCatName val="0"/>
          <c:showSerName val="0"/>
          <c:showPercent val="0"/>
          <c:showBubbleSize val="0"/>
        </c:dLbls>
        <c:gapWidth val="100"/>
        <c:axId val="257089024"/>
        <c:axId val="257468672"/>
      </c:barChart>
      <c:catAx>
        <c:axId val="257089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68672"/>
        <c:crosses val="autoZero"/>
        <c:auto val="1"/>
        <c:lblAlgn val="ctr"/>
        <c:lblOffset val="100"/>
        <c:noMultiLvlLbl val="0"/>
      </c:catAx>
      <c:valAx>
        <c:axId val="25746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089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Лист1!$B$2:$B$5</c:f>
              <c:numCache>
                <c:formatCode>General</c:formatCode>
                <c:ptCount val="4"/>
                <c:pt idx="0" formatCode="###0.0">
                  <c:v>3.9785202863961815</c:v>
                </c:pt>
                <c:pt idx="1">
                  <c:v>4.2</c:v>
                </c:pt>
                <c:pt idx="2">
                  <c:v>4.2</c:v>
                </c:pt>
                <c:pt idx="3">
                  <c:v>3.9</c:v>
                </c:pt>
              </c:numCache>
            </c:numRef>
          </c:val>
          <c:extLst>
            <c:ext xmlns:c16="http://schemas.microsoft.com/office/drawing/2014/chart" uri="{C3380CC4-5D6E-409C-BE32-E72D297353CC}">
              <c16:uniqueId val="{00000000-B8DF-4091-997E-FF064610EF07}"/>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Лист1!$C$2:$C$5</c:f>
              <c:numCache>
                <c:formatCode>General</c:formatCode>
                <c:ptCount val="4"/>
                <c:pt idx="0" formatCode="###0.0">
                  <c:v>3.9576059850374063</c:v>
                </c:pt>
                <c:pt idx="1">
                  <c:v>4.0999999999999996</c:v>
                </c:pt>
                <c:pt idx="2">
                  <c:v>4.3</c:v>
                </c:pt>
                <c:pt idx="3">
                  <c:v>3.7</c:v>
                </c:pt>
              </c:numCache>
            </c:numRef>
          </c:val>
          <c:extLst>
            <c:ext xmlns:c16="http://schemas.microsoft.com/office/drawing/2014/chart" uri="{C3380CC4-5D6E-409C-BE32-E72D297353CC}">
              <c16:uniqueId val="{00000001-B8DF-4091-997E-FF064610EF07}"/>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Лист1!$D$2:$D$5</c:f>
              <c:numCache>
                <c:formatCode>General</c:formatCode>
                <c:ptCount val="4"/>
                <c:pt idx="0" formatCode="###0.0">
                  <c:v>4.4076738609112711</c:v>
                </c:pt>
                <c:pt idx="1">
                  <c:v>4.5</c:v>
                </c:pt>
                <c:pt idx="2">
                  <c:v>4.4000000000000004</c:v>
                </c:pt>
                <c:pt idx="3">
                  <c:v>4.2</c:v>
                </c:pt>
              </c:numCache>
            </c:numRef>
          </c:val>
          <c:extLst>
            <c:ext xmlns:c16="http://schemas.microsoft.com/office/drawing/2014/chart" uri="{C3380CC4-5D6E-409C-BE32-E72D297353CC}">
              <c16:uniqueId val="{00000002-B8DF-4091-997E-FF064610EF07}"/>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Лист1!$E$2:$E$5</c:f>
              <c:numCache>
                <c:formatCode>General</c:formatCode>
                <c:ptCount val="4"/>
                <c:pt idx="0" formatCode="###0.0">
                  <c:v>4.1694915254237293</c:v>
                </c:pt>
                <c:pt idx="1">
                  <c:v>4.3</c:v>
                </c:pt>
                <c:pt idx="2">
                  <c:v>4.3</c:v>
                </c:pt>
                <c:pt idx="3">
                  <c:v>4</c:v>
                </c:pt>
              </c:numCache>
            </c:numRef>
          </c:val>
          <c:extLst>
            <c:ext xmlns:c16="http://schemas.microsoft.com/office/drawing/2014/chart" uri="{C3380CC4-5D6E-409C-BE32-E72D297353CC}">
              <c16:uniqueId val="{00000003-B8DF-4091-997E-FF064610EF07}"/>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Лист1!$F$2:$F$5</c:f>
              <c:numCache>
                <c:formatCode>General</c:formatCode>
                <c:ptCount val="4"/>
                <c:pt idx="0" formatCode="###0.0">
                  <c:v>4.1121951219512196</c:v>
                </c:pt>
                <c:pt idx="1">
                  <c:v>4.3</c:v>
                </c:pt>
                <c:pt idx="2">
                  <c:v>4.4000000000000004</c:v>
                </c:pt>
                <c:pt idx="3">
                  <c:v>4</c:v>
                </c:pt>
              </c:numCache>
            </c:numRef>
          </c:val>
          <c:extLst>
            <c:ext xmlns:c16="http://schemas.microsoft.com/office/drawing/2014/chart" uri="{C3380CC4-5D6E-409C-BE32-E72D297353CC}">
              <c16:uniqueId val="{00000004-B8DF-4091-997E-FF064610EF07}"/>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2022-2023</c:v>
                </c:pt>
                <c:pt idx="1">
                  <c:v>2021-2022</c:v>
                </c:pt>
                <c:pt idx="2">
                  <c:v>2020-2021</c:v>
                </c:pt>
                <c:pt idx="3">
                  <c:v>2019-2020</c:v>
                </c:pt>
              </c:strCache>
            </c:strRef>
          </c:cat>
          <c:val>
            <c:numRef>
              <c:f>Лист1!$G$2:$G$5</c:f>
              <c:numCache>
                <c:formatCode>General</c:formatCode>
                <c:ptCount val="4"/>
                <c:pt idx="0" formatCode="###0.0">
                  <c:v>4.19559902200489</c:v>
                </c:pt>
                <c:pt idx="1">
                  <c:v>4.2</c:v>
                </c:pt>
                <c:pt idx="2">
                  <c:v>4.4000000000000004</c:v>
                </c:pt>
                <c:pt idx="3">
                  <c:v>4</c:v>
                </c:pt>
              </c:numCache>
            </c:numRef>
          </c:val>
          <c:extLst>
            <c:ext xmlns:c16="http://schemas.microsoft.com/office/drawing/2014/chart" uri="{C3380CC4-5D6E-409C-BE32-E72D297353CC}">
              <c16:uniqueId val="{00000005-B8DF-4091-997E-FF064610EF07}"/>
            </c:ext>
          </c:extLst>
        </c:ser>
        <c:dLbls>
          <c:showLegendKey val="0"/>
          <c:showVal val="1"/>
          <c:showCatName val="0"/>
          <c:showSerName val="0"/>
          <c:showPercent val="0"/>
          <c:showBubbleSize val="0"/>
        </c:dLbls>
        <c:gapWidth val="150"/>
        <c:overlap val="-25"/>
        <c:axId val="257514496"/>
        <c:axId val="257471552"/>
      </c:barChart>
      <c:catAx>
        <c:axId val="2575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57471552"/>
        <c:crosses val="autoZero"/>
        <c:auto val="1"/>
        <c:lblAlgn val="ctr"/>
        <c:lblOffset val="100"/>
        <c:noMultiLvlLbl val="0"/>
      </c:catAx>
      <c:valAx>
        <c:axId val="257471552"/>
        <c:scaling>
          <c:orientation val="minMax"/>
        </c:scaling>
        <c:delete val="1"/>
        <c:axPos val="l"/>
        <c:numFmt formatCode="###0.0" sourceLinked="1"/>
        <c:majorTickMark val="none"/>
        <c:minorTickMark val="none"/>
        <c:tickLblPos val="nextTo"/>
        <c:crossAx val="257514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120E-4930-9BBE-EDDE3E3E3A8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120E-4930-9BBE-EDDE3E3E3A8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0E-4930-9BBE-EDDE3E3E3A8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0E-4930-9BBE-EDDE3E3E3A8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0E-4930-9BBE-EDDE3E3E3A8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0E-4930-9BBE-EDDE3E3E3A8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0E-4930-9BBE-EDDE3E3E3A8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0E-4930-9BBE-EDDE3E3E3A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E-120E-4930-9BBE-EDDE3E3E3A8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120E-4930-9BBE-EDDE3E3E3A8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120E-4930-9BBE-EDDE3E3E3A8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Лист1!$E$2</c:f>
              <c:numCache>
                <c:formatCode>General</c:formatCode>
                <c:ptCount val="1"/>
                <c:pt idx="0">
                  <c:v>4.2</c:v>
                </c:pt>
              </c:numCache>
            </c:numRef>
          </c:val>
          <c:extLst>
            <c:ext xmlns:c16="http://schemas.microsoft.com/office/drawing/2014/chart" uri="{C3380CC4-5D6E-409C-BE32-E72D297353CC}">
              <c16:uniqueId val="{00000011-120E-4930-9BBE-EDDE3E3E3A8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Лист1!$F$2</c:f>
              <c:numCache>
                <c:formatCode>General</c:formatCode>
                <c:ptCount val="1"/>
                <c:pt idx="0">
                  <c:v>3.4</c:v>
                </c:pt>
              </c:numCache>
            </c:numRef>
          </c:val>
          <c:extLst>
            <c:ext xmlns:c16="http://schemas.microsoft.com/office/drawing/2014/chart" uri="{C3380CC4-5D6E-409C-BE32-E72D297353CC}">
              <c16:uniqueId val="{00000012-120E-4930-9BBE-EDDE3E3E3A8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120E-4930-9BBE-EDDE3E3E3A8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120E-4930-9BBE-EDDE3E3E3A8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2-27D4-409D-B526-2244E137B579}"/>
            </c:ext>
          </c:extLst>
        </c:ser>
        <c:dLbls>
          <c:showLegendKey val="0"/>
          <c:showVal val="0"/>
          <c:showCatName val="0"/>
          <c:showSerName val="0"/>
          <c:showPercent val="0"/>
          <c:showBubbleSize val="0"/>
        </c:dLbls>
        <c:gapWidth val="100"/>
        <c:axId val="258506240"/>
        <c:axId val="257473856"/>
      </c:barChart>
      <c:catAx>
        <c:axId val="258506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473856"/>
        <c:crosses val="autoZero"/>
        <c:auto val="1"/>
        <c:lblAlgn val="ctr"/>
        <c:lblOffset val="100"/>
        <c:noMultiLvlLbl val="0"/>
      </c:catAx>
      <c:valAx>
        <c:axId val="25747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506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7F2B-4E25-B662-646B364A7DA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F2B-4E25-B662-646B364A7DA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2B-4E25-B662-646B364A7DA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2B-4E25-B662-646B364A7DA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2B-4E25-B662-646B364A7DA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2B-4E25-B662-646B364A7DA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2B-4E25-B662-646B364A7DA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2B-4E25-B662-646B364A7DA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Лист1!$B$2</c:f>
              <c:numCache>
                <c:formatCode>General</c:formatCode>
                <c:ptCount val="1"/>
                <c:pt idx="0">
                  <c:v>2.8</c:v>
                </c:pt>
              </c:numCache>
            </c:numRef>
          </c:val>
          <c:extLst>
            <c:ext xmlns:c16="http://schemas.microsoft.com/office/drawing/2014/chart" uri="{C3380CC4-5D6E-409C-BE32-E72D297353CC}">
              <c16:uniqueId val="{0000000E-7F2B-4E25-B662-646B364A7DA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7F2B-4E25-B662-646B364A7DA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7F2B-4E25-B662-646B364A7DA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7F2B-4E25-B662-646B364A7DA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Лист1!$F$2</c:f>
              <c:numCache>
                <c:formatCode>General</c:formatCode>
                <c:ptCount val="1"/>
                <c:pt idx="0">
                  <c:v>3.3</c:v>
                </c:pt>
              </c:numCache>
            </c:numRef>
          </c:val>
          <c:extLst>
            <c:ext xmlns:c16="http://schemas.microsoft.com/office/drawing/2014/chart" uri="{C3380CC4-5D6E-409C-BE32-E72D297353CC}">
              <c16:uniqueId val="{00000012-7F2B-4E25-B662-646B364A7DA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7F2B-4E25-B662-646B364A7DA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7F2B-4E25-B662-646B364A7DA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Лист1!$I$2</c:f>
              <c:numCache>
                <c:formatCode>General</c:formatCode>
                <c:ptCount val="1"/>
                <c:pt idx="0">
                  <c:v>4</c:v>
                </c:pt>
              </c:numCache>
            </c:numRef>
          </c:val>
          <c:extLst>
            <c:ext xmlns:c16="http://schemas.microsoft.com/office/drawing/2014/chart" uri="{C3380CC4-5D6E-409C-BE32-E72D297353CC}">
              <c16:uniqueId val="{00000002-FCA4-4626-BDAC-BEEDF4442DB4}"/>
            </c:ext>
          </c:extLst>
        </c:ser>
        <c:dLbls>
          <c:showLegendKey val="0"/>
          <c:showVal val="0"/>
          <c:showCatName val="0"/>
          <c:showSerName val="0"/>
          <c:showPercent val="0"/>
          <c:showBubbleSize val="0"/>
        </c:dLbls>
        <c:gapWidth val="100"/>
        <c:axId val="257892352"/>
        <c:axId val="258320640"/>
      </c:barChart>
      <c:catAx>
        <c:axId val="25789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0640"/>
        <c:crosses val="autoZero"/>
        <c:auto val="1"/>
        <c:lblAlgn val="ctr"/>
        <c:lblOffset val="100"/>
        <c:noMultiLvlLbl val="0"/>
      </c:catAx>
      <c:valAx>
        <c:axId val="25832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7892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B5A-4A87-932C-5F075CF03E4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B5A-4A87-932C-5F075CF03E4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5A-4A87-932C-5F075CF03E4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A-4A87-932C-5F075CF03E4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5A-4A87-932C-5F075CF03E4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5A-4A87-932C-5F075CF03E4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5A-4A87-932C-5F075CF03E4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5A-4A87-932C-5F075CF03E4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4B5A-4A87-932C-5F075CF03E4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4B5A-4A87-932C-5F075CF03E4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4B5A-4A87-932C-5F075CF03E4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4B5A-4A87-932C-5F075CF03E4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4B5A-4A87-932C-5F075CF03E4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4B5A-4A87-932C-5F075CF03E4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4B5A-4A87-932C-5F075CF03E4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2-FD7F-4564-8C2C-9874526C7D6A}"/>
            </c:ext>
          </c:extLst>
        </c:ser>
        <c:dLbls>
          <c:showLegendKey val="0"/>
          <c:showVal val="0"/>
          <c:showCatName val="0"/>
          <c:showSerName val="0"/>
          <c:showPercent val="0"/>
          <c:showBubbleSize val="0"/>
        </c:dLbls>
        <c:gapWidth val="100"/>
        <c:axId val="258101248"/>
        <c:axId val="258322944"/>
      </c:barChart>
      <c:catAx>
        <c:axId val="258101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2944"/>
        <c:crosses val="autoZero"/>
        <c:auto val="1"/>
        <c:lblAlgn val="ctr"/>
        <c:lblOffset val="100"/>
        <c:noMultiLvlLbl val="0"/>
      </c:catAx>
      <c:valAx>
        <c:axId val="25832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101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586-49A6-A11E-F08E0AF69DD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586-49A6-A11E-F08E0AF69DD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86-49A6-A11E-F08E0AF69DD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86-49A6-A11E-F08E0AF69DD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86-49A6-A11E-F08E0AF69DD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86-49A6-A11E-F08E0AF69DD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86-49A6-A11E-F08E0AF69DD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86-49A6-A11E-F08E0AF69D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Лист1!$B$2</c:f>
              <c:numCache>
                <c:formatCode>General</c:formatCode>
                <c:ptCount val="1"/>
                <c:pt idx="0">
                  <c:v>3.2</c:v>
                </c:pt>
              </c:numCache>
            </c:numRef>
          </c:val>
          <c:extLst>
            <c:ext xmlns:c16="http://schemas.microsoft.com/office/drawing/2014/chart" uri="{C3380CC4-5D6E-409C-BE32-E72D297353CC}">
              <c16:uniqueId val="{0000000E-6586-49A6-A11E-F08E0AF69DD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6586-49A6-A11E-F08E0AF69DD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6586-49A6-A11E-F08E0AF69DD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6586-49A6-A11E-F08E0AF69DD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Лист1!$F$2</c:f>
              <c:numCache>
                <c:formatCode>General</c:formatCode>
                <c:ptCount val="1"/>
                <c:pt idx="0">
                  <c:v>3.7</c:v>
                </c:pt>
              </c:numCache>
            </c:numRef>
          </c:val>
          <c:extLst>
            <c:ext xmlns:c16="http://schemas.microsoft.com/office/drawing/2014/chart" uri="{C3380CC4-5D6E-409C-BE32-E72D297353CC}">
              <c16:uniqueId val="{00000012-6586-49A6-A11E-F08E0AF69DD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6586-49A6-A11E-F08E0AF69DD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6586-49A6-A11E-F08E0AF69DD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2-3E75-4D13-9503-737901A9F2DD}"/>
            </c:ext>
          </c:extLst>
        </c:ser>
        <c:dLbls>
          <c:showLegendKey val="0"/>
          <c:showVal val="0"/>
          <c:showCatName val="0"/>
          <c:showSerName val="0"/>
          <c:showPercent val="0"/>
          <c:showBubbleSize val="0"/>
        </c:dLbls>
        <c:gapWidth val="100"/>
        <c:axId val="258056704"/>
        <c:axId val="258325248"/>
      </c:barChart>
      <c:catAx>
        <c:axId val="25805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325248"/>
        <c:crosses val="autoZero"/>
        <c:auto val="1"/>
        <c:lblAlgn val="ctr"/>
        <c:lblOffset val="100"/>
        <c:noMultiLvlLbl val="0"/>
      </c:catAx>
      <c:valAx>
        <c:axId val="25832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805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89D-4C37-AF8F-19425FC0BB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89D-4C37-AF8F-19425FC0BB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9D-4C37-AF8F-19425FC0BB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9D-4C37-AF8F-19425FC0BB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9D-4C37-AF8F-19425FC0BB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9D-4C37-AF8F-19425FC0BB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9D-4C37-AF8F-19425FC0BB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9D-4C37-AF8F-19425FC0BB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Лист1!$B$2</c:f>
              <c:numCache>
                <c:formatCode>General</c:formatCode>
                <c:ptCount val="1"/>
                <c:pt idx="0">
                  <c:v>3</c:v>
                </c:pt>
              </c:numCache>
            </c:numRef>
          </c:val>
          <c:extLst>
            <c:ext xmlns:c16="http://schemas.microsoft.com/office/drawing/2014/chart" uri="{C3380CC4-5D6E-409C-BE32-E72D297353CC}">
              <c16:uniqueId val="{0000000E-389D-4C37-AF8F-19425FC0BBB1}"/>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389D-4C37-AF8F-19425FC0BBB1}"/>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Лист1!$D$2</c:f>
              <c:numCache>
                <c:formatCode>General</c:formatCode>
                <c:ptCount val="1"/>
                <c:pt idx="0">
                  <c:v>4.2</c:v>
                </c:pt>
              </c:numCache>
            </c:numRef>
          </c:val>
          <c:extLst>
            <c:ext xmlns:c16="http://schemas.microsoft.com/office/drawing/2014/chart" uri="{C3380CC4-5D6E-409C-BE32-E72D297353CC}">
              <c16:uniqueId val="{00000010-389D-4C37-AF8F-19425FC0BBB1}"/>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11-389D-4C37-AF8F-19425FC0BBB1}"/>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Лист1!$F$2</c:f>
              <c:numCache>
                <c:formatCode>General</c:formatCode>
                <c:ptCount val="1"/>
                <c:pt idx="0">
                  <c:v>3.3</c:v>
                </c:pt>
              </c:numCache>
            </c:numRef>
          </c:val>
          <c:extLst>
            <c:ext xmlns:c16="http://schemas.microsoft.com/office/drawing/2014/chart" uri="{C3380CC4-5D6E-409C-BE32-E72D297353CC}">
              <c16:uniqueId val="{00000012-389D-4C37-AF8F-19425FC0BB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389D-4C37-AF8F-19425FC0BB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389D-4C37-AF8F-19425FC0BBB1}"/>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Лист1!$I$2</c:f>
              <c:numCache>
                <c:formatCode>General</c:formatCode>
                <c:ptCount val="1"/>
                <c:pt idx="0">
                  <c:v>4.0999999999999996</c:v>
                </c:pt>
              </c:numCache>
            </c:numRef>
          </c:val>
          <c:extLst>
            <c:ext xmlns:c16="http://schemas.microsoft.com/office/drawing/2014/chart" uri="{C3380CC4-5D6E-409C-BE32-E72D297353CC}">
              <c16:uniqueId val="{00000002-4312-49AE-8F9A-69FC7DEA2F94}"/>
            </c:ext>
          </c:extLst>
        </c:ser>
        <c:dLbls>
          <c:showLegendKey val="0"/>
          <c:showVal val="0"/>
          <c:showCatName val="0"/>
          <c:showSerName val="0"/>
          <c:showPercent val="0"/>
          <c:showBubbleSize val="0"/>
        </c:dLbls>
        <c:gapWidth val="100"/>
        <c:axId val="259598336"/>
        <c:axId val="259007616"/>
      </c:barChart>
      <c:catAx>
        <c:axId val="259598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007616"/>
        <c:crosses val="autoZero"/>
        <c:auto val="1"/>
        <c:lblAlgn val="ctr"/>
        <c:lblOffset val="100"/>
        <c:noMultiLvlLbl val="0"/>
      </c:catAx>
      <c:valAx>
        <c:axId val="25900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59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300E-4FED-A083-A01F65CF3AF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00E-4FED-A083-A01F65CF3AF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0E-4FED-A083-A01F65CF3AF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0E-4FED-A083-A01F65CF3AF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0E-4FED-A083-A01F65CF3AF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0E-4FED-A083-A01F65CF3AF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0E-4FED-A083-A01F65CF3AF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0E-4FED-A083-A01F65CF3AF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Лист1!$B$2</c:f>
              <c:numCache>
                <c:formatCode>General</c:formatCode>
                <c:ptCount val="1"/>
                <c:pt idx="0">
                  <c:v>3.2</c:v>
                </c:pt>
              </c:numCache>
            </c:numRef>
          </c:val>
          <c:extLst>
            <c:ext xmlns:c16="http://schemas.microsoft.com/office/drawing/2014/chart" uri="{C3380CC4-5D6E-409C-BE32-E72D297353CC}">
              <c16:uniqueId val="{0000000E-300E-4FED-A083-A01F65CF3AF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300E-4FED-A083-A01F65CF3AF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Лист1!$D$2</c:f>
              <c:numCache>
                <c:formatCode>General</c:formatCode>
                <c:ptCount val="1"/>
                <c:pt idx="0">
                  <c:v>4.3</c:v>
                </c:pt>
              </c:numCache>
            </c:numRef>
          </c:val>
          <c:extLst>
            <c:ext xmlns:c16="http://schemas.microsoft.com/office/drawing/2014/chart" uri="{C3380CC4-5D6E-409C-BE32-E72D297353CC}">
              <c16:uniqueId val="{00000010-300E-4FED-A083-A01F65CF3AF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1-300E-4FED-A083-A01F65CF3AF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Лист1!$F$2</c:f>
              <c:numCache>
                <c:formatCode>General</c:formatCode>
                <c:ptCount val="1"/>
                <c:pt idx="0">
                  <c:v>3.4</c:v>
                </c:pt>
              </c:numCache>
            </c:numRef>
          </c:val>
          <c:extLst>
            <c:ext xmlns:c16="http://schemas.microsoft.com/office/drawing/2014/chart" uri="{C3380CC4-5D6E-409C-BE32-E72D297353CC}">
              <c16:uniqueId val="{00000012-300E-4FED-A083-A01F65CF3AF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300E-4FED-A083-A01F65CF3AF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Лист1!$H$2</c:f>
              <c:numCache>
                <c:formatCode>General</c:formatCode>
                <c:ptCount val="1"/>
                <c:pt idx="0">
                  <c:v>4.4000000000000004</c:v>
                </c:pt>
              </c:numCache>
            </c:numRef>
          </c:val>
          <c:extLst>
            <c:ext xmlns:c16="http://schemas.microsoft.com/office/drawing/2014/chart" uri="{C3380CC4-5D6E-409C-BE32-E72D297353CC}">
              <c16:uniqueId val="{00000014-300E-4FED-A083-A01F65CF3AF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2-B74D-4789-87CA-0A2A68A2E6A4}"/>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7956989247311E-2"/>
          <c:y val="0.28020488985148062"/>
          <c:w val="0.97634408602150535"/>
          <c:h val="0.49482086614173237"/>
        </c:manualLayout>
      </c:layout>
      <c:barChart>
        <c:barDir val="col"/>
        <c:grouping val="clustered"/>
        <c:varyColors val="0"/>
        <c:ser>
          <c:idx val="0"/>
          <c:order val="0"/>
          <c:tx>
            <c:strRef>
              <c:f>Sheet1!$B$1</c:f>
              <c:strCache>
                <c:ptCount val="1"/>
                <c:pt idx="0">
                  <c:v>1</c:v>
                </c:pt>
              </c:strCache>
            </c:strRef>
          </c:tx>
          <c:spPr>
            <a:solidFill>
              <a:schemeClr val="accent1"/>
            </a:solidFill>
            <a:ln>
              <a:noFill/>
            </a:ln>
            <a:effectLst/>
          </c:spPr>
          <c:invertIfNegative val="0"/>
          <c:dLbls>
            <c:dLbl>
              <c:idx val="1"/>
              <c:layout>
                <c:manualLayout>
                  <c:x val="2.1505376344086021E-3"/>
                  <c:y val="-1.164304461942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64-41CD-91DA-EAF792D9A082}"/>
                </c:ext>
              </c:extLst>
            </c:dLbl>
            <c:dLbl>
              <c:idx val="3"/>
              <c:layout>
                <c:manualLayout>
                  <c:x val="-2.1505376344086811E-3"/>
                  <c:y val="7.184552194498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64-41CD-91DA-EAF792D9A082}"/>
                </c:ext>
              </c:extLst>
            </c:dLbl>
            <c:dLbl>
              <c:idx val="4"/>
              <c:layout>
                <c:manualLayout>
                  <c:x val="-3.2258064516129032E-3"/>
                  <c:y val="6.4660969750489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2022-2023</c:v>
                </c:pt>
                <c:pt idx="1">
                  <c:v>2021-2022</c:v>
                </c:pt>
              </c:strCache>
            </c:strRef>
          </c:cat>
          <c:val>
            <c:numRef>
              <c:f>Sheet1!$B$2:$B$3</c:f>
              <c:numCache>
                <c:formatCode>General</c:formatCode>
                <c:ptCount val="2"/>
                <c:pt idx="0" formatCode="###0.0">
                  <c:v>3.054862842892768</c:v>
                </c:pt>
                <c:pt idx="1">
                  <c:v>3.6</c:v>
                </c:pt>
              </c:numCache>
            </c:numRef>
          </c:val>
          <c:extLst>
            <c:ext xmlns:c16="http://schemas.microsoft.com/office/drawing/2014/chart" uri="{C3380CC4-5D6E-409C-BE32-E72D297353CC}">
              <c16:uniqueId val="{00000000-0964-41CD-91DA-EAF792D9A082}"/>
            </c:ext>
          </c:extLst>
        </c:ser>
        <c:ser>
          <c:idx val="1"/>
          <c:order val="1"/>
          <c:tx>
            <c:strRef>
              <c:f>Sheet1!$C$1</c:f>
              <c:strCache>
                <c:ptCount val="1"/>
                <c:pt idx="0">
                  <c:v>2</c:v>
                </c:pt>
              </c:strCache>
            </c:strRef>
          </c:tx>
          <c:spPr>
            <a:solidFill>
              <a:schemeClr val="accent2"/>
            </a:solidFill>
            <a:ln>
              <a:noFill/>
            </a:ln>
            <a:effectLst/>
          </c:spPr>
          <c:invertIfNegative val="0"/>
          <c:dLbls>
            <c:dLbl>
              <c:idx val="1"/>
              <c:layout>
                <c:manualLayout>
                  <c:x val="-1.07526881720438E-3"/>
                  <c:y val="-1.034842519685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64-41CD-91DA-EAF792D9A082}"/>
                </c:ext>
              </c:extLst>
            </c:dLbl>
            <c:dLbl>
              <c:idx val="3"/>
              <c:layout>
                <c:manualLayout>
                  <c:x val="-7.526881720430029E-3"/>
                  <c:y val="5.7476417555990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2022-2023</c:v>
                </c:pt>
                <c:pt idx="1">
                  <c:v>2021-2022</c:v>
                </c:pt>
              </c:strCache>
            </c:strRef>
          </c:cat>
          <c:val>
            <c:numRef>
              <c:f>Sheet1!$C$2:$C$3</c:f>
              <c:numCache>
                <c:formatCode>General</c:formatCode>
                <c:ptCount val="2"/>
                <c:pt idx="0" formatCode="###0.0">
                  <c:v>1.4</c:v>
                </c:pt>
                <c:pt idx="1">
                  <c:v>1.5</c:v>
                </c:pt>
              </c:numCache>
            </c:numRef>
          </c:val>
          <c:extLst>
            <c:ext xmlns:c16="http://schemas.microsoft.com/office/drawing/2014/chart" uri="{C3380CC4-5D6E-409C-BE32-E72D297353CC}">
              <c16:uniqueId val="{00000001-0964-41CD-91DA-EAF792D9A082}"/>
            </c:ext>
          </c:extLst>
        </c:ser>
        <c:ser>
          <c:idx val="2"/>
          <c:order val="2"/>
          <c:tx>
            <c:strRef>
              <c:f>Sheet1!$D$1</c:f>
              <c:strCache>
                <c:ptCount val="1"/>
                <c:pt idx="0">
                  <c:v>3</c:v>
                </c:pt>
              </c:strCache>
            </c:strRef>
          </c:tx>
          <c:spPr>
            <a:solidFill>
              <a:schemeClr val="accent3"/>
            </a:solidFill>
            <a:ln>
              <a:noFill/>
            </a:ln>
            <a:effectLst/>
          </c:spPr>
          <c:invertIfNegative val="0"/>
          <c:dLbls>
            <c:dLbl>
              <c:idx val="2"/>
              <c:layout>
                <c:manualLayout>
                  <c:x val="1.0752688172043011E-3"/>
                  <c:y val="-5.3884141458741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64-41CD-91DA-EAF792D9A082}"/>
                </c:ext>
              </c:extLst>
            </c:dLbl>
            <c:dLbl>
              <c:idx val="3"/>
              <c:layout>
                <c:manualLayout>
                  <c:x val="-5.3763440860216628E-3"/>
                  <c:y val="1.0776828291748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64-41CD-91DA-EAF792D9A082}"/>
                </c:ext>
              </c:extLst>
            </c:dLbl>
            <c:dLbl>
              <c:idx val="4"/>
              <c:layout>
                <c:manualLayout>
                  <c:x val="-1.0752688172043011E-3"/>
                  <c:y val="-7.543779804223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2022-2023</c:v>
                </c:pt>
                <c:pt idx="1">
                  <c:v>2021-2022</c:v>
                </c:pt>
              </c:strCache>
            </c:strRef>
          </c:cat>
          <c:val>
            <c:numRef>
              <c:f>Sheet1!$D$2:$D$3</c:f>
              <c:numCache>
                <c:formatCode>General</c:formatCode>
                <c:ptCount val="2"/>
                <c:pt idx="0" formatCode="###0.0">
                  <c:v>4.2240963855421683</c:v>
                </c:pt>
                <c:pt idx="1">
                  <c:v>4.3</c:v>
                </c:pt>
              </c:numCache>
            </c:numRef>
          </c:val>
          <c:extLst>
            <c:ext xmlns:c16="http://schemas.microsoft.com/office/drawing/2014/chart" uri="{C3380CC4-5D6E-409C-BE32-E72D297353CC}">
              <c16:uniqueId val="{00000002-0964-41CD-91DA-EAF792D9A082}"/>
            </c:ext>
          </c:extLst>
        </c:ser>
        <c:ser>
          <c:idx val="3"/>
          <c:order val="3"/>
          <c:tx>
            <c:strRef>
              <c:f>Sheet1!$E$1</c:f>
              <c:strCache>
                <c:ptCount val="1"/>
                <c:pt idx="0">
                  <c:v>4</c:v>
                </c:pt>
              </c:strCache>
            </c:strRef>
          </c:tx>
          <c:spPr>
            <a:solidFill>
              <a:schemeClr val="accent4"/>
            </a:solidFill>
            <a:ln>
              <a:noFill/>
            </a:ln>
            <a:effectLst/>
          </c:spPr>
          <c:invertIfNegative val="0"/>
          <c:dLbls>
            <c:dLbl>
              <c:idx val="1"/>
              <c:layout>
                <c:manualLayout>
                  <c:x val="4.3010752688172043E-3"/>
                  <c:y val="-2.0122375328084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2022-2023</c:v>
                </c:pt>
                <c:pt idx="1">
                  <c:v>2021-2022</c:v>
                </c:pt>
              </c:strCache>
            </c:strRef>
          </c:cat>
          <c:val>
            <c:numRef>
              <c:f>Sheet1!$E$2:$E$3</c:f>
              <c:numCache>
                <c:formatCode>General</c:formatCode>
                <c:ptCount val="2"/>
                <c:pt idx="0" formatCode="###0.0">
                  <c:v>4.1937046004842617</c:v>
                </c:pt>
                <c:pt idx="1">
                  <c:v>4.4000000000000004</c:v>
                </c:pt>
              </c:numCache>
            </c:numRef>
          </c:val>
          <c:extLst>
            <c:ext xmlns:c16="http://schemas.microsoft.com/office/drawing/2014/chart" uri="{C3380CC4-5D6E-409C-BE32-E72D297353CC}">
              <c16:uniqueId val="{00000004-0964-41CD-91DA-EAF792D9A082}"/>
            </c:ext>
          </c:extLst>
        </c:ser>
        <c:ser>
          <c:idx val="4"/>
          <c:order val="4"/>
          <c:tx>
            <c:strRef>
              <c:f>Sheet1!$F$1</c:f>
              <c:strCache>
                <c:ptCount val="1"/>
                <c:pt idx="0">
                  <c:v>5</c:v>
                </c:pt>
              </c:strCache>
            </c:strRef>
          </c:tx>
          <c:spPr>
            <a:solidFill>
              <a:schemeClr val="accent5"/>
            </a:solidFill>
            <a:ln>
              <a:noFill/>
            </a:ln>
            <a:effectLst/>
          </c:spPr>
          <c:invertIfNegative val="0"/>
          <c:dLbls>
            <c:dLbl>
              <c:idx val="0"/>
              <c:layout>
                <c:manualLayout>
                  <c:x val="7.526881720430088E-3"/>
                  <c:y val="5.0291865361491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64-41CD-91DA-EAF792D9A082}"/>
                </c:ext>
              </c:extLst>
            </c:dLbl>
            <c:dLbl>
              <c:idx val="2"/>
              <c:layout>
                <c:manualLayout>
                  <c:x val="-1.0752688172043011E-3"/>
                  <c:y val="6.1068693653240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64-41CD-91DA-EAF792D9A082}"/>
                </c:ext>
              </c:extLst>
            </c:dLbl>
            <c:dLbl>
              <c:idx val="3"/>
              <c:layout>
                <c:manualLayout>
                  <c:x val="2.1505376344086021E-3"/>
                  <c:y val="5.029186536149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64-41CD-91DA-EAF792D9A082}"/>
                </c:ext>
              </c:extLst>
            </c:dLbl>
            <c:dLbl>
              <c:idx val="4"/>
              <c:layout>
                <c:manualLayout>
                  <c:x val="1.0752688172043011E-3"/>
                  <c:y val="5.029186536149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964-41CD-91DA-EAF792D9A082}"/>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2022-2023</c:v>
                </c:pt>
                <c:pt idx="1">
                  <c:v>2021-2022</c:v>
                </c:pt>
              </c:strCache>
            </c:strRef>
          </c:cat>
          <c:val>
            <c:numRef>
              <c:f>Sheet1!$F$2:$F$3</c:f>
              <c:numCache>
                <c:formatCode>General</c:formatCode>
                <c:ptCount val="2"/>
                <c:pt idx="0" formatCode="###0.0">
                  <c:v>4.1766109785202863</c:v>
                </c:pt>
                <c:pt idx="1">
                  <c:v>4.4000000000000004</c:v>
                </c:pt>
              </c:numCache>
            </c:numRef>
          </c:val>
          <c:extLst>
            <c:ext xmlns:c16="http://schemas.microsoft.com/office/drawing/2014/chart" uri="{C3380CC4-5D6E-409C-BE32-E72D297353CC}">
              <c16:uniqueId val="{00000005-0964-41CD-91DA-EAF792D9A082}"/>
            </c:ext>
          </c:extLst>
        </c:ser>
        <c:dLbls>
          <c:showLegendKey val="0"/>
          <c:showVal val="1"/>
          <c:showCatName val="0"/>
          <c:showSerName val="0"/>
          <c:showPercent val="0"/>
          <c:showBubbleSize val="0"/>
        </c:dLbls>
        <c:gapWidth val="150"/>
        <c:overlap val="-25"/>
        <c:axId val="1936955439"/>
        <c:axId val="1936963759"/>
      </c:barChart>
      <c:catAx>
        <c:axId val="193695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936963759"/>
        <c:crosses val="autoZero"/>
        <c:auto val="1"/>
        <c:lblAlgn val="ctr"/>
        <c:lblOffset val="100"/>
        <c:noMultiLvlLbl val="0"/>
      </c:catAx>
      <c:valAx>
        <c:axId val="1936963759"/>
        <c:scaling>
          <c:orientation val="minMax"/>
        </c:scaling>
        <c:delete val="1"/>
        <c:axPos val="l"/>
        <c:numFmt formatCode="###0.0" sourceLinked="1"/>
        <c:majorTickMark val="none"/>
        <c:minorTickMark val="none"/>
        <c:tickLblPos val="nextTo"/>
        <c:crossAx val="19369554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89FB-452F-8FDC-4CAD82CF969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89FB-452F-8FDC-4CAD82CF969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FB-452F-8FDC-4CAD82CF969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FB-452F-8FDC-4CAD82CF969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FB-452F-8FDC-4CAD82CF969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FB-452F-8FDC-4CAD82CF969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FB-452F-8FDC-4CAD82CF969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FB-452F-8FDC-4CAD82CF969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7-89FB-452F-8FDC-4CAD82CF969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8-89FB-452F-8FDC-4CAD82CF969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09-89FB-452F-8FDC-4CAD82CF969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Лист1!$E$2</c:f>
              <c:numCache>
                <c:formatCode>General</c:formatCode>
                <c:ptCount val="1"/>
                <c:pt idx="0">
                  <c:v>3.3</c:v>
                </c:pt>
              </c:numCache>
            </c:numRef>
          </c:val>
          <c:extLst>
            <c:ext xmlns:c16="http://schemas.microsoft.com/office/drawing/2014/chart" uri="{C3380CC4-5D6E-409C-BE32-E72D297353CC}">
              <c16:uniqueId val="{0000000A-89FB-452F-8FDC-4CAD82CF969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Лист1!$F$2</c:f>
              <c:numCache>
                <c:formatCode>General</c:formatCode>
                <c:ptCount val="1"/>
                <c:pt idx="0">
                  <c:v>3.1</c:v>
                </c:pt>
              </c:numCache>
            </c:numRef>
          </c:val>
          <c:extLst>
            <c:ext xmlns:c16="http://schemas.microsoft.com/office/drawing/2014/chart" uri="{C3380CC4-5D6E-409C-BE32-E72D297353CC}">
              <c16:uniqueId val="{0000000B-89FB-452F-8FDC-4CAD82CF969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Лист1!$G$2</c:f>
              <c:numCache>
                <c:formatCode>General</c:formatCode>
                <c:ptCount val="1"/>
                <c:pt idx="0">
                  <c:v>1.1000000000000001</c:v>
                </c:pt>
              </c:numCache>
            </c:numRef>
          </c:val>
          <c:extLst>
            <c:ext xmlns:c16="http://schemas.microsoft.com/office/drawing/2014/chart" uri="{C3380CC4-5D6E-409C-BE32-E72D297353CC}">
              <c16:uniqueId val="{0000000C-89FB-452F-8FDC-4CAD82CF969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Лист1!$H$2</c:f>
              <c:numCache>
                <c:formatCode>General</c:formatCode>
                <c:ptCount val="1"/>
                <c:pt idx="0">
                  <c:v>1.1000000000000001</c:v>
                </c:pt>
              </c:numCache>
            </c:numRef>
          </c:val>
          <c:extLst>
            <c:ext xmlns:c16="http://schemas.microsoft.com/office/drawing/2014/chart" uri="{C3380CC4-5D6E-409C-BE32-E72D297353CC}">
              <c16:uniqueId val="{0000000D-89FB-452F-8FDC-4CAD82CF969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Лист1!$I$2</c:f>
              <c:numCache>
                <c:formatCode>General</c:formatCode>
                <c:ptCount val="1"/>
                <c:pt idx="0">
                  <c:v>3.1</c:v>
                </c:pt>
              </c:numCache>
            </c:numRef>
          </c:val>
          <c:extLst>
            <c:ext xmlns:c16="http://schemas.microsoft.com/office/drawing/2014/chart" uri="{C3380CC4-5D6E-409C-BE32-E72D297353CC}">
              <c16:uniqueId val="{0000000E-89FB-452F-8FDC-4CAD82CF969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0.23925634295713039"/>
          <c:w val="0.95601851851851849"/>
          <c:h val="0.70685289338832646"/>
        </c:manualLayout>
      </c:layout>
      <c:pie3DChart>
        <c:varyColors val="1"/>
        <c:dLbls>
          <c:showLegendKey val="0"/>
          <c:showVal val="0"/>
          <c:showCatName val="0"/>
          <c:showSerName val="0"/>
          <c:showPercent val="1"/>
          <c:showBubbleSize val="0"/>
          <c:showLeaderLines val="0"/>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D806-499E-9A3A-3C83881FD95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D806-499E-9A3A-3C83881FD95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06-499E-9A3A-3C83881FD95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06-499E-9A3A-3C83881FD95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06-499E-9A3A-3C83881FD95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06-499E-9A3A-3C83881FD95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06-499E-9A3A-3C83881FD95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06-499E-9A3A-3C83881FD95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Лист1!$B$2</c:f>
              <c:numCache>
                <c:formatCode>General</c:formatCode>
                <c:ptCount val="1"/>
                <c:pt idx="0">
                  <c:v>1.9</c:v>
                </c:pt>
              </c:numCache>
            </c:numRef>
          </c:val>
          <c:extLst>
            <c:ext xmlns:c16="http://schemas.microsoft.com/office/drawing/2014/chart" uri="{C3380CC4-5D6E-409C-BE32-E72D297353CC}">
              <c16:uniqueId val="{00000007-D806-499E-9A3A-3C83881FD95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Лист1!$C$2</c:f>
              <c:numCache>
                <c:formatCode>General</c:formatCode>
                <c:ptCount val="1"/>
                <c:pt idx="0">
                  <c:v>1.3</c:v>
                </c:pt>
              </c:numCache>
            </c:numRef>
          </c:val>
          <c:extLst>
            <c:ext xmlns:c16="http://schemas.microsoft.com/office/drawing/2014/chart" uri="{C3380CC4-5D6E-409C-BE32-E72D297353CC}">
              <c16:uniqueId val="{00000008-D806-499E-9A3A-3C83881FD95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Лист1!$D$2</c:f>
              <c:numCache>
                <c:formatCode>General</c:formatCode>
                <c:ptCount val="1"/>
                <c:pt idx="0">
                  <c:v>1.4</c:v>
                </c:pt>
              </c:numCache>
            </c:numRef>
          </c:val>
          <c:extLst>
            <c:ext xmlns:c16="http://schemas.microsoft.com/office/drawing/2014/chart" uri="{C3380CC4-5D6E-409C-BE32-E72D297353CC}">
              <c16:uniqueId val="{00000009-D806-499E-9A3A-3C83881FD95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Лист1!$E$2</c:f>
              <c:numCache>
                <c:formatCode>General</c:formatCode>
                <c:ptCount val="1"/>
                <c:pt idx="0">
                  <c:v>1.8</c:v>
                </c:pt>
              </c:numCache>
            </c:numRef>
          </c:val>
          <c:extLst>
            <c:ext xmlns:c16="http://schemas.microsoft.com/office/drawing/2014/chart" uri="{C3380CC4-5D6E-409C-BE32-E72D297353CC}">
              <c16:uniqueId val="{0000000A-D806-499E-9A3A-3C83881FD95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Лист1!$F$2</c:f>
              <c:numCache>
                <c:formatCode>General</c:formatCode>
                <c:ptCount val="1"/>
                <c:pt idx="0">
                  <c:v>1.6</c:v>
                </c:pt>
              </c:numCache>
            </c:numRef>
          </c:val>
          <c:extLst>
            <c:ext xmlns:c16="http://schemas.microsoft.com/office/drawing/2014/chart" uri="{C3380CC4-5D6E-409C-BE32-E72D297353CC}">
              <c16:uniqueId val="{0000000B-D806-499E-9A3A-3C83881FD95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Лист1!$G$2</c:f>
              <c:numCache>
                <c:formatCode>General</c:formatCode>
                <c:ptCount val="1"/>
                <c:pt idx="0">
                  <c:v>1</c:v>
                </c:pt>
              </c:numCache>
            </c:numRef>
          </c:val>
          <c:extLst>
            <c:ext xmlns:c16="http://schemas.microsoft.com/office/drawing/2014/chart" uri="{C3380CC4-5D6E-409C-BE32-E72D297353CC}">
              <c16:uniqueId val="{0000000C-D806-499E-9A3A-3C83881FD95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Лист1!$H$2</c:f>
              <c:numCache>
                <c:formatCode>General</c:formatCode>
                <c:ptCount val="1"/>
                <c:pt idx="0">
                  <c:v>1.1000000000000001</c:v>
                </c:pt>
              </c:numCache>
            </c:numRef>
          </c:val>
          <c:extLst>
            <c:ext xmlns:c16="http://schemas.microsoft.com/office/drawing/2014/chart" uri="{C3380CC4-5D6E-409C-BE32-E72D297353CC}">
              <c16:uniqueId val="{0000000D-D806-499E-9A3A-3C83881FD95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Informare despre hărțuirea sexuală</c:v>
                </c:pt>
              </c:strCache>
            </c:strRef>
          </c:cat>
          <c:val>
            <c:numRef>
              <c:f>Лист1!$I$2</c:f>
              <c:numCache>
                <c:formatCode>General</c:formatCode>
                <c:ptCount val="1"/>
                <c:pt idx="0">
                  <c:v>1.4</c:v>
                </c:pt>
              </c:numCache>
            </c:numRef>
          </c:val>
          <c:extLst>
            <c:ext xmlns:c16="http://schemas.microsoft.com/office/drawing/2014/chart" uri="{C3380CC4-5D6E-409C-BE32-E72D297353CC}">
              <c16:uniqueId val="{0000000E-D806-499E-9A3A-3C83881FD952}"/>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625-49DE-B209-52D83A15A58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625-49DE-B209-52D83A15A58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25-49DE-B209-52D83A15A58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5-49DE-B209-52D83A15A58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25-49DE-B209-52D83A15A58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25-49DE-B209-52D83A15A58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25-49DE-B209-52D83A15A58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25-49DE-B209-52D83A15A58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7-A625-49DE-B209-52D83A15A58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8-A625-49DE-B209-52D83A15A58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Лист1!$D$2</c:f>
              <c:numCache>
                <c:formatCode>General</c:formatCode>
                <c:ptCount val="1"/>
                <c:pt idx="0">
                  <c:v>4.5</c:v>
                </c:pt>
              </c:numCache>
            </c:numRef>
          </c:val>
          <c:extLst>
            <c:ext xmlns:c16="http://schemas.microsoft.com/office/drawing/2014/chart" uri="{C3380CC4-5D6E-409C-BE32-E72D297353CC}">
              <c16:uniqueId val="{00000009-A625-49DE-B209-52D83A15A58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Лист1!$E$2</c:f>
              <c:numCache>
                <c:formatCode>General</c:formatCode>
                <c:ptCount val="1"/>
                <c:pt idx="0">
                  <c:v>4.4000000000000004</c:v>
                </c:pt>
              </c:numCache>
            </c:numRef>
          </c:val>
          <c:extLst>
            <c:ext xmlns:c16="http://schemas.microsoft.com/office/drawing/2014/chart" uri="{C3380CC4-5D6E-409C-BE32-E72D297353CC}">
              <c16:uniqueId val="{0000000A-A625-49DE-B209-52D83A15A58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0B-A625-49DE-B209-52D83A15A58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0C-A625-49DE-B209-52D83A15A58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Лист1!$H$2</c:f>
              <c:numCache>
                <c:formatCode>General</c:formatCode>
                <c:ptCount val="1"/>
                <c:pt idx="0">
                  <c:v>2.7</c:v>
                </c:pt>
              </c:numCache>
            </c:numRef>
          </c:val>
          <c:extLst>
            <c:ext xmlns:c16="http://schemas.microsoft.com/office/drawing/2014/chart" uri="{C3380CC4-5D6E-409C-BE32-E72D297353CC}">
              <c16:uniqueId val="{0000000D-A625-49DE-B209-52D83A15A58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staff-ul academic </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E-A625-49DE-B209-52D83A15A582}"/>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1FC-4342-B28F-E0EE88DAD2B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1FC-4342-B28F-E0EE88DAD2B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FC-4342-B28F-E0EE88DAD2B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FC-4342-B28F-E0EE88DAD2B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FC-4342-B28F-E0EE88DAD2B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FC-4342-B28F-E0EE88DAD2B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FC-4342-B28F-E0EE88DAD2B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FC-4342-B28F-E0EE88DAD2B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7-A1FC-4342-B28F-E0EE88DAD2B6}"/>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8-A1FC-4342-B28F-E0EE88DAD2B6}"/>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Лист1!$D$2</c:f>
              <c:numCache>
                <c:formatCode>General</c:formatCode>
                <c:ptCount val="1"/>
                <c:pt idx="0">
                  <c:v>4.5</c:v>
                </c:pt>
              </c:numCache>
            </c:numRef>
          </c:val>
          <c:extLst>
            <c:ext xmlns:c16="http://schemas.microsoft.com/office/drawing/2014/chart" uri="{C3380CC4-5D6E-409C-BE32-E72D297353CC}">
              <c16:uniqueId val="{00000009-A1FC-4342-B28F-E0EE88DAD2B6}"/>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0A-A1FC-4342-B28F-E0EE88DAD2B6}"/>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Лист1!$F$2</c:f>
              <c:numCache>
                <c:formatCode>General</c:formatCode>
                <c:ptCount val="1"/>
                <c:pt idx="0">
                  <c:v>4</c:v>
                </c:pt>
              </c:numCache>
            </c:numRef>
          </c:val>
          <c:extLst>
            <c:ext xmlns:c16="http://schemas.microsoft.com/office/drawing/2014/chart" uri="{C3380CC4-5D6E-409C-BE32-E72D297353CC}">
              <c16:uniqueId val="{0000000B-A1FC-4342-B28F-E0EE88DAD2B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A1FC-4342-B28F-E0EE88DAD2B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Лист1!$H$2</c:f>
              <c:numCache>
                <c:formatCode>General</c:formatCode>
                <c:ptCount val="1"/>
                <c:pt idx="0">
                  <c:v>2.5</c:v>
                </c:pt>
              </c:numCache>
            </c:numRef>
          </c:val>
          <c:extLst>
            <c:ext xmlns:c16="http://schemas.microsoft.com/office/drawing/2014/chart" uri="{C3380CC4-5D6E-409C-BE32-E72D297353CC}">
              <c16:uniqueId val="{0000000D-A1FC-4342-B28F-E0EE88DAD2B6}"/>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relațiilor cu colegii, alți studenți </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E-A1FC-4342-B28F-E0EE88DAD2B6}"/>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F1C5-4ADE-A959-CB608D9894C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F1C5-4ADE-A959-CB608D9894C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C5-4ADE-A959-CB608D9894C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C5-4ADE-A959-CB608D9894C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C5-4ADE-A959-CB608D9894C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C5-4ADE-A959-CB608D9894C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C5-4ADE-A959-CB608D9894C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C5-4ADE-A959-CB608D9894C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7-F1C5-4ADE-A959-CB608D9894C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8-F1C5-4ADE-A959-CB608D9894C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09-F1C5-4ADE-A959-CB608D9894C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0A-F1C5-4ADE-A959-CB608D9894C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3.6</c:v>
                </c:pt>
              </c:numCache>
            </c:numRef>
          </c:val>
          <c:extLst>
            <c:ext xmlns:c16="http://schemas.microsoft.com/office/drawing/2014/chart" uri="{C3380CC4-5D6E-409C-BE32-E72D297353CC}">
              <c16:uniqueId val="{0000000B-F1C5-4ADE-A959-CB608D9894C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0C-F1C5-4ADE-A959-CB608D9894C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2.7</c:v>
                </c:pt>
              </c:numCache>
            </c:numRef>
          </c:val>
          <c:extLst>
            <c:ext xmlns:c16="http://schemas.microsoft.com/office/drawing/2014/chart" uri="{C3380CC4-5D6E-409C-BE32-E72D297353CC}">
              <c16:uniqueId val="{0000000D-F1C5-4ADE-A959-CB608D9894C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E-F1C5-4ADE-A959-CB608D9894C8}"/>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70806100218E-2"/>
          <c:y val="0.11991746286922805"/>
          <c:w val="0.97603485838779958"/>
          <c:h val="0.34574449849544531"/>
        </c:manualLayout>
      </c:layout>
      <c:barChart>
        <c:barDir val="col"/>
        <c:grouping val="clustered"/>
        <c:varyColors val="0"/>
        <c:ser>
          <c:idx val="0"/>
          <c:order val="0"/>
          <c:tx>
            <c:strRef>
              <c:f>Лист1!$B$1</c:f>
              <c:strCache>
                <c:ptCount val="1"/>
                <c:pt idx="0">
                  <c:v>2020-2021</c:v>
                </c:pt>
              </c:strCache>
            </c:strRef>
          </c:tx>
          <c:spPr>
            <a:solidFill>
              <a:schemeClr val="accent1"/>
            </a:solidFill>
            <a:ln>
              <a:noFill/>
            </a:ln>
            <a:effectLst/>
          </c:spPr>
          <c:invertIfNegative val="0"/>
          <c:dLbls>
            <c:dLbl>
              <c:idx val="8"/>
              <c:layout>
                <c:manualLayout>
                  <c:x val="-5.4466230936819175E-3"/>
                  <c:y val="2.3076923076923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F-4EED-986C-0F2D319D170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Лист1!$B$2:$B$15</c:f>
              <c:numCache>
                <c:formatCode>0.0</c:formatCode>
                <c:ptCount val="14"/>
                <c:pt idx="0">
                  <c:v>4.37</c:v>
                </c:pt>
                <c:pt idx="1">
                  <c:v>4.25</c:v>
                </c:pt>
                <c:pt idx="2">
                  <c:v>4.24</c:v>
                </c:pt>
                <c:pt idx="3">
                  <c:v>4.1100000000000003</c:v>
                </c:pt>
                <c:pt idx="4">
                  <c:v>4.0999999999999996</c:v>
                </c:pt>
                <c:pt idx="5">
                  <c:v>4.17</c:v>
                </c:pt>
                <c:pt idx="6">
                  <c:v>4.17</c:v>
                </c:pt>
                <c:pt idx="7">
                  <c:v>4.13</c:v>
                </c:pt>
                <c:pt idx="8">
                  <c:v>4.57</c:v>
                </c:pt>
                <c:pt idx="9">
                  <c:v>4.4000000000000004</c:v>
                </c:pt>
                <c:pt idx="10">
                  <c:v>4.28</c:v>
                </c:pt>
                <c:pt idx="11">
                  <c:v>4.16</c:v>
                </c:pt>
                <c:pt idx="12">
                  <c:v>4.41</c:v>
                </c:pt>
                <c:pt idx="13">
                  <c:v>4.26</c:v>
                </c:pt>
              </c:numCache>
            </c:numRef>
          </c:val>
          <c:extLst>
            <c:ext xmlns:c16="http://schemas.microsoft.com/office/drawing/2014/chart" uri="{C3380CC4-5D6E-409C-BE32-E72D297353CC}">
              <c16:uniqueId val="{00000000-B0C9-4F24-AABB-84409994AFDB}"/>
            </c:ext>
          </c:extLst>
        </c:ser>
        <c:ser>
          <c:idx val="1"/>
          <c:order val="1"/>
          <c:tx>
            <c:strRef>
              <c:f>Лист1!$C$1</c:f>
              <c:strCache>
                <c:ptCount val="1"/>
                <c:pt idx="0">
                  <c:v>2021-2022</c:v>
                </c:pt>
              </c:strCache>
            </c:strRef>
          </c:tx>
          <c:spPr>
            <a:solidFill>
              <a:schemeClr val="accent2"/>
            </a:solidFill>
            <a:ln>
              <a:noFill/>
            </a:ln>
            <a:effectLst/>
          </c:spPr>
          <c:invertIfNegative val="0"/>
          <c:dLbls>
            <c:dLbl>
              <c:idx val="8"/>
              <c:layout>
                <c:manualLayout>
                  <c:x val="6.5359477124182211E-3"/>
                  <c:y val="-1.538461538461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FF-4EED-986C-0F2D319D170D}"/>
                </c:ext>
              </c:extLst>
            </c:dLbl>
            <c:dLbl>
              <c:idx val="12"/>
              <c:layout>
                <c:manualLayout>
                  <c:x val="2.1786492374727671E-3"/>
                  <c:y val="-1.7948717948717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FF-4EED-986C-0F2D319D17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Лист1!$C$2:$C$15</c:f>
              <c:numCache>
                <c:formatCode>0.0</c:formatCode>
                <c:ptCount val="14"/>
                <c:pt idx="0">
                  <c:v>4.5333333333333341</c:v>
                </c:pt>
                <c:pt idx="1">
                  <c:v>4.5</c:v>
                </c:pt>
                <c:pt idx="2">
                  <c:v>4.4333333333333336</c:v>
                </c:pt>
                <c:pt idx="3">
                  <c:v>4.3999999999999995</c:v>
                </c:pt>
                <c:pt idx="4">
                  <c:v>4.3999999999999995</c:v>
                </c:pt>
                <c:pt idx="5">
                  <c:v>4.4333333333333336</c:v>
                </c:pt>
                <c:pt idx="6">
                  <c:v>4.4333333333333336</c:v>
                </c:pt>
                <c:pt idx="7">
                  <c:v>4.4666666666666659</c:v>
                </c:pt>
                <c:pt idx="8">
                  <c:v>4.5999999999999996</c:v>
                </c:pt>
                <c:pt idx="9">
                  <c:v>4.5333333333333332</c:v>
                </c:pt>
                <c:pt idx="10">
                  <c:v>4.5333333333333332</c:v>
                </c:pt>
                <c:pt idx="11">
                  <c:v>4.5333333333333332</c:v>
                </c:pt>
                <c:pt idx="12">
                  <c:v>4.4666666666666659</c:v>
                </c:pt>
                <c:pt idx="13">
                  <c:v>4.4666666666666659</c:v>
                </c:pt>
              </c:numCache>
            </c:numRef>
          </c:val>
          <c:extLst>
            <c:ext xmlns:c16="http://schemas.microsoft.com/office/drawing/2014/chart" uri="{C3380CC4-5D6E-409C-BE32-E72D297353CC}">
              <c16:uniqueId val="{00000001-31FF-4EED-986C-0F2D319D170D}"/>
            </c:ext>
          </c:extLst>
        </c:ser>
        <c:ser>
          <c:idx val="2"/>
          <c:order val="2"/>
          <c:tx>
            <c:strRef>
              <c:f>Лист1!$D$1</c:f>
              <c:strCache>
                <c:ptCount val="1"/>
                <c:pt idx="0">
                  <c:v>2022-2023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Лист1!$D$2:$D$15</c:f>
              <c:numCache>
                <c:formatCode>General</c:formatCode>
                <c:ptCount val="14"/>
                <c:pt idx="0">
                  <c:v>4.8</c:v>
                </c:pt>
                <c:pt idx="1">
                  <c:v>4.7</c:v>
                </c:pt>
                <c:pt idx="2">
                  <c:v>4.7</c:v>
                </c:pt>
                <c:pt idx="3">
                  <c:v>4.7</c:v>
                </c:pt>
                <c:pt idx="4">
                  <c:v>4.7</c:v>
                </c:pt>
                <c:pt idx="5">
                  <c:v>4.7</c:v>
                </c:pt>
                <c:pt idx="6">
                  <c:v>4.7</c:v>
                </c:pt>
                <c:pt idx="7">
                  <c:v>4.7</c:v>
                </c:pt>
                <c:pt idx="8">
                  <c:v>4.8</c:v>
                </c:pt>
                <c:pt idx="9">
                  <c:v>4.8</c:v>
                </c:pt>
                <c:pt idx="10">
                  <c:v>4.8</c:v>
                </c:pt>
                <c:pt idx="11">
                  <c:v>4.8</c:v>
                </c:pt>
                <c:pt idx="12">
                  <c:v>4.8</c:v>
                </c:pt>
                <c:pt idx="13">
                  <c:v>4.7</c:v>
                </c:pt>
              </c:numCache>
            </c:numRef>
          </c:val>
          <c:extLst>
            <c:ext xmlns:c16="http://schemas.microsoft.com/office/drawing/2014/chart" uri="{C3380CC4-5D6E-409C-BE32-E72D297353CC}">
              <c16:uniqueId val="{00000001-0ADB-456C-A81A-3E05D1565F8C}"/>
            </c:ext>
          </c:extLst>
        </c:ser>
        <c:dLbls>
          <c:showLegendKey val="0"/>
          <c:showVal val="1"/>
          <c:showCatName val="0"/>
          <c:showSerName val="0"/>
          <c:showPercent val="0"/>
          <c:showBubbleSize val="0"/>
        </c:dLbls>
        <c:gapWidth val="150"/>
        <c:axId val="180654592"/>
        <c:axId val="180710784"/>
      </c:barChart>
      <c:catAx>
        <c:axId val="1806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0710784"/>
        <c:crosses val="autoZero"/>
        <c:auto val="1"/>
        <c:lblAlgn val="ctr"/>
        <c:lblOffset val="100"/>
        <c:noMultiLvlLbl val="0"/>
      </c:catAx>
      <c:valAx>
        <c:axId val="180710784"/>
        <c:scaling>
          <c:orientation val="minMax"/>
        </c:scaling>
        <c:delete val="1"/>
        <c:axPos val="l"/>
        <c:numFmt formatCode="0.0" sourceLinked="1"/>
        <c:majorTickMark val="none"/>
        <c:minorTickMark val="none"/>
        <c:tickLblPos val="nextTo"/>
        <c:crossAx val="180654592"/>
        <c:crosses val="autoZero"/>
        <c:crossBetween val="between"/>
      </c:valAx>
      <c:spPr>
        <a:noFill/>
        <a:ln>
          <a:noFill/>
        </a:ln>
        <a:effectLst/>
      </c:spPr>
    </c:plotArea>
    <c:legend>
      <c:legendPos val="t"/>
      <c:layout>
        <c:manualLayout>
          <c:xMode val="edge"/>
          <c:yMode val="edge"/>
          <c:x val="0.37241409774758549"/>
          <c:y val="5.1282051282051282E-3"/>
          <c:w val="0.37622167327123324"/>
          <c:h val="6.598869372097718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94A2-4048-8550-843DF53BD6B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94A2-4048-8550-843DF53BD6B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A2-4048-8550-843DF53BD6B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A2-4048-8550-843DF53BD6B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A2-4048-8550-843DF53BD6B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A2-4048-8550-843DF53BD6B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A2-4048-8550-843DF53BD6B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A2-4048-8550-843DF53BD6B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7-94A2-4048-8550-843DF53BD6B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94A2-4048-8550-843DF53BD6B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94A2-4048-8550-843DF53BD6B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94A2-4048-8550-843DF53BD6B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0B-94A2-4048-8550-843DF53BD6B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94A2-4048-8550-843DF53BD6B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94A2-4048-8550-843DF53BD6B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4.8</c:v>
                </c:pt>
              </c:numCache>
            </c:numRef>
          </c:val>
          <c:extLst>
            <c:ext xmlns:c16="http://schemas.microsoft.com/office/drawing/2014/chart" uri="{C3380CC4-5D6E-409C-BE32-E72D297353CC}">
              <c16:uniqueId val="{0000000E-94A2-4048-8550-843DF53BD6B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497C-4ABB-A921-EF11C226290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497C-4ABB-A921-EF11C226290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7C-4ABB-A921-EF11C226290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7C-4ABB-A921-EF11C226290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7C-4ABB-A921-EF11C226290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7C-4ABB-A921-EF11C226290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7C-4ABB-A921-EF11C226290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7C-4ABB-A921-EF11C226290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c:v>
                </c:pt>
              </c:numCache>
            </c:numRef>
          </c:val>
          <c:extLst>
            <c:ext xmlns:c16="http://schemas.microsoft.com/office/drawing/2014/chart" uri="{C3380CC4-5D6E-409C-BE32-E72D297353CC}">
              <c16:uniqueId val="{00000007-497C-4ABB-A921-EF11C226290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497C-4ABB-A921-EF11C226290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497C-4ABB-A921-EF11C226290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497C-4ABB-A921-EF11C226290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0B-497C-4ABB-A921-EF11C226290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497C-4ABB-A921-EF11C226290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497C-4ABB-A921-EF11C226290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497C-4ABB-A921-EF11C2262902}"/>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E4A4-464D-8628-616AE563B6B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E4A4-464D-8628-616AE563B6B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A4-464D-8628-616AE563B6B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A4-464D-8628-616AE563B6B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A4-464D-8628-616AE563B6B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A4-464D-8628-616AE563B6B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A4-464D-8628-616AE563B6B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A4-464D-8628-616AE563B6B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7-E4A4-464D-8628-616AE563B6B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E4A4-464D-8628-616AE563B6B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E4A4-464D-8628-616AE563B6B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E4A4-464D-8628-616AE563B6B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0B-E4A4-464D-8628-616AE563B6B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E4A4-464D-8628-616AE563B6B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E4A4-464D-8628-616AE563B6B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E4A4-464D-8628-616AE563B6B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36E8-4960-913D-DF0A3D964EC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36E8-4960-913D-DF0A3D964EC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E8-4960-913D-DF0A3D964EC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E8-4960-913D-DF0A3D964EC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E8-4960-913D-DF0A3D964EC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E8-4960-913D-DF0A3D964EC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E8-4960-913D-DF0A3D964EC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E8-4960-913D-DF0A3D964EC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7-36E8-4960-913D-DF0A3D964ECA}"/>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36E8-4960-913D-DF0A3D964ECA}"/>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36E8-4960-913D-DF0A3D964ECA}"/>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36E8-4960-913D-DF0A3D964ECA}"/>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36E8-4960-913D-DF0A3D964EC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36E8-4960-913D-DF0A3D964EC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36E8-4960-913D-DF0A3D964ECA}"/>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36E8-4960-913D-DF0A3D964ECA}"/>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D703-4E92-8D19-0DD3C61A5E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D703-4E92-8D19-0DD3C61A5E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03-4E92-8D19-0DD3C61A5E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03-4E92-8D19-0DD3C61A5E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03-4E92-8D19-0DD3C61A5E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03-4E92-8D19-0DD3C61A5E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03-4E92-8D19-0DD3C61A5E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03-4E92-8D19-0DD3C61A5E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7-D703-4E92-8D19-0DD3C61A5E9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D703-4E92-8D19-0DD3C61A5E9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D703-4E92-8D19-0DD3C61A5E9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D703-4E92-8D19-0DD3C61A5E9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D703-4E92-8D19-0DD3C61A5E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D703-4E92-8D19-0DD3C61A5E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D703-4E92-8D19-0DD3C61A5E9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D703-4E92-8D19-0DD3C61A5E9B}"/>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Лист1!$B$2:$B$5</c:f>
              <c:numCache>
                <c:formatCode>General</c:formatCode>
                <c:ptCount val="4"/>
                <c:pt idx="0">
                  <c:v>4.4000000000000004</c:v>
                </c:pt>
                <c:pt idx="1">
                  <c:v>4.3</c:v>
                </c:pt>
                <c:pt idx="2">
                  <c:v>4.4000000000000004</c:v>
                </c:pt>
                <c:pt idx="3">
                  <c:v>4</c:v>
                </c:pt>
              </c:numCache>
            </c:numRef>
          </c:val>
          <c:extLst>
            <c:ext xmlns:c16="http://schemas.microsoft.com/office/drawing/2014/chart" uri="{C3380CC4-5D6E-409C-BE32-E72D297353CC}">
              <c16:uniqueId val="{00000000-61BB-4C88-A99D-8D87ED2CDF5E}"/>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Лист1!$C$2:$C$5</c:f>
              <c:numCache>
                <c:formatCode>General</c:formatCode>
                <c:ptCount val="4"/>
                <c:pt idx="0">
                  <c:v>4.3</c:v>
                </c:pt>
                <c:pt idx="1">
                  <c:v>4.3</c:v>
                </c:pt>
                <c:pt idx="2">
                  <c:v>4.2</c:v>
                </c:pt>
                <c:pt idx="3">
                  <c:v>3.9</c:v>
                </c:pt>
              </c:numCache>
            </c:numRef>
          </c:val>
          <c:extLst>
            <c:ext xmlns:c16="http://schemas.microsoft.com/office/drawing/2014/chart" uri="{C3380CC4-5D6E-409C-BE32-E72D297353CC}">
              <c16:uniqueId val="{00000001-61BB-4C88-A99D-8D87ED2CDF5E}"/>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Лист1!$D$2:$D$5</c:f>
              <c:numCache>
                <c:formatCode>General</c:formatCode>
                <c:ptCount val="4"/>
                <c:pt idx="0">
                  <c:v>4.5</c:v>
                </c:pt>
                <c:pt idx="1">
                  <c:v>4.4000000000000004</c:v>
                </c:pt>
                <c:pt idx="2">
                  <c:v>4.5</c:v>
                </c:pt>
                <c:pt idx="3">
                  <c:v>4.2</c:v>
                </c:pt>
              </c:numCache>
            </c:numRef>
          </c:val>
          <c:extLst>
            <c:ext xmlns:c16="http://schemas.microsoft.com/office/drawing/2014/chart" uri="{C3380CC4-5D6E-409C-BE32-E72D297353CC}">
              <c16:uniqueId val="{00000002-61BB-4C88-A99D-8D87ED2CDF5E}"/>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Лист1!$E$2:$E$5</c:f>
              <c:numCache>
                <c:formatCode>General</c:formatCode>
                <c:ptCount val="4"/>
                <c:pt idx="0">
                  <c:v>4.4000000000000004</c:v>
                </c:pt>
                <c:pt idx="1">
                  <c:v>4.4000000000000004</c:v>
                </c:pt>
                <c:pt idx="2">
                  <c:v>4.4000000000000004</c:v>
                </c:pt>
                <c:pt idx="3">
                  <c:v>4.0999999999999996</c:v>
                </c:pt>
              </c:numCache>
            </c:numRef>
          </c:val>
          <c:extLst>
            <c:ext xmlns:c16="http://schemas.microsoft.com/office/drawing/2014/chart" uri="{C3380CC4-5D6E-409C-BE32-E72D297353CC}">
              <c16:uniqueId val="{00000003-61BB-4C88-A99D-8D87ED2CDF5E}"/>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Лист1!$F$2:$F$5</c:f>
              <c:numCache>
                <c:formatCode>General</c:formatCode>
                <c:ptCount val="4"/>
                <c:pt idx="0">
                  <c:v>4.3</c:v>
                </c:pt>
                <c:pt idx="1">
                  <c:v>4.3</c:v>
                </c:pt>
                <c:pt idx="2">
                  <c:v>4.3</c:v>
                </c:pt>
                <c:pt idx="3">
                  <c:v>3.9</c:v>
                </c:pt>
              </c:numCache>
            </c:numRef>
          </c:val>
          <c:extLst>
            <c:ext xmlns:c16="http://schemas.microsoft.com/office/drawing/2014/chart" uri="{C3380CC4-5D6E-409C-BE32-E72D297353CC}">
              <c16:uniqueId val="{00000004-61BB-4C88-A99D-8D87ED2CDF5E}"/>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Лист1!$G$2:$G$5</c:f>
              <c:numCache>
                <c:formatCode>General</c:formatCode>
                <c:ptCount val="4"/>
                <c:pt idx="0">
                  <c:v>4.4000000000000004</c:v>
                </c:pt>
                <c:pt idx="1">
                  <c:v>4.3</c:v>
                </c:pt>
                <c:pt idx="2">
                  <c:v>4.4000000000000004</c:v>
                </c:pt>
                <c:pt idx="3">
                  <c:v>4.0999999999999996</c:v>
                </c:pt>
              </c:numCache>
            </c:numRef>
          </c:val>
          <c:extLst>
            <c:ext xmlns:c16="http://schemas.microsoft.com/office/drawing/2014/chart" uri="{C3380CC4-5D6E-409C-BE32-E72D297353CC}">
              <c16:uniqueId val="{00000005-61BB-4C88-A99D-8D87ED2CDF5E}"/>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Medii 2022-2023</c:v>
                </c:pt>
                <c:pt idx="1">
                  <c:v>Medii 2021-2022</c:v>
                </c:pt>
                <c:pt idx="2">
                  <c:v>Medii 2020-2021</c:v>
                </c:pt>
                <c:pt idx="3">
                  <c:v>Medii 2019-2020</c:v>
                </c:pt>
              </c:strCache>
            </c:strRef>
          </c:cat>
          <c:val>
            <c:numRef>
              <c:f>Лист1!$H$2:$H$5</c:f>
              <c:numCache>
                <c:formatCode>General</c:formatCode>
                <c:ptCount val="4"/>
                <c:pt idx="0">
                  <c:v>4.2</c:v>
                </c:pt>
                <c:pt idx="1">
                  <c:v>4.3</c:v>
                </c:pt>
                <c:pt idx="2">
                  <c:v>4</c:v>
                </c:pt>
                <c:pt idx="3">
                  <c:v>3.8</c:v>
                </c:pt>
              </c:numCache>
            </c:numRef>
          </c:val>
          <c:extLst>
            <c:ext xmlns:c16="http://schemas.microsoft.com/office/drawing/2014/chart" uri="{C3380CC4-5D6E-409C-BE32-E72D297353CC}">
              <c16:uniqueId val="{00000006-61BB-4C88-A99D-8D87ED2CDF5E}"/>
            </c:ext>
          </c:extLst>
        </c:ser>
        <c:dLbls>
          <c:showLegendKey val="0"/>
          <c:showVal val="1"/>
          <c:showCatName val="0"/>
          <c:showSerName val="0"/>
          <c:showPercent val="0"/>
          <c:showBubbleSize val="0"/>
        </c:dLbls>
        <c:gapWidth val="150"/>
        <c:overlap val="-25"/>
        <c:axId val="155110400"/>
        <c:axId val="153491648"/>
      </c:barChart>
      <c:catAx>
        <c:axId val="15511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3491648"/>
        <c:crosses val="autoZero"/>
        <c:auto val="1"/>
        <c:lblAlgn val="ctr"/>
        <c:lblOffset val="100"/>
        <c:noMultiLvlLbl val="0"/>
      </c:catAx>
      <c:valAx>
        <c:axId val="153491648"/>
        <c:scaling>
          <c:orientation val="minMax"/>
        </c:scaling>
        <c:delete val="1"/>
        <c:axPos val="l"/>
        <c:numFmt formatCode="General" sourceLinked="1"/>
        <c:majorTickMark val="none"/>
        <c:minorTickMark val="none"/>
        <c:tickLblPos val="nextTo"/>
        <c:crossAx val="155110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85F-42A1-BF5B-71F86EA7947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85F-42A1-BF5B-71F86EA7947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F-42A1-BF5B-71F86EA7947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5F-42A1-BF5B-71F86EA7947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F-42A1-BF5B-71F86EA7947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5F-42A1-BF5B-71F86EA7947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5F-42A1-BF5B-71F86EA7947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5F-42A1-BF5B-71F86EA7947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7-A85F-42A1-BF5B-71F86EA7947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A85F-42A1-BF5B-71F86EA7947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A85F-42A1-BF5B-71F86EA7947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A85F-42A1-BF5B-71F86EA7947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A85F-42A1-BF5B-71F86EA7947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A85F-42A1-BF5B-71F86EA7947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A85F-42A1-BF5B-71F86EA7947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A85F-42A1-BF5B-71F86EA7947B}"/>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2F4-4C09-BF08-160BD33787F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C2F4-4C09-BF08-160BD33787F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F4-4C09-BF08-160BD33787F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F4-4C09-BF08-160BD33787F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F4-4C09-BF08-160BD33787F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F4-4C09-BF08-160BD33787F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F4-4C09-BF08-160BD33787F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F4-4C09-BF08-160BD33787F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7-C2F4-4C09-BF08-160BD33787F2}"/>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C2F4-4C09-BF08-160BD33787F2}"/>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C2F4-4C09-BF08-160BD33787F2}"/>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C2F4-4C09-BF08-160BD33787F2}"/>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0B-C2F4-4C09-BF08-160BD33787F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C2F4-4C09-BF08-160BD33787F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C2F4-4C09-BF08-160BD33787F2}"/>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C2F4-4C09-BF08-160BD33787F2}"/>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863-4419-8B14-9ABE1D46636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C863-4419-8B14-9ABE1D46636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3-4419-8B14-9ABE1D46636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63-4419-8B14-9ABE1D46636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63-4419-8B14-9ABE1D46636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63-4419-8B14-9ABE1D46636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63-4419-8B14-9ABE1D46636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63-4419-8B14-9ABE1D46636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4.2</c:v>
                </c:pt>
              </c:numCache>
            </c:numRef>
          </c:val>
          <c:extLst>
            <c:ext xmlns:c16="http://schemas.microsoft.com/office/drawing/2014/chart" uri="{C3380CC4-5D6E-409C-BE32-E72D297353CC}">
              <c16:uniqueId val="{00000007-C863-4419-8B14-9ABE1D46636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C863-4419-8B14-9ABE1D466367}"/>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C863-4419-8B14-9ABE1D466367}"/>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C863-4419-8B14-9ABE1D466367}"/>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0B-C863-4419-8B14-9ABE1D466367}"/>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C863-4419-8B14-9ABE1D466367}"/>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0D-C863-4419-8B14-9ABE1D466367}"/>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4.7</c:v>
                </c:pt>
              </c:numCache>
            </c:numRef>
          </c:val>
          <c:extLst>
            <c:ext xmlns:c16="http://schemas.microsoft.com/office/drawing/2014/chart" uri="{C3380CC4-5D6E-409C-BE32-E72D297353CC}">
              <c16:uniqueId val="{0000000E-C863-4419-8B14-9ABE1D466367}"/>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6B7-435C-9FC1-5281CD6966C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C6B7-435C-9FC1-5281CD6966C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7-435C-9FC1-5281CD6966C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B7-435C-9FC1-5281CD6966C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B7-435C-9FC1-5281CD6966C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B7-435C-9FC1-5281CD6966C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B7-435C-9FC1-5281CD6966C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B7-435C-9FC1-5281CD6966C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7-C6B7-435C-9FC1-5281CD6966CB}"/>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C6B7-435C-9FC1-5281CD6966C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C6B7-435C-9FC1-5281CD6966C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C6B7-435C-9FC1-5281CD6966C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0B-C6B7-435C-9FC1-5281CD6966C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C6B7-435C-9FC1-5281CD6966C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C6B7-435C-9FC1-5281CD6966CB}"/>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4.8</c:v>
                </c:pt>
              </c:numCache>
            </c:numRef>
          </c:val>
          <c:extLst>
            <c:ext xmlns:c16="http://schemas.microsoft.com/office/drawing/2014/chart" uri="{C3380CC4-5D6E-409C-BE32-E72D297353CC}">
              <c16:uniqueId val="{0000000E-C6B7-435C-9FC1-5281CD6966CB}"/>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760-4D75-8307-7E5CF5A3B139}"/>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7760-4D75-8307-7E5CF5A3B139}"/>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60-4D75-8307-7E5CF5A3B139}"/>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60-4D75-8307-7E5CF5A3B139}"/>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60-4D75-8307-7E5CF5A3B139}"/>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60-4D75-8307-7E5CF5A3B139}"/>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60-4D75-8307-7E5CF5A3B139}"/>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60-4D75-8307-7E5CF5A3B139}"/>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4.7</c:v>
                </c:pt>
              </c:numCache>
            </c:numRef>
          </c:val>
          <c:extLst>
            <c:ext xmlns:c16="http://schemas.microsoft.com/office/drawing/2014/chart" uri="{C3380CC4-5D6E-409C-BE32-E72D297353CC}">
              <c16:uniqueId val="{00000007-7760-4D75-8307-7E5CF5A3B139}"/>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7760-4D75-8307-7E5CF5A3B139}"/>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7760-4D75-8307-7E5CF5A3B139}"/>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7760-4D75-8307-7E5CF5A3B139}"/>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0B-7760-4D75-8307-7E5CF5A3B139}"/>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7760-4D75-8307-7E5CF5A3B139}"/>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7760-4D75-8307-7E5CF5A3B139}"/>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4.8</c:v>
                </c:pt>
              </c:numCache>
            </c:numRef>
          </c:val>
          <c:extLst>
            <c:ext xmlns:c16="http://schemas.microsoft.com/office/drawing/2014/chart" uri="{C3380CC4-5D6E-409C-BE32-E72D297353CC}">
              <c16:uniqueId val="{0000000E-7760-4D75-8307-7E5CF5A3B139}"/>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3D1-4E7A-A33E-B96E332879AD}"/>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A3D1-4E7A-A33E-B96E332879AD}"/>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D1-4E7A-A33E-B96E332879AD}"/>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D1-4E7A-A33E-B96E332879AD}"/>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D1-4E7A-A33E-B96E332879AD}"/>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D1-4E7A-A33E-B96E332879AD}"/>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D1-4E7A-A33E-B96E332879AD}"/>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D1-4E7A-A33E-B96E332879AD}"/>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7-A3D1-4E7A-A33E-B96E332879AD}"/>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A3D1-4E7A-A33E-B96E332879AD}"/>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A3D1-4E7A-A33E-B96E332879AD}"/>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A3D1-4E7A-A33E-B96E332879AD}"/>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0B-A3D1-4E7A-A33E-B96E332879AD}"/>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A3D1-4E7A-A33E-B96E332879AD}"/>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A3D1-4E7A-A33E-B96E332879AD}"/>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4.8</c:v>
                </c:pt>
              </c:numCache>
            </c:numRef>
          </c:val>
          <c:extLst>
            <c:ext xmlns:c16="http://schemas.microsoft.com/office/drawing/2014/chart" uri="{C3380CC4-5D6E-409C-BE32-E72D297353CC}">
              <c16:uniqueId val="{0000000E-A3D1-4E7A-A33E-B96E332879AD}"/>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E102-4333-8ED5-D34B1898709F}"/>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E102-4333-8ED5-D34B1898709F}"/>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02-4333-8ED5-D34B1898709F}"/>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02-4333-8ED5-D34B1898709F}"/>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2-4333-8ED5-D34B1898709F}"/>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02-4333-8ED5-D34B1898709F}"/>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02-4333-8ED5-D34B1898709F}"/>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02-4333-8ED5-D34B1898709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7-E102-4333-8ED5-D34B1898709F}"/>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E102-4333-8ED5-D34B1898709F}"/>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4.7</c:v>
                </c:pt>
              </c:numCache>
            </c:numRef>
          </c:val>
          <c:extLst>
            <c:ext xmlns:c16="http://schemas.microsoft.com/office/drawing/2014/chart" uri="{C3380CC4-5D6E-409C-BE32-E72D297353CC}">
              <c16:uniqueId val="{00000009-E102-4333-8ED5-D34B1898709F}"/>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E102-4333-8ED5-D34B1898709F}"/>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0B-E102-4333-8ED5-D34B1898709F}"/>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E102-4333-8ED5-D34B1898709F}"/>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E102-4333-8ED5-D34B1898709F}"/>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4.8</c:v>
                </c:pt>
              </c:numCache>
            </c:numRef>
          </c:val>
          <c:extLst>
            <c:ext xmlns:c16="http://schemas.microsoft.com/office/drawing/2014/chart" uri="{C3380CC4-5D6E-409C-BE32-E72D297353CC}">
              <c16:uniqueId val="{0000000E-E102-4333-8ED5-D34B1898709F}"/>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4C9A-4DDA-8F49-ED17A78BFD1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0-4C9A-4DDA-8F49-ED17A78BFD1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9A-4DDA-8F49-ED17A78BFD1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9A-4DDA-8F49-ED17A78BFD1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9A-4DDA-8F49-ED17A78BFD1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9A-4DDA-8F49-ED17A78BFD1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9A-4DDA-8F49-ED17A78BFD1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9A-4DDA-8F49-ED17A78BFD1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Лист1!$B$2</c:f>
              <c:numCache>
                <c:formatCode>General</c:formatCode>
                <c:ptCount val="1"/>
                <c:pt idx="0">
                  <c:v>4.5999999999999996</c:v>
                </c:pt>
              </c:numCache>
            </c:numRef>
          </c:val>
          <c:extLst>
            <c:ext xmlns:c16="http://schemas.microsoft.com/office/drawing/2014/chart" uri="{C3380CC4-5D6E-409C-BE32-E72D297353CC}">
              <c16:uniqueId val="{00000007-4C9A-4DDA-8F49-ED17A78BFD1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Лист1!$C$2</c:f>
              <c:numCache>
                <c:formatCode>General</c:formatCode>
                <c:ptCount val="1"/>
                <c:pt idx="0">
                  <c:v>4.9000000000000004</c:v>
                </c:pt>
              </c:numCache>
            </c:numRef>
          </c:val>
          <c:extLst>
            <c:ext xmlns:c16="http://schemas.microsoft.com/office/drawing/2014/chart" uri="{C3380CC4-5D6E-409C-BE32-E72D297353CC}">
              <c16:uniqueId val="{00000008-4C9A-4DDA-8F49-ED17A78BFD1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Лист1!$D$2</c:f>
              <c:numCache>
                <c:formatCode>General</c:formatCode>
                <c:ptCount val="1"/>
                <c:pt idx="0">
                  <c:v>4.5999999999999996</c:v>
                </c:pt>
              </c:numCache>
            </c:numRef>
          </c:val>
          <c:extLst>
            <c:ext xmlns:c16="http://schemas.microsoft.com/office/drawing/2014/chart" uri="{C3380CC4-5D6E-409C-BE32-E72D297353CC}">
              <c16:uniqueId val="{00000009-4C9A-4DDA-8F49-ED17A78BFD1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Лист1!$E$2</c:f>
              <c:numCache>
                <c:formatCode>General</c:formatCode>
                <c:ptCount val="1"/>
                <c:pt idx="0">
                  <c:v>4.9000000000000004</c:v>
                </c:pt>
              </c:numCache>
            </c:numRef>
          </c:val>
          <c:extLst>
            <c:ext xmlns:c16="http://schemas.microsoft.com/office/drawing/2014/chart" uri="{C3380CC4-5D6E-409C-BE32-E72D297353CC}">
              <c16:uniqueId val="{0000000A-4C9A-4DDA-8F49-ED17A78BFD1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0B-4C9A-4DDA-8F49-ED17A78BFD1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Лист1!$G$2</c:f>
              <c:numCache>
                <c:formatCode>General</c:formatCode>
                <c:ptCount val="1"/>
                <c:pt idx="0">
                  <c:v>5</c:v>
                </c:pt>
              </c:numCache>
            </c:numRef>
          </c:val>
          <c:extLst>
            <c:ext xmlns:c16="http://schemas.microsoft.com/office/drawing/2014/chart" uri="{C3380CC4-5D6E-409C-BE32-E72D297353CC}">
              <c16:uniqueId val="{0000000C-4C9A-4DDA-8F49-ED17A78BFD1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Лист1!$H$2</c:f>
              <c:numCache>
                <c:formatCode>General</c:formatCode>
                <c:ptCount val="1"/>
                <c:pt idx="0">
                  <c:v>4.9000000000000004</c:v>
                </c:pt>
              </c:numCache>
            </c:numRef>
          </c:val>
          <c:extLst>
            <c:ext xmlns:c16="http://schemas.microsoft.com/office/drawing/2014/chart" uri="{C3380CC4-5D6E-409C-BE32-E72D297353CC}">
              <c16:uniqueId val="{0000000D-4C9A-4DDA-8F49-ED17A78BFD1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Aprecierea generală a atmosferei socio-emoționale de la ULIM </c:v>
                </c:pt>
              </c:strCache>
            </c:strRef>
          </c:cat>
          <c:val>
            <c:numRef>
              <c:f>Лист1!$I$2</c:f>
              <c:numCache>
                <c:formatCode>General</c:formatCode>
                <c:ptCount val="1"/>
                <c:pt idx="0">
                  <c:v>4.8</c:v>
                </c:pt>
              </c:numCache>
            </c:numRef>
          </c:val>
          <c:extLst>
            <c:ext xmlns:c16="http://schemas.microsoft.com/office/drawing/2014/chart" uri="{C3380CC4-5D6E-409C-BE32-E72D297353CC}">
              <c16:uniqueId val="{0000000E-4C9A-4DDA-8F49-ED17A78BFD18}"/>
            </c:ext>
          </c:extLst>
        </c:ser>
        <c:dLbls>
          <c:showLegendKey val="0"/>
          <c:showVal val="0"/>
          <c:showCatName val="0"/>
          <c:showSerName val="0"/>
          <c:showPercent val="0"/>
          <c:showBubbleSize val="0"/>
        </c:dLbls>
        <c:gapWidth val="100"/>
        <c:axId val="241118720"/>
        <c:axId val="180707904"/>
      </c:barChart>
      <c:catAx>
        <c:axId val="241118720"/>
        <c:scaling>
          <c:orientation val="minMax"/>
        </c:scaling>
        <c:delete val="1"/>
        <c:axPos val="b"/>
        <c:numFmt formatCode="General" sourceLinked="1"/>
        <c:majorTickMark val="out"/>
        <c:minorTickMark val="none"/>
        <c:tickLblPos val="nextTo"/>
        <c:crossAx val="180707904"/>
        <c:crosses val="autoZero"/>
        <c:auto val="1"/>
        <c:lblAlgn val="ctr"/>
        <c:lblOffset val="100"/>
        <c:noMultiLvlLbl val="0"/>
      </c:catAx>
      <c:valAx>
        <c:axId val="18070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41118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551C-48E6-A4C8-B1FFD3873C0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551C-48E6-A4C8-B1FFD3873C07}"/>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E-54F2-4DDE-A9ED-3DCDE162B28B}"/>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0F-54F2-4DDE-A9ED-3DCDE162B28B}"/>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Лист1!$E$2</c:f>
              <c:numCache>
                <c:formatCode>General</c:formatCode>
                <c:ptCount val="1"/>
                <c:pt idx="0">
                  <c:v>4.5</c:v>
                </c:pt>
              </c:numCache>
            </c:numRef>
          </c:val>
          <c:extLst>
            <c:ext xmlns:c16="http://schemas.microsoft.com/office/drawing/2014/chart" uri="{C3380CC4-5D6E-409C-BE32-E72D297353CC}">
              <c16:uniqueId val="{00000010-54F2-4DDE-A9ED-3DCDE162B28B}"/>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11-54F2-4DDE-A9ED-3DCDE162B28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2-54F2-4DDE-A9ED-3DCDE162B28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3-54F2-4DDE-A9ED-3DCDE162B28B}"/>
            </c:ext>
          </c:extLst>
        </c:ser>
        <c:ser>
          <c:idx val="7"/>
          <c:order val="7"/>
          <c:tx>
            <c:strRef>
              <c:f>Лист1!$I$1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Rectorat</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2-2D88-4AD3-B95D-503604AE0C82}"/>
            </c:ext>
          </c:extLst>
        </c:ser>
        <c:dLbls>
          <c:showLegendKey val="0"/>
          <c:showVal val="1"/>
          <c:showCatName val="0"/>
          <c:showSerName val="0"/>
          <c:showPercent val="0"/>
          <c:showBubbleSize val="0"/>
        </c:dLbls>
        <c:gapWidth val="150"/>
        <c:overlap val="-25"/>
        <c:axId val="167063552"/>
        <c:axId val="157501120"/>
      </c:barChart>
      <c:catAx>
        <c:axId val="1670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1120"/>
        <c:crosses val="autoZero"/>
        <c:auto val="1"/>
        <c:lblAlgn val="ctr"/>
        <c:lblOffset val="100"/>
        <c:noMultiLvlLbl val="0"/>
      </c:catAx>
      <c:valAx>
        <c:axId val="157501120"/>
        <c:scaling>
          <c:orientation val="minMax"/>
        </c:scaling>
        <c:delete val="1"/>
        <c:axPos val="l"/>
        <c:numFmt formatCode="General" sourceLinked="1"/>
        <c:majorTickMark val="out"/>
        <c:minorTickMark val="none"/>
        <c:tickLblPos val="nextTo"/>
        <c:crossAx val="16706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0704-4727-A969-FD5F949EC94E}"/>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0704-4727-A969-FD5F949EC94E}"/>
            </c:ext>
          </c:extLst>
        </c:ser>
        <c:ser>
          <c:idx val="1"/>
          <c:order val="1"/>
          <c:tx>
            <c:strRef>
              <c:f>Лист1!$C$1</c:f>
              <c:strCache>
                <c:ptCount val="1"/>
                <c:pt idx="0">
                  <c:v>SSE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0704-4727-A969-FD5F949EC94E}"/>
            </c:ext>
          </c:extLst>
        </c:ser>
        <c:ser>
          <c:idx val="2"/>
          <c:order val="2"/>
          <c:tx>
            <c:strRef>
              <c:f>Лист1!$D$1</c:f>
              <c:strCache>
                <c:ptCount val="1"/>
                <c:pt idx="0">
                  <c:v>SE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0704-4727-A969-FD5F949EC94E}"/>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Лист1!$E$2</c:f>
              <c:numCache>
                <c:formatCode>General</c:formatCode>
                <c:ptCount val="1"/>
                <c:pt idx="0">
                  <c:v>4.3</c:v>
                </c:pt>
              </c:numCache>
            </c:numRef>
          </c:val>
          <c:extLst>
            <c:ext xmlns:c16="http://schemas.microsoft.com/office/drawing/2014/chart" uri="{C3380CC4-5D6E-409C-BE32-E72D297353CC}">
              <c16:uniqueId val="{00000011-0704-4727-A969-FD5F949EC94E}"/>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Лист1!$F$2</c:f>
              <c:numCache>
                <c:formatCode>General</c:formatCode>
                <c:ptCount val="1"/>
                <c:pt idx="0">
                  <c:v>3.8</c:v>
                </c:pt>
              </c:numCache>
            </c:numRef>
          </c:val>
          <c:extLst>
            <c:ext xmlns:c16="http://schemas.microsoft.com/office/drawing/2014/chart" uri="{C3380CC4-5D6E-409C-BE32-E72D297353CC}">
              <c16:uniqueId val="{00000012-0704-4727-A969-FD5F949EC94E}"/>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Лист1!$G$2</c:f>
              <c:numCache>
                <c:formatCode>General</c:formatCode>
                <c:ptCount val="1"/>
                <c:pt idx="0">
                  <c:v>5</c:v>
                </c:pt>
              </c:numCache>
            </c:numRef>
          </c:val>
          <c:extLst>
            <c:ext xmlns:c16="http://schemas.microsoft.com/office/drawing/2014/chart" uri="{C3380CC4-5D6E-409C-BE32-E72D297353CC}">
              <c16:uniqueId val="{00000013-0704-4727-A969-FD5F949EC94E}"/>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0704-4727-A969-FD5F949EC94E}"/>
            </c:ext>
          </c:extLst>
        </c:ser>
        <c:ser>
          <c:idx val="7"/>
          <c:order val="7"/>
          <c:tx>
            <c:strRef>
              <c:f>Лист1!$I$1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OSA</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2-C225-426E-8523-FC3E280BA631}"/>
            </c:ext>
          </c:extLst>
        </c:ser>
        <c:dLbls>
          <c:showLegendKey val="0"/>
          <c:showVal val="1"/>
          <c:showCatName val="0"/>
          <c:showSerName val="0"/>
          <c:showPercent val="0"/>
          <c:showBubbleSize val="0"/>
        </c:dLbls>
        <c:gapWidth val="150"/>
        <c:overlap val="-25"/>
        <c:axId val="224614400"/>
        <c:axId val="157503424"/>
      </c:barChart>
      <c:catAx>
        <c:axId val="2246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3424"/>
        <c:crosses val="autoZero"/>
        <c:auto val="1"/>
        <c:lblAlgn val="ctr"/>
        <c:lblOffset val="100"/>
        <c:noMultiLvlLbl val="0"/>
      </c:catAx>
      <c:valAx>
        <c:axId val="157503424"/>
        <c:scaling>
          <c:orientation val="minMax"/>
        </c:scaling>
        <c:delete val="1"/>
        <c:axPos val="l"/>
        <c:numFmt formatCode="General" sourceLinked="1"/>
        <c:majorTickMark val="out"/>
        <c:minorTickMark val="none"/>
        <c:tickLblPos val="nextTo"/>
        <c:crossAx val="22461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C74-4818-927D-CB0B2383078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C74-4818-927D-CB0B2383078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4-4818-927D-CB0B2383078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4-4818-927D-CB0B2383078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4-4818-927D-CB0B2383078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4-4818-927D-CB0B2383078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74-4818-927D-CB0B2383078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74-4818-927D-CB0B2383078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4C74-4818-927D-CB0B2383078C}"/>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Лист1!$C$2</c:f>
              <c:numCache>
                <c:formatCode>General</c:formatCode>
                <c:ptCount val="1"/>
                <c:pt idx="0">
                  <c:v>4.5999999999999996</c:v>
                </c:pt>
              </c:numCache>
            </c:numRef>
          </c:val>
          <c:extLst>
            <c:ext xmlns:c16="http://schemas.microsoft.com/office/drawing/2014/chart" uri="{C3380CC4-5D6E-409C-BE32-E72D297353CC}">
              <c16:uniqueId val="{0000000F-4C74-4818-927D-CB0B2383078C}"/>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4C74-4818-927D-CB0B2383078C}"/>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4C74-4818-927D-CB0B2383078C}"/>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Лист1!$F$2</c:f>
              <c:numCache>
                <c:formatCode>General</c:formatCode>
                <c:ptCount val="1"/>
                <c:pt idx="0">
                  <c:v>4.0999999999999996</c:v>
                </c:pt>
              </c:numCache>
            </c:numRef>
          </c:val>
          <c:extLst>
            <c:ext xmlns:c16="http://schemas.microsoft.com/office/drawing/2014/chart" uri="{C3380CC4-5D6E-409C-BE32-E72D297353CC}">
              <c16:uniqueId val="{00000012-4C74-4818-927D-CB0B2383078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Лист1!$G$2</c:f>
              <c:numCache>
                <c:formatCode>General</c:formatCode>
                <c:ptCount val="1"/>
                <c:pt idx="0">
                  <c:v>5</c:v>
                </c:pt>
              </c:numCache>
            </c:numRef>
          </c:val>
          <c:extLst>
            <c:ext xmlns:c16="http://schemas.microsoft.com/office/drawing/2014/chart" uri="{C3380CC4-5D6E-409C-BE32-E72D297353CC}">
              <c16:uniqueId val="{00000013-4C74-4818-927D-CB0B2383078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Лист1!$H$2</c:f>
              <c:numCache>
                <c:formatCode>General</c:formatCode>
                <c:ptCount val="1"/>
                <c:pt idx="0">
                  <c:v>5</c:v>
                </c:pt>
              </c:numCache>
            </c:numRef>
          </c:val>
          <c:extLst>
            <c:ext xmlns:c16="http://schemas.microsoft.com/office/drawing/2014/chart" uri="{C3380CC4-5D6E-409C-BE32-E72D297353CC}">
              <c16:uniqueId val="{00000014-4C74-4818-927D-CB0B2383078C}"/>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cat>
            <c:strRef>
              <c:f>Лист1!$A$2</c:f>
              <c:strCache>
                <c:ptCount val="1"/>
                <c:pt idx="0">
                  <c:v>Decanat</c:v>
                </c:pt>
              </c:strCache>
            </c:strRef>
          </c:cat>
          <c:val>
            <c:numRef>
              <c:f>Лист1!$I$2</c:f>
              <c:numCache>
                <c:formatCode>General</c:formatCode>
                <c:ptCount val="1"/>
                <c:pt idx="0">
                  <c:v>4.5</c:v>
                </c:pt>
              </c:numCache>
            </c:numRef>
          </c:val>
          <c:extLst>
            <c:ext xmlns:c16="http://schemas.microsoft.com/office/drawing/2014/chart" uri="{C3380CC4-5D6E-409C-BE32-E72D297353CC}">
              <c16:uniqueId val="{00000002-0398-4313-9FC8-A0C2489A89C7}"/>
            </c:ext>
          </c:extLst>
        </c:ser>
        <c:dLbls>
          <c:showLegendKey val="0"/>
          <c:showVal val="0"/>
          <c:showCatName val="0"/>
          <c:showSerName val="0"/>
          <c:showPercent val="0"/>
          <c:showBubbleSize val="0"/>
        </c:dLbls>
        <c:gapWidth val="100"/>
        <c:axId val="224615424"/>
        <c:axId val="157506304"/>
      </c:barChart>
      <c:catAx>
        <c:axId val="22461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7506304"/>
        <c:crosses val="autoZero"/>
        <c:auto val="1"/>
        <c:lblAlgn val="ctr"/>
        <c:lblOffset val="100"/>
        <c:noMultiLvlLbl val="0"/>
      </c:catAx>
      <c:valAx>
        <c:axId val="15750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615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CF6-46E1-8669-8BB6D75D1C9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F6-46E1-8669-8BB6D75D1C9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F6-46E1-8669-8BB6D75D1C9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F6-46E1-8669-8BB6D75D1C9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F6-46E1-8669-8BB6D75D1C9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F6-46E1-8669-8BB6D75D1C9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F6-46E1-8669-8BB6D75D1C9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F6-46E1-8669-8BB6D75D1C9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Лист1!$B$2</c:f>
              <c:numCache>
                <c:formatCode>General</c:formatCode>
                <c:ptCount val="1"/>
                <c:pt idx="0">
                  <c:v>3.7</c:v>
                </c:pt>
              </c:numCache>
            </c:numRef>
          </c:val>
          <c:extLst>
            <c:ext xmlns:c16="http://schemas.microsoft.com/office/drawing/2014/chart" uri="{C3380CC4-5D6E-409C-BE32-E72D297353CC}">
              <c16:uniqueId val="{0000000E-6CF6-46E1-8669-8BB6D75D1C98}"/>
            </c:ext>
          </c:extLst>
        </c:ser>
        <c:ser>
          <c:idx val="1"/>
          <c:order val="1"/>
          <c:tx>
            <c:strRef>
              <c:f>Лист1!$C$1</c:f>
              <c:strCache>
                <c:ptCount val="1"/>
                <c:pt idx="0">
                  <c:v>ȘSE</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Лист1!$C$2</c:f>
              <c:numCache>
                <c:formatCode>General</c:formatCode>
                <c:ptCount val="1"/>
                <c:pt idx="0">
                  <c:v>4.7</c:v>
                </c:pt>
              </c:numCache>
            </c:numRef>
          </c:val>
          <c:extLst>
            <c:ext xmlns:c16="http://schemas.microsoft.com/office/drawing/2014/chart" uri="{C3380CC4-5D6E-409C-BE32-E72D297353CC}">
              <c16:uniqueId val="{0000000F-6CF6-46E1-8669-8BB6D75D1C98}"/>
            </c:ext>
          </c:extLst>
        </c:ser>
        <c:ser>
          <c:idx val="2"/>
          <c:order val="2"/>
          <c:tx>
            <c:strRef>
              <c:f>Лист1!$D$1</c:f>
              <c:strCache>
                <c:ptCount val="1"/>
                <c:pt idx="0">
                  <c:v>ȘE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Лист1!$D$2</c:f>
              <c:numCache>
                <c:formatCode>General</c:formatCode>
                <c:ptCount val="1"/>
                <c:pt idx="0">
                  <c:v>4.4000000000000004</c:v>
                </c:pt>
              </c:numCache>
            </c:numRef>
          </c:val>
          <c:extLst>
            <c:ext xmlns:c16="http://schemas.microsoft.com/office/drawing/2014/chart" uri="{C3380CC4-5D6E-409C-BE32-E72D297353CC}">
              <c16:uniqueId val="{00000010-6CF6-46E1-8669-8BB6D75D1C98}"/>
            </c:ext>
          </c:extLst>
        </c:ser>
        <c:ser>
          <c:idx val="3"/>
          <c:order val="3"/>
          <c:tx>
            <c:strRef>
              <c:f>Лист1!$E$1</c:f>
              <c:strCache>
                <c:ptCount val="1"/>
                <c:pt idx="0">
                  <c:v>Drept</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Лист1!$E$2</c:f>
              <c:numCache>
                <c:formatCode>General</c:formatCode>
                <c:ptCount val="1"/>
                <c:pt idx="0">
                  <c:v>4.5999999999999996</c:v>
                </c:pt>
              </c:numCache>
            </c:numRef>
          </c:val>
          <c:extLst>
            <c:ext xmlns:c16="http://schemas.microsoft.com/office/drawing/2014/chart" uri="{C3380CC4-5D6E-409C-BE32-E72D297353CC}">
              <c16:uniqueId val="{00000011-6CF6-46E1-8669-8BB6D75D1C98}"/>
            </c:ext>
          </c:extLst>
        </c:ser>
        <c:ser>
          <c:idx val="4"/>
          <c:order val="4"/>
          <c:tx>
            <c:strRef>
              <c:f>Лист1!$F$1</c:f>
              <c:strCache>
                <c:ptCount val="1"/>
                <c:pt idx="0">
                  <c:v>Litere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Лист1!$F$2</c:f>
              <c:numCache>
                <c:formatCode>General</c:formatCode>
                <c:ptCount val="1"/>
                <c:pt idx="0">
                  <c:v>3.9</c:v>
                </c:pt>
              </c:numCache>
            </c:numRef>
          </c:val>
          <c:extLst>
            <c:ext xmlns:c16="http://schemas.microsoft.com/office/drawing/2014/chart" uri="{C3380CC4-5D6E-409C-BE32-E72D297353CC}">
              <c16:uniqueId val="{00000012-6CF6-46E1-8669-8BB6D75D1C9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Лист1!$G$2</c:f>
              <c:numCache>
                <c:formatCode>General</c:formatCode>
                <c:ptCount val="1"/>
                <c:pt idx="0">
                  <c:v>4.9000000000000004</c:v>
                </c:pt>
              </c:numCache>
            </c:numRef>
          </c:val>
          <c:extLst>
            <c:ext xmlns:c16="http://schemas.microsoft.com/office/drawing/2014/chart" uri="{C3380CC4-5D6E-409C-BE32-E72D297353CC}">
              <c16:uniqueId val="{00000013-6CF6-46E1-8669-8BB6D75D1C9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6CF6-46E1-8669-8BB6D75D1C98}"/>
            </c:ext>
          </c:extLst>
        </c:ser>
        <c:ser>
          <c:idx val="7"/>
          <c:order val="7"/>
          <c:tx>
            <c:strRef>
              <c:f>Лист1!$I$1</c:f>
              <c:strCache>
                <c:ptCount val="1"/>
                <c:pt idx="0">
                  <c:v>Total</c:v>
                </c:pt>
              </c:strCache>
            </c:strRef>
          </c:tx>
          <c:spPr>
            <a:solidFill>
              <a:schemeClr val="accent2">
                <a:lumMod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Лист1!$I$2</c:f>
              <c:numCache>
                <c:formatCode>General</c:formatCode>
                <c:ptCount val="1"/>
                <c:pt idx="0">
                  <c:v>4.4000000000000004</c:v>
                </c:pt>
              </c:numCache>
            </c:numRef>
          </c:val>
          <c:extLst>
            <c:ext xmlns:c16="http://schemas.microsoft.com/office/drawing/2014/chart" uri="{C3380CC4-5D6E-409C-BE32-E72D297353CC}">
              <c16:uniqueId val="{00000002-3A92-4121-9983-ED26EB3BE311}"/>
            </c:ext>
          </c:extLst>
        </c:ser>
        <c:dLbls>
          <c:showLegendKey val="0"/>
          <c:showVal val="0"/>
          <c:showCatName val="0"/>
          <c:showSerName val="0"/>
          <c:showPercent val="0"/>
          <c:showBubbleSize val="0"/>
        </c:dLbls>
        <c:gapWidth val="100"/>
        <c:axId val="232261632"/>
        <c:axId val="224720512"/>
      </c:barChart>
      <c:catAx>
        <c:axId val="23226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24720512"/>
        <c:crosses val="autoZero"/>
        <c:auto val="1"/>
        <c:lblAlgn val="ctr"/>
        <c:lblOffset val="100"/>
        <c:noMultiLvlLbl val="0"/>
      </c:catAx>
      <c:valAx>
        <c:axId val="22472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226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32CDE651-DBCB-4BFD-B25E-9F1DDD08E772}" type="datetimeFigureOut">
              <a:rPr lang="en-US" smtClean="0"/>
              <a:t>6/27/2023</a:t>
            </a:fld>
            <a:endParaRPr lang="en-US"/>
          </a:p>
        </p:txBody>
      </p:sp>
      <p:sp>
        <p:nvSpPr>
          <p:cNvPr id="4" name="Footer Placeholder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B034A190-DD84-4501-94AD-3DA240D7D7F7}" type="slidenum">
              <a:rPr lang="en-US" smtClean="0"/>
              <a:t>‹#›</a:t>
            </a:fld>
            <a:endParaRPr lang="en-US"/>
          </a:p>
        </p:txBody>
      </p:sp>
    </p:spTree>
    <p:extLst>
      <p:ext uri="{BB962C8B-B14F-4D97-AF65-F5344CB8AC3E}">
        <p14:creationId xmlns:p14="http://schemas.microsoft.com/office/powerpoint/2010/main" val="1032158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pPr>
                <a:defRPr/>
              </a:pPr>
              <a:t>27/06/2023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pPr>
                <a:defRPr/>
              </a:pPr>
              <a:t>‹#›</a:t>
            </a:fld>
            <a:endParaRPr lang="fr-CA"/>
          </a:p>
        </p:txBody>
      </p:sp>
    </p:spTree>
    <p:extLst>
      <p:ext uri="{BB962C8B-B14F-4D97-AF65-F5344CB8AC3E}">
        <p14:creationId xmlns:p14="http://schemas.microsoft.com/office/powerpoint/2010/main" val="349186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pPr>
                <a:defRPr/>
              </a:pPr>
              <a:t>27/06/2023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pPr>
                <a:defRPr/>
              </a:pPr>
              <a:t>‹#›</a:t>
            </a:fld>
            <a:endParaRPr lang="fr-CA"/>
          </a:p>
        </p:txBody>
      </p:sp>
    </p:spTree>
    <p:extLst>
      <p:ext uri="{BB962C8B-B14F-4D97-AF65-F5344CB8AC3E}">
        <p14:creationId xmlns:p14="http://schemas.microsoft.com/office/powerpoint/2010/main" val="118687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pPr>
                <a:defRPr/>
              </a:pPr>
              <a:t>27/06/2023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pPr>
                <a:defRPr/>
              </a:pPr>
              <a:t>‹#›</a:t>
            </a:fld>
            <a:endParaRPr lang="fr-CA"/>
          </a:p>
        </p:txBody>
      </p:sp>
    </p:spTree>
    <p:extLst>
      <p:ext uri="{BB962C8B-B14F-4D97-AF65-F5344CB8AC3E}">
        <p14:creationId xmlns:p14="http://schemas.microsoft.com/office/powerpoint/2010/main" val="133075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solidFill>
                  <a:prstClr val="black">
                    <a:tint val="75000"/>
                  </a:prstClr>
                </a:solidFill>
              </a:rPr>
              <a:pPr>
                <a:defRPr/>
              </a:pPr>
              <a:t>27/06/2023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1181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solidFill>
                  <a:prstClr val="black">
                    <a:tint val="75000"/>
                  </a:prstClr>
                </a:solidFill>
              </a:rPr>
              <a:pPr>
                <a:defRPr/>
              </a:pPr>
              <a:t>27/06/2023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9029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solidFill>
                  <a:prstClr val="black">
                    <a:tint val="75000"/>
                  </a:prstClr>
                </a:solidFill>
              </a:rPr>
              <a:pPr>
                <a:defRPr/>
              </a:pPr>
              <a:t>27/06/2023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666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solidFill>
                  <a:prstClr val="black">
                    <a:tint val="75000"/>
                  </a:prstClr>
                </a:solidFill>
              </a:rPr>
              <a:pPr>
                <a:defRPr/>
              </a:pPr>
              <a:t>27/06/2023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3622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solidFill>
                  <a:prstClr val="black">
                    <a:tint val="75000"/>
                  </a:prstClr>
                </a:solidFill>
              </a:rPr>
              <a:pPr>
                <a:defRPr/>
              </a:pPr>
              <a:t>27/06/2023</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7092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solidFill>
                  <a:prstClr val="black">
                    <a:tint val="75000"/>
                  </a:prstClr>
                </a:solidFill>
              </a:rPr>
              <a:pPr>
                <a:defRPr/>
              </a:pPr>
              <a:t>27/06/2023</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2193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solidFill>
                  <a:prstClr val="black">
                    <a:tint val="75000"/>
                  </a:prstClr>
                </a:solidFill>
              </a:rPr>
              <a:pPr>
                <a:defRPr/>
              </a:pPr>
              <a:t>27/06/2023</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6497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solidFill>
                  <a:prstClr val="black">
                    <a:tint val="75000"/>
                  </a:prstClr>
                </a:solidFill>
              </a:rPr>
              <a:pPr>
                <a:defRPr/>
              </a:pPr>
              <a:t>27/06/2023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860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pPr>
                <a:defRPr/>
              </a:pPr>
              <a:t>27/06/2023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pPr>
                <a:defRPr/>
              </a:pPr>
              <a:t>‹#›</a:t>
            </a:fld>
            <a:endParaRPr lang="fr-CA"/>
          </a:p>
        </p:txBody>
      </p:sp>
    </p:spTree>
    <p:extLst>
      <p:ext uri="{BB962C8B-B14F-4D97-AF65-F5344CB8AC3E}">
        <p14:creationId xmlns:p14="http://schemas.microsoft.com/office/powerpoint/2010/main" val="181703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solidFill>
                  <a:prstClr val="black">
                    <a:tint val="75000"/>
                  </a:prstClr>
                </a:solidFill>
              </a:rPr>
              <a:pPr>
                <a:defRPr/>
              </a:pPr>
              <a:t>27/06/2023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4229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solidFill>
                  <a:prstClr val="black">
                    <a:tint val="75000"/>
                  </a:prstClr>
                </a:solidFill>
              </a:rPr>
              <a:pPr>
                <a:defRPr/>
              </a:pPr>
              <a:t>27/06/2023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2864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solidFill>
                  <a:prstClr val="black">
                    <a:tint val="75000"/>
                  </a:prstClr>
                </a:solidFill>
              </a:rPr>
              <a:pPr>
                <a:defRPr/>
              </a:pPr>
              <a:t>27/06/2023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774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pPr>
                <a:defRPr/>
              </a:pPr>
              <a:t>27/06/2023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pPr>
                <a:defRPr/>
              </a:pPr>
              <a:t>‹#›</a:t>
            </a:fld>
            <a:endParaRPr lang="fr-CA"/>
          </a:p>
        </p:txBody>
      </p:sp>
    </p:spTree>
    <p:extLst>
      <p:ext uri="{BB962C8B-B14F-4D97-AF65-F5344CB8AC3E}">
        <p14:creationId xmlns:p14="http://schemas.microsoft.com/office/powerpoint/2010/main" val="425168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pPr>
                <a:defRPr/>
              </a:pPr>
              <a:t>27/06/2023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pPr>
                <a:defRPr/>
              </a:pPr>
              <a:t>‹#›</a:t>
            </a:fld>
            <a:endParaRPr lang="fr-CA"/>
          </a:p>
        </p:txBody>
      </p:sp>
    </p:spTree>
    <p:extLst>
      <p:ext uri="{BB962C8B-B14F-4D97-AF65-F5344CB8AC3E}">
        <p14:creationId xmlns:p14="http://schemas.microsoft.com/office/powerpoint/2010/main" val="419596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pPr>
                <a:defRPr/>
              </a:pPr>
              <a:t>27/06/2023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pPr>
                <a:defRPr/>
              </a:pPr>
              <a:t>‹#›</a:t>
            </a:fld>
            <a:endParaRPr lang="fr-CA"/>
          </a:p>
        </p:txBody>
      </p:sp>
    </p:spTree>
    <p:extLst>
      <p:ext uri="{BB962C8B-B14F-4D97-AF65-F5344CB8AC3E}">
        <p14:creationId xmlns:p14="http://schemas.microsoft.com/office/powerpoint/2010/main" val="37231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pPr>
                <a:defRPr/>
              </a:pPr>
              <a:t>27/06/2023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pPr>
                <a:defRPr/>
              </a:pPr>
              <a:t>‹#›</a:t>
            </a:fld>
            <a:endParaRPr lang="fr-CA"/>
          </a:p>
        </p:txBody>
      </p:sp>
    </p:spTree>
    <p:extLst>
      <p:ext uri="{BB962C8B-B14F-4D97-AF65-F5344CB8AC3E}">
        <p14:creationId xmlns:p14="http://schemas.microsoft.com/office/powerpoint/2010/main" val="5631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pPr>
                <a:defRPr/>
              </a:pPr>
              <a:t>27/06/2023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pPr>
                <a:defRPr/>
              </a:pPr>
              <a:t>‹#›</a:t>
            </a:fld>
            <a:endParaRPr lang="fr-CA"/>
          </a:p>
        </p:txBody>
      </p:sp>
    </p:spTree>
    <p:extLst>
      <p:ext uri="{BB962C8B-B14F-4D97-AF65-F5344CB8AC3E}">
        <p14:creationId xmlns:p14="http://schemas.microsoft.com/office/powerpoint/2010/main" val="42003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pPr>
                <a:defRPr/>
              </a:pPr>
              <a:t>27/06/2023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pPr>
                <a:defRPr/>
              </a:pPr>
              <a:t>‹#›</a:t>
            </a:fld>
            <a:endParaRPr lang="fr-CA"/>
          </a:p>
        </p:txBody>
      </p:sp>
    </p:spTree>
    <p:extLst>
      <p:ext uri="{BB962C8B-B14F-4D97-AF65-F5344CB8AC3E}">
        <p14:creationId xmlns:p14="http://schemas.microsoft.com/office/powerpoint/2010/main" val="3277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pPr>
                <a:defRPr/>
              </a:pPr>
              <a:t>27/06/2023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pPr>
                <a:defRPr/>
              </a:pPr>
              <a:t>‹#›</a:t>
            </a:fld>
            <a:endParaRPr lang="fr-CA"/>
          </a:p>
        </p:txBody>
      </p:sp>
    </p:spTree>
    <p:extLst>
      <p:ext uri="{BB962C8B-B14F-4D97-AF65-F5344CB8AC3E}">
        <p14:creationId xmlns:p14="http://schemas.microsoft.com/office/powerpoint/2010/main" val="60570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pPr>
                <a:defRPr/>
              </a:pPr>
              <a:t>27/06/2023</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solidFill>
                  <a:prstClr val="black">
                    <a:tint val="75000"/>
                  </a:prstClr>
                </a:solidFill>
              </a:rPr>
              <a:pPr>
                <a:defRPr/>
              </a:pPr>
              <a:t>27/06/2023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313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304800"/>
            <a:ext cx="11658600" cy="1905000"/>
          </a:xfrm>
        </p:spPr>
        <p:txBody>
          <a:bodyPr/>
          <a:lstStyle/>
          <a:p>
            <a:r>
              <a:rPr lang="ro-RO" sz="2800" b="1" dirty="0"/>
              <a:t>Studiu sociologic în baza sondajului de opinie a studenţilor privind calitatea proceselor universitare în anul universitar anul universitar 202</a:t>
            </a:r>
            <a:r>
              <a:rPr lang="en-US" sz="2800" b="1" dirty="0"/>
              <a:t>2</a:t>
            </a:r>
            <a:r>
              <a:rPr lang="ro-RO" sz="2800" b="1" dirty="0"/>
              <a:t>-202</a:t>
            </a:r>
            <a:r>
              <a:rPr lang="en-US" sz="2800" b="1" dirty="0"/>
              <a:t>3</a:t>
            </a:r>
            <a:br>
              <a:rPr lang="ro-RO" sz="3200" b="1" dirty="0"/>
            </a:br>
            <a:r>
              <a:rPr lang="ro-RO" sz="3200" b="1" dirty="0"/>
              <a:t>Aplicarea chestionarelor – </a:t>
            </a:r>
            <a:r>
              <a:rPr lang="en-US" sz="3200" b="1" dirty="0"/>
              <a:t>20</a:t>
            </a:r>
            <a:r>
              <a:rPr lang="ro-RO" sz="3200" b="1" dirty="0"/>
              <a:t>.05-2</a:t>
            </a:r>
            <a:r>
              <a:rPr lang="en-US" sz="3200" b="1" dirty="0"/>
              <a:t>6</a:t>
            </a:r>
            <a:r>
              <a:rPr lang="ro-RO" sz="3200" b="1" dirty="0"/>
              <a:t>.06.202</a:t>
            </a:r>
            <a:r>
              <a:rPr lang="en-US" sz="3200" b="1" dirty="0"/>
              <a:t>3</a:t>
            </a:r>
            <a:br>
              <a:rPr lang="en-US" sz="2800" b="1" dirty="0"/>
            </a:br>
            <a:endParaRPr lang="en-US" sz="2800" dirty="0"/>
          </a:p>
        </p:txBody>
      </p:sp>
      <p:sp>
        <p:nvSpPr>
          <p:cNvPr id="2051" name="Sous-titre 2"/>
          <p:cNvSpPr>
            <a:spLocks noGrp="1"/>
          </p:cNvSpPr>
          <p:nvPr>
            <p:ph type="subTitle" idx="1"/>
          </p:nvPr>
        </p:nvSpPr>
        <p:spPr>
          <a:xfrm>
            <a:off x="304800" y="1714500"/>
            <a:ext cx="11887200" cy="990600"/>
          </a:xfrm>
        </p:spPr>
        <p:txBody>
          <a:bodyPr/>
          <a:lstStyle/>
          <a:p>
            <a:r>
              <a:rPr lang="fr-CA" altLang="en-US" dirty="0">
                <a:solidFill>
                  <a:schemeClr val="tx1"/>
                </a:solidFill>
              </a:rPr>
              <a:t>A preg</a:t>
            </a:r>
            <a:r>
              <a:rPr lang="ro-RO" altLang="en-US" dirty="0">
                <a:solidFill>
                  <a:schemeClr val="tx1"/>
                </a:solidFill>
              </a:rPr>
              <a:t>ă</a:t>
            </a:r>
            <a:r>
              <a:rPr lang="fr-CA" altLang="en-US" dirty="0" err="1">
                <a:solidFill>
                  <a:schemeClr val="tx1"/>
                </a:solidFill>
              </a:rPr>
              <a:t>tit</a:t>
            </a:r>
            <a:r>
              <a:rPr lang="ro-RO" altLang="en-US" dirty="0">
                <a:solidFill>
                  <a:schemeClr val="tx1"/>
                </a:solidFill>
              </a:rPr>
              <a:t>: conf. univ., dr. </a:t>
            </a:r>
            <a:r>
              <a:rPr lang="ro-RO" altLang="en-US" dirty="0">
                <a:solidFill>
                  <a:srgbClr val="FF0000"/>
                </a:solidFill>
              </a:rPr>
              <a:t>Svetlana Rusnac</a:t>
            </a:r>
          </a:p>
          <a:p>
            <a:r>
              <a:rPr lang="fr-CA" altLang="en-US" sz="2800" dirty="0" err="1">
                <a:solidFill>
                  <a:schemeClr val="tx1"/>
                </a:solidFill>
              </a:rPr>
              <a:t>Datele</a:t>
            </a:r>
            <a:r>
              <a:rPr lang="fr-CA" altLang="en-US" sz="2800" dirty="0">
                <a:solidFill>
                  <a:schemeClr val="tx1"/>
                </a:solidFill>
              </a:rPr>
              <a:t> au </a:t>
            </a:r>
            <a:r>
              <a:rPr lang="fr-CA" altLang="en-US" sz="2800" dirty="0" err="1">
                <a:solidFill>
                  <a:schemeClr val="tx1"/>
                </a:solidFill>
              </a:rPr>
              <a:t>fost</a:t>
            </a:r>
            <a:r>
              <a:rPr lang="fr-CA" altLang="en-US" sz="2800" dirty="0">
                <a:solidFill>
                  <a:schemeClr val="tx1"/>
                </a:solidFill>
              </a:rPr>
              <a:t> </a:t>
            </a:r>
            <a:r>
              <a:rPr lang="fr-CA" altLang="en-US" sz="2800" dirty="0" err="1">
                <a:solidFill>
                  <a:schemeClr val="tx1"/>
                </a:solidFill>
              </a:rPr>
              <a:t>procesate</a:t>
            </a:r>
            <a:r>
              <a:rPr lang="fr-CA" altLang="en-US" sz="2800" dirty="0">
                <a:solidFill>
                  <a:schemeClr val="tx1"/>
                </a:solidFill>
              </a:rPr>
              <a:t> de </a:t>
            </a:r>
            <a:r>
              <a:rPr lang="fr-CA" altLang="en-US" sz="2800" dirty="0" err="1">
                <a:solidFill>
                  <a:srgbClr val="FF0000"/>
                </a:solidFill>
              </a:rPr>
              <a:t>Zagoruico</a:t>
            </a:r>
            <a:r>
              <a:rPr lang="fr-CA" altLang="en-US" sz="2800" dirty="0">
                <a:solidFill>
                  <a:srgbClr val="FF0000"/>
                </a:solidFill>
              </a:rPr>
              <a:t> Pavel </a:t>
            </a:r>
            <a:r>
              <a:rPr lang="fr-CA" altLang="en-US" sz="2800" dirty="0" err="1">
                <a:solidFill>
                  <a:schemeClr val="tx1"/>
                </a:solidFill>
              </a:rPr>
              <a:t>și</a:t>
            </a:r>
            <a:r>
              <a:rPr lang="fr-CA" altLang="en-US" sz="2800" dirty="0">
                <a:solidFill>
                  <a:schemeClr val="tx1"/>
                </a:solidFill>
              </a:rPr>
              <a:t> </a:t>
            </a:r>
            <a:r>
              <a:rPr lang="fr-CA" altLang="en-US" sz="2800" dirty="0" err="1">
                <a:solidFill>
                  <a:srgbClr val="FF0000"/>
                </a:solidFill>
              </a:rPr>
              <a:t>Grușco</a:t>
            </a:r>
            <a:r>
              <a:rPr lang="fr-CA" altLang="en-US" sz="2800" dirty="0">
                <a:solidFill>
                  <a:srgbClr val="FF0000"/>
                </a:solidFill>
              </a:rPr>
              <a:t> </a:t>
            </a:r>
            <a:r>
              <a:rPr lang="fr-CA" altLang="en-US" sz="2800" dirty="0" err="1">
                <a:solidFill>
                  <a:srgbClr val="FF0000"/>
                </a:solidFill>
              </a:rPr>
              <a:t>Ecaterina</a:t>
            </a:r>
            <a:r>
              <a:rPr lang="fr-CA" altLang="en-US" sz="2800" dirty="0">
                <a:solidFill>
                  <a:schemeClr val="tx1"/>
                </a:solidFill>
              </a:rPr>
              <a:t>, </a:t>
            </a:r>
            <a:r>
              <a:rPr lang="fr-CA" altLang="en-US" sz="2800" dirty="0" err="1">
                <a:solidFill>
                  <a:schemeClr val="tx1"/>
                </a:solidFill>
              </a:rPr>
              <a:t>studenți</a:t>
            </a:r>
            <a:r>
              <a:rPr lang="fr-CA" altLang="en-US" sz="2800" dirty="0">
                <a:solidFill>
                  <a:schemeClr val="tx1"/>
                </a:solidFill>
              </a:rPr>
              <a:t> la </a:t>
            </a:r>
            <a:r>
              <a:rPr lang="fr-CA" altLang="en-US" sz="2800" dirty="0" err="1">
                <a:solidFill>
                  <a:schemeClr val="tx1"/>
                </a:solidFill>
              </a:rPr>
              <a:t>anul</a:t>
            </a:r>
            <a:r>
              <a:rPr lang="fr-CA" altLang="en-US" sz="2800" dirty="0">
                <a:solidFill>
                  <a:schemeClr val="tx1"/>
                </a:solidFill>
              </a:rPr>
              <a:t> I, </a:t>
            </a:r>
            <a:r>
              <a:rPr lang="fr-CA" altLang="en-US" sz="2800" dirty="0" err="1">
                <a:solidFill>
                  <a:schemeClr val="tx1"/>
                </a:solidFill>
              </a:rPr>
              <a:t>specialitatea</a:t>
            </a:r>
            <a:r>
              <a:rPr lang="fr-CA" altLang="en-US" sz="2800" dirty="0">
                <a:solidFill>
                  <a:schemeClr val="tx1"/>
                </a:solidFill>
              </a:rPr>
              <a:t> </a:t>
            </a:r>
            <a:r>
              <a:rPr lang="fr-CA" altLang="en-US" sz="2800" dirty="0" err="1">
                <a:solidFill>
                  <a:schemeClr val="tx1"/>
                </a:solidFill>
              </a:rPr>
              <a:t>Psihologie</a:t>
            </a:r>
            <a:r>
              <a:rPr lang="fr-CA" altLang="en-US" sz="2800" dirty="0">
                <a:solidFill>
                  <a:schemeClr val="tx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Ciclul de studii universitare</a:t>
            </a:r>
            <a:endParaRPr lang="ru-RU"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1351252675"/>
              </p:ext>
            </p:extLst>
          </p:nvPr>
        </p:nvGraphicFramePr>
        <p:xfrm>
          <a:off x="381000" y="1417638"/>
          <a:ext cx="5257800" cy="5059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3"/>
          <p:cNvGraphicFramePr>
            <a:graphicFrameLocks noGrp="1"/>
          </p:cNvGraphicFramePr>
          <p:nvPr>
            <p:ph sz="half" idx="2"/>
            <p:extLst>
              <p:ext uri="{D42A27DB-BD31-4B8C-83A1-F6EECF244321}">
                <p14:modId xmlns:p14="http://schemas.microsoft.com/office/powerpoint/2010/main" val="889196800"/>
              </p:ext>
            </p:extLst>
          </p:nvPr>
        </p:nvGraphicFramePr>
        <p:xfrm>
          <a:off x="381001" y="1524000"/>
          <a:ext cx="11430001" cy="4666141"/>
        </p:xfrm>
        <a:graphic>
          <a:graphicData uri="http://schemas.openxmlformats.org/drawingml/2006/table">
            <a:tbl>
              <a:tblPr>
                <a:tableStyleId>{5C22544A-7EE6-4342-B048-85BDC9FD1C3A}</a:tableStyleId>
              </a:tblPr>
              <a:tblGrid>
                <a:gridCol w="1447799">
                  <a:extLst>
                    <a:ext uri="{9D8B030D-6E8A-4147-A177-3AD203B41FA5}">
                      <a16:colId xmlns:a16="http://schemas.microsoft.com/office/drawing/2014/main" val="404314349"/>
                    </a:ext>
                  </a:extLst>
                </a:gridCol>
                <a:gridCol w="861889">
                  <a:extLst>
                    <a:ext uri="{9D8B030D-6E8A-4147-A177-3AD203B41FA5}">
                      <a16:colId xmlns:a16="http://schemas.microsoft.com/office/drawing/2014/main" val="4108781875"/>
                    </a:ext>
                  </a:extLst>
                </a:gridCol>
                <a:gridCol w="1500311">
                  <a:extLst>
                    <a:ext uri="{9D8B030D-6E8A-4147-A177-3AD203B41FA5}">
                      <a16:colId xmlns:a16="http://schemas.microsoft.com/office/drawing/2014/main" val="1265945986"/>
                    </a:ext>
                  </a:extLst>
                </a:gridCol>
                <a:gridCol w="1283159">
                  <a:extLst>
                    <a:ext uri="{9D8B030D-6E8A-4147-A177-3AD203B41FA5}">
                      <a16:colId xmlns:a16="http://schemas.microsoft.com/office/drawing/2014/main" val="3767725911"/>
                    </a:ext>
                  </a:extLst>
                </a:gridCol>
                <a:gridCol w="1362124">
                  <a:extLst>
                    <a:ext uri="{9D8B030D-6E8A-4147-A177-3AD203B41FA5}">
                      <a16:colId xmlns:a16="http://schemas.microsoft.com/office/drawing/2014/main" val="2115419589"/>
                    </a:ext>
                  </a:extLst>
                </a:gridCol>
                <a:gridCol w="1066010">
                  <a:extLst>
                    <a:ext uri="{9D8B030D-6E8A-4147-A177-3AD203B41FA5}">
                      <a16:colId xmlns:a16="http://schemas.microsoft.com/office/drawing/2014/main" val="1906217689"/>
                    </a:ext>
                  </a:extLst>
                </a:gridCol>
                <a:gridCol w="1302903">
                  <a:extLst>
                    <a:ext uri="{9D8B030D-6E8A-4147-A177-3AD203B41FA5}">
                      <a16:colId xmlns:a16="http://schemas.microsoft.com/office/drawing/2014/main" val="1020582743"/>
                    </a:ext>
                  </a:extLst>
                </a:gridCol>
                <a:gridCol w="1302903">
                  <a:extLst>
                    <a:ext uri="{9D8B030D-6E8A-4147-A177-3AD203B41FA5}">
                      <a16:colId xmlns:a16="http://schemas.microsoft.com/office/drawing/2014/main" val="3536031154"/>
                    </a:ext>
                  </a:extLst>
                </a:gridCol>
                <a:gridCol w="1302903">
                  <a:extLst>
                    <a:ext uri="{9D8B030D-6E8A-4147-A177-3AD203B41FA5}">
                      <a16:colId xmlns:a16="http://schemas.microsoft.com/office/drawing/2014/main" val="1928392374"/>
                    </a:ext>
                  </a:extLst>
                </a:gridCol>
              </a:tblGrid>
              <a:tr h="914400">
                <a:tc>
                  <a:txBody>
                    <a:bodyPr/>
                    <a:lstStyle/>
                    <a:p>
                      <a:pPr marL="0" algn="just">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800" dirty="0" err="1">
                          <a:effectLst/>
                        </a:rPr>
                        <a:t>a.u</a:t>
                      </a:r>
                      <a:r>
                        <a:rPr lang="en-US" sz="2800" dirty="0">
                          <a:effectLst/>
                        </a:rPr>
                        <a:t>. 2019-2020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en-US" sz="2800" dirty="0" err="1">
                          <a:effectLst/>
                        </a:rPr>
                        <a:t>a.u</a:t>
                      </a:r>
                      <a:r>
                        <a:rPr lang="en-US" sz="2800" dirty="0">
                          <a:effectLst/>
                        </a:rPr>
                        <a:t>. 2020-2021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c gridSpan="2">
                  <a:txBody>
                    <a:bodyPr/>
                    <a:lstStyle/>
                    <a:p>
                      <a:pPr marL="0" algn="ctr">
                        <a:lnSpc>
                          <a:spcPct val="115000"/>
                        </a:lnSpc>
                        <a:spcAft>
                          <a:spcPts val="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a.u</a:t>
                      </a:r>
                      <a:r>
                        <a:rPr lang="en-US" sz="2800" dirty="0">
                          <a:effectLst/>
                          <a:latin typeface="Calibri" panose="020F0502020204030204" pitchFamily="34" charset="0"/>
                          <a:ea typeface="Calibri" panose="020F0502020204030204" pitchFamily="34" charset="0"/>
                          <a:cs typeface="Times New Roman" panose="02020603050405020304" pitchFamily="18" charset="0"/>
                        </a:rPr>
                        <a:t>. 2021-2022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0" algn="ctr">
                        <a:lnSpc>
                          <a:spcPct val="115000"/>
                        </a:lnSpc>
                        <a:spcAft>
                          <a:spcPts val="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a.u</a:t>
                      </a:r>
                      <a:r>
                        <a:rPr lang="en-US" sz="2800" dirty="0">
                          <a:effectLst/>
                          <a:latin typeface="Calibri" panose="020F0502020204030204" pitchFamily="34" charset="0"/>
                          <a:ea typeface="Calibri" panose="020F0502020204030204" pitchFamily="34" charset="0"/>
                          <a:cs typeface="Times New Roman" panose="02020603050405020304" pitchFamily="18" charset="0"/>
                        </a:rPr>
                        <a:t>. 2022-2023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499971"/>
                  </a:ext>
                </a:extLst>
              </a:tr>
              <a:tr h="731120">
                <a:tc>
                  <a:txBody>
                    <a:bodyPr/>
                    <a:lstStyle/>
                    <a:p>
                      <a:pPr marL="0" algn="just">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a:effectLst/>
                        </a:rPr>
                        <a:t>%</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7047916"/>
                  </a:ext>
                </a:extLst>
              </a:tr>
              <a:tr h="731120">
                <a:tc>
                  <a:txBody>
                    <a:bodyPr/>
                    <a:lstStyle/>
                    <a:p>
                      <a:pPr marL="0" algn="just">
                        <a:lnSpc>
                          <a:spcPct val="115000"/>
                        </a:lnSpc>
                        <a:spcAft>
                          <a:spcPts val="0"/>
                        </a:spcAft>
                      </a:pPr>
                      <a:r>
                        <a:rPr lang="ro-RO" sz="2800" dirty="0">
                          <a:effectLst/>
                        </a:rPr>
                        <a:t>Licență</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441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86,3%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69,6%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322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83,3%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800" b="0" i="0" u="none" strike="noStrike" dirty="0">
                          <a:solidFill>
                            <a:schemeClr val="tx1"/>
                          </a:solidFill>
                          <a:effectLst/>
                          <a:latin typeface="+mj-lt"/>
                        </a:rPr>
                        <a:t>407</a:t>
                      </a:r>
                    </a:p>
                  </a:txBody>
                  <a:tcPr marL="9525" marR="9525" marT="9525" marB="0"/>
                </a:tc>
                <a:tc>
                  <a:txBody>
                    <a:bodyPr/>
                    <a:lstStyle/>
                    <a:p>
                      <a:pPr algn="ctr" fontAlgn="t"/>
                      <a:r>
                        <a:rPr lang="en-US" sz="2800" b="0" i="0" u="none" strike="noStrike" dirty="0">
                          <a:solidFill>
                            <a:schemeClr val="tx1"/>
                          </a:solidFill>
                          <a:effectLst/>
                          <a:latin typeface="+mj-lt"/>
                        </a:rPr>
                        <a:t>93.6%</a:t>
                      </a:r>
                    </a:p>
                  </a:txBody>
                  <a:tcPr marL="9525" marR="9525" marT="9525" marB="0"/>
                </a:tc>
                <a:extLst>
                  <a:ext uri="{0D108BD9-81ED-4DB2-BD59-A6C34878D82A}">
                    <a16:rowId xmlns:a16="http://schemas.microsoft.com/office/drawing/2014/main" val="1535350957"/>
                  </a:ext>
                </a:extLst>
              </a:tr>
              <a:tr h="827261">
                <a:tc>
                  <a:txBody>
                    <a:bodyPr/>
                    <a:lstStyle/>
                    <a:p>
                      <a:pPr marL="0" algn="just">
                        <a:lnSpc>
                          <a:spcPct val="115000"/>
                        </a:lnSpc>
                        <a:spcAft>
                          <a:spcPts val="0"/>
                        </a:spcAft>
                      </a:pPr>
                      <a:r>
                        <a:rPr lang="ro-RO" sz="2800" dirty="0">
                          <a:effectLst/>
                        </a:rPr>
                        <a:t>Masterat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61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74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26,8%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15,8%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800" b="0" i="0" u="none" strike="noStrike" dirty="0">
                          <a:solidFill>
                            <a:schemeClr val="tx1"/>
                          </a:solidFill>
                          <a:effectLst/>
                          <a:latin typeface="+mj-lt"/>
                        </a:rPr>
                        <a:t>28</a:t>
                      </a:r>
                    </a:p>
                  </a:txBody>
                  <a:tcPr marL="9525" marR="9525" marT="9525" marB="0"/>
                </a:tc>
                <a:tc>
                  <a:txBody>
                    <a:bodyPr/>
                    <a:lstStyle/>
                    <a:p>
                      <a:pPr algn="ctr" fontAlgn="t"/>
                      <a:r>
                        <a:rPr lang="en-US" sz="2800" b="0" i="0" u="none" strike="noStrike" dirty="0">
                          <a:solidFill>
                            <a:schemeClr val="tx1"/>
                          </a:solidFill>
                          <a:effectLst/>
                          <a:latin typeface="+mj-lt"/>
                        </a:rPr>
                        <a:t>6.4%</a:t>
                      </a:r>
                    </a:p>
                  </a:txBody>
                  <a:tcPr marL="9525" marR="9525" marT="9525" marB="0"/>
                </a:tc>
                <a:extLst>
                  <a:ext uri="{0D108BD9-81ED-4DB2-BD59-A6C34878D82A}">
                    <a16:rowId xmlns:a16="http://schemas.microsoft.com/office/drawing/2014/main" val="3613034171"/>
                  </a:ext>
                </a:extLst>
              </a:tr>
              <a:tr h="731120">
                <a:tc>
                  <a:txBody>
                    <a:bodyPr/>
                    <a:lstStyle/>
                    <a:p>
                      <a:pPr marL="0" algn="just">
                        <a:lnSpc>
                          <a:spcPct val="115000"/>
                        </a:lnSpc>
                        <a:spcAft>
                          <a:spcPts val="0"/>
                        </a:spcAft>
                      </a:pPr>
                      <a:r>
                        <a:rPr lang="ro-RO" sz="2800" dirty="0">
                          <a:effectLst/>
                        </a:rPr>
                        <a:t>Doctorat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0,9%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800" b="0" i="0" u="none" strike="noStrike" dirty="0">
                          <a:solidFill>
                            <a:schemeClr val="tx1"/>
                          </a:solidFill>
                          <a:effectLst/>
                          <a:latin typeface="+mj-lt"/>
                        </a:rPr>
                        <a:t>-</a:t>
                      </a:r>
                    </a:p>
                  </a:txBody>
                  <a:tcPr marL="9525" marR="9525" marT="9525" marB="0"/>
                </a:tc>
                <a:tc>
                  <a:txBody>
                    <a:bodyPr/>
                    <a:lstStyle/>
                    <a:p>
                      <a:pPr algn="ctr" fontAlgn="t"/>
                      <a:r>
                        <a:rPr lang="en-US" sz="2800" b="0" i="0" u="none" strike="noStrike" dirty="0">
                          <a:solidFill>
                            <a:schemeClr val="tx1"/>
                          </a:solidFill>
                          <a:effectLst/>
                          <a:latin typeface="+mj-lt"/>
                        </a:rPr>
                        <a:t>-</a:t>
                      </a:r>
                    </a:p>
                  </a:txBody>
                  <a:tcPr marL="9525" marR="9525" marT="9525" marB="0"/>
                </a:tc>
                <a:extLst>
                  <a:ext uri="{0D108BD9-81ED-4DB2-BD59-A6C34878D82A}">
                    <a16:rowId xmlns:a16="http://schemas.microsoft.com/office/drawing/2014/main" val="1604167383"/>
                  </a:ext>
                </a:extLst>
              </a:tr>
              <a:tr h="731120">
                <a:tc>
                  <a:txBody>
                    <a:bodyPr/>
                    <a:lstStyle/>
                    <a:p>
                      <a:pPr marL="0" algn="just">
                        <a:lnSpc>
                          <a:spcPct val="115000"/>
                        </a:lnSpc>
                        <a:spcAft>
                          <a:spcPts val="0"/>
                        </a:spcAft>
                      </a:pPr>
                      <a:r>
                        <a:rPr lang="ru-RU" sz="2800">
                          <a:effectLst/>
                        </a:rPr>
                        <a:t>Total</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511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386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800" b="0" i="0" u="none" strike="noStrike" dirty="0">
                          <a:solidFill>
                            <a:schemeClr val="tx1"/>
                          </a:solidFill>
                          <a:effectLst/>
                          <a:latin typeface="+mj-lt"/>
                        </a:rPr>
                        <a:t>435</a:t>
                      </a:r>
                    </a:p>
                  </a:txBody>
                  <a:tcPr marL="9525" marR="9525" marT="9525" marB="0"/>
                </a:tc>
                <a:tc>
                  <a:txBody>
                    <a:bodyPr/>
                    <a:lstStyle/>
                    <a:p>
                      <a:pPr algn="ctr" fontAlgn="t"/>
                      <a:r>
                        <a:rPr lang="en-US" sz="2800" b="0" i="0" u="none" strike="noStrike" dirty="0">
                          <a:solidFill>
                            <a:schemeClr val="tx1"/>
                          </a:solidFill>
                          <a:effectLst/>
                          <a:latin typeface="+mj-lt"/>
                        </a:rPr>
                        <a:t>100.0%</a:t>
                      </a:r>
                    </a:p>
                  </a:txBody>
                  <a:tcPr marL="9525" marR="9525" marT="9525" marB="0"/>
                </a:tc>
                <a:extLst>
                  <a:ext uri="{0D108BD9-81ED-4DB2-BD59-A6C34878D82A}">
                    <a16:rowId xmlns:a16="http://schemas.microsoft.com/office/drawing/2014/main" val="2112769590"/>
                  </a:ext>
                </a:extLst>
              </a:tr>
            </a:tbl>
          </a:graphicData>
        </a:graphic>
      </p:graphicFrame>
    </p:spTree>
    <p:extLst>
      <p:ext uri="{BB962C8B-B14F-4D97-AF65-F5344CB8AC3E}">
        <p14:creationId xmlns:p14="http://schemas.microsoft.com/office/powerpoint/2010/main" val="342300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087562"/>
          </a:xfrm>
        </p:spPr>
        <p:txBody>
          <a:bodyPr/>
          <a:lstStyle/>
          <a:p>
            <a:r>
              <a:rPr lang="ro-RO" dirty="0"/>
              <a:t>Rezultatele Chestionarului 1 - ”ASIGURAREA CALITĂȚII STUDIILOR UNIVERSITARE LA ULIM ÎN CONTEXTUL EXIGENȚELOR EUROPENE” </a:t>
            </a:r>
            <a:endParaRPr lang="ru-RU" dirty="0"/>
          </a:p>
        </p:txBody>
      </p:sp>
      <p:sp>
        <p:nvSpPr>
          <p:cNvPr id="6" name="Content Placeholder 5"/>
          <p:cNvSpPr>
            <a:spLocks noGrp="1"/>
          </p:cNvSpPr>
          <p:nvPr>
            <p:ph idx="1"/>
          </p:nvPr>
        </p:nvSpPr>
        <p:spPr>
          <a:xfrm>
            <a:off x="609600" y="2362200"/>
            <a:ext cx="10972800" cy="3763964"/>
          </a:xfrm>
        </p:spPr>
        <p:txBody>
          <a:bodyPr/>
          <a:lstStyle/>
          <a:p>
            <a:pPr marL="0" indent="0">
              <a:buNone/>
            </a:pPr>
            <a:r>
              <a:rPr lang="ro-RO" dirty="0"/>
              <a:t>Aprecierile s-au realizat de la 1 la 5:</a:t>
            </a:r>
          </a:p>
          <a:p>
            <a:pPr marL="0" indent="0">
              <a:buNone/>
            </a:pPr>
            <a:r>
              <a:rPr lang="ro-RO" b="1" i="1" dirty="0"/>
              <a:t>1 – deloc suficient, </a:t>
            </a:r>
          </a:p>
          <a:p>
            <a:pPr marL="0" indent="0">
              <a:buNone/>
            </a:pPr>
            <a:r>
              <a:rPr lang="ro-RO" b="1" i="1" dirty="0"/>
              <a:t>2 – suficient în foarte mică măsură, </a:t>
            </a:r>
          </a:p>
          <a:p>
            <a:pPr marL="0" indent="0">
              <a:buNone/>
            </a:pPr>
            <a:r>
              <a:rPr lang="ro-RO" b="1" i="1" dirty="0"/>
              <a:t>3 – suficient în măsură medie, </a:t>
            </a:r>
          </a:p>
          <a:p>
            <a:pPr marL="0" indent="0">
              <a:buNone/>
            </a:pPr>
            <a:r>
              <a:rPr lang="ro-RO" b="1" i="1" dirty="0"/>
              <a:t>4 – suficient în măsură mare; </a:t>
            </a:r>
          </a:p>
          <a:p>
            <a:pPr marL="0" indent="0">
              <a:buNone/>
            </a:pPr>
            <a:r>
              <a:rPr lang="ro-RO" b="1" i="1" dirty="0"/>
              <a:t>5 – foarte bine</a:t>
            </a:r>
            <a:endParaRPr lang="en-US" dirty="0"/>
          </a:p>
        </p:txBody>
      </p:sp>
    </p:spTree>
    <p:extLst>
      <p:ext uri="{BB962C8B-B14F-4D97-AF65-F5344CB8AC3E}">
        <p14:creationId xmlns:p14="http://schemas.microsoft.com/office/powerpoint/2010/main" val="117070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274638"/>
            <a:ext cx="11658600" cy="1143000"/>
          </a:xfrm>
        </p:spPr>
        <p:txBody>
          <a:bodyPr/>
          <a:lstStyle/>
          <a:p>
            <a:r>
              <a:rPr lang="ro-RO" dirty="0"/>
              <a:t>Date generale: Eficiența serviciilor administrative</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995065055"/>
              </p:ext>
            </p:extLst>
          </p:nvPr>
        </p:nvGraphicFramePr>
        <p:xfrm>
          <a:off x="152400" y="1295400"/>
          <a:ext cx="11811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652636485"/>
              </p:ext>
            </p:extLst>
          </p:nvPr>
        </p:nvGraphicFramePr>
        <p:xfrm>
          <a:off x="152400" y="4648200"/>
          <a:ext cx="11658600" cy="1950720"/>
        </p:xfrm>
        <a:graphic>
          <a:graphicData uri="http://schemas.openxmlformats.org/drawingml/2006/table">
            <a:tbl>
              <a:tblPr firstRow="1" firstCol="1" bandRow="1">
                <a:tableStyleId>{5C22544A-7EE6-4342-B048-85BDC9FD1C3A}</a:tableStyleId>
              </a:tblPr>
              <a:tblGrid>
                <a:gridCol w="11658600">
                  <a:extLst>
                    <a:ext uri="{9D8B030D-6E8A-4147-A177-3AD203B41FA5}">
                      <a16:colId xmlns:a16="http://schemas.microsoft.com/office/drawing/2014/main" val="2857508647"/>
                    </a:ext>
                  </a:extLst>
                </a:gridCol>
              </a:tblGrid>
              <a:tr h="251381">
                <a:tc>
                  <a:txBody>
                    <a:bodyPr/>
                    <a:lstStyle/>
                    <a:p>
                      <a:pPr marL="0" indent="0" algn="just">
                        <a:spcAft>
                          <a:spcPts val="0"/>
                        </a:spcAft>
                      </a:pPr>
                      <a:r>
                        <a:rPr lang="ro-RO" sz="1800" dirty="0">
                          <a:solidFill>
                            <a:schemeClr val="tx1"/>
                          </a:solidFill>
                          <a:effectLst/>
                        </a:rPr>
                        <a:t>1. Accesul și calitatea satisfacerii solicitărilor de către rectorat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4229598073"/>
                  </a:ext>
                </a:extLst>
              </a:tr>
              <a:tr h="221376">
                <a:tc>
                  <a:txBody>
                    <a:bodyPr/>
                    <a:lstStyle/>
                    <a:p>
                      <a:pPr marL="0" indent="0" algn="just">
                        <a:spcAft>
                          <a:spcPts val="0"/>
                        </a:spcAft>
                      </a:pPr>
                      <a:r>
                        <a:rPr lang="ro-RO" sz="1800" dirty="0">
                          <a:solidFill>
                            <a:schemeClr val="tx1"/>
                          </a:solidFill>
                          <a:effectLst/>
                        </a:rPr>
                        <a:t>2. Accesul și calitatea satisfacerii solicitărilor de către Oficiul Suport Academic (Secția Studii)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947440112"/>
                  </a:ext>
                </a:extLst>
              </a:tr>
              <a:tr h="251381">
                <a:tc>
                  <a:txBody>
                    <a:bodyPr/>
                    <a:lstStyle/>
                    <a:p>
                      <a:pPr marL="0" indent="0" algn="just">
                        <a:spcAft>
                          <a:spcPts val="0"/>
                        </a:spcAft>
                      </a:pPr>
                      <a:r>
                        <a:rPr lang="ro-RO" sz="1800" dirty="0">
                          <a:solidFill>
                            <a:schemeClr val="tx1"/>
                          </a:solidFill>
                          <a:effectLst/>
                        </a:rPr>
                        <a:t>3. Accesul și calitatea satisfacerii solicitărilor de către decanat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013288964"/>
                  </a:ext>
                </a:extLst>
              </a:tr>
              <a:tr h="251381">
                <a:tc>
                  <a:txBody>
                    <a:bodyPr/>
                    <a:lstStyle/>
                    <a:p>
                      <a:pPr marL="0" indent="0" algn="just">
                        <a:spcAft>
                          <a:spcPts val="0"/>
                        </a:spcAft>
                      </a:pPr>
                      <a:r>
                        <a:rPr lang="ro-RO" sz="1800" dirty="0">
                          <a:solidFill>
                            <a:schemeClr val="tx1"/>
                          </a:solidFill>
                          <a:effectLst/>
                        </a:rPr>
                        <a:t>4. Accesul și calitatea satisfacerii solicitărilor de către catedra de profil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974839400"/>
                  </a:ext>
                </a:extLst>
              </a:tr>
              <a:tr h="251381">
                <a:tc>
                  <a:txBody>
                    <a:bodyPr/>
                    <a:lstStyle/>
                    <a:p>
                      <a:pPr marL="0" indent="0" algn="just">
                        <a:spcAft>
                          <a:spcPts val="0"/>
                        </a:spcAft>
                      </a:pPr>
                      <a:r>
                        <a:rPr lang="ro-RO" sz="1800" dirty="0">
                          <a:solidFill>
                            <a:schemeClr val="tx1"/>
                          </a:solidFill>
                          <a:effectLst/>
                        </a:rPr>
                        <a:t>5. Accesul și calitatea satisfacerii solicitărilor de către Secția Contracte studenți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814602088"/>
                  </a:ext>
                </a:extLst>
              </a:tr>
              <a:tr h="304800">
                <a:tc>
                  <a:txBody>
                    <a:bodyPr/>
                    <a:lstStyle/>
                    <a:p>
                      <a:pPr marL="0" indent="0" algn="just">
                        <a:spcAft>
                          <a:spcPts val="0"/>
                        </a:spcAft>
                      </a:pPr>
                      <a:r>
                        <a:rPr lang="ro-RO" sz="1800" dirty="0">
                          <a:solidFill>
                            <a:schemeClr val="tx1"/>
                          </a:solidFill>
                          <a:effectLst/>
                        </a:rPr>
                        <a:t>6. Accesul la informaţii utile cu privire la universitate (informaţiile de pe pagina web, facebook, anunţuri la aviziere)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258515955"/>
                  </a:ext>
                </a:extLst>
              </a:tr>
              <a:tr h="251381">
                <a:tc>
                  <a:txBody>
                    <a:bodyPr/>
                    <a:lstStyle/>
                    <a:p>
                      <a:pPr marL="0" indent="0" algn="just">
                        <a:spcAft>
                          <a:spcPts val="0"/>
                        </a:spcAft>
                      </a:pPr>
                      <a:r>
                        <a:rPr lang="ro-RO" sz="1800" dirty="0">
                          <a:solidFill>
                            <a:schemeClr val="tx1"/>
                          </a:solidFill>
                          <a:effectLst/>
                        </a:rPr>
                        <a:t>7. </a:t>
                      </a:r>
                      <a:r>
                        <a:rPr lang="en-US" sz="1800" dirty="0" err="1">
                          <a:solidFill>
                            <a:schemeClr val="tx1"/>
                          </a:solidFill>
                          <a:effectLst/>
                        </a:rPr>
                        <a:t>Eficienţa</a:t>
                      </a:r>
                      <a:r>
                        <a:rPr lang="en-US" sz="1800" dirty="0">
                          <a:solidFill>
                            <a:schemeClr val="tx1"/>
                          </a:solidFill>
                          <a:effectLst/>
                        </a:rPr>
                        <a:t> </a:t>
                      </a:r>
                      <a:r>
                        <a:rPr lang="en-US" sz="1800" dirty="0" err="1">
                          <a:solidFill>
                            <a:schemeClr val="tx1"/>
                          </a:solidFill>
                          <a:effectLst/>
                        </a:rPr>
                        <a:t>organizaţiilor</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 </a:t>
                      </a:r>
                      <a:r>
                        <a:rPr lang="en-US" sz="1800" dirty="0" err="1">
                          <a:solidFill>
                            <a:schemeClr val="tx1"/>
                          </a:solidFill>
                          <a:effectLst/>
                        </a:rPr>
                        <a:t>reprezentanţilor</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a:t>
                      </a:r>
                      <a:endParaRPr lang="ru-RU" sz="36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547396870"/>
                  </a:ext>
                </a:extLst>
              </a:tr>
            </a:tbl>
          </a:graphicData>
        </a:graphic>
      </p:graphicFrame>
    </p:spTree>
    <p:extLst>
      <p:ext uri="{BB962C8B-B14F-4D97-AF65-F5344CB8AC3E}">
        <p14:creationId xmlns:p14="http://schemas.microsoft.com/office/powerpoint/2010/main" val="425847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rectorat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23520847"/>
              </p:ext>
            </p:extLst>
          </p:nvPr>
        </p:nvGraphicFramePr>
        <p:xfrm>
          <a:off x="609600" y="1600201"/>
          <a:ext cx="11201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43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164" y="304800"/>
            <a:ext cx="8839200" cy="1143000"/>
          </a:xfrm>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Oficiul</a:t>
            </a:r>
            <a:r>
              <a:rPr lang="en-US" sz="3600" b="1" dirty="0"/>
              <a:t> </a:t>
            </a:r>
            <a:r>
              <a:rPr lang="en-US" sz="3600" b="1" dirty="0" err="1"/>
              <a:t>Suport</a:t>
            </a:r>
            <a:r>
              <a:rPr lang="en-US" sz="3600" b="1" dirty="0"/>
              <a:t> Academic</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26561253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70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decanat</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48198670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06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catedra</a:t>
            </a:r>
            <a:r>
              <a:rPr lang="en-US" sz="3600" b="1" dirty="0"/>
              <a:t> de </a:t>
            </a:r>
            <a:r>
              <a:rPr lang="en-US" sz="3600" b="1" dirty="0" err="1"/>
              <a:t>profil</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53781424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72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Secția</a:t>
            </a:r>
            <a:r>
              <a:rPr lang="en-US" sz="3600" b="1" dirty="0"/>
              <a:t> Co</a:t>
            </a:r>
            <a:r>
              <a:rPr lang="ro-RO" sz="3600" b="1" dirty="0"/>
              <a:t>n</a:t>
            </a:r>
            <a:r>
              <a:rPr lang="en-US" sz="3600" b="1" dirty="0" err="1"/>
              <a:t>tracte</a:t>
            </a:r>
            <a:r>
              <a:rPr lang="en-US" sz="3600" b="1" dirty="0"/>
              <a:t> </a:t>
            </a:r>
            <a:r>
              <a:rPr lang="en-US" sz="3600" b="1" dirty="0" err="1"/>
              <a:t>studenți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50606225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9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152400"/>
            <a:ext cx="8686800" cy="1219200"/>
          </a:xfrm>
        </p:spPr>
        <p:txBody>
          <a:bodyPr/>
          <a:lstStyle/>
          <a:p>
            <a:r>
              <a:rPr lang="en-US" sz="3200" b="1" dirty="0" err="1"/>
              <a:t>Accesul</a:t>
            </a:r>
            <a:r>
              <a:rPr lang="en-US" sz="3200" b="1" dirty="0"/>
              <a:t> la </a:t>
            </a:r>
            <a:r>
              <a:rPr lang="en-US" sz="3200" b="1" dirty="0" err="1"/>
              <a:t>informaţii</a:t>
            </a:r>
            <a:r>
              <a:rPr lang="en-US" sz="3200" b="1" dirty="0"/>
              <a:t> utile cu </a:t>
            </a:r>
            <a:r>
              <a:rPr lang="en-US" sz="3200" b="1" dirty="0" err="1"/>
              <a:t>privire</a:t>
            </a:r>
            <a:r>
              <a:rPr lang="en-US" sz="3200" b="1" dirty="0"/>
              <a:t> la </a:t>
            </a:r>
            <a:r>
              <a:rPr lang="en-US" sz="3200" b="1" dirty="0" err="1"/>
              <a:t>universitate</a:t>
            </a:r>
            <a:r>
              <a:rPr lang="en-US" sz="3200" b="1" dirty="0"/>
              <a:t> (</a:t>
            </a:r>
            <a:r>
              <a:rPr lang="en-US" sz="3200" b="1" dirty="0" err="1"/>
              <a:t>informaţiile</a:t>
            </a:r>
            <a:r>
              <a:rPr lang="en-US" sz="3200" b="1" dirty="0"/>
              <a:t> de </a:t>
            </a:r>
            <a:r>
              <a:rPr lang="en-US" sz="3200" b="1" dirty="0" err="1"/>
              <a:t>pe</a:t>
            </a:r>
            <a:r>
              <a:rPr lang="en-US" sz="3200" b="1" dirty="0"/>
              <a:t> </a:t>
            </a:r>
            <a:r>
              <a:rPr lang="en-US" sz="3200" b="1" dirty="0" err="1"/>
              <a:t>pagina</a:t>
            </a:r>
            <a:r>
              <a:rPr lang="en-US" sz="3200" b="1" dirty="0"/>
              <a:t> web, </a:t>
            </a:r>
            <a:r>
              <a:rPr lang="en-US" sz="3200" b="1" dirty="0" err="1"/>
              <a:t>facebook</a:t>
            </a:r>
            <a:r>
              <a:rPr lang="en-US" sz="3200" b="1" dirty="0"/>
              <a:t>, </a:t>
            </a:r>
            <a:r>
              <a:rPr lang="en-US" sz="3200" b="1" dirty="0" err="1"/>
              <a:t>anunţuri</a:t>
            </a:r>
            <a:r>
              <a:rPr lang="en-US" sz="3200" b="1" dirty="0"/>
              <a:t> la </a:t>
            </a:r>
            <a:r>
              <a:rPr lang="en-US" sz="3200" b="1" dirty="0" err="1"/>
              <a:t>aviziere</a:t>
            </a:r>
            <a:r>
              <a:rPr lang="en-US" sz="3200" b="1" dirty="0"/>
              <a:t>)</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335557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356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Eficienţa</a:t>
            </a:r>
            <a:r>
              <a:rPr lang="en-US" b="1" dirty="0"/>
              <a:t> </a:t>
            </a:r>
            <a:r>
              <a:rPr lang="en-US" b="1" dirty="0" err="1"/>
              <a:t>organizaţiilor</a:t>
            </a:r>
            <a:r>
              <a:rPr lang="en-US" b="1" dirty="0"/>
              <a:t> </a:t>
            </a:r>
            <a:r>
              <a:rPr lang="en-US" b="1" dirty="0" err="1"/>
              <a:t>studenţeşti</a:t>
            </a:r>
            <a:r>
              <a:rPr lang="en-US" b="1" dirty="0"/>
              <a:t> </a:t>
            </a:r>
            <a:r>
              <a:rPr lang="en-US" b="1" dirty="0" err="1"/>
              <a:t>şi</a:t>
            </a:r>
            <a:r>
              <a:rPr lang="en-US" b="1" dirty="0"/>
              <a:t> a </a:t>
            </a:r>
            <a:r>
              <a:rPr lang="en-US" b="1" dirty="0" err="1"/>
              <a:t>reprezentanţilor</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18729199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461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04800" y="457200"/>
            <a:ext cx="11430000" cy="6019800"/>
          </a:xfrm>
        </p:spPr>
        <p:txBody>
          <a:bodyPr/>
          <a:lstStyle/>
          <a:p>
            <a:pPr marL="0" indent="0" algn="just">
              <a:buNone/>
            </a:pPr>
            <a:r>
              <a:rPr lang="ro-RO" sz="4400" dirty="0"/>
              <a:t>Cercetarea opiniei studenților se realizează anual în conformitate cu prevederile normative, stipulate în documentele relevante organizării activității educaționale în învățământul universitar, regulamentele interne ULIM, în special cu </a:t>
            </a:r>
            <a:r>
              <a:rPr lang="ro-RO" sz="4400" b="1" dirty="0"/>
              <a:t>Regulamentul privind organizarea sondajului anonim al opiniei studenților cu referință la calitatea studiilor</a:t>
            </a:r>
            <a:r>
              <a:rPr lang="ro-RO" sz="4400" dirty="0"/>
              <a:t>. </a:t>
            </a:r>
            <a:endParaRPr lang="fr-CA"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74638"/>
            <a:ext cx="8229600" cy="563562"/>
          </a:xfrm>
        </p:spPr>
        <p:txBody>
          <a:bodyPr/>
          <a:lstStyle/>
          <a:p>
            <a:r>
              <a:rPr lang="en-US" sz="3200" b="1" dirty="0" err="1"/>
              <a:t>Eficienţa</a:t>
            </a:r>
            <a:r>
              <a:rPr lang="en-US" sz="3200" b="1" dirty="0"/>
              <a:t> </a:t>
            </a:r>
            <a:r>
              <a:rPr lang="en-US" sz="3200" b="1" dirty="0" err="1"/>
              <a:t>serviciilor</a:t>
            </a:r>
            <a:r>
              <a:rPr lang="en-US" sz="3200" b="1" dirty="0"/>
              <a:t> </a:t>
            </a:r>
            <a:r>
              <a:rPr lang="en-US" sz="3200" b="1" dirty="0" err="1"/>
              <a:t>educaționale</a:t>
            </a:r>
            <a:r>
              <a:rPr lang="ro-RO" sz="3200" b="1" dirty="0"/>
              <a:t>: date generale</a:t>
            </a:r>
            <a:endParaRPr lang="ru-RU" sz="3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487519575"/>
              </p:ext>
            </p:extLst>
          </p:nvPr>
        </p:nvGraphicFramePr>
        <p:xfrm>
          <a:off x="228600" y="3733800"/>
          <a:ext cx="11734800" cy="2932541"/>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1050001795"/>
                    </a:ext>
                  </a:extLst>
                </a:gridCol>
              </a:tblGrid>
              <a:tr h="97920">
                <a:tc>
                  <a:txBody>
                    <a:bodyPr/>
                    <a:lstStyle/>
                    <a:p>
                      <a:endParaRPr lang="ru-RU" sz="900" dirty="0">
                        <a:solidFill>
                          <a:schemeClr val="tx1"/>
                        </a:solidFill>
                      </a:endParaRPr>
                    </a:p>
                  </a:txBody>
                  <a:tcPr marL="35635" marR="35635" marT="0" marB="0">
                    <a:solidFill>
                      <a:schemeClr val="bg1"/>
                    </a:solidFill>
                  </a:tcPr>
                </a:tc>
                <a:extLst>
                  <a:ext uri="{0D108BD9-81ED-4DB2-BD59-A6C34878D82A}">
                    <a16:rowId xmlns:a16="http://schemas.microsoft.com/office/drawing/2014/main" val="1605928447"/>
                  </a:ext>
                </a:extLst>
              </a:tr>
              <a:tr h="391681">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la </a:t>
                      </a:r>
                      <a:r>
                        <a:rPr lang="en-US" sz="1800" dirty="0" err="1">
                          <a:solidFill>
                            <a:schemeClr val="tx1"/>
                          </a:solidFill>
                          <a:effectLst/>
                        </a:rPr>
                        <a:t>începutul</a:t>
                      </a:r>
                      <a:r>
                        <a:rPr lang="en-US" sz="1800" dirty="0">
                          <a:solidFill>
                            <a:schemeClr val="tx1"/>
                          </a:solidFill>
                          <a:effectLst/>
                        </a:rPr>
                        <a:t> </a:t>
                      </a:r>
                      <a:r>
                        <a:rPr lang="en-US" sz="1800" dirty="0" err="1">
                          <a:solidFill>
                            <a:schemeClr val="tx1"/>
                          </a:solidFill>
                          <a:effectLst/>
                        </a:rPr>
                        <a:t>fiecărui</a:t>
                      </a:r>
                      <a:r>
                        <a:rPr lang="en-US" sz="1800" dirty="0">
                          <a:solidFill>
                            <a:schemeClr val="tx1"/>
                          </a:solidFill>
                          <a:effectLst/>
                        </a:rPr>
                        <a:t> </a:t>
                      </a:r>
                      <a:r>
                        <a:rPr lang="en-US" sz="1800" dirty="0" err="1">
                          <a:solidFill>
                            <a:schemeClr val="tx1"/>
                          </a:solidFill>
                          <a:effectLst/>
                        </a:rPr>
                        <a:t>semestru</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care </a:t>
                      </a:r>
                      <a:r>
                        <a:rPr lang="en-US" sz="1800" dirty="0" err="1">
                          <a:solidFill>
                            <a:schemeClr val="tx1"/>
                          </a:solidFill>
                          <a:effectLst/>
                        </a:rPr>
                        <a:t>vor</a:t>
                      </a:r>
                      <a:r>
                        <a:rPr lang="en-US" sz="1800" dirty="0">
                          <a:solidFill>
                            <a:schemeClr val="tx1"/>
                          </a:solidFill>
                          <a:effectLst/>
                        </a:rPr>
                        <a:t> fi </a:t>
                      </a:r>
                      <a:r>
                        <a:rPr lang="en-US" sz="1800" dirty="0" err="1">
                          <a:solidFill>
                            <a:schemeClr val="tx1"/>
                          </a:solidFill>
                          <a:effectLst/>
                        </a:rPr>
                        <a:t>urmate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3382851458"/>
                  </a:ext>
                </a:extLst>
              </a:tr>
              <a:tr h="0">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3615475281"/>
                  </a:ext>
                </a:extLst>
              </a:tr>
              <a:tr h="195840">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a:t>
                      </a:r>
                      <a:r>
                        <a:rPr lang="en-US" sz="1800" dirty="0" err="1">
                          <a:solidFill>
                            <a:schemeClr val="tx1"/>
                          </a:solidFill>
                          <a:effectLst/>
                        </a:rPr>
                        <a:t>opţionale</a:t>
                      </a:r>
                      <a:r>
                        <a:rPr lang="en-US" sz="1800" dirty="0">
                          <a:solidFill>
                            <a:schemeClr val="tx1"/>
                          </a:solidFill>
                          <a:effectLst/>
                        </a:rPr>
                        <a:t> din care </a:t>
                      </a:r>
                      <a:r>
                        <a:rPr lang="en-US" sz="1800" dirty="0" err="1">
                          <a:solidFill>
                            <a:schemeClr val="tx1"/>
                          </a:solidFill>
                          <a:effectLst/>
                        </a:rPr>
                        <a:t>puteţi</a:t>
                      </a:r>
                      <a:r>
                        <a:rPr lang="en-US" sz="1800" dirty="0">
                          <a:solidFill>
                            <a:schemeClr val="tx1"/>
                          </a:solidFill>
                          <a:effectLst/>
                        </a:rPr>
                        <a:t> </a:t>
                      </a:r>
                      <a:r>
                        <a:rPr lang="en-US" sz="1800" dirty="0" err="1">
                          <a:solidFill>
                            <a:schemeClr val="tx1"/>
                          </a:solidFill>
                          <a:effectLst/>
                        </a:rPr>
                        <a:t>să</a:t>
                      </a:r>
                      <a:r>
                        <a:rPr lang="en-US" sz="1800" dirty="0">
                          <a:solidFill>
                            <a:schemeClr val="tx1"/>
                          </a:solidFill>
                          <a:effectLst/>
                        </a:rPr>
                        <a:t> </a:t>
                      </a:r>
                      <a:r>
                        <a:rPr lang="en-US" sz="1800" dirty="0" err="1">
                          <a:solidFill>
                            <a:schemeClr val="tx1"/>
                          </a:solidFill>
                          <a:effectLst/>
                        </a:rPr>
                        <a:t>alegeţi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7494251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2230913204"/>
                  </a:ext>
                </a:extLst>
              </a:tr>
              <a:tr h="195840">
                <a:tc>
                  <a:txBody>
                    <a:bodyPr/>
                    <a:lstStyle/>
                    <a:p>
                      <a:pPr indent="0" algn="just">
                        <a:lnSpc>
                          <a:spcPct val="100000"/>
                        </a:lnSpc>
                        <a:spcAft>
                          <a:spcPts val="0"/>
                        </a:spcAft>
                      </a:pPr>
                      <a:r>
                        <a:rPr lang="en-US" sz="1800" dirty="0">
                          <a:solidFill>
                            <a:schemeClr val="tx1"/>
                          </a:solidFill>
                          <a:effectLst/>
                        </a:rPr>
                        <a:t>3.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oferit</a:t>
                      </a:r>
                      <a:r>
                        <a:rPr lang="en-US" sz="1800" dirty="0">
                          <a:solidFill>
                            <a:schemeClr val="tx1"/>
                          </a:solidFill>
                          <a:effectLst/>
                        </a:rPr>
                        <a:t> din </a:t>
                      </a:r>
                      <a:r>
                        <a:rPr lang="en-US" sz="1800" dirty="0" err="1">
                          <a:solidFill>
                            <a:schemeClr val="tx1"/>
                          </a:solidFill>
                          <a:effectLst/>
                        </a:rPr>
                        <a:t>partea</a:t>
                      </a:r>
                      <a:r>
                        <a:rPr lang="en-US" sz="1800" dirty="0">
                          <a:solidFill>
                            <a:schemeClr val="tx1"/>
                          </a:solidFill>
                          <a:effectLst/>
                        </a:rPr>
                        <a:t> </a:t>
                      </a:r>
                      <a:r>
                        <a:rPr lang="en-US" sz="1800" dirty="0" err="1">
                          <a:solidFill>
                            <a:schemeClr val="tx1"/>
                          </a:solidFill>
                          <a:effectLst/>
                        </a:rPr>
                        <a:t>tutorilor</a:t>
                      </a:r>
                      <a:r>
                        <a:rPr lang="en-US" sz="1800" dirty="0">
                          <a:solidFill>
                            <a:schemeClr val="tx1"/>
                          </a:solidFill>
                          <a:effectLst/>
                        </a:rPr>
                        <a:t> - </a:t>
                      </a:r>
                      <a:r>
                        <a:rPr lang="en-US" sz="1800" dirty="0" err="1">
                          <a:solidFill>
                            <a:schemeClr val="tx1"/>
                          </a:solidFill>
                          <a:effectLst/>
                        </a:rPr>
                        <a:t>îndrumătorilor</a:t>
                      </a:r>
                      <a:r>
                        <a:rPr lang="en-US" sz="1800" dirty="0">
                          <a:solidFill>
                            <a:schemeClr val="tx1"/>
                          </a:solidFill>
                          <a:effectLst/>
                        </a:rPr>
                        <a:t> de </a:t>
                      </a:r>
                      <a:r>
                        <a:rPr lang="en-US" sz="1800" dirty="0" err="1">
                          <a:solidFill>
                            <a:schemeClr val="tx1"/>
                          </a:solidFill>
                          <a:effectLst/>
                        </a:rPr>
                        <a:t>grupă</a:t>
                      </a:r>
                      <a:r>
                        <a:rPr lang="en-US" sz="1800" dirty="0">
                          <a:solidFill>
                            <a:schemeClr val="tx1"/>
                          </a:solidFill>
                          <a:effectLst/>
                        </a:rPr>
                        <a:t> </a:t>
                      </a:r>
                      <a:r>
                        <a:rPr lang="en-US" sz="1800" dirty="0" err="1">
                          <a:solidFill>
                            <a:schemeClr val="tx1"/>
                          </a:solidFill>
                          <a:effectLst/>
                        </a:rPr>
                        <a:t>academică</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3126399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978630337"/>
                  </a:ext>
                </a:extLst>
              </a:tr>
              <a:tr h="195840">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pregătirii</a:t>
                      </a:r>
                      <a:r>
                        <a:rPr lang="en-US" sz="1800" dirty="0">
                          <a:solidFill>
                            <a:schemeClr val="tx1"/>
                          </a:solidFill>
                          <a:effectLst/>
                        </a:rPr>
                        <a:t> </a:t>
                      </a:r>
                      <a:r>
                        <a:rPr lang="en-US" sz="1800" dirty="0" err="1">
                          <a:solidFill>
                            <a:schemeClr val="tx1"/>
                          </a:solidFill>
                          <a:effectLst/>
                        </a:rPr>
                        <a:t>didactice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ştiinţifice</a:t>
                      </a:r>
                      <a:r>
                        <a:rPr lang="en-US" sz="1800" dirty="0">
                          <a:solidFill>
                            <a:schemeClr val="tx1"/>
                          </a:solidFill>
                          <a:effectLst/>
                        </a:rPr>
                        <a:t> a </a:t>
                      </a:r>
                      <a:r>
                        <a:rPr lang="en-US" sz="1800" dirty="0" err="1">
                          <a:solidFill>
                            <a:schemeClr val="tx1"/>
                          </a:solidFill>
                          <a:effectLst/>
                        </a:rPr>
                        <a:t>personalului</a:t>
                      </a:r>
                      <a:r>
                        <a:rPr lang="en-US" sz="1800" dirty="0">
                          <a:solidFill>
                            <a:schemeClr val="tx1"/>
                          </a:solidFill>
                          <a:effectLst/>
                        </a:rPr>
                        <a:t> didactic </a:t>
                      </a:r>
                      <a:r>
                        <a:rPr lang="ro-RO" sz="1800" dirty="0">
                          <a:solidFill>
                            <a:schemeClr val="tx1"/>
                          </a:solidFill>
                          <a:effectLst/>
                        </a:rPr>
                        <a:t>de la facultate</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08971112"/>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1347508245"/>
                  </a:ext>
                </a:extLst>
              </a:tr>
              <a:tr h="45935">
                <a:tc>
                  <a:txBody>
                    <a:bodyPr/>
                    <a:lstStyle/>
                    <a:p>
                      <a:pPr indent="0" algn="just">
                        <a:lnSpc>
                          <a:spcPct val="100000"/>
                        </a:lnSpc>
                        <a:spcAft>
                          <a:spcPts val="0"/>
                        </a:spcAft>
                      </a:pPr>
                      <a:r>
                        <a:rPr lang="en-US" sz="100" dirty="0">
                          <a:solidFill>
                            <a:schemeClr val="tx1"/>
                          </a:solidFill>
                          <a:effectLst/>
                        </a:rPr>
                        <a:t>II.2.5. </a:t>
                      </a:r>
                      <a:r>
                        <a:rPr lang="en-US" sz="100" dirty="0" err="1">
                          <a:solidFill>
                            <a:schemeClr val="tx1"/>
                          </a:solidFill>
                          <a:effectLst/>
                        </a:rPr>
                        <a:t>Facilitarea</a:t>
                      </a:r>
                      <a:r>
                        <a:rPr lang="en-US" sz="100" dirty="0">
                          <a:solidFill>
                            <a:schemeClr val="tx1"/>
                          </a:solidFill>
                          <a:effectLst/>
                        </a:rPr>
                        <a:t> de </a:t>
                      </a:r>
                      <a:r>
                        <a:rPr lang="en-US" sz="100" dirty="0" err="1">
                          <a:solidFill>
                            <a:schemeClr val="tx1"/>
                          </a:solidFill>
                          <a:effectLst/>
                        </a:rPr>
                        <a:t>către</a:t>
                      </a:r>
                      <a:r>
                        <a:rPr lang="en-US" sz="100" dirty="0">
                          <a:solidFill>
                            <a:schemeClr val="tx1"/>
                          </a:solidFill>
                          <a:effectLst/>
                        </a:rPr>
                        <a:t> </a:t>
                      </a:r>
                      <a:r>
                        <a:rPr lang="en-US" sz="100" dirty="0" err="1">
                          <a:solidFill>
                            <a:schemeClr val="tx1"/>
                          </a:solidFill>
                          <a:effectLst/>
                        </a:rPr>
                        <a:t>facultate</a:t>
                      </a:r>
                      <a:r>
                        <a:rPr lang="en-US" sz="100" dirty="0">
                          <a:solidFill>
                            <a:schemeClr val="tx1"/>
                          </a:solidFill>
                          <a:effectLst/>
                        </a:rPr>
                        <a:t> a </a:t>
                      </a:r>
                      <a:r>
                        <a:rPr lang="en-US" sz="100" dirty="0" err="1">
                          <a:solidFill>
                            <a:schemeClr val="tx1"/>
                          </a:solidFill>
                          <a:effectLst/>
                        </a:rPr>
                        <a:t>participării</a:t>
                      </a:r>
                      <a:r>
                        <a:rPr lang="en-US" sz="100" dirty="0">
                          <a:solidFill>
                            <a:schemeClr val="tx1"/>
                          </a:solidFill>
                          <a:effectLst/>
                        </a:rPr>
                        <a:t> </a:t>
                      </a:r>
                      <a:r>
                        <a:rPr lang="en-US" sz="100" dirty="0" err="1">
                          <a:solidFill>
                            <a:schemeClr val="tx1"/>
                          </a:solidFill>
                          <a:effectLst/>
                        </a:rPr>
                        <a:t>studenţilor</a:t>
                      </a:r>
                      <a:r>
                        <a:rPr lang="en-US" sz="100" dirty="0">
                          <a:solidFill>
                            <a:schemeClr val="tx1"/>
                          </a:solidFill>
                          <a:effectLst/>
                        </a:rPr>
                        <a:t> la </a:t>
                      </a:r>
                      <a:r>
                        <a:rPr lang="en-US" sz="100" dirty="0" err="1">
                          <a:solidFill>
                            <a:schemeClr val="tx1"/>
                          </a:solidFill>
                          <a:effectLst/>
                        </a:rPr>
                        <a:t>stagii</a:t>
                      </a:r>
                      <a:r>
                        <a:rPr lang="en-US" sz="100" dirty="0">
                          <a:solidFill>
                            <a:schemeClr val="tx1"/>
                          </a:solidFill>
                          <a:effectLst/>
                        </a:rPr>
                        <a:t> de </a:t>
                      </a:r>
                      <a:r>
                        <a:rPr lang="en-US" sz="100" dirty="0" err="1">
                          <a:solidFill>
                            <a:schemeClr val="tx1"/>
                          </a:solidFill>
                          <a:effectLst/>
                        </a:rPr>
                        <a:t>practică</a:t>
                      </a:r>
                      <a:r>
                        <a:rPr lang="en-US" sz="100" dirty="0">
                          <a:solidFill>
                            <a:schemeClr val="tx1"/>
                          </a:solidFill>
                          <a:effectLst/>
                        </a:rPr>
                        <a:t> </a:t>
                      </a:r>
                      <a:r>
                        <a:rPr lang="en-US" sz="100" dirty="0" err="1">
                          <a:solidFill>
                            <a:schemeClr val="tx1"/>
                          </a:solidFill>
                          <a:effectLst/>
                        </a:rPr>
                        <a:t>în</a:t>
                      </a:r>
                      <a:r>
                        <a:rPr lang="en-US" sz="100" dirty="0">
                          <a:solidFill>
                            <a:schemeClr val="tx1"/>
                          </a:solidFill>
                          <a:effectLst/>
                        </a:rPr>
                        <a:t> </a:t>
                      </a:r>
                      <a:r>
                        <a:rPr lang="en-US" sz="100" dirty="0" err="1">
                          <a:solidFill>
                            <a:schemeClr val="tx1"/>
                          </a:solidFill>
                          <a:effectLst/>
                        </a:rPr>
                        <a:t>domeniu</a:t>
                      </a:r>
                      <a:r>
                        <a:rPr lang="en-US" sz="100" dirty="0">
                          <a:solidFill>
                            <a:schemeClr val="tx1"/>
                          </a:solidFill>
                          <a:effectLst/>
                        </a:rPr>
                        <a:t> </a:t>
                      </a:r>
                      <a:endParaRPr lang="ru-RU" sz="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848440267"/>
                  </a:ext>
                </a:extLst>
              </a:tr>
              <a:tr h="195840">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Orarul</a:t>
                      </a:r>
                      <a:r>
                        <a:rPr lang="en-US" sz="1800" dirty="0">
                          <a:solidFill>
                            <a:schemeClr val="tx1"/>
                          </a:solidFill>
                          <a:effectLst/>
                        </a:rPr>
                        <a:t> </a:t>
                      </a:r>
                      <a:r>
                        <a:rPr lang="en-US" sz="1800" dirty="0" err="1">
                          <a:solidFill>
                            <a:schemeClr val="tx1"/>
                          </a:solidFill>
                          <a:effectLst/>
                        </a:rPr>
                        <a:t>disciplinelor</a:t>
                      </a:r>
                      <a:r>
                        <a:rPr lang="en-US" sz="1800" dirty="0">
                          <a:solidFill>
                            <a:schemeClr val="tx1"/>
                          </a:solidFill>
                          <a:effectLst/>
                        </a:rPr>
                        <a:t> </a:t>
                      </a:r>
                      <a:r>
                        <a:rPr lang="en-US" sz="1800" dirty="0" err="1">
                          <a:solidFill>
                            <a:schemeClr val="tx1"/>
                          </a:solidFill>
                          <a:effectLst/>
                        </a:rPr>
                        <a:t>studiate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802379542"/>
                  </a:ext>
                </a:extLst>
              </a:tr>
              <a:tr h="195840">
                <a:tc>
                  <a:txBody>
                    <a:bodyPr/>
                    <a:lstStyle/>
                    <a:p>
                      <a:pPr indent="0" algn="just">
                        <a:lnSpc>
                          <a:spcPct val="100000"/>
                        </a:lnSpc>
                        <a:spcAft>
                          <a:spcPts val="0"/>
                        </a:spcAft>
                      </a:pPr>
                      <a:r>
                        <a:rPr lang="en-US" sz="1800" dirty="0">
                          <a:solidFill>
                            <a:schemeClr val="tx1"/>
                          </a:solidFill>
                          <a:effectLst/>
                        </a:rPr>
                        <a:t>7. </a:t>
                      </a:r>
                      <a:r>
                        <a:rPr lang="en-US" sz="1800" dirty="0" err="1">
                          <a:solidFill>
                            <a:schemeClr val="tx1"/>
                          </a:solidFill>
                          <a:effectLst/>
                        </a:rPr>
                        <a:t>Servicii</a:t>
                      </a:r>
                      <a:r>
                        <a:rPr lang="en-US" sz="1800" dirty="0">
                          <a:solidFill>
                            <a:schemeClr val="tx1"/>
                          </a:solidFill>
                          <a:effectLst/>
                        </a:rPr>
                        <a:t> de </a:t>
                      </a:r>
                      <a:r>
                        <a:rPr lang="en-US" sz="1800" dirty="0" err="1">
                          <a:solidFill>
                            <a:schemeClr val="tx1"/>
                          </a:solidFill>
                          <a:effectLst/>
                        </a:rPr>
                        <a:t>consiliere</a:t>
                      </a:r>
                      <a:r>
                        <a:rPr lang="ro-RO" sz="1800" dirty="0">
                          <a:solidFill>
                            <a:schemeClr val="tx1"/>
                          </a:solidFill>
                          <a:effectLst/>
                        </a:rPr>
                        <a:t>, consultanță în carieră</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000065470"/>
                  </a:ext>
                </a:extLst>
              </a:tr>
              <a:tr h="195840">
                <a:tc>
                  <a:txBody>
                    <a:bodyPr/>
                    <a:lstStyle/>
                    <a:p>
                      <a:pPr indent="0" algn="just">
                        <a:lnSpc>
                          <a:spcPct val="100000"/>
                        </a:lnSpc>
                        <a:spcAft>
                          <a:spcPts val="0"/>
                        </a:spcAft>
                      </a:pPr>
                      <a:r>
                        <a:rPr lang="en-US" sz="1800" dirty="0">
                          <a:solidFill>
                            <a:schemeClr val="tx1"/>
                          </a:solidFill>
                          <a:effectLst/>
                        </a:rPr>
                        <a:t>8.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mobilităţi</a:t>
                      </a:r>
                      <a:r>
                        <a:rPr lang="en-US" sz="1800" dirty="0">
                          <a:solidFill>
                            <a:schemeClr val="tx1"/>
                          </a:solidFill>
                          <a:effectLst/>
                        </a:rPr>
                        <a:t> </a:t>
                      </a:r>
                      <a:r>
                        <a:rPr lang="en-US" sz="1800" dirty="0" err="1">
                          <a:solidFill>
                            <a:schemeClr val="tx1"/>
                          </a:solidFill>
                          <a:effectLst/>
                        </a:rPr>
                        <a:t>internaţionale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1175587665"/>
                  </a:ext>
                </a:extLst>
              </a:tr>
              <a:tr h="391681">
                <a:tc>
                  <a:txBody>
                    <a:bodyPr/>
                    <a:lstStyle/>
                    <a:p>
                      <a:pPr indent="0" algn="just">
                        <a:lnSpc>
                          <a:spcPct val="100000"/>
                        </a:lnSpc>
                        <a:spcAft>
                          <a:spcPts val="0"/>
                        </a:spcAft>
                      </a:pPr>
                      <a:r>
                        <a:rPr lang="en-US" sz="1800" dirty="0">
                          <a:solidFill>
                            <a:schemeClr val="tx1"/>
                          </a:solidFill>
                          <a:effectLst/>
                        </a:rPr>
                        <a:t>9.Oferirea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 </a:t>
                      </a:r>
                      <a:r>
                        <a:rPr lang="en-US" sz="1800" dirty="0" err="1">
                          <a:solidFill>
                            <a:schemeClr val="tx1"/>
                          </a:solidFill>
                          <a:effectLst/>
                        </a:rPr>
                        <a:t>oportunităţilor</a:t>
                      </a:r>
                      <a:r>
                        <a:rPr lang="en-US" sz="1800" dirty="0">
                          <a:solidFill>
                            <a:schemeClr val="tx1"/>
                          </a:solidFill>
                          <a:effectLst/>
                        </a:rPr>
                        <a:t> de a </a:t>
                      </a:r>
                      <a:r>
                        <a:rPr lang="en-US" sz="1800" dirty="0" err="1">
                          <a:solidFill>
                            <a:schemeClr val="tx1"/>
                          </a:solidFill>
                          <a:effectLst/>
                        </a:rPr>
                        <a:t>lua</a:t>
                      </a:r>
                      <a:r>
                        <a:rPr lang="en-US" sz="1800" dirty="0">
                          <a:solidFill>
                            <a:schemeClr val="tx1"/>
                          </a:solidFill>
                          <a:effectLst/>
                        </a:rPr>
                        <a:t> parte la </a:t>
                      </a:r>
                      <a:r>
                        <a:rPr lang="en-US" sz="1800" dirty="0" err="1">
                          <a:solidFill>
                            <a:schemeClr val="tx1"/>
                          </a:solidFill>
                          <a:effectLst/>
                        </a:rPr>
                        <a:t>activităţi</a:t>
                      </a:r>
                      <a:r>
                        <a:rPr lang="en-US" sz="1800" dirty="0">
                          <a:solidFill>
                            <a:schemeClr val="tx1"/>
                          </a:solidFill>
                          <a:effectLst/>
                        </a:rPr>
                        <a:t> </a:t>
                      </a:r>
                      <a:r>
                        <a:rPr lang="en-US" sz="1800" dirty="0" err="1">
                          <a:solidFill>
                            <a:schemeClr val="tx1"/>
                          </a:solidFill>
                          <a:effectLst/>
                        </a:rPr>
                        <a:t>extracurriculare</a:t>
                      </a:r>
                      <a:r>
                        <a:rPr lang="en-US" sz="1800" dirty="0">
                          <a:solidFill>
                            <a:schemeClr val="tx1"/>
                          </a:solidFill>
                          <a:effectLst/>
                        </a:rPr>
                        <a:t> (</a:t>
                      </a:r>
                      <a:r>
                        <a:rPr lang="en-US" sz="1800" dirty="0" err="1">
                          <a:solidFill>
                            <a:schemeClr val="tx1"/>
                          </a:solidFill>
                          <a:effectLst/>
                        </a:rPr>
                        <a:t>asociaţii</a:t>
                      </a:r>
                      <a:r>
                        <a:rPr lang="en-US" sz="1800" dirty="0">
                          <a:solidFill>
                            <a:schemeClr val="tx1"/>
                          </a:solidFill>
                          <a:effectLst/>
                        </a:rPr>
                        <a:t>, </a:t>
                      </a:r>
                      <a:r>
                        <a:rPr lang="en-US" sz="1800" dirty="0" err="1">
                          <a:solidFill>
                            <a:schemeClr val="tx1"/>
                          </a:solidFill>
                          <a:effectLst/>
                        </a:rPr>
                        <a:t>cercuri</a:t>
                      </a:r>
                      <a:r>
                        <a:rPr lang="en-US" sz="1800" dirty="0">
                          <a:solidFill>
                            <a:schemeClr val="tx1"/>
                          </a:solidFill>
                          <a:effectLst/>
                        </a:rPr>
                        <a:t>, diverse </a:t>
                      </a:r>
                      <a:r>
                        <a:rPr lang="en-US" sz="1800" dirty="0" err="1">
                          <a:solidFill>
                            <a:schemeClr val="tx1"/>
                          </a:solidFill>
                          <a:effectLst/>
                        </a:rPr>
                        <a:t>evenimente</a:t>
                      </a:r>
                      <a:r>
                        <a:rPr lang="en-US" sz="1800" dirty="0">
                          <a:solidFill>
                            <a:schemeClr val="tx1"/>
                          </a:solidFill>
                          <a:effectLst/>
                        </a:rPr>
                        <a:t>, etc.)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495906971"/>
                  </a:ext>
                </a:extLst>
              </a:tr>
            </a:tbl>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3218588815"/>
              </p:ext>
            </p:extLst>
          </p:nvPr>
        </p:nvGraphicFramePr>
        <p:xfrm>
          <a:off x="228600" y="838201"/>
          <a:ext cx="11734800" cy="2895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Informaţiile</a:t>
            </a:r>
            <a:r>
              <a:rPr lang="en-US" sz="3200" b="1" dirty="0"/>
              <a:t> </a:t>
            </a:r>
            <a:r>
              <a:rPr lang="en-US" sz="3200" b="1" dirty="0" err="1"/>
              <a:t>disponibile</a:t>
            </a:r>
            <a:r>
              <a:rPr lang="en-US" sz="3200" b="1" dirty="0"/>
              <a:t> la </a:t>
            </a:r>
            <a:r>
              <a:rPr lang="en-US" sz="3200" b="1" dirty="0" err="1"/>
              <a:t>începutul</a:t>
            </a:r>
            <a:r>
              <a:rPr lang="en-US" sz="3200" b="1" dirty="0"/>
              <a:t> </a:t>
            </a:r>
            <a:r>
              <a:rPr lang="en-US" sz="3200" b="1" dirty="0" err="1"/>
              <a:t>fiecărui</a:t>
            </a:r>
            <a:r>
              <a:rPr lang="en-US" sz="3200" b="1" dirty="0"/>
              <a:t> </a:t>
            </a:r>
            <a:r>
              <a:rPr lang="en-US" sz="3200" b="1" dirty="0" err="1"/>
              <a:t>semestru</a:t>
            </a:r>
            <a:r>
              <a:rPr lang="en-US" sz="3200" b="1" dirty="0"/>
              <a:t> </a:t>
            </a:r>
            <a:r>
              <a:rPr lang="en-US" sz="3200" b="1" dirty="0" err="1"/>
              <a:t>despre</a:t>
            </a:r>
            <a:r>
              <a:rPr lang="en-US" sz="3200" b="1" dirty="0"/>
              <a:t> </a:t>
            </a:r>
            <a:r>
              <a:rPr lang="en-US" sz="3200" b="1" dirty="0" err="1"/>
              <a:t>cursurile</a:t>
            </a:r>
            <a:r>
              <a:rPr lang="en-US" sz="3200" b="1" dirty="0"/>
              <a:t> care </a:t>
            </a:r>
            <a:r>
              <a:rPr lang="en-US" sz="3200" b="1" dirty="0" err="1"/>
              <a:t>vor</a:t>
            </a:r>
            <a:r>
              <a:rPr lang="en-US" sz="3200" b="1" dirty="0"/>
              <a:t> fi </a:t>
            </a:r>
            <a:r>
              <a:rPr lang="en-US" sz="3200" b="1" dirty="0" err="1"/>
              <a:t>urmate</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64261777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68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Informaţiile</a:t>
            </a:r>
            <a:r>
              <a:rPr lang="en-US" sz="3600" b="1" dirty="0"/>
              <a:t> </a:t>
            </a:r>
            <a:r>
              <a:rPr lang="en-US" sz="3600" b="1" dirty="0" err="1"/>
              <a:t>disponibile</a:t>
            </a:r>
            <a:r>
              <a:rPr lang="en-US" sz="3600" b="1" dirty="0"/>
              <a:t> </a:t>
            </a:r>
            <a:r>
              <a:rPr lang="en-US" sz="3600" b="1" dirty="0" err="1"/>
              <a:t>despre</a:t>
            </a:r>
            <a:r>
              <a:rPr lang="en-US" sz="3600" b="1" dirty="0"/>
              <a:t> </a:t>
            </a:r>
            <a:r>
              <a:rPr lang="en-US" sz="3600" b="1" dirty="0" err="1"/>
              <a:t>cursurile</a:t>
            </a:r>
            <a:r>
              <a:rPr lang="en-US" sz="3600" b="1" dirty="0"/>
              <a:t> </a:t>
            </a:r>
            <a:r>
              <a:rPr lang="en-US" sz="3600" b="1" dirty="0" err="1"/>
              <a:t>opţionale</a:t>
            </a:r>
            <a:r>
              <a:rPr lang="en-US" sz="3600" b="1" dirty="0"/>
              <a:t> din care </a:t>
            </a:r>
            <a:r>
              <a:rPr lang="en-US" sz="3600" b="1" dirty="0" err="1"/>
              <a:t>puteţi</a:t>
            </a:r>
            <a:r>
              <a:rPr lang="en-US" sz="3600" b="1" dirty="0"/>
              <a:t> </a:t>
            </a:r>
            <a:r>
              <a:rPr lang="en-US" sz="3600" b="1" dirty="0" err="1"/>
              <a:t>să</a:t>
            </a:r>
            <a:r>
              <a:rPr lang="en-US" sz="3600" b="1" dirty="0"/>
              <a:t> </a:t>
            </a:r>
            <a:r>
              <a:rPr lang="en-US" sz="3600" b="1" dirty="0" err="1"/>
              <a:t>alegeţi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3664654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75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Sprijinul</a:t>
            </a:r>
            <a:r>
              <a:rPr lang="en-US" sz="3600" b="1" dirty="0"/>
              <a:t> </a:t>
            </a:r>
            <a:r>
              <a:rPr lang="en-US" sz="3600" b="1" dirty="0" err="1"/>
              <a:t>oferit</a:t>
            </a:r>
            <a:r>
              <a:rPr lang="en-US" sz="3600" b="1" dirty="0"/>
              <a:t> din </a:t>
            </a:r>
            <a:r>
              <a:rPr lang="en-US" sz="3600" b="1" dirty="0" err="1"/>
              <a:t>partea</a:t>
            </a:r>
            <a:r>
              <a:rPr lang="en-US" sz="3600" b="1" dirty="0"/>
              <a:t> </a:t>
            </a:r>
            <a:r>
              <a:rPr lang="en-US" sz="3600" b="1" dirty="0" err="1"/>
              <a:t>tutorilor</a:t>
            </a:r>
            <a:r>
              <a:rPr lang="en-US" sz="3600" b="1" dirty="0"/>
              <a:t> - </a:t>
            </a:r>
            <a:r>
              <a:rPr lang="en-US" sz="3600" b="1" dirty="0" err="1"/>
              <a:t>îndrumătorilor</a:t>
            </a:r>
            <a:r>
              <a:rPr lang="en-US" sz="3600" b="1" dirty="0"/>
              <a:t> de </a:t>
            </a:r>
            <a:r>
              <a:rPr lang="en-US" sz="3600" b="1" dirty="0" err="1"/>
              <a:t>grupă</a:t>
            </a:r>
            <a:r>
              <a:rPr lang="en-US" sz="3600" b="1" dirty="0"/>
              <a:t> academic</a:t>
            </a:r>
            <a:r>
              <a:rPr lang="ro-RO" sz="3600" b="1" dirty="0"/>
              <a:t>ă</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00654741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84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Calitatea</a:t>
            </a:r>
            <a:r>
              <a:rPr lang="en-US" sz="3200" b="1" dirty="0"/>
              <a:t> </a:t>
            </a:r>
            <a:r>
              <a:rPr lang="en-US" sz="3200" b="1" dirty="0" err="1"/>
              <a:t>pregătirii</a:t>
            </a:r>
            <a:r>
              <a:rPr lang="en-US" sz="3200" b="1" dirty="0"/>
              <a:t> </a:t>
            </a:r>
            <a:r>
              <a:rPr lang="en-US" sz="3200" b="1" dirty="0" err="1"/>
              <a:t>didactice</a:t>
            </a:r>
            <a:r>
              <a:rPr lang="en-US" sz="3200" b="1" dirty="0"/>
              <a:t> </a:t>
            </a:r>
            <a:r>
              <a:rPr lang="en-US" sz="3200" b="1" dirty="0" err="1"/>
              <a:t>şi</a:t>
            </a:r>
            <a:r>
              <a:rPr lang="en-US" sz="3200" b="1" dirty="0"/>
              <a:t> </a:t>
            </a:r>
            <a:r>
              <a:rPr lang="en-US" sz="3200" b="1" dirty="0" err="1"/>
              <a:t>ştiinţifice</a:t>
            </a:r>
            <a:r>
              <a:rPr lang="en-US" sz="3200" b="1" dirty="0"/>
              <a:t> a </a:t>
            </a:r>
            <a:r>
              <a:rPr lang="en-US" sz="3200" b="1" dirty="0" err="1"/>
              <a:t>personalului</a:t>
            </a:r>
            <a:r>
              <a:rPr lang="en-US" sz="3200" b="1" dirty="0"/>
              <a:t> didactic </a:t>
            </a:r>
            <a:r>
              <a:rPr lang="ro-RO" sz="3200" b="1" dirty="0"/>
              <a:t>de la facultate</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53338823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26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Facilitarea</a:t>
            </a:r>
            <a:r>
              <a:rPr lang="en-US" sz="3200" b="1" dirty="0"/>
              <a:t> de </a:t>
            </a:r>
            <a:r>
              <a:rPr lang="en-US" sz="3200" b="1" dirty="0" err="1"/>
              <a:t>către</a:t>
            </a:r>
            <a:r>
              <a:rPr lang="en-US" sz="3200" b="1" dirty="0"/>
              <a:t> </a:t>
            </a:r>
            <a:r>
              <a:rPr lang="en-US" sz="3200" b="1" dirty="0" err="1"/>
              <a:t>facultate</a:t>
            </a:r>
            <a:r>
              <a:rPr lang="en-US" sz="3200" b="1" dirty="0"/>
              <a:t> a </a:t>
            </a:r>
            <a:r>
              <a:rPr lang="en-US" sz="3200" b="1" dirty="0" err="1"/>
              <a:t>participării</a:t>
            </a:r>
            <a:r>
              <a:rPr lang="en-US" sz="3200" b="1" dirty="0"/>
              <a:t> </a:t>
            </a:r>
            <a:r>
              <a:rPr lang="en-US" sz="3200" b="1" dirty="0" err="1"/>
              <a:t>studenţilor</a:t>
            </a:r>
            <a:r>
              <a:rPr lang="en-US" sz="3200" b="1" dirty="0"/>
              <a:t> la </a:t>
            </a:r>
            <a:r>
              <a:rPr lang="en-US" sz="3200" b="1" dirty="0" err="1"/>
              <a:t>stagii</a:t>
            </a:r>
            <a:r>
              <a:rPr lang="en-US" sz="3200" b="1" dirty="0"/>
              <a:t> de </a:t>
            </a:r>
            <a:r>
              <a:rPr lang="en-US" sz="3200" b="1" dirty="0" err="1"/>
              <a:t>practică</a:t>
            </a:r>
            <a:r>
              <a:rPr lang="en-US" sz="3200" b="1" dirty="0"/>
              <a:t> </a:t>
            </a:r>
            <a:r>
              <a:rPr lang="en-US" sz="3200" b="1" dirty="0" err="1"/>
              <a:t>în</a:t>
            </a:r>
            <a:r>
              <a:rPr lang="en-US" sz="3200" b="1" dirty="0"/>
              <a:t> </a:t>
            </a:r>
            <a:r>
              <a:rPr lang="en-US" sz="3200" b="1" dirty="0" err="1"/>
              <a:t>domeniu</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81326429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Orarul</a:t>
            </a:r>
            <a:r>
              <a:rPr lang="en-US" b="1" dirty="0"/>
              <a:t> </a:t>
            </a:r>
            <a:r>
              <a:rPr lang="en-US" b="1" dirty="0" err="1"/>
              <a:t>disciplinelor</a:t>
            </a:r>
            <a:r>
              <a:rPr lang="en-US" b="1" dirty="0"/>
              <a:t> </a:t>
            </a:r>
            <a:r>
              <a:rPr lang="en-US" b="1" dirty="0" err="1"/>
              <a:t>studiate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94055915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a:t>
            </a:r>
            <a:r>
              <a:rPr lang="en-US" b="1" dirty="0"/>
              <a:t> de </a:t>
            </a:r>
            <a:r>
              <a:rPr lang="en-US" b="1" dirty="0" err="1"/>
              <a:t>consiliere</a:t>
            </a:r>
            <a:r>
              <a:rPr lang="ro-RO" b="1" dirty="0"/>
              <a:t>, consultanță în carieră</a:t>
            </a:r>
            <a:r>
              <a:rPr lang="en-US" b="1" dirty="0"/>
              <a:t> </a:t>
            </a:r>
            <a:r>
              <a:rPr lang="en-US" b="1" dirty="0" err="1"/>
              <a:t>oferite</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8516667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19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Sprijinul</a:t>
            </a:r>
            <a:r>
              <a:rPr lang="en-US" b="1" dirty="0"/>
              <a:t> </a:t>
            </a:r>
            <a:r>
              <a:rPr lang="en-US" b="1" dirty="0" err="1"/>
              <a:t>pentru</a:t>
            </a:r>
            <a:r>
              <a:rPr lang="en-US" b="1" dirty="0"/>
              <a:t> </a:t>
            </a:r>
            <a:r>
              <a:rPr lang="en-US" b="1" dirty="0" err="1"/>
              <a:t>mobilităţi</a:t>
            </a:r>
            <a:r>
              <a:rPr lang="en-US" b="1" dirty="0"/>
              <a:t> </a:t>
            </a:r>
            <a:r>
              <a:rPr lang="en-US" b="1" dirty="0" err="1"/>
              <a:t>internaţionale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70086918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04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Oferirea</a:t>
            </a:r>
            <a:r>
              <a:rPr lang="en-US" sz="2800" b="1" dirty="0"/>
              <a:t> </a:t>
            </a:r>
            <a:r>
              <a:rPr lang="en-US" sz="2800" b="1" dirty="0" err="1"/>
              <a:t>în</a:t>
            </a:r>
            <a:r>
              <a:rPr lang="en-US" sz="2800" b="1" dirty="0"/>
              <a:t> </a:t>
            </a:r>
            <a:r>
              <a:rPr lang="en-US" sz="2800" b="1" dirty="0" err="1"/>
              <a:t>cadrul</a:t>
            </a:r>
            <a:r>
              <a:rPr lang="en-US" sz="2800" b="1" dirty="0"/>
              <a:t> </a:t>
            </a:r>
            <a:r>
              <a:rPr lang="en-US" sz="2800" b="1" dirty="0" err="1"/>
              <a:t>universităţii</a:t>
            </a:r>
            <a:r>
              <a:rPr lang="en-US" sz="2800" b="1" dirty="0"/>
              <a:t> a </a:t>
            </a:r>
            <a:r>
              <a:rPr lang="en-US" sz="2800" b="1" dirty="0" err="1"/>
              <a:t>oportunităţilor</a:t>
            </a:r>
            <a:r>
              <a:rPr lang="en-US" sz="2800" b="1" dirty="0"/>
              <a:t> de a </a:t>
            </a:r>
            <a:r>
              <a:rPr lang="en-US" sz="2800" b="1" dirty="0" err="1"/>
              <a:t>lua</a:t>
            </a:r>
            <a:r>
              <a:rPr lang="en-US" sz="2800" b="1" dirty="0"/>
              <a:t> parte la </a:t>
            </a:r>
            <a:r>
              <a:rPr lang="en-US" sz="2800" b="1" dirty="0" err="1"/>
              <a:t>activităţi</a:t>
            </a:r>
            <a:r>
              <a:rPr lang="en-US" sz="2800" b="1" dirty="0"/>
              <a:t> </a:t>
            </a:r>
            <a:r>
              <a:rPr lang="en-US" sz="2800" b="1" dirty="0" err="1"/>
              <a:t>extracurriculare</a:t>
            </a:r>
            <a:r>
              <a:rPr lang="en-US" sz="2800" b="1" dirty="0"/>
              <a:t> (</a:t>
            </a:r>
            <a:r>
              <a:rPr lang="en-US" sz="2800" b="1" dirty="0" err="1"/>
              <a:t>asociaţii</a:t>
            </a:r>
            <a:r>
              <a:rPr lang="en-US" sz="2800" b="1" dirty="0"/>
              <a:t>, </a:t>
            </a:r>
            <a:r>
              <a:rPr lang="en-US" sz="2800" b="1" dirty="0" err="1"/>
              <a:t>cercuri</a:t>
            </a:r>
            <a:r>
              <a:rPr lang="en-US" sz="2800" b="1" dirty="0"/>
              <a:t>, diverse </a:t>
            </a:r>
            <a:r>
              <a:rPr lang="en-US" sz="2800" b="1" dirty="0" err="1"/>
              <a:t>evenimente</a:t>
            </a:r>
            <a:r>
              <a:rPr lang="en-US" sz="2800" b="1" dirty="0"/>
              <a:t>, etc.)</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82600160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73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33400" y="533400"/>
            <a:ext cx="11125200" cy="5849938"/>
          </a:xfrm>
        </p:spPr>
        <p:txBody>
          <a:bodyPr/>
          <a:lstStyle/>
          <a:p>
            <a:pPr marL="0" lvl="1" algn="just">
              <a:spcBef>
                <a:spcPts val="0"/>
              </a:spcBef>
            </a:pPr>
            <a:r>
              <a:rPr lang="ro-RO" sz="3600" dirty="0"/>
              <a:t>Procedura de chestionare se efectuează anual în cadrul facultăților, la toate formațiile de studii (învățământ cu frecvență la zi și cu frecvență redusă, studii de licență, masterat, doctorat). </a:t>
            </a:r>
            <a:endParaRPr lang="en-US" sz="3600" dirty="0"/>
          </a:p>
          <a:p>
            <a:pPr marL="0" lvl="1" algn="just">
              <a:spcBef>
                <a:spcPts val="0"/>
              </a:spcBef>
            </a:pPr>
            <a:r>
              <a:rPr lang="ro-RO" sz="3600" dirty="0"/>
              <a:t>Organizarea sondajului anonim, operaționalizarea informației și analiza rezultatelor tine cont de opiniile Consiliului pentru Asigurarea Calității, Consiliului Administrativ, ale altor structure universitare, inclusiv organizațiile studențești, se realizează în baza unui proiect unic la nivel de universitate. </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274638"/>
            <a:ext cx="8610600" cy="792162"/>
          </a:xfrm>
        </p:spPr>
        <p:txBody>
          <a:bodyPr/>
          <a:lstStyle/>
          <a:p>
            <a:r>
              <a:rPr lang="en-US" sz="3200" b="1" dirty="0" err="1"/>
              <a:t>Eficienţa</a:t>
            </a:r>
            <a:r>
              <a:rPr lang="en-US" sz="3200" b="1" dirty="0"/>
              <a:t> </a:t>
            </a:r>
            <a:r>
              <a:rPr lang="ro-RO" sz="3200" b="1" dirty="0"/>
              <a:t>facilităților existente. Date generale</a:t>
            </a:r>
            <a:endParaRPr lang="ru-RU" sz="3200" b="1" dirty="0"/>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425488218"/>
              </p:ext>
            </p:extLst>
          </p:nvPr>
        </p:nvGraphicFramePr>
        <p:xfrm>
          <a:off x="228600" y="1031875"/>
          <a:ext cx="11734799" cy="2194560"/>
        </p:xfrm>
        <a:graphic>
          <a:graphicData uri="http://schemas.openxmlformats.org/drawingml/2006/table">
            <a:tbl>
              <a:tblPr firstRow="1" firstCol="1" bandRow="1">
                <a:tableStyleId>{5C22544A-7EE6-4342-B048-85BDC9FD1C3A}</a:tableStyleId>
              </a:tblPr>
              <a:tblGrid>
                <a:gridCol w="11734799">
                  <a:extLst>
                    <a:ext uri="{9D8B030D-6E8A-4147-A177-3AD203B41FA5}">
                      <a16:colId xmlns:a16="http://schemas.microsoft.com/office/drawing/2014/main" val="1001792248"/>
                    </a:ext>
                  </a:extLst>
                </a:gridCol>
              </a:tblGrid>
              <a:tr h="171450">
                <a:tc>
                  <a:txBody>
                    <a:bodyPr/>
                    <a:lstStyle/>
                    <a:p>
                      <a:pPr marL="0" indent="0" algn="just">
                        <a:spcAft>
                          <a:spcPts val="0"/>
                        </a:spcAft>
                      </a:pPr>
                      <a:r>
                        <a:rPr lang="ro-RO" sz="1800" dirty="0">
                          <a:solidFill>
                            <a:schemeClr val="tx1"/>
                          </a:solidFill>
                          <a:effectLst/>
                        </a:rPr>
                        <a:t>1. Condițiile igienico-sanitare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1682182538"/>
                  </a:ext>
                </a:extLst>
              </a:tr>
              <a:tr h="171450">
                <a:tc>
                  <a:txBody>
                    <a:bodyPr/>
                    <a:lstStyle/>
                    <a:p>
                      <a:pPr marL="0" indent="0" algn="just">
                        <a:spcAft>
                          <a:spcPts val="0"/>
                        </a:spcAft>
                      </a:pPr>
                      <a:r>
                        <a:rPr lang="ro-RO" sz="1800" dirty="0">
                          <a:solidFill>
                            <a:schemeClr val="tx1"/>
                          </a:solidFill>
                          <a:effectLst/>
                        </a:rPr>
                        <a:t>2. Serviciile de foto-copiere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2014537612"/>
                  </a:ext>
                </a:extLst>
              </a:tr>
              <a:tr h="171450">
                <a:tc>
                  <a:txBody>
                    <a:bodyPr/>
                    <a:lstStyle/>
                    <a:p>
                      <a:pPr marL="0" indent="0" algn="just">
                        <a:spcAft>
                          <a:spcPts val="0"/>
                        </a:spcAft>
                      </a:pPr>
                      <a:r>
                        <a:rPr lang="en-US" sz="1800" dirty="0">
                          <a:solidFill>
                            <a:schemeClr val="tx1"/>
                          </a:solidFill>
                          <a:effectLst/>
                        </a:rPr>
                        <a:t>3. </a:t>
                      </a:r>
                      <a:r>
                        <a:rPr lang="en-US" sz="1800" dirty="0" err="1">
                          <a:solidFill>
                            <a:schemeClr val="tx1"/>
                          </a:solidFill>
                          <a:effectLst/>
                        </a:rPr>
                        <a:t>Serviciile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la </a:t>
                      </a:r>
                      <a:r>
                        <a:rPr lang="en-US" sz="1800" dirty="0" err="1">
                          <a:solidFill>
                            <a:schemeClr val="tx1"/>
                          </a:solidFill>
                          <a:effectLst/>
                        </a:rPr>
                        <a:t>cantinele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cafetăriile</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din </a:t>
                      </a:r>
                      <a:r>
                        <a:rPr lang="en-US" sz="1800" dirty="0" err="1">
                          <a:solidFill>
                            <a:schemeClr val="tx1"/>
                          </a:solidFill>
                          <a:effectLst/>
                        </a:rPr>
                        <a:t>cadrul</a:t>
                      </a:r>
                      <a:r>
                        <a:rPr lang="en-US" sz="1800" dirty="0">
                          <a:solidFill>
                            <a:schemeClr val="tx1"/>
                          </a:solidFill>
                          <a:effectLst/>
                        </a:rPr>
                        <a:t> ULIM (</a:t>
                      </a:r>
                      <a:r>
                        <a:rPr lang="en-US" sz="1800" dirty="0" err="1">
                          <a:solidFill>
                            <a:schemeClr val="tx1"/>
                          </a:solidFill>
                          <a:effectLst/>
                        </a:rPr>
                        <a:t>meniu</a:t>
                      </a:r>
                      <a:r>
                        <a:rPr lang="en-US" sz="1800" dirty="0">
                          <a:solidFill>
                            <a:schemeClr val="tx1"/>
                          </a:solidFill>
                          <a:effectLst/>
                        </a:rPr>
                        <a:t>, </a:t>
                      </a:r>
                      <a:r>
                        <a:rPr lang="en-US" sz="1800" dirty="0" err="1">
                          <a:solidFill>
                            <a:schemeClr val="tx1"/>
                          </a:solidFill>
                          <a:effectLst/>
                        </a:rPr>
                        <a:t>servire</a:t>
                      </a:r>
                      <a:r>
                        <a:rPr lang="en-US" sz="1800" dirty="0">
                          <a:solidFill>
                            <a:schemeClr val="tx1"/>
                          </a:solidFill>
                          <a:effectLst/>
                        </a:rPr>
                        <a:t>, program)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780465918"/>
                  </a:ext>
                </a:extLst>
              </a:tr>
              <a:tr h="171450">
                <a:tc>
                  <a:txBody>
                    <a:bodyPr/>
                    <a:lstStyle/>
                    <a:p>
                      <a:pPr marL="0" indent="0" algn="just">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serviciilor</a:t>
                      </a:r>
                      <a:r>
                        <a:rPr lang="en-US" sz="1800" dirty="0">
                          <a:solidFill>
                            <a:schemeClr val="tx1"/>
                          </a:solidFill>
                          <a:effectLst/>
                        </a:rPr>
                        <a:t> </a:t>
                      </a:r>
                      <a:r>
                        <a:rPr lang="en-US" sz="1800" dirty="0" err="1">
                          <a:solidFill>
                            <a:schemeClr val="tx1"/>
                          </a:solidFill>
                          <a:effectLst/>
                        </a:rPr>
                        <a:t>medicale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315987488"/>
                  </a:ext>
                </a:extLst>
              </a:tr>
              <a:tr h="342900">
                <a:tc>
                  <a:txBody>
                    <a:bodyPr/>
                    <a:lstStyle/>
                    <a:p>
                      <a:pPr marL="0" indent="0" algn="just">
                        <a:spcAft>
                          <a:spcPts val="0"/>
                        </a:spcAft>
                      </a:pPr>
                      <a:r>
                        <a:rPr lang="en-US" sz="1800" dirty="0">
                          <a:solidFill>
                            <a:schemeClr val="tx1"/>
                          </a:solidFill>
                          <a:effectLst/>
                        </a:rPr>
                        <a:t>5. </a:t>
                      </a:r>
                      <a:r>
                        <a:rPr lang="en-US" sz="1800" dirty="0" err="1">
                          <a:solidFill>
                            <a:schemeClr val="tx1"/>
                          </a:solidFill>
                          <a:effectLst/>
                        </a:rPr>
                        <a:t>Posibilitatea</a:t>
                      </a:r>
                      <a:r>
                        <a:rPr lang="en-US" sz="1800" dirty="0">
                          <a:solidFill>
                            <a:schemeClr val="tx1"/>
                          </a:solidFill>
                          <a:effectLst/>
                        </a:rPr>
                        <a:t> de a </a:t>
                      </a:r>
                      <a:r>
                        <a:rPr lang="en-US" sz="1800" dirty="0" err="1">
                          <a:solidFill>
                            <a:schemeClr val="tx1"/>
                          </a:solidFill>
                          <a:effectLst/>
                        </a:rPr>
                        <a:t>obţine</a:t>
                      </a:r>
                      <a:r>
                        <a:rPr lang="en-US" sz="1800" dirty="0">
                          <a:solidFill>
                            <a:schemeClr val="tx1"/>
                          </a:solidFill>
                          <a:effectLst/>
                        </a:rPr>
                        <a:t> un </a:t>
                      </a:r>
                      <a:r>
                        <a:rPr lang="en-US" sz="1800" dirty="0" err="1">
                          <a:solidFill>
                            <a:schemeClr val="tx1"/>
                          </a:solidFill>
                          <a:effectLst/>
                        </a:rPr>
                        <a:t>loc</a:t>
                      </a:r>
                      <a:r>
                        <a:rPr lang="en-US" sz="1800" dirty="0">
                          <a:solidFill>
                            <a:schemeClr val="tx1"/>
                          </a:solidFill>
                          <a:effectLst/>
                        </a:rPr>
                        <a:t> de </a:t>
                      </a:r>
                      <a:r>
                        <a:rPr lang="en-US" sz="1800" dirty="0" err="1">
                          <a:solidFill>
                            <a:schemeClr val="tx1"/>
                          </a:solidFill>
                          <a:effectLst/>
                        </a:rPr>
                        <a:t>cazare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solicitați</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a:t>
                      </a:r>
                      <a:r>
                        <a:rPr lang="en-US" sz="1800" dirty="0" err="1">
                          <a:solidFill>
                            <a:schemeClr val="tx1"/>
                          </a:solidFill>
                          <a:effectLst/>
                        </a:rPr>
                        <a:t>locurilor</a:t>
                      </a:r>
                      <a:r>
                        <a:rPr lang="en-US" sz="1800" dirty="0">
                          <a:solidFill>
                            <a:schemeClr val="tx1"/>
                          </a:solidFill>
                          <a:effectLst/>
                        </a:rPr>
                        <a:t>, </a:t>
                      </a:r>
                      <a:r>
                        <a:rPr lang="en-US" sz="1800" dirty="0" err="1">
                          <a:solidFill>
                            <a:schemeClr val="tx1"/>
                          </a:solidFill>
                          <a:effectLst/>
                        </a:rPr>
                        <a:t>distribuirea</a:t>
                      </a:r>
                      <a:r>
                        <a:rPr lang="en-US" sz="1800" dirty="0">
                          <a:solidFill>
                            <a:schemeClr val="tx1"/>
                          </a:solidFill>
                          <a:effectLst/>
                        </a:rPr>
                        <a:t>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569381168"/>
                  </a:ext>
                </a:extLst>
              </a:tr>
              <a:tr h="171450">
                <a:tc>
                  <a:txBody>
                    <a:bodyPr/>
                    <a:lstStyle/>
                    <a:p>
                      <a:pPr marL="0" indent="0" algn="just">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condiţiilor</a:t>
                      </a:r>
                      <a:r>
                        <a:rPr lang="en-US" sz="1800" dirty="0">
                          <a:solidFill>
                            <a:schemeClr val="tx1"/>
                          </a:solidFill>
                          <a:effectLst/>
                        </a:rPr>
                        <a:t> de </a:t>
                      </a:r>
                      <a:r>
                        <a:rPr lang="en-US" sz="1800" dirty="0" err="1">
                          <a:solidFill>
                            <a:schemeClr val="tx1"/>
                          </a:solidFill>
                          <a:effectLst/>
                        </a:rPr>
                        <a:t>trai</a:t>
                      </a:r>
                      <a:r>
                        <a:rPr lang="en-US" sz="1800" dirty="0">
                          <a:solidFill>
                            <a:schemeClr val="tx1"/>
                          </a:solidFill>
                          <a:effectLst/>
                        </a:rPr>
                        <a:t> </a:t>
                      </a:r>
                      <a:r>
                        <a:rPr lang="en-US" sz="1800" dirty="0" err="1">
                          <a:solidFill>
                            <a:schemeClr val="tx1"/>
                          </a:solidFill>
                          <a:effectLst/>
                        </a:rPr>
                        <a:t>existente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beneficiați</a:t>
                      </a:r>
                      <a:r>
                        <a:rPr lang="en-US" sz="1800" dirty="0">
                          <a:solidFill>
                            <a:schemeClr val="tx1"/>
                          </a:solidFill>
                          <a:effectLst/>
                        </a:rPr>
                        <a:t>!!!</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802313775"/>
                  </a:ext>
                </a:extLst>
              </a:tr>
              <a:tr h="171450">
                <a:tc>
                  <a:txBody>
                    <a:bodyPr/>
                    <a:lstStyle/>
                    <a:p>
                      <a:pPr marL="0" indent="0" algn="just">
                        <a:spcAft>
                          <a:spcPts val="0"/>
                        </a:spcAft>
                      </a:pPr>
                      <a:r>
                        <a:rPr lang="en-US" sz="1800" dirty="0">
                          <a:solidFill>
                            <a:schemeClr val="tx1"/>
                          </a:solidFill>
                          <a:effectLst/>
                        </a:rPr>
                        <a:t>7. </a:t>
                      </a:r>
                      <a:r>
                        <a:rPr lang="en-US" sz="1800" dirty="0" err="1">
                          <a:solidFill>
                            <a:schemeClr val="tx1"/>
                          </a:solidFill>
                          <a:effectLst/>
                        </a:rPr>
                        <a:t>Facilităţi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servicii</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cu </a:t>
                      </a:r>
                      <a:r>
                        <a:rPr lang="en-US" sz="1800" dirty="0" err="1">
                          <a:solidFill>
                            <a:schemeClr val="tx1"/>
                          </a:solidFill>
                          <a:effectLst/>
                        </a:rPr>
                        <a:t>dizabilităţi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1368501199"/>
                  </a:ext>
                </a:extLst>
              </a:tr>
            </a:tbl>
          </a:graphicData>
        </a:graphic>
      </p:graphicFrame>
      <p:graphicFrame>
        <p:nvGraphicFramePr>
          <p:cNvPr id="10" name="Объект 9"/>
          <p:cNvGraphicFramePr>
            <a:graphicFrameLocks noGrp="1"/>
          </p:cNvGraphicFramePr>
          <p:nvPr>
            <p:ph sz="half" idx="2"/>
            <p:extLst>
              <p:ext uri="{D42A27DB-BD31-4B8C-83A1-F6EECF244321}">
                <p14:modId xmlns:p14="http://schemas.microsoft.com/office/powerpoint/2010/main" val="1053428028"/>
              </p:ext>
            </p:extLst>
          </p:nvPr>
        </p:nvGraphicFramePr>
        <p:xfrm>
          <a:off x="228599" y="3505200"/>
          <a:ext cx="11734799"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93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err="1"/>
              <a:t>Condițiile</a:t>
            </a:r>
            <a:r>
              <a:rPr lang="en-US" b="1" dirty="0"/>
              <a:t> </a:t>
            </a:r>
            <a:r>
              <a:rPr lang="en-US" b="1" dirty="0" err="1"/>
              <a:t>igienico-sanitare</a:t>
            </a:r>
            <a:r>
              <a:rPr lang="en-US" b="1" dirty="0"/>
              <a:t> </a:t>
            </a:r>
            <a:r>
              <a:rPr lang="en-US" b="1" dirty="0" err="1"/>
              <a:t>existente</a:t>
            </a:r>
            <a:endParaRPr lang="ru-RU"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110263856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834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Serviciile</a:t>
            </a:r>
            <a:r>
              <a:rPr lang="en-US" b="1" dirty="0"/>
              <a:t> de </a:t>
            </a:r>
            <a:r>
              <a:rPr lang="en-US" b="1" dirty="0" err="1"/>
              <a:t>foto-copiere</a:t>
            </a:r>
            <a:r>
              <a:rPr lang="en-US" b="1" dirty="0"/>
              <a:t> </a:t>
            </a:r>
            <a:r>
              <a:rPr lang="en-US" b="1" dirty="0" err="1"/>
              <a:t>existente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65546055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Serviciile</a:t>
            </a:r>
            <a:r>
              <a:rPr lang="en-US" sz="2800" b="1" dirty="0"/>
              <a:t> </a:t>
            </a:r>
            <a:r>
              <a:rPr lang="en-US" sz="2800" b="1" dirty="0" err="1"/>
              <a:t>oferite</a:t>
            </a:r>
            <a:r>
              <a:rPr lang="en-US" sz="2800" b="1" dirty="0"/>
              <a:t> la </a:t>
            </a:r>
            <a:r>
              <a:rPr lang="en-US" sz="2800" b="1" dirty="0" err="1"/>
              <a:t>cantinele</a:t>
            </a:r>
            <a:r>
              <a:rPr lang="en-US" sz="2800" b="1" dirty="0"/>
              <a:t> </a:t>
            </a:r>
            <a:r>
              <a:rPr lang="en-US" sz="2800" b="1" dirty="0" err="1"/>
              <a:t>şi</a:t>
            </a:r>
            <a:r>
              <a:rPr lang="en-US" sz="2800" b="1" dirty="0"/>
              <a:t> </a:t>
            </a:r>
            <a:r>
              <a:rPr lang="en-US" sz="2800" b="1" dirty="0" err="1"/>
              <a:t>cafetăriile</a:t>
            </a:r>
            <a:r>
              <a:rPr lang="en-US" sz="2800" b="1" dirty="0"/>
              <a:t> </a:t>
            </a:r>
            <a:r>
              <a:rPr lang="en-US" sz="2800" b="1" dirty="0" err="1"/>
              <a:t>studenţeşti</a:t>
            </a:r>
            <a:r>
              <a:rPr lang="en-US" sz="2800" b="1" dirty="0"/>
              <a:t> din </a:t>
            </a:r>
            <a:r>
              <a:rPr lang="en-US" sz="2800" b="1" dirty="0" err="1"/>
              <a:t>cadrul</a:t>
            </a:r>
            <a:r>
              <a:rPr lang="en-US" sz="2800" b="1" dirty="0"/>
              <a:t> ULIM (</a:t>
            </a:r>
            <a:r>
              <a:rPr lang="en-US" sz="2800" b="1" dirty="0" err="1"/>
              <a:t>meniu</a:t>
            </a:r>
            <a:r>
              <a:rPr lang="en-US" sz="2800" b="1" dirty="0"/>
              <a:t>, </a:t>
            </a:r>
            <a:r>
              <a:rPr lang="en-US" sz="2800" b="1" dirty="0" err="1"/>
              <a:t>servire</a:t>
            </a:r>
            <a:r>
              <a:rPr lang="en-US" sz="2800" b="1" dirty="0"/>
              <a:t>, program)</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51739554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62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serviciilor</a:t>
            </a:r>
            <a:r>
              <a:rPr lang="en-US" b="1" dirty="0"/>
              <a:t> </a:t>
            </a:r>
            <a:r>
              <a:rPr lang="en-US" b="1" dirty="0" err="1"/>
              <a:t>medicale</a:t>
            </a:r>
            <a:r>
              <a:rPr lang="en-US" b="1" dirty="0"/>
              <a:t> </a:t>
            </a:r>
            <a:r>
              <a:rPr lang="en-US" b="1" dirty="0" err="1"/>
              <a:t>oferite</a:t>
            </a:r>
            <a:r>
              <a:rPr lang="en-US" b="1" dirty="0"/>
              <a:t> </a:t>
            </a:r>
            <a:r>
              <a:rPr lang="en-US" b="1" dirty="0" err="1"/>
              <a:t>în</a:t>
            </a:r>
            <a:r>
              <a:rPr lang="en-US" b="1" dirty="0"/>
              <a:t> </a:t>
            </a:r>
            <a:r>
              <a:rPr lang="en-US" b="1" dirty="0" err="1"/>
              <a:t>cadrul</a:t>
            </a:r>
            <a:r>
              <a:rPr lang="en-US" b="1" dirty="0"/>
              <a:t> </a:t>
            </a:r>
            <a:r>
              <a:rPr lang="en-US" b="1" dirty="0" err="1"/>
              <a:t>universităţii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73771965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91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Posibilitatea</a:t>
            </a:r>
            <a:r>
              <a:rPr lang="en-US" b="1" dirty="0"/>
              <a:t> de a </a:t>
            </a:r>
            <a:r>
              <a:rPr lang="en-US" b="1" dirty="0" err="1"/>
              <a:t>obţine</a:t>
            </a:r>
            <a:r>
              <a:rPr lang="en-US" b="1" dirty="0"/>
              <a:t> un </a:t>
            </a:r>
            <a:r>
              <a:rPr lang="en-US" b="1" dirty="0" err="1"/>
              <a:t>loc</a:t>
            </a:r>
            <a:r>
              <a:rPr lang="en-US" b="1" dirty="0"/>
              <a:t> de </a:t>
            </a:r>
            <a:r>
              <a:rPr lang="en-US" b="1" dirty="0" err="1"/>
              <a:t>cazare</a:t>
            </a:r>
            <a:r>
              <a:rPr lang="en-US" b="1" dirty="0"/>
              <a:t> </a:t>
            </a:r>
            <a:r>
              <a:rPr lang="en-US" b="1" dirty="0" err="1"/>
              <a:t>în</a:t>
            </a:r>
            <a:r>
              <a:rPr lang="en-US" b="1" dirty="0"/>
              <a:t> </a:t>
            </a:r>
            <a:r>
              <a:rPr lang="en-US" b="1" dirty="0" err="1"/>
              <a:t>căminul</a:t>
            </a:r>
            <a:r>
              <a:rPr lang="en-US" b="1" dirty="0"/>
              <a:t> </a:t>
            </a:r>
            <a:r>
              <a:rPr lang="en-US" b="1" dirty="0" err="1"/>
              <a:t>studenţesc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5617391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0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Calitatea</a:t>
            </a:r>
            <a:r>
              <a:rPr lang="en-US" sz="3600" b="1" dirty="0"/>
              <a:t> </a:t>
            </a:r>
            <a:r>
              <a:rPr lang="en-US" sz="3600" b="1" dirty="0" err="1"/>
              <a:t>condiţiilor</a:t>
            </a:r>
            <a:r>
              <a:rPr lang="en-US" sz="3600" b="1" dirty="0"/>
              <a:t> de </a:t>
            </a:r>
            <a:r>
              <a:rPr lang="en-US" sz="3600" b="1" dirty="0" err="1"/>
              <a:t>trai</a:t>
            </a:r>
            <a:r>
              <a:rPr lang="en-US" sz="3600" b="1" dirty="0"/>
              <a:t> </a:t>
            </a:r>
            <a:r>
              <a:rPr lang="en-US" sz="3600" b="1" dirty="0" err="1"/>
              <a:t>existente</a:t>
            </a:r>
            <a:r>
              <a:rPr lang="en-US" sz="3600" b="1" dirty="0"/>
              <a:t> </a:t>
            </a:r>
            <a:r>
              <a:rPr lang="en-US" sz="3600" b="1" dirty="0" err="1"/>
              <a:t>în</a:t>
            </a:r>
            <a:r>
              <a:rPr lang="en-US" sz="3600" b="1" dirty="0"/>
              <a:t> </a:t>
            </a:r>
            <a:r>
              <a:rPr lang="en-US" sz="3600" b="1" dirty="0" err="1"/>
              <a:t>căminul</a:t>
            </a:r>
            <a:r>
              <a:rPr lang="en-US" sz="3600" b="1" dirty="0"/>
              <a:t> </a:t>
            </a:r>
            <a:r>
              <a:rPr lang="en-US" sz="3600" b="1" dirty="0" err="1"/>
              <a:t>studenţesc</a:t>
            </a:r>
            <a:r>
              <a:rPr lang="en-US" sz="3600" b="1" dirty="0"/>
              <a:t> – </a:t>
            </a:r>
            <a:r>
              <a:rPr lang="en-US" sz="3600" b="1" dirty="0" err="1"/>
              <a:t>dacă</a:t>
            </a:r>
            <a:r>
              <a:rPr lang="en-US" sz="3600" b="1" dirty="0"/>
              <a:t> </a:t>
            </a:r>
            <a:r>
              <a:rPr lang="en-US" sz="3600" b="1" dirty="0" err="1"/>
              <a:t>beneficiați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69998570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Facilităţi</a:t>
            </a:r>
            <a:r>
              <a:rPr lang="en-US" b="1" dirty="0"/>
              <a:t> </a:t>
            </a:r>
            <a:r>
              <a:rPr lang="en-US" b="1" dirty="0" err="1"/>
              <a:t>şi</a:t>
            </a:r>
            <a:r>
              <a:rPr lang="en-US" b="1" dirty="0"/>
              <a:t> </a:t>
            </a:r>
            <a:r>
              <a:rPr lang="en-US" b="1" dirty="0" err="1"/>
              <a:t>servicii</a:t>
            </a:r>
            <a:r>
              <a:rPr lang="en-US" b="1" dirty="0"/>
              <a:t> </a:t>
            </a:r>
            <a:r>
              <a:rPr lang="en-US" b="1" dirty="0" err="1"/>
              <a:t>oferite</a:t>
            </a:r>
            <a:r>
              <a:rPr lang="en-US" b="1" dirty="0"/>
              <a:t> </a:t>
            </a:r>
            <a:r>
              <a:rPr lang="en-US" b="1" dirty="0" err="1"/>
              <a:t>studenţilor</a:t>
            </a:r>
            <a:r>
              <a:rPr lang="en-US" b="1" dirty="0"/>
              <a:t> cu </a:t>
            </a:r>
            <a:r>
              <a:rPr lang="en-US" b="1" dirty="0" err="1"/>
              <a:t>dizabilităţi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9231889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88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981200" y="274638"/>
            <a:ext cx="8229600" cy="639762"/>
          </a:xfrm>
        </p:spPr>
        <p:txBody>
          <a:bodyPr/>
          <a:lstStyle/>
          <a:p>
            <a:r>
              <a:rPr lang="en-US" b="1" dirty="0" err="1"/>
              <a:t>Baza</a:t>
            </a:r>
            <a:r>
              <a:rPr lang="en-US" b="1" dirty="0"/>
              <a:t> </a:t>
            </a:r>
            <a:r>
              <a:rPr lang="en-US" b="1" dirty="0" err="1"/>
              <a:t>materială</a:t>
            </a:r>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3108327110"/>
              </p:ext>
            </p:extLst>
          </p:nvPr>
        </p:nvGraphicFramePr>
        <p:xfrm>
          <a:off x="228600" y="907951"/>
          <a:ext cx="11734800" cy="1961312"/>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3616102372"/>
                    </a:ext>
                  </a:extLst>
                </a:gridCol>
              </a:tblGrid>
              <a:tr h="235049">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Spaţiile</a:t>
                      </a:r>
                      <a:r>
                        <a:rPr lang="en-US" sz="1800" dirty="0">
                          <a:solidFill>
                            <a:schemeClr val="tx1"/>
                          </a:solidFill>
                          <a:effectLst/>
                        </a:rPr>
                        <a:t> dedicate </a:t>
                      </a:r>
                      <a:r>
                        <a:rPr lang="en-US" sz="1800" dirty="0" err="1">
                          <a:solidFill>
                            <a:schemeClr val="tx1"/>
                          </a:solidFill>
                          <a:effectLst/>
                        </a:rPr>
                        <a:t>activităţilor</a:t>
                      </a:r>
                      <a:r>
                        <a:rPr lang="en-US" sz="1800" dirty="0">
                          <a:solidFill>
                            <a:schemeClr val="tx1"/>
                          </a:solidFill>
                          <a:effectLst/>
                        </a:rPr>
                        <a:t> de </a:t>
                      </a:r>
                      <a:r>
                        <a:rPr lang="en-US" sz="1800" dirty="0" err="1">
                          <a:solidFill>
                            <a:schemeClr val="tx1"/>
                          </a:solidFill>
                          <a:effectLst/>
                        </a:rPr>
                        <a:t>învăţare</a:t>
                      </a:r>
                      <a:r>
                        <a:rPr lang="en-US" sz="1800" dirty="0">
                          <a:solidFill>
                            <a:schemeClr val="tx1"/>
                          </a:solidFill>
                          <a:effectLst/>
                        </a:rPr>
                        <a:t> (</a:t>
                      </a:r>
                      <a:r>
                        <a:rPr lang="en-US" sz="1800" dirty="0" err="1">
                          <a:solidFill>
                            <a:schemeClr val="tx1"/>
                          </a:solidFill>
                          <a:effectLst/>
                        </a:rPr>
                        <a:t>capacitatea</a:t>
                      </a:r>
                      <a:r>
                        <a:rPr lang="en-US" sz="1800" dirty="0">
                          <a:solidFill>
                            <a:schemeClr val="tx1"/>
                          </a:solidFill>
                          <a:effectLst/>
                        </a:rPr>
                        <a:t> </a:t>
                      </a:r>
                      <a:r>
                        <a:rPr lang="en-US" sz="1800" dirty="0" err="1">
                          <a:solidFill>
                            <a:schemeClr val="tx1"/>
                          </a:solidFill>
                          <a:effectLst/>
                        </a:rPr>
                        <a:t>spaţiilor</a:t>
                      </a:r>
                      <a:r>
                        <a:rPr lang="en-US" sz="1800" dirty="0">
                          <a:solidFill>
                            <a:schemeClr val="tx1"/>
                          </a:solidFill>
                          <a:effectLst/>
                        </a:rPr>
                        <a:t>, </a:t>
                      </a:r>
                      <a:r>
                        <a:rPr lang="en-US" sz="1800" dirty="0" err="1">
                          <a:solidFill>
                            <a:schemeClr val="tx1"/>
                          </a:solidFill>
                          <a:effectLst/>
                        </a:rPr>
                        <a:t>condiţii</a:t>
                      </a:r>
                      <a:r>
                        <a:rPr lang="en-US" sz="1800" dirty="0">
                          <a:solidFill>
                            <a:schemeClr val="tx1"/>
                          </a:solidFill>
                          <a:effectLst/>
                        </a:rPr>
                        <a:t> </a:t>
                      </a:r>
                      <a:r>
                        <a:rPr lang="en-US" sz="1800" dirty="0" err="1">
                          <a:solidFill>
                            <a:schemeClr val="tx1"/>
                          </a:solidFill>
                          <a:effectLst/>
                        </a:rPr>
                        <a:t>termice</a:t>
                      </a:r>
                      <a:r>
                        <a:rPr lang="en-US" sz="1800" dirty="0">
                          <a:solidFill>
                            <a:schemeClr val="tx1"/>
                          </a:solidFill>
                          <a:effectLst/>
                        </a:rPr>
                        <a:t>, </a:t>
                      </a:r>
                      <a:r>
                        <a:rPr lang="en-US" sz="1800" dirty="0" err="1">
                          <a:solidFill>
                            <a:schemeClr val="tx1"/>
                          </a:solidFill>
                          <a:effectLst/>
                        </a:rPr>
                        <a:t>acustice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4169987634"/>
                  </a:ext>
                </a:extLst>
              </a:tr>
              <a:tr h="274047">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practice/</a:t>
                      </a:r>
                      <a:r>
                        <a:rPr lang="en-US" sz="1800" dirty="0" err="1">
                          <a:solidFill>
                            <a:schemeClr val="tx1"/>
                          </a:solidFill>
                          <a:effectLst/>
                        </a:rPr>
                        <a:t>laboratoare</a:t>
                      </a:r>
                      <a:r>
                        <a:rPr lang="en-US" sz="1800" dirty="0">
                          <a:solidFill>
                            <a:schemeClr val="tx1"/>
                          </a:solidFill>
                          <a:effectLst/>
                        </a:rPr>
                        <a:t> (</a:t>
                      </a:r>
                      <a:r>
                        <a:rPr lang="en-US" sz="1800" dirty="0" err="1">
                          <a:solidFill>
                            <a:schemeClr val="tx1"/>
                          </a:solidFill>
                          <a:effectLst/>
                        </a:rPr>
                        <a:t>dotare</a:t>
                      </a:r>
                      <a:r>
                        <a:rPr lang="en-US" sz="1800" dirty="0">
                          <a:solidFill>
                            <a:schemeClr val="tx1"/>
                          </a:solidFill>
                          <a:effectLst/>
                        </a:rPr>
                        <a:t> cu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necesare</a:t>
                      </a:r>
                      <a:r>
                        <a:rPr lang="en-US" sz="1800" dirty="0">
                          <a:solidFill>
                            <a:schemeClr val="tx1"/>
                          </a:solidFill>
                          <a:effectLst/>
                        </a:rPr>
                        <a:t>, </a:t>
                      </a:r>
                      <a:r>
                        <a:rPr lang="en-US" sz="1800" dirty="0" err="1">
                          <a:solidFill>
                            <a:schemeClr val="tx1"/>
                          </a:solidFill>
                          <a:effectLst/>
                        </a:rPr>
                        <a:t>starea</a:t>
                      </a:r>
                      <a:r>
                        <a:rPr lang="en-US" sz="1800" dirty="0">
                          <a:solidFill>
                            <a:schemeClr val="tx1"/>
                          </a:solidFill>
                          <a:effectLst/>
                        </a:rPr>
                        <a:t> </a:t>
                      </a:r>
                      <a:r>
                        <a:rPr lang="en-US" sz="1800" dirty="0" err="1">
                          <a:solidFill>
                            <a:schemeClr val="tx1"/>
                          </a:solidFill>
                          <a:effectLst/>
                        </a:rPr>
                        <a:t>tehnică</a:t>
                      </a:r>
                      <a:r>
                        <a:rPr lang="en-US" sz="1800" dirty="0">
                          <a:solidFill>
                            <a:schemeClr val="tx1"/>
                          </a:solidFill>
                          <a:effectLst/>
                        </a:rPr>
                        <a:t> a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1338443445"/>
                  </a:ext>
                </a:extLst>
              </a:tr>
              <a:tr h="284588">
                <a:tc>
                  <a:txBody>
                    <a:bodyPr/>
                    <a:lstStyle/>
                    <a:p>
                      <a:pPr indent="0" algn="just">
                        <a:lnSpc>
                          <a:spcPct val="100000"/>
                        </a:lnSpc>
                        <a:spcAft>
                          <a:spcPts val="0"/>
                        </a:spcAft>
                      </a:pPr>
                      <a:r>
                        <a:rPr lang="en-US" sz="1800" dirty="0">
                          <a:solidFill>
                            <a:schemeClr val="tx1"/>
                          </a:solidFill>
                          <a:effectLst/>
                        </a:rPr>
                        <a:t>3.Dotarea </a:t>
                      </a:r>
                      <a:r>
                        <a:rPr lang="en-US" sz="1800" dirty="0" err="1">
                          <a:solidFill>
                            <a:schemeClr val="tx1"/>
                          </a:solidFill>
                          <a:effectLst/>
                        </a:rPr>
                        <a:t>bibliotecilor</a:t>
                      </a:r>
                      <a:r>
                        <a:rPr lang="en-US" sz="1800" dirty="0">
                          <a:solidFill>
                            <a:schemeClr val="tx1"/>
                          </a:solidFill>
                          <a:effectLst/>
                        </a:rPr>
                        <a:t> (</a:t>
                      </a:r>
                      <a:r>
                        <a:rPr lang="en-US" sz="1800" dirty="0" err="1">
                          <a:solidFill>
                            <a:schemeClr val="tx1"/>
                          </a:solidFill>
                          <a:effectLst/>
                        </a:rPr>
                        <a:t>diversitatea</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actualitatea</a:t>
                      </a:r>
                      <a:r>
                        <a:rPr lang="en-US" sz="1800" dirty="0">
                          <a:solidFill>
                            <a:schemeClr val="tx1"/>
                          </a:solidFill>
                          <a:effectLst/>
                        </a:rPr>
                        <a:t> </a:t>
                      </a:r>
                      <a:r>
                        <a:rPr lang="en-US" sz="1800" dirty="0" err="1">
                          <a:solidFill>
                            <a:schemeClr val="tx1"/>
                          </a:solidFill>
                          <a:effectLst/>
                        </a:rPr>
                        <a:t>publicaţiilor</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de </a:t>
                      </a:r>
                      <a:r>
                        <a:rPr lang="en-US" sz="1800" dirty="0" err="1">
                          <a:solidFill>
                            <a:schemeClr val="tx1"/>
                          </a:solidFill>
                          <a:effectLst/>
                        </a:rPr>
                        <a:t>exemplare</a:t>
                      </a:r>
                      <a:r>
                        <a:rPr lang="en-US" sz="1800" dirty="0">
                          <a:solidFill>
                            <a:schemeClr val="tx1"/>
                          </a:solidFill>
                          <a:effectLst/>
                        </a:rPr>
                        <a:t>, </a:t>
                      </a:r>
                      <a:r>
                        <a:rPr lang="en-US" sz="1800" dirty="0" err="1">
                          <a:solidFill>
                            <a:schemeClr val="tx1"/>
                          </a:solidFill>
                          <a:effectLst/>
                        </a:rPr>
                        <a:t>baze</a:t>
                      </a:r>
                      <a:r>
                        <a:rPr lang="en-US" sz="1800" dirty="0">
                          <a:solidFill>
                            <a:schemeClr val="tx1"/>
                          </a:solidFill>
                          <a:effectLst/>
                        </a:rPr>
                        <a:t> de date online) </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1902716934"/>
                  </a:ext>
                </a:extLst>
              </a:tr>
              <a:tr h="284588">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Dotarea</a:t>
                      </a:r>
                      <a:r>
                        <a:rPr lang="en-US" sz="1800" dirty="0">
                          <a:solidFill>
                            <a:schemeClr val="tx1"/>
                          </a:solidFill>
                          <a:effectLst/>
                        </a:rPr>
                        <a:t> </a:t>
                      </a:r>
                      <a:r>
                        <a:rPr lang="en-US" sz="1800" dirty="0" err="1">
                          <a:solidFill>
                            <a:schemeClr val="tx1"/>
                          </a:solidFill>
                          <a:effectLst/>
                        </a:rPr>
                        <a:t>sălilor</a:t>
                      </a:r>
                      <a:r>
                        <a:rPr lang="en-US" sz="1800" dirty="0">
                          <a:solidFill>
                            <a:schemeClr val="tx1"/>
                          </a:solidFill>
                          <a:effectLst/>
                        </a:rPr>
                        <a:t> de curs cu </a:t>
                      </a:r>
                      <a:r>
                        <a:rPr lang="en-US" sz="1800" dirty="0" err="1">
                          <a:solidFill>
                            <a:schemeClr val="tx1"/>
                          </a:solidFill>
                          <a:effectLst/>
                        </a:rPr>
                        <a:t>tehnologii</a:t>
                      </a:r>
                      <a:r>
                        <a:rPr lang="en-US" sz="1800" dirty="0">
                          <a:solidFill>
                            <a:schemeClr val="tx1"/>
                          </a:solidFill>
                          <a:effectLst/>
                        </a:rPr>
                        <a:t> </a:t>
                      </a:r>
                      <a:r>
                        <a:rPr lang="en-US" sz="1800" dirty="0" err="1">
                          <a:solidFill>
                            <a:schemeClr val="tx1"/>
                          </a:solidFill>
                          <a:effectLst/>
                        </a:rPr>
                        <a:t>informaționale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055238601"/>
                  </a:ext>
                </a:extLst>
              </a:tr>
              <a:tr h="284588">
                <a:tc>
                  <a:txBody>
                    <a:bodyPr/>
                    <a:lstStyle/>
                    <a:p>
                      <a:pPr indent="0" algn="just">
                        <a:lnSpc>
                          <a:spcPct val="100000"/>
                        </a:lnSpc>
                        <a:spcAft>
                          <a:spcPts val="0"/>
                        </a:spcAft>
                      </a:pPr>
                      <a:r>
                        <a:rPr lang="en-US" sz="1800" dirty="0">
                          <a:solidFill>
                            <a:schemeClr val="tx1"/>
                          </a:solidFill>
                          <a:effectLst/>
                        </a:rPr>
                        <a:t>5.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general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universitate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154069231"/>
                  </a:ext>
                </a:extLst>
              </a:tr>
              <a:tr h="284588">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la </a:t>
                      </a:r>
                      <a:r>
                        <a:rPr lang="en-US" sz="1800" dirty="0" err="1">
                          <a:solidFill>
                            <a:schemeClr val="tx1"/>
                          </a:solidFill>
                          <a:effectLst/>
                        </a:rPr>
                        <a:t>facultate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0" name="Объект 9"/>
          <p:cNvGraphicFramePr>
            <a:graphicFrameLocks noGrp="1"/>
          </p:cNvGraphicFramePr>
          <p:nvPr>
            <p:ph sz="half" idx="1"/>
            <p:extLst>
              <p:ext uri="{D42A27DB-BD31-4B8C-83A1-F6EECF244321}">
                <p14:modId xmlns:p14="http://schemas.microsoft.com/office/powerpoint/2010/main" val="2246654360"/>
              </p:ext>
            </p:extLst>
          </p:nvPr>
        </p:nvGraphicFramePr>
        <p:xfrm>
          <a:off x="228600" y="2971800"/>
          <a:ext cx="117348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247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Spaţiile</a:t>
            </a:r>
            <a:r>
              <a:rPr lang="en-US" sz="3200" b="1" dirty="0"/>
              <a:t> dedicate </a:t>
            </a:r>
            <a:r>
              <a:rPr lang="en-US" sz="3200" b="1" dirty="0" err="1"/>
              <a:t>activităţilor</a:t>
            </a:r>
            <a:r>
              <a:rPr lang="en-US" sz="3200" b="1" dirty="0"/>
              <a:t> de </a:t>
            </a:r>
            <a:r>
              <a:rPr lang="en-US" sz="3200" b="1" dirty="0" err="1"/>
              <a:t>învăţare</a:t>
            </a:r>
            <a:r>
              <a:rPr lang="en-US" sz="3200" b="1" dirty="0"/>
              <a:t> (</a:t>
            </a:r>
            <a:r>
              <a:rPr lang="en-US" sz="3200" b="1" dirty="0" err="1"/>
              <a:t>capacitatea</a:t>
            </a:r>
            <a:r>
              <a:rPr lang="en-US" sz="3200" b="1" dirty="0"/>
              <a:t> </a:t>
            </a:r>
            <a:r>
              <a:rPr lang="en-US" sz="3200" b="1" dirty="0" err="1"/>
              <a:t>spaţiilor</a:t>
            </a:r>
            <a:r>
              <a:rPr lang="en-US" sz="3200" b="1" dirty="0"/>
              <a:t>, </a:t>
            </a:r>
            <a:r>
              <a:rPr lang="en-US" sz="3200" b="1" dirty="0" err="1"/>
              <a:t>condiţii</a:t>
            </a:r>
            <a:r>
              <a:rPr lang="en-US" sz="3200" b="1" dirty="0"/>
              <a:t> </a:t>
            </a:r>
            <a:r>
              <a:rPr lang="en-US" sz="3200" b="1" dirty="0" err="1"/>
              <a:t>termice</a:t>
            </a:r>
            <a:r>
              <a:rPr lang="en-US" sz="3200" b="1" dirty="0"/>
              <a:t>, </a:t>
            </a:r>
            <a:r>
              <a:rPr lang="en-US" sz="3200" b="1" dirty="0" err="1"/>
              <a:t>acustice</a:t>
            </a:r>
            <a:r>
              <a:rPr lang="en-US" sz="3200" b="1" dirty="0"/>
              <a:t>)</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163387219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62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524000"/>
          </a:xfrm>
          <a:gradFill>
            <a:gsLst>
              <a:gs pos="0">
                <a:schemeClr val="accent1">
                  <a:tint val="66000"/>
                  <a:satMod val="160000"/>
                </a:schemeClr>
              </a:gs>
              <a:gs pos="90000">
                <a:schemeClr val="accent1">
                  <a:tint val="44500"/>
                  <a:satMod val="160000"/>
                </a:schemeClr>
              </a:gs>
              <a:gs pos="100000">
                <a:schemeClr val="accent1">
                  <a:tint val="23500"/>
                  <a:satMod val="160000"/>
                </a:schemeClr>
              </a:gs>
            </a:gsLst>
            <a:lin ang="5400000" scaled="0"/>
          </a:gradFill>
        </p:spPr>
        <p:txBody>
          <a:bodyPr/>
          <a:lstStyle/>
          <a:p>
            <a:pPr lvl="1"/>
            <a:r>
              <a:rPr lang="ro-RO" sz="3000" dirty="0"/>
              <a:t>Conținutul chestionarului este elaborat, discutat și aprobat în conformitate cu cîteva principii: </a:t>
            </a:r>
            <a:endParaRPr lang="en-US" dirty="0"/>
          </a:p>
        </p:txBody>
      </p:sp>
      <p:sp>
        <p:nvSpPr>
          <p:cNvPr id="3" name="Content Placeholder 2"/>
          <p:cNvSpPr>
            <a:spLocks noGrp="1"/>
          </p:cNvSpPr>
          <p:nvPr>
            <p:ph idx="1"/>
          </p:nvPr>
        </p:nvSpPr>
        <p:spPr>
          <a:xfrm>
            <a:off x="381000" y="1905000"/>
            <a:ext cx="11430000" cy="4267200"/>
          </a:xfrm>
          <a:gradFill>
            <a:gsLst>
              <a:gs pos="0">
                <a:schemeClr val="bg1"/>
              </a:gs>
              <a:gs pos="90000">
                <a:schemeClr val="accent1">
                  <a:tint val="44500"/>
                  <a:satMod val="160000"/>
                </a:schemeClr>
              </a:gs>
              <a:gs pos="100000">
                <a:schemeClr val="accent1">
                  <a:tint val="23500"/>
                  <a:satMod val="160000"/>
                </a:schemeClr>
              </a:gs>
            </a:gsLst>
            <a:lin ang="5400000" scaled="0"/>
          </a:gradFill>
        </p:spPr>
        <p:txBody>
          <a:bodyPr/>
          <a:lstStyle/>
          <a:p>
            <a:pPr marL="514350" lvl="1" indent="-514350">
              <a:buAutoNum type="alphaLcParenR"/>
            </a:pPr>
            <a:r>
              <a:rPr lang="ro-RO" sz="3000" dirty="0"/>
              <a:t>principiul confidențialității – asigurarea anonimității studenților participanți la chestionare; </a:t>
            </a:r>
          </a:p>
          <a:p>
            <a:pPr marL="514350" lvl="1" indent="-514350">
              <a:buAutoNum type="alphaLcParenR"/>
            </a:pPr>
            <a:r>
              <a:rPr lang="ro-RO" sz="3000" dirty="0"/>
              <a:t>principiul transparenței – cunoașterea de către student a rolului normativ și functional al rezultatelor sondajului; </a:t>
            </a:r>
          </a:p>
          <a:p>
            <a:pPr marL="514350" lvl="1" indent="-514350">
              <a:buAutoNum type="alphaLcParenR"/>
            </a:pPr>
            <a:r>
              <a:rPr lang="ro-RO" sz="3000" dirty="0"/>
              <a:t>principiul respectului reciproc între părțile procesului de evaluare, respectarea căruia se asigură prin procedura de aplicare a chestionarului, operaționalizare a rezultatelor, elaborare a concluziilor și recomandărilor finale.</a:t>
            </a:r>
            <a:endParaRPr lang="en-US" dirty="0"/>
          </a:p>
        </p:txBody>
      </p:sp>
    </p:spTree>
    <p:extLst>
      <p:ext uri="{BB962C8B-B14F-4D97-AF65-F5344CB8AC3E}">
        <p14:creationId xmlns:p14="http://schemas.microsoft.com/office/powerpoint/2010/main" val="484361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Echipamentele</a:t>
            </a:r>
            <a:r>
              <a:rPr lang="en-US" b="1" dirty="0"/>
              <a:t> </a:t>
            </a:r>
            <a:r>
              <a:rPr lang="en-US" b="1" dirty="0" err="1"/>
              <a:t>disponibile</a:t>
            </a:r>
            <a:r>
              <a:rPr lang="en-US" b="1" dirty="0"/>
              <a:t> </a:t>
            </a:r>
            <a:r>
              <a:rPr lang="en-US" b="1" dirty="0" err="1"/>
              <a:t>pentru</a:t>
            </a:r>
            <a:r>
              <a:rPr lang="en-US" b="1" dirty="0"/>
              <a:t> </a:t>
            </a:r>
            <a:r>
              <a:rPr lang="en-US" b="1" dirty="0" err="1"/>
              <a:t>cursurile</a:t>
            </a:r>
            <a:r>
              <a:rPr lang="en-US" b="1" dirty="0"/>
              <a:t> practice/</a:t>
            </a:r>
            <a:r>
              <a:rPr lang="en-US" b="1" dirty="0" err="1"/>
              <a:t>laboratoare</a:t>
            </a:r>
            <a:r>
              <a:rPr lang="en-US" b="1" dirty="0"/>
              <a:t> </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01256848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12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Dotarea</a:t>
            </a:r>
            <a:r>
              <a:rPr lang="en-US" sz="2800" b="1" dirty="0"/>
              <a:t> </a:t>
            </a:r>
            <a:r>
              <a:rPr lang="en-US" sz="2800" b="1" dirty="0" err="1"/>
              <a:t>bibliotecilor</a:t>
            </a:r>
            <a:r>
              <a:rPr lang="en-US" sz="2800" b="1" dirty="0"/>
              <a:t> (</a:t>
            </a:r>
            <a:r>
              <a:rPr lang="en-US" sz="2800" b="1" dirty="0" err="1"/>
              <a:t>diversitatea</a:t>
            </a:r>
            <a:r>
              <a:rPr lang="en-US" sz="2800" b="1" dirty="0"/>
              <a:t> </a:t>
            </a:r>
            <a:r>
              <a:rPr lang="en-US" sz="2800" b="1" dirty="0" err="1"/>
              <a:t>şi</a:t>
            </a:r>
            <a:r>
              <a:rPr lang="en-US" sz="2800" b="1" dirty="0"/>
              <a:t> </a:t>
            </a:r>
            <a:r>
              <a:rPr lang="en-US" sz="2800" b="1" dirty="0" err="1"/>
              <a:t>actualitatea</a:t>
            </a:r>
            <a:r>
              <a:rPr lang="en-US" sz="2800" b="1" dirty="0"/>
              <a:t> </a:t>
            </a:r>
            <a:r>
              <a:rPr lang="en-US" sz="2800" b="1" dirty="0" err="1"/>
              <a:t>publicaţiilor</a:t>
            </a:r>
            <a:r>
              <a:rPr lang="en-US" sz="2800" b="1" dirty="0"/>
              <a:t>, </a:t>
            </a:r>
            <a:r>
              <a:rPr lang="en-US" sz="2800" b="1" dirty="0" err="1"/>
              <a:t>numărul</a:t>
            </a:r>
            <a:r>
              <a:rPr lang="en-US" sz="2800" b="1" dirty="0"/>
              <a:t> de </a:t>
            </a:r>
            <a:r>
              <a:rPr lang="en-US" sz="2800" b="1" dirty="0" err="1"/>
              <a:t>exemplare</a:t>
            </a:r>
            <a:r>
              <a:rPr lang="en-US" sz="2800" b="1" dirty="0"/>
              <a:t>, </a:t>
            </a:r>
            <a:r>
              <a:rPr lang="en-US" sz="2800" b="1" dirty="0" err="1"/>
              <a:t>baze</a:t>
            </a:r>
            <a:r>
              <a:rPr lang="en-US" sz="2800" b="1" dirty="0"/>
              <a:t> de date online)</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35796399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53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Dotarea</a:t>
            </a:r>
            <a:r>
              <a:rPr lang="en-US" b="1" dirty="0"/>
              <a:t> </a:t>
            </a:r>
            <a:r>
              <a:rPr lang="en-US" b="1" dirty="0" err="1"/>
              <a:t>sălilor</a:t>
            </a:r>
            <a:r>
              <a:rPr lang="en-US" b="1" dirty="0"/>
              <a:t> de curs cu </a:t>
            </a:r>
            <a:r>
              <a:rPr lang="en-US" b="1" dirty="0" err="1"/>
              <a:t>tehnologii</a:t>
            </a:r>
            <a:r>
              <a:rPr lang="en-US" b="1" dirty="0"/>
              <a:t> </a:t>
            </a:r>
            <a:r>
              <a:rPr lang="en-US" b="1" dirty="0" err="1"/>
              <a:t>informaționale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90705470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41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în</a:t>
            </a:r>
            <a:r>
              <a:rPr lang="en-US" b="1" dirty="0"/>
              <a:t> general </a:t>
            </a:r>
            <a:r>
              <a:rPr lang="en-US" b="1" dirty="0" err="1"/>
              <a:t>în</a:t>
            </a:r>
            <a:r>
              <a:rPr lang="en-US" b="1" dirty="0"/>
              <a:t> </a:t>
            </a:r>
            <a:r>
              <a:rPr lang="en-US" b="1" dirty="0" err="1"/>
              <a:t>universitate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88397272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979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șa</a:t>
            </a:r>
            <a:r>
              <a:rPr lang="en-US" b="1" dirty="0"/>
              <a:t> </a:t>
            </a:r>
            <a:r>
              <a:rPr lang="en-US" b="1" dirty="0" err="1"/>
              <a:t>facultate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3635461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017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a16="http://schemas.microsoft.com/office/drawing/2014/main" id="{7D7B8211-FAC1-4971-A62A-696A0388B437}"/>
              </a:ext>
            </a:extLst>
          </p:cNvPr>
          <p:cNvSpPr>
            <a:spLocks noGrp="1"/>
          </p:cNvSpPr>
          <p:nvPr>
            <p:ph type="title"/>
          </p:nvPr>
        </p:nvSpPr>
        <p:spPr>
          <a:xfrm>
            <a:off x="457200" y="159967"/>
            <a:ext cx="11277600" cy="639762"/>
          </a:xfrm>
        </p:spPr>
        <p:txBody>
          <a:bodyPr/>
          <a:lstStyle/>
          <a:p>
            <a:r>
              <a:rPr lang="en-US" sz="3600" b="1" dirty="0" err="1">
                <a:effectLst/>
                <a:latin typeface="Times New Roman" panose="02020603050405020304" pitchFamily="18" charset="0"/>
                <a:ea typeface="Calibri" panose="020F0502020204030204" pitchFamily="34" charset="0"/>
              </a:rPr>
              <a:t>Calitatea</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relațiilor</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suportul</a:t>
            </a:r>
            <a:r>
              <a:rPr lang="en-US" sz="3600" b="1" dirty="0">
                <a:effectLst/>
                <a:latin typeface="Times New Roman" panose="02020603050405020304" pitchFamily="18" charset="0"/>
                <a:ea typeface="Calibri" panose="020F0502020204030204" pitchFamily="34" charset="0"/>
              </a:rPr>
              <a:t> socio-</a:t>
            </a:r>
            <a:r>
              <a:rPr lang="en-US" sz="3600" b="1" dirty="0" err="1">
                <a:effectLst/>
                <a:latin typeface="Times New Roman" panose="02020603050405020304" pitchFamily="18" charset="0"/>
                <a:ea typeface="Calibri" panose="020F0502020204030204" pitchFamily="34" charset="0"/>
              </a:rPr>
              <a:t>emoțional</a:t>
            </a:r>
            <a:endParaRPr lang="ru-RU" sz="7200" dirty="0"/>
          </a:p>
        </p:txBody>
      </p:sp>
      <p:graphicFrame>
        <p:nvGraphicFramePr>
          <p:cNvPr id="5" name="Объект 8">
            <a:extLst>
              <a:ext uri="{FF2B5EF4-FFF2-40B4-BE49-F238E27FC236}">
                <a16:creationId xmlns:a16="http://schemas.microsoft.com/office/drawing/2014/main" id="{DC07A4C4-CA21-4A61-8B70-5773480A5C5D}"/>
              </a:ext>
            </a:extLst>
          </p:cNvPr>
          <p:cNvGraphicFramePr>
            <a:graphicFrameLocks/>
          </p:cNvGraphicFramePr>
          <p:nvPr>
            <p:extLst>
              <p:ext uri="{D42A27DB-BD31-4B8C-83A1-F6EECF244321}">
                <p14:modId xmlns:p14="http://schemas.microsoft.com/office/powerpoint/2010/main" val="1194852467"/>
              </p:ext>
            </p:extLst>
          </p:nvPr>
        </p:nvGraphicFramePr>
        <p:xfrm>
          <a:off x="190500" y="780494"/>
          <a:ext cx="11811000" cy="2438400"/>
        </p:xfrm>
        <a:graphic>
          <a:graphicData uri="http://schemas.openxmlformats.org/drawingml/2006/table">
            <a:tbl>
              <a:tblPr firstRow="1" firstCol="1" bandRow="1">
                <a:tableStyleId>{5C22544A-7EE6-4342-B048-85BDC9FD1C3A}</a:tableStyleId>
              </a:tblPr>
              <a:tblGrid>
                <a:gridCol w="11811000">
                  <a:extLst>
                    <a:ext uri="{9D8B030D-6E8A-4147-A177-3AD203B41FA5}">
                      <a16:colId xmlns:a16="http://schemas.microsoft.com/office/drawing/2014/main" val="3616102372"/>
                    </a:ext>
                  </a:extLst>
                </a:gridCol>
              </a:tblGrid>
              <a:tr h="269104">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mult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cunoscut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fenomenul</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hărțuirii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sexuale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de la 1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delșoc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lșa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bine)?</a:t>
                      </a:r>
                    </a:p>
                  </a:txBody>
                  <a:tcPr marL="68580" marR="68580" marT="0" marB="0">
                    <a:solidFill>
                      <a:schemeClr val="bg1"/>
                    </a:solidFill>
                  </a:tcPr>
                </a:tc>
                <a:extLst>
                  <a:ext uri="{0D108BD9-81ED-4DB2-BD59-A6C34878D82A}">
                    <a16:rowId xmlns:a16="http://schemas.microsoft.com/office/drawing/2014/main" val="4169987634"/>
                  </a:ext>
                </a:extLst>
              </a:tr>
              <a:tr h="269104">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V-</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confruntat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acest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fenimen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facultate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universitates (de la 1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deloc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5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frecvent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338443445"/>
                  </a:ext>
                </a:extLst>
              </a:tr>
              <a:tr h="269104">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Cum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relațiilor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staff-ul academic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902716934"/>
                  </a:ext>
                </a:extLst>
              </a:tr>
              <a:tr h="538209">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Cum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calitatea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relațiilor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colegii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studenți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4055238601"/>
                  </a:ext>
                </a:extLst>
              </a:tr>
              <a:tr h="538209">
                <a:tc>
                  <a:txBody>
                    <a:bodyPr/>
                    <a:lstStyle/>
                    <a:p>
                      <a:pPr marL="0" marR="0" algn="just">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Oferiți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apreciere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atmosferei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socio-</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emoționale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ULIM (de la 1 la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semnifică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bună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4154069231"/>
                  </a:ext>
                </a:extLst>
              </a:tr>
              <a:tr h="269104">
                <a:tc>
                  <a:txBody>
                    <a:bodyPr/>
                    <a:lstStyle/>
                    <a:p>
                      <a:pPr marL="0" marR="0" algn="just">
                        <a:spcBef>
                          <a:spcPts val="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1" name="Content Placeholder 10">
            <a:extLst>
              <a:ext uri="{FF2B5EF4-FFF2-40B4-BE49-F238E27FC236}">
                <a16:creationId xmlns:a16="http://schemas.microsoft.com/office/drawing/2014/main" id="{1BD395B0-FE08-4761-9A5A-12B95B8D4598}"/>
              </a:ext>
            </a:extLst>
          </p:cNvPr>
          <p:cNvGraphicFramePr>
            <a:graphicFrameLocks noGrp="1"/>
          </p:cNvGraphicFramePr>
          <p:nvPr>
            <p:ph idx="1"/>
            <p:extLst>
              <p:ext uri="{D42A27DB-BD31-4B8C-83A1-F6EECF244321}">
                <p14:modId xmlns:p14="http://schemas.microsoft.com/office/powerpoint/2010/main" val="1148815163"/>
              </p:ext>
            </p:extLst>
          </p:nvPr>
        </p:nvGraphicFramePr>
        <p:xfrm>
          <a:off x="228600" y="3429001"/>
          <a:ext cx="1181100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416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9374-0B25-4CFC-8A03-E94BA9BE70F9}"/>
              </a:ext>
            </a:extLst>
          </p:cNvPr>
          <p:cNvSpPr>
            <a:spLocks noGrp="1"/>
          </p:cNvSpPr>
          <p:nvPr>
            <p:ph type="title"/>
          </p:nvPr>
        </p:nvSpPr>
        <p:spPr/>
        <p:txBody>
          <a:bodyPr/>
          <a:lstStyle/>
          <a:p>
            <a:r>
              <a:rPr lang="en-US" dirty="0" err="1"/>
              <a:t>Informare</a:t>
            </a:r>
            <a:r>
              <a:rPr lang="en-US" dirty="0"/>
              <a:t> </a:t>
            </a:r>
            <a:r>
              <a:rPr lang="en-US" dirty="0" err="1"/>
              <a:t>despre</a:t>
            </a:r>
            <a:r>
              <a:rPr lang="en-US" dirty="0"/>
              <a:t> </a:t>
            </a:r>
            <a:r>
              <a:rPr lang="en-US" dirty="0" err="1">
                <a:effectLst/>
                <a:ea typeface="Calibri" panose="020F0502020204030204" pitchFamily="34" charset="0"/>
              </a:rPr>
              <a:t>fenomenul</a:t>
            </a:r>
            <a:r>
              <a:rPr lang="en-US" dirty="0">
                <a:effectLst/>
                <a:ea typeface="Calibri" panose="020F0502020204030204" pitchFamily="34" charset="0"/>
              </a:rPr>
              <a:t> </a:t>
            </a:r>
            <a:r>
              <a:rPr lang="en-US" dirty="0" err="1">
                <a:effectLst/>
                <a:ea typeface="Calibri" panose="020F0502020204030204" pitchFamily="34" charset="0"/>
              </a:rPr>
              <a:t>hărțuirii</a:t>
            </a:r>
            <a:r>
              <a:rPr lang="en-US" dirty="0">
                <a:effectLst/>
                <a:ea typeface="Calibri" panose="020F0502020204030204" pitchFamily="34" charset="0"/>
              </a:rPr>
              <a:t> </a:t>
            </a:r>
            <a:r>
              <a:rPr lang="en-US" dirty="0" err="1">
                <a:effectLst/>
                <a:ea typeface="Calibri" panose="020F0502020204030204" pitchFamily="34" charset="0"/>
              </a:rPr>
              <a:t>sexuale</a:t>
            </a:r>
            <a:endParaRPr lang="en-US" dirty="0"/>
          </a:p>
        </p:txBody>
      </p:sp>
      <p:graphicFrame>
        <p:nvGraphicFramePr>
          <p:cNvPr id="7" name="Объект 3">
            <a:extLst>
              <a:ext uri="{FF2B5EF4-FFF2-40B4-BE49-F238E27FC236}">
                <a16:creationId xmlns:a16="http://schemas.microsoft.com/office/drawing/2014/main" id="{C079AEEB-8856-4E5F-807D-96681CC319AF}"/>
              </a:ext>
            </a:extLst>
          </p:cNvPr>
          <p:cNvGraphicFramePr>
            <a:graphicFrameLocks noGrp="1"/>
          </p:cNvGraphicFramePr>
          <p:nvPr>
            <p:ph idx="1"/>
            <p:extLst>
              <p:ext uri="{D42A27DB-BD31-4B8C-83A1-F6EECF244321}">
                <p14:modId xmlns:p14="http://schemas.microsoft.com/office/powerpoint/2010/main" val="17228585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046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D82044-9985-4581-A624-B82B9E9D1703}"/>
              </a:ext>
            </a:extLst>
          </p:cNvPr>
          <p:cNvSpPr>
            <a:spLocks noGrp="1"/>
          </p:cNvSpPr>
          <p:nvPr>
            <p:ph type="title"/>
          </p:nvPr>
        </p:nvSpPr>
        <p:spPr>
          <a:xfrm>
            <a:off x="609600" y="274638"/>
            <a:ext cx="10972800" cy="1143000"/>
          </a:xfrm>
        </p:spPr>
        <p:txBody>
          <a:bodyPr/>
          <a:lstStyle/>
          <a:p>
            <a:r>
              <a:rPr lang="en-US" dirty="0" err="1"/>
              <a:t>Confruntarea</a:t>
            </a:r>
            <a:r>
              <a:rPr lang="en-US" dirty="0"/>
              <a:t> </a:t>
            </a:r>
            <a:r>
              <a:rPr lang="en-US" dirty="0" err="1">
                <a:effectLst/>
                <a:ea typeface="Calibri" panose="020F0502020204030204" pitchFamily="34" charset="0"/>
              </a:rPr>
              <a:t>fenomenului</a:t>
            </a:r>
            <a:r>
              <a:rPr lang="en-US" dirty="0">
                <a:effectLst/>
                <a:ea typeface="Calibri" panose="020F0502020204030204" pitchFamily="34" charset="0"/>
              </a:rPr>
              <a:t> </a:t>
            </a:r>
            <a:r>
              <a:rPr lang="en-US" dirty="0" err="1">
                <a:effectLst/>
                <a:ea typeface="Calibri" panose="020F0502020204030204" pitchFamily="34" charset="0"/>
              </a:rPr>
              <a:t>hărțuirii</a:t>
            </a:r>
            <a:r>
              <a:rPr lang="en-US" dirty="0">
                <a:effectLst/>
                <a:ea typeface="Calibri" panose="020F0502020204030204" pitchFamily="34" charset="0"/>
              </a:rPr>
              <a:t> </a:t>
            </a:r>
            <a:r>
              <a:rPr lang="en-US" dirty="0" err="1">
                <a:effectLst/>
                <a:ea typeface="Calibri" panose="020F0502020204030204" pitchFamily="34" charset="0"/>
              </a:rPr>
              <a:t>sexuale</a:t>
            </a:r>
            <a:endParaRPr lang="en-US" dirty="0"/>
          </a:p>
        </p:txBody>
      </p:sp>
      <p:graphicFrame>
        <p:nvGraphicFramePr>
          <p:cNvPr id="5" name="Объект 3">
            <a:extLst>
              <a:ext uri="{FF2B5EF4-FFF2-40B4-BE49-F238E27FC236}">
                <a16:creationId xmlns:a16="http://schemas.microsoft.com/office/drawing/2014/main" id="{8D12775C-0075-4552-B3B4-9015CB60ED36}"/>
              </a:ext>
            </a:extLst>
          </p:cNvPr>
          <p:cNvGraphicFramePr>
            <a:graphicFrameLocks noGrp="1"/>
          </p:cNvGraphicFramePr>
          <p:nvPr>
            <p:ph idx="1"/>
            <p:extLst>
              <p:ext uri="{D42A27DB-BD31-4B8C-83A1-F6EECF244321}">
                <p14:modId xmlns:p14="http://schemas.microsoft.com/office/powerpoint/2010/main" val="311837710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01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76738B-4EE6-4A08-8C22-3B8E929AE558}"/>
              </a:ext>
            </a:extLst>
          </p:cNvPr>
          <p:cNvSpPr>
            <a:spLocks noGrp="1"/>
          </p:cNvSpPr>
          <p:nvPr>
            <p:ph type="title"/>
          </p:nvPr>
        </p:nvSpPr>
        <p:spPr>
          <a:xfrm>
            <a:off x="609600" y="274638"/>
            <a:ext cx="10972800" cy="1143000"/>
          </a:xfrm>
        </p:spPr>
        <p:txBody>
          <a:bodyPr/>
          <a:lstStyle/>
          <a:p>
            <a:r>
              <a:rPr lang="en-US" dirty="0" err="1">
                <a:effectLst/>
                <a:ea typeface="Calibri" panose="020F0502020204030204" pitchFamily="34" charset="0"/>
              </a:rPr>
              <a:t>Calitatea</a:t>
            </a:r>
            <a:r>
              <a:rPr lang="en-US" dirty="0">
                <a:effectLst/>
                <a:ea typeface="Calibri" panose="020F0502020204030204" pitchFamily="34" charset="0"/>
              </a:rPr>
              <a:t> </a:t>
            </a:r>
            <a:r>
              <a:rPr lang="en-US" dirty="0" err="1">
                <a:effectLst/>
                <a:ea typeface="Calibri" panose="020F0502020204030204" pitchFamily="34" charset="0"/>
              </a:rPr>
              <a:t>relațiilor</a:t>
            </a:r>
            <a:r>
              <a:rPr lang="en-US" dirty="0">
                <a:effectLst/>
                <a:ea typeface="Calibri" panose="020F0502020204030204" pitchFamily="34" charset="0"/>
              </a:rPr>
              <a:t> cu staff-ul academic </a:t>
            </a:r>
            <a:endParaRPr lang="en-US" dirty="0"/>
          </a:p>
        </p:txBody>
      </p:sp>
      <p:graphicFrame>
        <p:nvGraphicFramePr>
          <p:cNvPr id="5" name="Объект 3">
            <a:extLst>
              <a:ext uri="{FF2B5EF4-FFF2-40B4-BE49-F238E27FC236}">
                <a16:creationId xmlns:a16="http://schemas.microsoft.com/office/drawing/2014/main" id="{9EF8E058-A04C-4684-9552-AD360A5C971C}"/>
              </a:ext>
            </a:extLst>
          </p:cNvPr>
          <p:cNvGraphicFramePr>
            <a:graphicFrameLocks noGrp="1"/>
          </p:cNvGraphicFramePr>
          <p:nvPr>
            <p:ph idx="1"/>
            <p:extLst>
              <p:ext uri="{D42A27DB-BD31-4B8C-83A1-F6EECF244321}">
                <p14:modId xmlns:p14="http://schemas.microsoft.com/office/powerpoint/2010/main" val="166359062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388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69735D-9809-437C-A373-C0F88154610F}"/>
              </a:ext>
            </a:extLst>
          </p:cNvPr>
          <p:cNvSpPr>
            <a:spLocks noGrp="1"/>
          </p:cNvSpPr>
          <p:nvPr>
            <p:ph type="title"/>
          </p:nvPr>
        </p:nvSpPr>
        <p:spPr>
          <a:xfrm>
            <a:off x="609600" y="274638"/>
            <a:ext cx="10972800" cy="1143000"/>
          </a:xfrm>
        </p:spPr>
        <p:txBody>
          <a:bodyPr/>
          <a:lstStyle/>
          <a:p>
            <a:r>
              <a:rPr lang="en-US" dirty="0" err="1">
                <a:effectLst/>
                <a:latin typeface="+mn-lt"/>
                <a:ea typeface="Calibri" panose="020F0502020204030204" pitchFamily="34" charset="0"/>
              </a:rPr>
              <a:t>Calitatea</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relațiilor</a:t>
            </a:r>
            <a:r>
              <a:rPr lang="en-US" dirty="0">
                <a:effectLst/>
                <a:latin typeface="+mn-lt"/>
                <a:ea typeface="Calibri" panose="020F0502020204030204" pitchFamily="34" charset="0"/>
              </a:rPr>
              <a:t> cu </a:t>
            </a:r>
            <a:r>
              <a:rPr lang="en-US" dirty="0" err="1">
                <a:effectLst/>
                <a:latin typeface="+mn-lt"/>
                <a:ea typeface="Calibri" panose="020F0502020204030204" pitchFamily="34" charset="0"/>
              </a:rPr>
              <a:t>colegii</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alți</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studenți</a:t>
            </a:r>
            <a:r>
              <a:rPr lang="en-US" dirty="0">
                <a:effectLst/>
                <a:latin typeface="+mn-lt"/>
                <a:ea typeface="Calibri" panose="020F0502020204030204" pitchFamily="34" charset="0"/>
              </a:rPr>
              <a:t> </a:t>
            </a:r>
            <a:endParaRPr lang="en-US" dirty="0">
              <a:latin typeface="+mn-lt"/>
            </a:endParaRPr>
          </a:p>
        </p:txBody>
      </p:sp>
      <p:graphicFrame>
        <p:nvGraphicFramePr>
          <p:cNvPr id="5" name="Объект 3">
            <a:extLst>
              <a:ext uri="{FF2B5EF4-FFF2-40B4-BE49-F238E27FC236}">
                <a16:creationId xmlns:a16="http://schemas.microsoft.com/office/drawing/2014/main" id="{6E962080-156F-4BA3-BD2D-844B2B527191}"/>
              </a:ext>
            </a:extLst>
          </p:cNvPr>
          <p:cNvGraphicFramePr>
            <a:graphicFrameLocks noGrp="1"/>
          </p:cNvGraphicFramePr>
          <p:nvPr>
            <p:ph idx="1"/>
            <p:extLst>
              <p:ext uri="{D42A27DB-BD31-4B8C-83A1-F6EECF244321}">
                <p14:modId xmlns:p14="http://schemas.microsoft.com/office/powerpoint/2010/main" val="246860769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28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1201400" cy="6172200"/>
          </a:xfrm>
        </p:spPr>
        <p:txBody>
          <a:bodyPr/>
          <a:lstStyle/>
          <a:p>
            <a:pPr marL="0" lvl="1">
              <a:spcBef>
                <a:spcPts val="0"/>
              </a:spcBef>
            </a:pPr>
            <a:r>
              <a:rPr lang="ro-RO" sz="3500" dirty="0"/>
              <a:t>Efectele normative ale sondajului anonim se reflectă în formularea unei aprecieri calitative cuantificabile, la nivelul facultăţii şi universităţii, ca o componentă a evaluării performanţelor profesionale individuale ale personalului didactic și a performanțelor generale ale structurilor administrative și educaționale ale ULIM. </a:t>
            </a:r>
            <a:endParaRPr lang="en-US" sz="3500" dirty="0"/>
          </a:p>
          <a:p>
            <a:pPr marL="0" lvl="1">
              <a:spcBef>
                <a:spcPts val="0"/>
              </a:spcBef>
            </a:pPr>
            <a:r>
              <a:rPr lang="ro-RO" sz="3500" dirty="0"/>
              <a:t>Efectele funcţionale ale sondajului anonim se reflectă în autoreglarea în sensul îmbunătăţirii continue a calităţii procesului educațional și a prestaţiei cadrelor didactice.</a:t>
            </a:r>
            <a:endParaRPr lang="en-US" sz="3500" dirty="0"/>
          </a:p>
        </p:txBody>
      </p:sp>
    </p:spTree>
    <p:extLst>
      <p:ext uri="{BB962C8B-B14F-4D97-AF65-F5344CB8AC3E}">
        <p14:creationId xmlns:p14="http://schemas.microsoft.com/office/powerpoint/2010/main" val="68038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A942F-5258-464C-B766-A248E63C898C}"/>
              </a:ext>
            </a:extLst>
          </p:cNvPr>
          <p:cNvSpPr>
            <a:spLocks noGrp="1"/>
          </p:cNvSpPr>
          <p:nvPr>
            <p:ph type="title"/>
          </p:nvPr>
        </p:nvSpPr>
        <p:spPr>
          <a:xfrm>
            <a:off x="609600" y="274638"/>
            <a:ext cx="10972800" cy="1143000"/>
          </a:xfrm>
        </p:spPr>
        <p:txBody>
          <a:bodyPr/>
          <a:lstStyle/>
          <a:p>
            <a:r>
              <a:rPr lang="en-US" dirty="0" err="1">
                <a:effectLst/>
                <a:latin typeface="+mn-lt"/>
                <a:ea typeface="Calibri" panose="020F0502020204030204" pitchFamily="34" charset="0"/>
              </a:rPr>
              <a:t>Aprecierea</a:t>
            </a:r>
            <a:r>
              <a:rPr lang="en-US" dirty="0">
                <a:effectLst/>
                <a:latin typeface="+mn-lt"/>
                <a:ea typeface="Calibri" panose="020F0502020204030204" pitchFamily="34" charset="0"/>
              </a:rPr>
              <a:t> </a:t>
            </a:r>
            <a:r>
              <a:rPr lang="en-US" dirty="0" err="1">
                <a:effectLst/>
                <a:latin typeface="+mn-lt"/>
                <a:ea typeface="Calibri" panose="020F0502020204030204" pitchFamily="34" charset="0"/>
              </a:rPr>
              <a:t>generală</a:t>
            </a:r>
            <a:r>
              <a:rPr lang="en-US" dirty="0">
                <a:effectLst/>
                <a:latin typeface="+mn-lt"/>
                <a:ea typeface="Calibri" panose="020F0502020204030204" pitchFamily="34" charset="0"/>
              </a:rPr>
              <a:t> a </a:t>
            </a:r>
            <a:r>
              <a:rPr lang="en-US" dirty="0" err="1">
                <a:effectLst/>
                <a:latin typeface="+mn-lt"/>
                <a:ea typeface="Calibri" panose="020F0502020204030204" pitchFamily="34" charset="0"/>
              </a:rPr>
              <a:t>atmosferei</a:t>
            </a:r>
            <a:r>
              <a:rPr lang="en-US" dirty="0">
                <a:effectLst/>
                <a:latin typeface="+mn-lt"/>
                <a:ea typeface="Calibri" panose="020F0502020204030204" pitchFamily="34" charset="0"/>
              </a:rPr>
              <a:t> socio-</a:t>
            </a:r>
            <a:r>
              <a:rPr lang="en-US" dirty="0" err="1">
                <a:effectLst/>
                <a:latin typeface="+mn-lt"/>
                <a:ea typeface="Calibri" panose="020F0502020204030204" pitchFamily="34" charset="0"/>
              </a:rPr>
              <a:t>emoționale</a:t>
            </a:r>
            <a:r>
              <a:rPr lang="en-US" dirty="0">
                <a:effectLst/>
                <a:latin typeface="+mn-lt"/>
                <a:ea typeface="Calibri" panose="020F0502020204030204" pitchFamily="34" charset="0"/>
              </a:rPr>
              <a:t> de la ULIM </a:t>
            </a:r>
            <a:endParaRPr lang="en-US" dirty="0">
              <a:latin typeface="+mn-lt"/>
            </a:endParaRPr>
          </a:p>
        </p:txBody>
      </p:sp>
      <p:graphicFrame>
        <p:nvGraphicFramePr>
          <p:cNvPr id="5" name="Объект 3">
            <a:extLst>
              <a:ext uri="{FF2B5EF4-FFF2-40B4-BE49-F238E27FC236}">
                <a16:creationId xmlns:a16="http://schemas.microsoft.com/office/drawing/2014/main" id="{6605A348-A38F-4F48-A4C9-4D584F03890C}"/>
              </a:ext>
            </a:extLst>
          </p:cNvPr>
          <p:cNvGraphicFramePr>
            <a:graphicFrameLocks noGrp="1"/>
          </p:cNvGraphicFramePr>
          <p:nvPr>
            <p:ph idx="1"/>
            <p:extLst>
              <p:ext uri="{D42A27DB-BD31-4B8C-83A1-F6EECF244321}">
                <p14:modId xmlns:p14="http://schemas.microsoft.com/office/powerpoint/2010/main" val="236230102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428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11658600" cy="1477962"/>
          </a:xfrm>
        </p:spPr>
        <p:txBody>
          <a:bodyPr/>
          <a:lstStyle/>
          <a:p>
            <a:r>
              <a:rPr lang="ro-RO" sz="3200" b="1" dirty="0"/>
              <a:t>Capacitățile cadrelor didactice de a asigura succesul universitar și calitatea procesului educațional</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06046841"/>
              </p:ext>
            </p:extLst>
          </p:nvPr>
        </p:nvGraphicFramePr>
        <p:xfrm>
          <a:off x="304800" y="1752600"/>
          <a:ext cx="11658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260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379AD5-94E5-453A-9211-8D0E6DEF4CB5}"/>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mn-lt"/>
                <a:ea typeface="Calibri" panose="020F0502020204030204" pitchFamily="34" charset="0"/>
              </a:rPr>
              <a:t>Punctualitatea</a:t>
            </a:r>
            <a:r>
              <a:rPr lang="en-US" sz="3600" dirty="0">
                <a:effectLst/>
                <a:latin typeface="+mn-lt"/>
                <a:ea typeface="Calibri" panose="020F0502020204030204" pitchFamily="34" charset="0"/>
              </a:rPr>
              <a:t> la ore, </a:t>
            </a:r>
            <a:r>
              <a:rPr lang="en-US" sz="3600" dirty="0" err="1">
                <a:effectLst/>
                <a:latin typeface="+mn-lt"/>
                <a:ea typeface="Calibri" panose="020F0502020204030204" pitchFamily="34" charset="0"/>
              </a:rPr>
              <a:t>corectitudinea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și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tactul</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în</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raport</a:t>
            </a:r>
            <a:r>
              <a:rPr lang="en-US" sz="3600" dirty="0">
                <a:effectLst/>
                <a:latin typeface="+mn-lt"/>
                <a:ea typeface="Calibri" panose="020F0502020204030204" pitchFamily="34" charset="0"/>
              </a:rPr>
              <a:t> cu </a:t>
            </a:r>
            <a:r>
              <a:rPr lang="en-US" sz="3600" dirty="0" err="1">
                <a:effectLst/>
                <a:latin typeface="+mn-lt"/>
                <a:ea typeface="Calibri" panose="020F0502020204030204" pitchFamily="34" charset="0"/>
              </a:rPr>
              <a:t>studenții</a:t>
            </a:r>
            <a:endParaRPr lang="en-US" sz="3600" dirty="0">
              <a:latin typeface="+mn-lt"/>
            </a:endParaRPr>
          </a:p>
        </p:txBody>
      </p:sp>
      <p:graphicFrame>
        <p:nvGraphicFramePr>
          <p:cNvPr id="5" name="Объект 3">
            <a:extLst>
              <a:ext uri="{FF2B5EF4-FFF2-40B4-BE49-F238E27FC236}">
                <a16:creationId xmlns:a16="http://schemas.microsoft.com/office/drawing/2014/main" id="{6F5CDB52-5474-4A75-80EB-F1ED505C85A9}"/>
              </a:ext>
            </a:extLst>
          </p:cNvPr>
          <p:cNvGraphicFramePr>
            <a:graphicFrameLocks/>
          </p:cNvGraphicFramePr>
          <p:nvPr>
            <p:extLst>
              <p:ext uri="{D42A27DB-BD31-4B8C-83A1-F6EECF244321}">
                <p14:modId xmlns:p14="http://schemas.microsoft.com/office/powerpoint/2010/main" val="176972494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45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2946-B31C-4D50-B179-F0D04DA72B0F}"/>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mn-lt"/>
                <a:ea typeface="Calibri" panose="020F0502020204030204" pitchFamily="34" charset="0"/>
              </a:rPr>
              <a:t>Consistența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informației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actuaitatea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și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caracterul</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interersant</a:t>
            </a:r>
            <a:r>
              <a:rPr lang="en-US" sz="3600" dirty="0">
                <a:effectLst/>
                <a:latin typeface="+mn-lt"/>
                <a:ea typeface="Calibri" panose="020F0502020204030204" pitchFamily="34" charset="0"/>
              </a:rPr>
              <a:t> al </a:t>
            </a:r>
            <a:r>
              <a:rPr lang="en-US" sz="3600" dirty="0" err="1">
                <a:effectLst/>
                <a:latin typeface="+mn-lt"/>
                <a:ea typeface="Calibri" panose="020F0502020204030204" pitchFamily="34" charset="0"/>
              </a:rPr>
              <a:t>cursurilor</a:t>
            </a:r>
            <a:endParaRPr lang="en-US" sz="3600" dirty="0">
              <a:latin typeface="+mn-lt"/>
            </a:endParaRPr>
          </a:p>
        </p:txBody>
      </p:sp>
      <p:graphicFrame>
        <p:nvGraphicFramePr>
          <p:cNvPr id="3" name="Объект 3">
            <a:extLst>
              <a:ext uri="{FF2B5EF4-FFF2-40B4-BE49-F238E27FC236}">
                <a16:creationId xmlns:a16="http://schemas.microsoft.com/office/drawing/2014/main" id="{6C7FD21F-680C-4F6E-924A-CE15E09EB1B1}"/>
              </a:ext>
            </a:extLst>
          </p:cNvPr>
          <p:cNvGraphicFramePr>
            <a:graphicFrameLocks/>
          </p:cNvGraphicFramePr>
          <p:nvPr>
            <p:extLst>
              <p:ext uri="{D42A27DB-BD31-4B8C-83A1-F6EECF244321}">
                <p14:modId xmlns:p14="http://schemas.microsoft.com/office/powerpoint/2010/main" val="400762777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0278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E11A-D579-4A07-B88D-007A1FFD7F2F}"/>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mn-lt"/>
                <a:ea typeface="Calibri" panose="020F0502020204030204" pitchFamily="34" charset="0"/>
              </a:rPr>
              <a:t>Utilizarea</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rezultatelor</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propriilor</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cercetări</a:t>
            </a:r>
            <a:r>
              <a:rPr lang="en-US" sz="3600" dirty="0">
                <a:effectLst/>
                <a:latin typeface="+mn-lt"/>
                <a:ea typeface="Calibri" panose="020F0502020204030204" pitchFamily="34" charset="0"/>
              </a:rPr>
              <a:t>, </a:t>
            </a:r>
            <a:r>
              <a:rPr lang="en-US" sz="3600" dirty="0" err="1">
                <a:effectLst/>
                <a:latin typeface="+mn-lt"/>
                <a:ea typeface="Calibri" panose="020F0502020204030204" pitchFamily="34" charset="0"/>
              </a:rPr>
              <a:t>exemplelor</a:t>
            </a:r>
            <a:r>
              <a:rPr lang="en-US" sz="3600" dirty="0">
                <a:effectLst/>
                <a:latin typeface="+mn-lt"/>
                <a:ea typeface="Calibri" panose="020F0502020204030204" pitchFamily="34" charset="0"/>
              </a:rPr>
              <a:t> din </a:t>
            </a:r>
            <a:r>
              <a:rPr lang="en-US" sz="3600" dirty="0" err="1">
                <a:effectLst/>
                <a:latin typeface="+mn-lt"/>
                <a:ea typeface="Calibri" panose="020F0502020204030204" pitchFamily="34" charset="0"/>
              </a:rPr>
              <a:t>practică</a:t>
            </a:r>
            <a:endParaRPr lang="en-US" sz="3600" dirty="0">
              <a:latin typeface="+mn-lt"/>
            </a:endParaRPr>
          </a:p>
        </p:txBody>
      </p:sp>
      <p:graphicFrame>
        <p:nvGraphicFramePr>
          <p:cNvPr id="3" name="Объект 3">
            <a:extLst>
              <a:ext uri="{FF2B5EF4-FFF2-40B4-BE49-F238E27FC236}">
                <a16:creationId xmlns:a16="http://schemas.microsoft.com/office/drawing/2014/main" id="{47884F80-B981-4B75-B833-3B31B8B09759}"/>
              </a:ext>
            </a:extLst>
          </p:cNvPr>
          <p:cNvGraphicFramePr>
            <a:graphicFrameLocks/>
          </p:cNvGraphicFramePr>
          <p:nvPr>
            <p:extLst>
              <p:ext uri="{D42A27DB-BD31-4B8C-83A1-F6EECF244321}">
                <p14:modId xmlns:p14="http://schemas.microsoft.com/office/powerpoint/2010/main" val="17418108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0403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DD65-F729-4DE5-BA53-5C9860E4C976}"/>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err="1">
                <a:effectLst/>
                <a:latin typeface="+mn-lt"/>
                <a:ea typeface="Calibri" panose="020F0502020204030204" pitchFamily="34" charset="0"/>
              </a:rPr>
              <a:t>Folosirea</a:t>
            </a:r>
            <a:r>
              <a:rPr lang="en-US" sz="4000" dirty="0">
                <a:effectLst/>
                <a:latin typeface="+mn-lt"/>
                <a:ea typeface="Calibri" panose="020F0502020204030204" pitchFamily="34" charset="0"/>
              </a:rPr>
              <a:t> </a:t>
            </a:r>
            <a:r>
              <a:rPr lang="en-US" sz="4000" dirty="0" err="1">
                <a:effectLst/>
                <a:latin typeface="+mn-lt"/>
                <a:ea typeface="Calibri" panose="020F0502020204030204" pitchFamily="34" charset="0"/>
              </a:rPr>
              <a:t>metodelor</a:t>
            </a:r>
            <a:r>
              <a:rPr lang="en-US" sz="4000" dirty="0">
                <a:effectLst/>
                <a:latin typeface="+mn-lt"/>
                <a:ea typeface="Calibri" panose="020F0502020204030204" pitchFamily="34" charset="0"/>
              </a:rPr>
              <a:t> interactive, </a:t>
            </a:r>
            <a:r>
              <a:rPr lang="en-US" sz="4000" dirty="0" err="1">
                <a:effectLst/>
                <a:latin typeface="+mn-lt"/>
                <a:ea typeface="Calibri" panose="020F0502020204030204" pitchFamily="34" charset="0"/>
              </a:rPr>
              <a:t>moderne</a:t>
            </a:r>
            <a:r>
              <a:rPr lang="en-US" sz="4000" dirty="0">
                <a:effectLst/>
                <a:latin typeface="+mn-lt"/>
                <a:ea typeface="Calibri" panose="020F0502020204030204" pitchFamily="34" charset="0"/>
              </a:rPr>
              <a:t> </a:t>
            </a:r>
            <a:r>
              <a:rPr lang="en-US" sz="4000" dirty="0" err="1">
                <a:effectLst/>
                <a:latin typeface="+mn-lt"/>
                <a:ea typeface="Calibri" panose="020F0502020204030204" pitchFamily="34" charset="0"/>
              </a:rPr>
              <a:t>în</a:t>
            </a:r>
            <a:r>
              <a:rPr lang="en-US" sz="4000" dirty="0">
                <a:effectLst/>
                <a:latin typeface="+mn-lt"/>
                <a:ea typeface="Calibri" panose="020F0502020204030204" pitchFamily="34" charset="0"/>
              </a:rPr>
              <a:t> </a:t>
            </a:r>
            <a:r>
              <a:rPr lang="en-US" sz="4000" dirty="0" err="1">
                <a:effectLst/>
                <a:latin typeface="+mn-lt"/>
                <a:ea typeface="Calibri" panose="020F0502020204030204" pitchFamily="34" charset="0"/>
              </a:rPr>
              <a:t>predare</a:t>
            </a:r>
            <a:endParaRPr lang="en-US" sz="4000" dirty="0">
              <a:latin typeface="+mn-lt"/>
            </a:endParaRPr>
          </a:p>
        </p:txBody>
      </p:sp>
      <p:graphicFrame>
        <p:nvGraphicFramePr>
          <p:cNvPr id="3" name="Объект 3">
            <a:extLst>
              <a:ext uri="{FF2B5EF4-FFF2-40B4-BE49-F238E27FC236}">
                <a16:creationId xmlns:a16="http://schemas.microsoft.com/office/drawing/2014/main" id="{49D22C91-296A-400B-977D-1DF0ECDA3E68}"/>
              </a:ext>
            </a:extLst>
          </p:cNvPr>
          <p:cNvGraphicFramePr>
            <a:graphicFrameLocks/>
          </p:cNvGraphicFramePr>
          <p:nvPr>
            <p:extLst>
              <p:ext uri="{D42A27DB-BD31-4B8C-83A1-F6EECF244321}">
                <p14:modId xmlns:p14="http://schemas.microsoft.com/office/powerpoint/2010/main" val="364292822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586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298D-69FF-42CA-88B2-5B303FE7BE85}"/>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err="1">
                <a:effectLst/>
                <a:latin typeface="Times New Roman" panose="02020603050405020304" pitchFamily="18" charset="0"/>
                <a:ea typeface="Calibri" panose="020F0502020204030204" pitchFamily="34" charset="0"/>
              </a:rPr>
              <a:t>Utilizează</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noilor</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tehnologii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tehnici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şi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tactici</a:t>
            </a:r>
            <a:r>
              <a:rPr lang="en-US" sz="4000" dirty="0">
                <a:effectLst/>
                <a:latin typeface="Times New Roman" panose="02020603050405020304" pitchFamily="18" charset="0"/>
                <a:ea typeface="Calibri" panose="020F0502020204030204" pitchFamily="34" charset="0"/>
              </a:rPr>
              <a:t> </a:t>
            </a:r>
            <a:endParaRPr lang="en-US" sz="4000" dirty="0">
              <a:latin typeface="+mn-lt"/>
            </a:endParaRPr>
          </a:p>
        </p:txBody>
      </p:sp>
      <p:graphicFrame>
        <p:nvGraphicFramePr>
          <p:cNvPr id="3" name="Объект 3">
            <a:extLst>
              <a:ext uri="{FF2B5EF4-FFF2-40B4-BE49-F238E27FC236}">
                <a16:creationId xmlns:a16="http://schemas.microsoft.com/office/drawing/2014/main" id="{6D0AB7BA-DA48-41AA-BB65-C4ACDC6F9846}"/>
              </a:ext>
            </a:extLst>
          </p:cNvPr>
          <p:cNvGraphicFramePr>
            <a:graphicFrameLocks/>
          </p:cNvGraphicFramePr>
          <p:nvPr>
            <p:extLst>
              <p:ext uri="{D42A27DB-BD31-4B8C-83A1-F6EECF244321}">
                <p14:modId xmlns:p14="http://schemas.microsoft.com/office/powerpoint/2010/main" val="337575668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9027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BA10-9123-4A0F-8FBE-E1D6DF2791B6}"/>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err="1">
                <a:effectLst/>
                <a:latin typeface="Times New Roman" panose="02020603050405020304" pitchFamily="18" charset="0"/>
                <a:ea typeface="Calibri" panose="020F0502020204030204" pitchFamily="34" charset="0"/>
              </a:rPr>
              <a:t>Evaluarea</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obiectivă</a:t>
            </a:r>
            <a:r>
              <a:rPr lang="en-US" sz="4000" dirty="0">
                <a:effectLst/>
                <a:latin typeface="Times New Roman" panose="02020603050405020304" pitchFamily="18" charset="0"/>
                <a:ea typeface="Calibri" panose="020F0502020204030204" pitchFamily="34" charset="0"/>
              </a:rPr>
              <a:t> a </a:t>
            </a:r>
            <a:r>
              <a:rPr lang="en-US" sz="4000" dirty="0" err="1">
                <a:effectLst/>
                <a:latin typeface="Times New Roman" panose="02020603050405020304" pitchFamily="18" charset="0"/>
                <a:ea typeface="Calibri" panose="020F0502020204030204" pitchFamily="34" charset="0"/>
              </a:rPr>
              <a:t>cunoştinţelor</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studenţilor</a:t>
            </a:r>
            <a:r>
              <a:rPr lang="en-US" sz="4000" dirty="0">
                <a:effectLst/>
                <a:latin typeface="Times New Roman" panose="02020603050405020304" pitchFamily="18" charset="0"/>
                <a:ea typeface="Calibri" panose="020F0502020204030204" pitchFamily="34" charset="0"/>
              </a:rPr>
              <a:t> </a:t>
            </a:r>
            <a:endParaRPr lang="en-US" sz="4000" dirty="0">
              <a:latin typeface="+mn-lt"/>
            </a:endParaRPr>
          </a:p>
        </p:txBody>
      </p:sp>
      <p:graphicFrame>
        <p:nvGraphicFramePr>
          <p:cNvPr id="3" name="Объект 3">
            <a:extLst>
              <a:ext uri="{FF2B5EF4-FFF2-40B4-BE49-F238E27FC236}">
                <a16:creationId xmlns:a16="http://schemas.microsoft.com/office/drawing/2014/main" id="{0A7E5D5C-73DA-46A6-BE70-B474939D805D}"/>
              </a:ext>
            </a:extLst>
          </p:cNvPr>
          <p:cNvGraphicFramePr>
            <a:graphicFrameLocks/>
          </p:cNvGraphicFramePr>
          <p:nvPr>
            <p:extLst>
              <p:ext uri="{D42A27DB-BD31-4B8C-83A1-F6EECF244321}">
                <p14:modId xmlns:p14="http://schemas.microsoft.com/office/powerpoint/2010/main" val="301050007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369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FDDA-37DA-4DB2-A170-9C48C9E14E41}"/>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Stimularea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activității</a:t>
            </a:r>
            <a:r>
              <a:rPr lang="en-US" sz="3600" dirty="0">
                <a:effectLst/>
                <a:latin typeface="Times New Roman" panose="02020603050405020304" pitchFamily="18" charset="0"/>
                <a:ea typeface="Calibri" panose="020F0502020204030204" pitchFamily="34" charset="0"/>
              </a:rPr>
              <a:t> de </a:t>
            </a:r>
            <a:r>
              <a:rPr lang="en-US" sz="3600" dirty="0" err="1">
                <a:effectLst/>
                <a:latin typeface="Times New Roman" panose="02020603050405020304" pitchFamily="18" charset="0"/>
                <a:ea typeface="Calibri" panose="020F0502020204030204" pitchFamily="34" charset="0"/>
              </a:rPr>
              <a:t>cercetare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ştiinţifică</a:t>
            </a:r>
            <a:r>
              <a:rPr lang="en-US" sz="3600" dirty="0">
                <a:effectLst/>
                <a:latin typeface="Times New Roman" panose="02020603050405020304" pitchFamily="18" charset="0"/>
                <a:ea typeface="Calibri" panose="020F0502020204030204" pitchFamily="34" charset="0"/>
              </a:rPr>
              <a:t> a </a:t>
            </a:r>
            <a:r>
              <a:rPr lang="en-US" sz="3600" dirty="0" err="1">
                <a:effectLst/>
                <a:latin typeface="Times New Roman" panose="02020603050405020304" pitchFamily="18" charset="0"/>
                <a:ea typeface="Calibri" panose="020F0502020204030204" pitchFamily="34" charset="0"/>
              </a:rPr>
              <a:t>studenţilor</a:t>
            </a:r>
            <a:endParaRPr lang="en-US" sz="3600" dirty="0">
              <a:latin typeface="+mn-lt"/>
            </a:endParaRPr>
          </a:p>
        </p:txBody>
      </p:sp>
      <p:graphicFrame>
        <p:nvGraphicFramePr>
          <p:cNvPr id="3" name="Объект 3">
            <a:extLst>
              <a:ext uri="{FF2B5EF4-FFF2-40B4-BE49-F238E27FC236}">
                <a16:creationId xmlns:a16="http://schemas.microsoft.com/office/drawing/2014/main" id="{1DD5433A-5DE4-495D-8BFC-34A370A8D273}"/>
              </a:ext>
            </a:extLst>
          </p:cNvPr>
          <p:cNvGraphicFramePr>
            <a:graphicFrameLocks/>
          </p:cNvGraphicFramePr>
          <p:nvPr>
            <p:extLst>
              <p:ext uri="{D42A27DB-BD31-4B8C-83A1-F6EECF244321}">
                <p14:modId xmlns:p14="http://schemas.microsoft.com/office/powerpoint/2010/main" val="104554737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012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A2D4-D438-4683-AE0C-BD2368A1E62B}"/>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latin typeface="Times New Roman" panose="02020603050405020304" pitchFamily="18" charset="0"/>
                <a:ea typeface="Calibri" panose="020F0502020204030204" pitchFamily="34" charset="0"/>
              </a:rPr>
              <a:t>T</a:t>
            </a:r>
            <a:r>
              <a:rPr lang="en-US" sz="3600" dirty="0" err="1">
                <a:effectLst/>
                <a:latin typeface="Times New Roman" panose="02020603050405020304" pitchFamily="18" charset="0"/>
                <a:ea typeface="Calibri" panose="020F0502020204030204" pitchFamily="34" charset="0"/>
              </a:rPr>
              <a:t>ransparenţa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conţinuturilor</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curriculare</a:t>
            </a:r>
            <a:r>
              <a:rPr lang="en-US" sz="3600" dirty="0">
                <a:effectLst/>
                <a:latin typeface="Times New Roman" panose="02020603050405020304" pitchFamily="18" charset="0"/>
                <a:ea typeface="Calibri" panose="020F0502020204030204" pitchFamily="34" charset="0"/>
              </a:rPr>
              <a:t> la </a:t>
            </a:r>
            <a:r>
              <a:rPr lang="en-US" sz="3600" dirty="0" err="1">
                <a:effectLst/>
                <a:latin typeface="Times New Roman" panose="02020603050405020304" pitchFamily="18" charset="0"/>
                <a:ea typeface="Calibri" panose="020F0502020204030204" pitchFamily="34" charset="0"/>
              </a:rPr>
              <a:t>disciplina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predată</a:t>
            </a:r>
            <a:r>
              <a:rPr lang="en-US" sz="3600" dirty="0">
                <a:effectLst/>
                <a:latin typeface="Times New Roman" panose="02020603050405020304" pitchFamily="18" charset="0"/>
                <a:ea typeface="Calibri" panose="020F0502020204030204" pitchFamily="34" charset="0"/>
              </a:rPr>
              <a:t> </a:t>
            </a:r>
            <a:endParaRPr lang="en-US" sz="3600" dirty="0">
              <a:latin typeface="+mn-lt"/>
            </a:endParaRPr>
          </a:p>
        </p:txBody>
      </p:sp>
      <p:graphicFrame>
        <p:nvGraphicFramePr>
          <p:cNvPr id="3" name="Объект 3">
            <a:extLst>
              <a:ext uri="{FF2B5EF4-FFF2-40B4-BE49-F238E27FC236}">
                <a16:creationId xmlns:a16="http://schemas.microsoft.com/office/drawing/2014/main" id="{0202C8ED-3553-4868-B2D5-CB27B36ECF16}"/>
              </a:ext>
            </a:extLst>
          </p:cNvPr>
          <p:cNvGraphicFramePr>
            <a:graphicFrameLocks/>
          </p:cNvGraphicFramePr>
          <p:nvPr>
            <p:extLst>
              <p:ext uri="{D42A27DB-BD31-4B8C-83A1-F6EECF244321}">
                <p14:modId xmlns:p14="http://schemas.microsoft.com/office/powerpoint/2010/main" val="429380772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80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Participare la Sondajul Anonim</a:t>
            </a:r>
            <a:endParaRPr lang="ru-RU" dirty="0"/>
          </a:p>
        </p:txBody>
      </p:sp>
      <p:graphicFrame>
        <p:nvGraphicFramePr>
          <p:cNvPr id="8" name="Content Placeholder 7">
            <a:extLst>
              <a:ext uri="{FF2B5EF4-FFF2-40B4-BE49-F238E27FC236}">
                <a16:creationId xmlns:a16="http://schemas.microsoft.com/office/drawing/2014/main" id="{B286446F-6FE2-4200-9D24-6ADC773CD7C7}"/>
              </a:ext>
            </a:extLst>
          </p:cNvPr>
          <p:cNvGraphicFramePr>
            <a:graphicFrameLocks noGrp="1"/>
          </p:cNvGraphicFramePr>
          <p:nvPr>
            <p:ph idx="1"/>
            <p:extLst>
              <p:ext uri="{D42A27DB-BD31-4B8C-83A1-F6EECF244321}">
                <p14:modId xmlns:p14="http://schemas.microsoft.com/office/powerpoint/2010/main" val="1970086646"/>
              </p:ext>
            </p:extLst>
          </p:nvPr>
        </p:nvGraphicFramePr>
        <p:xfrm>
          <a:off x="1447800" y="1417638"/>
          <a:ext cx="8915400" cy="5059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301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C629-C147-430B-845E-97A1B304E343}"/>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Ţinuta</a:t>
            </a:r>
            <a:r>
              <a:rPr lang="en-US" sz="3600" dirty="0">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lingvistică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demna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adecvata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stilului</a:t>
            </a:r>
            <a:r>
              <a:rPr lang="en-US" sz="3600" dirty="0">
                <a:effectLst/>
                <a:latin typeface="Times New Roman" panose="02020603050405020304" pitchFamily="18" charset="0"/>
                <a:ea typeface="Calibri" panose="020F0502020204030204" pitchFamily="34" charset="0"/>
              </a:rPr>
              <a:t> academic</a:t>
            </a:r>
            <a:endParaRPr lang="en-US" sz="3600" dirty="0">
              <a:latin typeface="+mn-lt"/>
            </a:endParaRPr>
          </a:p>
        </p:txBody>
      </p:sp>
      <p:graphicFrame>
        <p:nvGraphicFramePr>
          <p:cNvPr id="3" name="Объект 3">
            <a:extLst>
              <a:ext uri="{FF2B5EF4-FFF2-40B4-BE49-F238E27FC236}">
                <a16:creationId xmlns:a16="http://schemas.microsoft.com/office/drawing/2014/main" id="{3C255662-791A-484A-8538-96EFAE24780F}"/>
              </a:ext>
            </a:extLst>
          </p:cNvPr>
          <p:cNvGraphicFramePr>
            <a:graphicFrameLocks/>
          </p:cNvGraphicFramePr>
          <p:nvPr>
            <p:extLst>
              <p:ext uri="{D42A27DB-BD31-4B8C-83A1-F6EECF244321}">
                <p14:modId xmlns:p14="http://schemas.microsoft.com/office/powerpoint/2010/main" val="370464502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1652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8656-37E8-4677-9907-1D0D75D696E1}"/>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Materialul</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predat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corespunde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conţinutului</a:t>
            </a:r>
            <a:r>
              <a:rPr lang="en-US" sz="3600" dirty="0">
                <a:effectLst/>
                <a:latin typeface="Times New Roman" panose="02020603050405020304" pitchFamily="18" charset="0"/>
                <a:ea typeface="Calibri" panose="020F0502020204030204" pitchFamily="34" charset="0"/>
              </a:rPr>
              <a:t> curricular</a:t>
            </a:r>
            <a:endParaRPr lang="en-US" sz="3600" dirty="0">
              <a:latin typeface="+mn-lt"/>
            </a:endParaRPr>
          </a:p>
        </p:txBody>
      </p:sp>
      <p:graphicFrame>
        <p:nvGraphicFramePr>
          <p:cNvPr id="3" name="Объект 3">
            <a:extLst>
              <a:ext uri="{FF2B5EF4-FFF2-40B4-BE49-F238E27FC236}">
                <a16:creationId xmlns:a16="http://schemas.microsoft.com/office/drawing/2014/main" id="{40986CE5-2A6B-4891-94E6-D774BB0F4C78}"/>
              </a:ext>
            </a:extLst>
          </p:cNvPr>
          <p:cNvGraphicFramePr>
            <a:graphicFrameLocks/>
          </p:cNvGraphicFramePr>
          <p:nvPr>
            <p:extLst>
              <p:ext uri="{D42A27DB-BD31-4B8C-83A1-F6EECF244321}">
                <p14:modId xmlns:p14="http://schemas.microsoft.com/office/powerpoint/2010/main" val="183065173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624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179E-DA2E-4C31-BAF6-B02B01A2AAAA}"/>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Adaptează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informațiile</a:t>
            </a:r>
            <a:r>
              <a:rPr lang="en-US" sz="3600" dirty="0">
                <a:effectLst/>
                <a:latin typeface="Times New Roman" panose="02020603050405020304" pitchFamily="18" charset="0"/>
                <a:ea typeface="Calibri" panose="020F0502020204030204" pitchFamily="34" charset="0"/>
              </a:rPr>
              <a:t> predate la </a:t>
            </a:r>
            <a:r>
              <a:rPr lang="en-US" sz="3600" dirty="0" err="1">
                <a:effectLst/>
                <a:latin typeface="Times New Roman" panose="02020603050405020304" pitchFamily="18" charset="0"/>
                <a:ea typeface="Calibri" panose="020F0502020204030204" pitchFamily="34" charset="0"/>
              </a:rPr>
              <a:t>nivelul</a:t>
            </a:r>
            <a:r>
              <a:rPr lang="en-US" sz="3600" dirty="0">
                <a:effectLst/>
                <a:latin typeface="Times New Roman" panose="02020603050405020304" pitchFamily="18" charset="0"/>
                <a:ea typeface="Calibri" panose="020F0502020204030204" pitchFamily="34" charset="0"/>
              </a:rPr>
              <a:t> de </a:t>
            </a:r>
            <a:r>
              <a:rPr lang="en-US" sz="3600" dirty="0" err="1">
                <a:effectLst/>
                <a:latin typeface="Times New Roman" panose="02020603050405020304" pitchFamily="18" charset="0"/>
                <a:ea typeface="Calibri" panose="020F0502020204030204" pitchFamily="34" charset="0"/>
              </a:rPr>
              <a:t>înțelegere</a:t>
            </a:r>
            <a:r>
              <a:rPr lang="en-US" sz="3600" dirty="0">
                <a:effectLst/>
                <a:latin typeface="Times New Roman" panose="02020603050405020304" pitchFamily="18" charset="0"/>
                <a:ea typeface="Calibri" panose="020F0502020204030204" pitchFamily="34" charset="0"/>
              </a:rPr>
              <a:t> al </a:t>
            </a:r>
            <a:r>
              <a:rPr lang="en-US" sz="3600" dirty="0" err="1">
                <a:effectLst/>
                <a:latin typeface="Times New Roman" panose="02020603050405020304" pitchFamily="18" charset="0"/>
                <a:ea typeface="Calibri" panose="020F0502020204030204" pitchFamily="34" charset="0"/>
              </a:rPr>
              <a:t>studentului</a:t>
            </a:r>
            <a:endParaRPr lang="en-US" sz="3600" dirty="0">
              <a:latin typeface="+mn-lt"/>
            </a:endParaRPr>
          </a:p>
        </p:txBody>
      </p:sp>
      <p:graphicFrame>
        <p:nvGraphicFramePr>
          <p:cNvPr id="3" name="Объект 3">
            <a:extLst>
              <a:ext uri="{FF2B5EF4-FFF2-40B4-BE49-F238E27FC236}">
                <a16:creationId xmlns:a16="http://schemas.microsoft.com/office/drawing/2014/main" id="{2DA9FB37-7E92-441F-8822-D2DA1E78BE6B}"/>
              </a:ext>
            </a:extLst>
          </p:cNvPr>
          <p:cNvGraphicFramePr>
            <a:graphicFrameLocks/>
          </p:cNvGraphicFramePr>
          <p:nvPr>
            <p:extLst>
              <p:ext uri="{D42A27DB-BD31-4B8C-83A1-F6EECF244321}">
                <p14:modId xmlns:p14="http://schemas.microsoft.com/office/powerpoint/2010/main" val="44761376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4163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35CB-9CF2-478A-B52D-DEF48C6C104A}"/>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effectLst/>
                <a:latin typeface="Times New Roman" panose="02020603050405020304" pitchFamily="18" charset="0"/>
                <a:ea typeface="Calibri" panose="020F0502020204030204" pitchFamily="34" charset="0"/>
              </a:rPr>
              <a:t>Acordă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sprijinul</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necesar</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studenților</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în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funcție</a:t>
            </a:r>
            <a:r>
              <a:rPr lang="en-US" sz="3600" dirty="0">
                <a:effectLst/>
                <a:latin typeface="Times New Roman" panose="02020603050405020304" pitchFamily="18" charset="0"/>
                <a:ea typeface="Calibri" panose="020F0502020204030204" pitchFamily="34" charset="0"/>
              </a:rPr>
              <a:t> de </a:t>
            </a:r>
            <a:r>
              <a:rPr lang="en-US" sz="3600" dirty="0" err="1">
                <a:effectLst/>
                <a:latin typeface="Times New Roman" panose="02020603050405020304" pitchFamily="18" charset="0"/>
                <a:ea typeface="Calibri" panose="020F0502020204030204" pitchFamily="34" charset="0"/>
              </a:rPr>
              <a:t>nevoile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educaționale</a:t>
            </a:r>
            <a:endParaRPr lang="en-US" sz="3600" dirty="0">
              <a:latin typeface="+mn-lt"/>
            </a:endParaRPr>
          </a:p>
        </p:txBody>
      </p:sp>
      <p:graphicFrame>
        <p:nvGraphicFramePr>
          <p:cNvPr id="3" name="Объект 3">
            <a:extLst>
              <a:ext uri="{FF2B5EF4-FFF2-40B4-BE49-F238E27FC236}">
                <a16:creationId xmlns:a16="http://schemas.microsoft.com/office/drawing/2014/main" id="{605D2B8B-64DA-4262-9C9F-7E3380E81596}"/>
              </a:ext>
            </a:extLst>
          </p:cNvPr>
          <p:cNvGraphicFramePr>
            <a:graphicFrameLocks/>
          </p:cNvGraphicFramePr>
          <p:nvPr>
            <p:extLst>
              <p:ext uri="{D42A27DB-BD31-4B8C-83A1-F6EECF244321}">
                <p14:modId xmlns:p14="http://schemas.microsoft.com/office/powerpoint/2010/main" val="257843537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77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C7F1-1184-4525-BA73-0F16FE3E6A6E}"/>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18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Prezintă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materiale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eficiente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pentru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învățarea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cursului</a:t>
            </a:r>
            <a:r>
              <a:rPr lang="en-US" sz="3600" dirty="0">
                <a:effectLst/>
                <a:latin typeface="Times New Roman" panose="02020603050405020304" pitchFamily="18" charset="0"/>
                <a:ea typeface="Calibri" panose="020F0502020204030204" pitchFamily="34" charset="0"/>
              </a:rPr>
              <a:t> </a:t>
            </a:r>
            <a:endParaRPr lang="en-US" sz="3600" dirty="0">
              <a:latin typeface="+mn-lt"/>
            </a:endParaRPr>
          </a:p>
        </p:txBody>
      </p:sp>
      <p:graphicFrame>
        <p:nvGraphicFramePr>
          <p:cNvPr id="3" name="Объект 3">
            <a:extLst>
              <a:ext uri="{FF2B5EF4-FFF2-40B4-BE49-F238E27FC236}">
                <a16:creationId xmlns:a16="http://schemas.microsoft.com/office/drawing/2014/main" id="{E15AC371-ADA5-4F32-95B9-B81992301BCE}"/>
              </a:ext>
            </a:extLst>
          </p:cNvPr>
          <p:cNvGraphicFramePr>
            <a:graphicFrameLocks/>
          </p:cNvGraphicFramePr>
          <p:nvPr>
            <p:extLst>
              <p:ext uri="{D42A27DB-BD31-4B8C-83A1-F6EECF244321}">
                <p14:modId xmlns:p14="http://schemas.microsoft.com/office/powerpoint/2010/main" val="352675094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287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lstStyle/>
          <a:p>
            <a:r>
              <a:rPr lang="ro-RO" dirty="0"/>
              <a:t>Concluzii</a:t>
            </a:r>
            <a:endParaRPr lang="ru-RU" dirty="0"/>
          </a:p>
        </p:txBody>
      </p:sp>
      <p:sp>
        <p:nvSpPr>
          <p:cNvPr id="3" name="Content Placeholder 2"/>
          <p:cNvSpPr>
            <a:spLocks noGrp="1"/>
          </p:cNvSpPr>
          <p:nvPr>
            <p:ph idx="1"/>
          </p:nvPr>
        </p:nvSpPr>
        <p:spPr>
          <a:xfrm>
            <a:off x="381000" y="1143000"/>
            <a:ext cx="11277600" cy="5486400"/>
          </a:xfrm>
        </p:spPr>
        <p:txBody>
          <a:bodyPr/>
          <a:lstStyle/>
          <a:p>
            <a:pPr marL="0" indent="0">
              <a:spcBef>
                <a:spcPts val="0"/>
              </a:spcBef>
              <a:buNone/>
            </a:pPr>
            <a:r>
              <a:rPr lang="ro-RO" b="1" dirty="0"/>
              <a:t>Aprecierile serviciilor administrative (care în mare parte indică șa un nivel mediu-înalt) denotă, că studenții evaluează mai înalt:</a:t>
            </a:r>
            <a:endParaRPr lang="ru-RU" b="1" dirty="0"/>
          </a:p>
          <a:p>
            <a:pPr lvl="0">
              <a:spcBef>
                <a:spcPts val="0"/>
              </a:spcBef>
            </a:pPr>
            <a:r>
              <a:rPr lang="ro-RO" dirty="0"/>
              <a:t>accesul și calitatea satisfacerii solicitărilor de către decanate (4,</a:t>
            </a:r>
            <a:r>
              <a:rPr lang="en-US" dirty="0"/>
              <a:t>5</a:t>
            </a:r>
            <a:r>
              <a:rPr lang="ro-RO" dirty="0"/>
              <a:t>);</a:t>
            </a:r>
            <a:endParaRPr lang="ru-RU" dirty="0"/>
          </a:p>
          <a:p>
            <a:pPr lvl="0">
              <a:spcBef>
                <a:spcPts val="0"/>
              </a:spcBef>
            </a:pPr>
            <a:r>
              <a:rPr lang="ro-RO" dirty="0"/>
              <a:t>accesul și calitatea satisfacerii solicitărilor de către </a:t>
            </a:r>
            <a:r>
              <a:rPr lang="en-US" dirty="0" err="1"/>
              <a:t>Rectorat</a:t>
            </a:r>
            <a:r>
              <a:rPr lang="ro-RO" dirty="0"/>
              <a:t> (4,</a:t>
            </a:r>
            <a:r>
              <a:rPr lang="en-US" dirty="0"/>
              <a:t>4</a:t>
            </a:r>
            <a:r>
              <a:rPr lang="ro-RO" dirty="0"/>
              <a:t>)</a:t>
            </a:r>
            <a:r>
              <a:rPr lang="en-US" dirty="0"/>
              <a:t>:</a:t>
            </a:r>
          </a:p>
          <a:p>
            <a:pPr lvl="0">
              <a:spcBef>
                <a:spcPts val="0"/>
              </a:spcBef>
            </a:pPr>
            <a:r>
              <a:rPr lang="ro-RO" dirty="0"/>
              <a:t>accesul și calitatea satisfacerii solicitărilor de către catedre (4,</a:t>
            </a:r>
            <a:r>
              <a:rPr lang="en-US" dirty="0"/>
              <a:t>4</a:t>
            </a:r>
            <a:r>
              <a:rPr lang="ro-RO" dirty="0"/>
              <a:t>)</a:t>
            </a:r>
            <a:r>
              <a:rPr lang="en-US" dirty="0"/>
              <a:t>;</a:t>
            </a:r>
          </a:p>
          <a:p>
            <a:pPr lvl="0">
              <a:spcBef>
                <a:spcPts val="0"/>
              </a:spcBef>
            </a:pPr>
            <a:r>
              <a:rPr lang="en-US" dirty="0" err="1">
                <a:effectLst/>
                <a:ea typeface="Calibri" panose="020F0502020204030204" pitchFamily="34" charset="0"/>
              </a:rPr>
              <a:t>accesul</a:t>
            </a:r>
            <a:r>
              <a:rPr lang="en-US" dirty="0">
                <a:effectLst/>
                <a:ea typeface="Calibri" panose="020F0502020204030204" pitchFamily="34" charset="0"/>
              </a:rPr>
              <a:t> la </a:t>
            </a:r>
            <a:r>
              <a:rPr lang="en-US" dirty="0" err="1">
                <a:effectLst/>
                <a:ea typeface="Calibri" panose="020F0502020204030204" pitchFamily="34" charset="0"/>
              </a:rPr>
              <a:t>informaţii</a:t>
            </a:r>
            <a:r>
              <a:rPr lang="en-US" dirty="0">
                <a:effectLst/>
                <a:ea typeface="Calibri" panose="020F0502020204030204" pitchFamily="34" charset="0"/>
              </a:rPr>
              <a:t> utile cu </a:t>
            </a:r>
            <a:r>
              <a:rPr lang="en-US" dirty="0" err="1">
                <a:effectLst/>
                <a:ea typeface="Calibri" panose="020F0502020204030204" pitchFamily="34" charset="0"/>
              </a:rPr>
              <a:t>privire</a:t>
            </a:r>
            <a:r>
              <a:rPr lang="en-US" dirty="0">
                <a:effectLst/>
                <a:ea typeface="Calibri" panose="020F0502020204030204" pitchFamily="34" charset="0"/>
              </a:rPr>
              <a:t> la universitates (4.4)</a:t>
            </a:r>
            <a:r>
              <a:rPr lang="en-US" dirty="0"/>
              <a:t>.</a:t>
            </a:r>
            <a:endParaRPr lang="ru-RU" dirty="0"/>
          </a:p>
          <a:p>
            <a:pPr marL="0" indent="0">
              <a:spcBef>
                <a:spcPts val="0"/>
              </a:spcBef>
              <a:buNone/>
            </a:pPr>
            <a:r>
              <a:rPr lang="fr-BE" dirty="0"/>
              <a:t> </a:t>
            </a:r>
            <a:r>
              <a:rPr lang="en-US" b="1" dirty="0" err="1"/>
              <a:t>Cele</a:t>
            </a:r>
            <a:r>
              <a:rPr lang="en-US" b="1" dirty="0"/>
              <a:t> </a:t>
            </a:r>
            <a:r>
              <a:rPr lang="en-US" b="1" dirty="0" err="1"/>
              <a:t>mai</a:t>
            </a:r>
            <a:r>
              <a:rPr lang="en-US" b="1" dirty="0"/>
              <a:t> </a:t>
            </a:r>
            <a:r>
              <a:rPr lang="en-US" b="1" dirty="0" err="1"/>
              <a:t>înalte</a:t>
            </a:r>
            <a:r>
              <a:rPr lang="en-US" b="1" dirty="0"/>
              <a:t> </a:t>
            </a:r>
            <a:r>
              <a:rPr lang="en-US" b="1" dirty="0" err="1"/>
              <a:t>aprecieri</a:t>
            </a:r>
            <a:r>
              <a:rPr lang="en-US" b="1" dirty="0"/>
              <a:t> </a:t>
            </a:r>
            <a:r>
              <a:rPr lang="ro-RO" b="1" dirty="0"/>
              <a:t>ale </a:t>
            </a:r>
            <a:r>
              <a:rPr lang="en-US" b="1" dirty="0" err="1"/>
              <a:t>serviciilor</a:t>
            </a:r>
            <a:r>
              <a:rPr lang="en-US" b="1" dirty="0"/>
              <a:t> </a:t>
            </a:r>
            <a:r>
              <a:rPr lang="en-US" b="1" dirty="0" err="1"/>
              <a:t>educaționale</a:t>
            </a:r>
            <a:r>
              <a:rPr lang="en-US" b="1" dirty="0"/>
              <a:t> </a:t>
            </a:r>
            <a:r>
              <a:rPr lang="en-US" b="1" dirty="0" err="1"/>
              <a:t>sunt</a:t>
            </a:r>
            <a:r>
              <a:rPr lang="en-US" b="1" dirty="0"/>
              <a:t> date:</a:t>
            </a:r>
            <a:endParaRPr lang="ru-RU" b="1" dirty="0"/>
          </a:p>
          <a:p>
            <a:pPr lvl="0">
              <a:spcBef>
                <a:spcPts val="0"/>
              </a:spcBef>
            </a:pPr>
            <a:r>
              <a:rPr lang="ro-RO" dirty="0"/>
              <a:t>c</a:t>
            </a:r>
            <a:r>
              <a:rPr lang="en-US" dirty="0"/>
              <a:t>alit</a:t>
            </a:r>
            <a:r>
              <a:rPr lang="ro-RO" dirty="0"/>
              <a:t>ății</a:t>
            </a:r>
            <a:r>
              <a:rPr lang="en-US" dirty="0"/>
              <a:t> </a:t>
            </a:r>
            <a:r>
              <a:rPr lang="en-US" dirty="0" err="1"/>
              <a:t>pregătirii</a:t>
            </a:r>
            <a:r>
              <a:rPr lang="en-US" dirty="0"/>
              <a:t> </a:t>
            </a:r>
            <a:r>
              <a:rPr lang="en-US" dirty="0" err="1"/>
              <a:t>didactice</a:t>
            </a:r>
            <a:r>
              <a:rPr lang="en-US" dirty="0"/>
              <a:t> </a:t>
            </a:r>
            <a:r>
              <a:rPr lang="en-US" dirty="0" err="1"/>
              <a:t>şi</a:t>
            </a:r>
            <a:r>
              <a:rPr lang="en-US" dirty="0"/>
              <a:t> </a:t>
            </a:r>
            <a:r>
              <a:rPr lang="en-US" dirty="0" err="1"/>
              <a:t>ştiinţifice</a:t>
            </a:r>
            <a:r>
              <a:rPr lang="en-US" dirty="0"/>
              <a:t> a </a:t>
            </a:r>
            <a:r>
              <a:rPr lang="en-US" dirty="0" err="1"/>
              <a:t>personalului</a:t>
            </a:r>
            <a:r>
              <a:rPr lang="en-US" dirty="0"/>
              <a:t> didactic (4,4)</a:t>
            </a:r>
            <a:r>
              <a:rPr lang="ro-RO" dirty="0"/>
              <a:t>;</a:t>
            </a:r>
            <a:endParaRPr lang="ru-RU" dirty="0"/>
          </a:p>
          <a:p>
            <a:pPr lvl="0">
              <a:spcBef>
                <a:spcPts val="0"/>
              </a:spcBef>
            </a:pPr>
            <a:r>
              <a:rPr lang="ro-RO" dirty="0"/>
              <a:t>orarului disciplinelor studiate (4,</a:t>
            </a:r>
            <a:r>
              <a:rPr lang="en-US" dirty="0"/>
              <a:t>5</a:t>
            </a:r>
            <a:r>
              <a:rPr lang="ro-RO" dirty="0"/>
              <a:t>)</a:t>
            </a:r>
            <a:r>
              <a:rPr lang="en-US" dirty="0"/>
              <a:t>.</a:t>
            </a:r>
          </a:p>
        </p:txBody>
      </p:sp>
    </p:spTree>
    <p:extLst>
      <p:ext uri="{BB962C8B-B14F-4D97-AF65-F5344CB8AC3E}">
        <p14:creationId xmlns:p14="http://schemas.microsoft.com/office/powerpoint/2010/main" val="2101059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11201400" cy="6019800"/>
          </a:xfrm>
        </p:spPr>
        <p:txBody>
          <a:bodyPr/>
          <a:lstStyle/>
          <a:p>
            <a:pPr marL="0" indent="0">
              <a:buNone/>
            </a:pPr>
            <a:r>
              <a:rPr lang="ro-RO" b="1" dirty="0"/>
              <a:t>Aprecierea facilităților existente la universitate scoate în evidență </a:t>
            </a:r>
            <a:r>
              <a:rPr lang="en-US" b="1" dirty="0"/>
              <a:t>un </a:t>
            </a:r>
            <a:r>
              <a:rPr lang="en-US" b="1" dirty="0" err="1"/>
              <a:t>șir</a:t>
            </a:r>
            <a:r>
              <a:rPr lang="en-US" b="1" dirty="0"/>
              <a:t> de </a:t>
            </a:r>
            <a:r>
              <a:rPr lang="en-US" b="1" dirty="0" err="1"/>
              <a:t>neajunsuri</a:t>
            </a:r>
            <a:r>
              <a:rPr lang="en-US" b="1" dirty="0"/>
              <a:t>, </a:t>
            </a:r>
            <a:r>
              <a:rPr lang="en-US" b="1" dirty="0" err="1"/>
              <a:t>menționate</a:t>
            </a:r>
            <a:r>
              <a:rPr lang="en-US" b="1" dirty="0"/>
              <a:t> de </a:t>
            </a:r>
            <a:r>
              <a:rPr lang="en-US" b="1" dirty="0" err="1"/>
              <a:t>către</a:t>
            </a:r>
            <a:r>
              <a:rPr lang="en-US" b="1" dirty="0"/>
              <a:t> </a:t>
            </a:r>
            <a:r>
              <a:rPr lang="en-US" b="1" dirty="0" err="1"/>
              <a:t>studenți</a:t>
            </a:r>
            <a:r>
              <a:rPr lang="en-US" b="1" dirty="0"/>
              <a:t> </a:t>
            </a:r>
            <a:r>
              <a:rPr lang="en-US" b="1" dirty="0" err="1"/>
              <a:t>în</a:t>
            </a:r>
            <a:r>
              <a:rPr lang="en-US" b="1" dirty="0"/>
              <a:t> </a:t>
            </a:r>
            <a:r>
              <a:rPr lang="en-US" b="1" dirty="0" err="1"/>
              <a:t>sugestii</a:t>
            </a:r>
            <a:r>
              <a:rPr lang="en-US" b="1" dirty="0"/>
              <a:t> </a:t>
            </a:r>
            <a:r>
              <a:rPr lang="en-US" b="1" dirty="0" err="1"/>
              <a:t>și</a:t>
            </a:r>
            <a:r>
              <a:rPr lang="en-US" b="1" dirty="0"/>
              <a:t> </a:t>
            </a:r>
            <a:r>
              <a:rPr lang="en-US" b="1" dirty="0" err="1"/>
              <a:t>propuneri</a:t>
            </a:r>
            <a:r>
              <a:rPr lang="ro-RO" b="1" dirty="0"/>
              <a:t>. Cele mai joase aprecieri</a:t>
            </a:r>
            <a:r>
              <a:rPr lang="en-US" b="1" dirty="0"/>
              <a:t> sunt date</a:t>
            </a:r>
            <a:r>
              <a:rPr lang="ro-RO" b="1" dirty="0"/>
              <a:t>:</a:t>
            </a:r>
            <a:endParaRPr lang="ru-RU" b="1" dirty="0"/>
          </a:p>
          <a:p>
            <a:pPr lvl="0"/>
            <a:r>
              <a:rPr lang="en-US" dirty="0" err="1">
                <a:effectLst/>
                <a:ea typeface="Calibri" panose="020F0502020204030204" pitchFamily="34" charset="0"/>
              </a:rPr>
              <a:t>condițiile</a:t>
            </a:r>
            <a:r>
              <a:rPr lang="en-US" dirty="0">
                <a:effectLst/>
                <a:ea typeface="Calibri" panose="020F0502020204030204" pitchFamily="34" charset="0"/>
              </a:rPr>
              <a:t> </a:t>
            </a:r>
            <a:r>
              <a:rPr lang="en-US" dirty="0" err="1">
                <a:effectLst/>
                <a:ea typeface="Calibri" panose="020F0502020204030204" pitchFamily="34" charset="0"/>
              </a:rPr>
              <a:t>igienico-sanitare</a:t>
            </a:r>
            <a:r>
              <a:rPr lang="en-US" dirty="0">
                <a:effectLst/>
                <a:ea typeface="Calibri" panose="020F0502020204030204" pitchFamily="34" charset="0"/>
              </a:rPr>
              <a:t> </a:t>
            </a:r>
            <a:r>
              <a:rPr lang="en-US" dirty="0" err="1">
                <a:effectLst/>
                <a:ea typeface="Calibri" panose="020F0502020204030204" pitchFamily="34" charset="0"/>
              </a:rPr>
              <a:t>existente</a:t>
            </a:r>
            <a:r>
              <a:rPr lang="en-US" dirty="0">
                <a:effectLst/>
                <a:ea typeface="Calibri" panose="020F0502020204030204" pitchFamily="34" charset="0"/>
              </a:rPr>
              <a:t> (3,5); </a:t>
            </a:r>
          </a:p>
          <a:p>
            <a:pPr lvl="0"/>
            <a:r>
              <a:rPr lang="en-US" dirty="0" err="1"/>
              <a:t>serviciilor</a:t>
            </a:r>
            <a:r>
              <a:rPr lang="en-US" dirty="0"/>
              <a:t> </a:t>
            </a:r>
            <a:r>
              <a:rPr lang="en-US" dirty="0" err="1"/>
              <a:t>medicale</a:t>
            </a:r>
            <a:r>
              <a:rPr lang="en-US" dirty="0"/>
              <a:t> </a:t>
            </a:r>
            <a:r>
              <a:rPr lang="en-US" dirty="0" err="1"/>
              <a:t>oferite</a:t>
            </a:r>
            <a:r>
              <a:rPr lang="en-US" dirty="0"/>
              <a:t> </a:t>
            </a:r>
            <a:r>
              <a:rPr lang="en-US" dirty="0" err="1"/>
              <a:t>în</a:t>
            </a:r>
            <a:r>
              <a:rPr lang="en-US" dirty="0"/>
              <a:t> </a:t>
            </a:r>
            <a:r>
              <a:rPr lang="en-US" dirty="0" err="1"/>
              <a:t>cadrul</a:t>
            </a:r>
            <a:r>
              <a:rPr lang="en-US" dirty="0"/>
              <a:t> </a:t>
            </a:r>
            <a:r>
              <a:rPr lang="en-US" dirty="0" err="1"/>
              <a:t>universităţii</a:t>
            </a:r>
            <a:r>
              <a:rPr lang="en-US" dirty="0"/>
              <a:t> (3,7).</a:t>
            </a:r>
            <a:endParaRPr lang="ru-RU" dirty="0"/>
          </a:p>
          <a:p>
            <a:pPr marL="0" indent="0">
              <a:buNone/>
            </a:pPr>
            <a:r>
              <a:rPr lang="en-US" dirty="0"/>
              <a:t> </a:t>
            </a:r>
            <a:r>
              <a:rPr lang="en-US" b="1" dirty="0" err="1"/>
              <a:t>Aprecieri</a:t>
            </a:r>
            <a:r>
              <a:rPr lang="en-US" b="1" dirty="0"/>
              <a:t> </a:t>
            </a:r>
            <a:r>
              <a:rPr lang="en-US" b="1" dirty="0" err="1"/>
              <a:t>înalte</a:t>
            </a:r>
            <a:r>
              <a:rPr lang="en-US" b="1" dirty="0"/>
              <a:t> </a:t>
            </a:r>
            <a:r>
              <a:rPr lang="en-US" b="1" dirty="0" err="1"/>
              <a:t>în</a:t>
            </a:r>
            <a:r>
              <a:rPr lang="en-US" b="1" dirty="0"/>
              <a:t> </a:t>
            </a:r>
            <a:r>
              <a:rPr lang="en-US" b="1" dirty="0" err="1"/>
              <a:t>cadrul</a:t>
            </a:r>
            <a:r>
              <a:rPr lang="en-US" b="1" dirty="0"/>
              <a:t> </a:t>
            </a:r>
            <a:r>
              <a:rPr lang="en-US" b="1" dirty="0" err="1"/>
              <a:t>evaluării</a:t>
            </a:r>
            <a:r>
              <a:rPr lang="en-US" b="1" dirty="0"/>
              <a:t> </a:t>
            </a:r>
            <a:r>
              <a:rPr lang="en-US" b="1" dirty="0" err="1"/>
              <a:t>bazei</a:t>
            </a:r>
            <a:r>
              <a:rPr lang="en-US" b="1" dirty="0"/>
              <a:t> material </a:t>
            </a:r>
            <a:r>
              <a:rPr lang="en-US" b="1" dirty="0" err="1"/>
              <a:t>sunt</a:t>
            </a:r>
            <a:r>
              <a:rPr lang="en-US" b="1" dirty="0"/>
              <a:t> date:</a:t>
            </a:r>
            <a:endParaRPr lang="ru-RU" b="1" dirty="0"/>
          </a:p>
          <a:p>
            <a:pPr lvl="0"/>
            <a:r>
              <a:rPr lang="en-US" dirty="0" err="1"/>
              <a:t>dotării</a:t>
            </a:r>
            <a:r>
              <a:rPr lang="en-US" dirty="0"/>
              <a:t> </a:t>
            </a:r>
            <a:r>
              <a:rPr lang="en-US" dirty="0" err="1"/>
              <a:t>și</a:t>
            </a:r>
            <a:r>
              <a:rPr lang="en-US" dirty="0"/>
              <a:t> </a:t>
            </a:r>
            <a:r>
              <a:rPr lang="en-US" dirty="0" err="1"/>
              <a:t>activității</a:t>
            </a:r>
            <a:r>
              <a:rPr lang="en-US" dirty="0"/>
              <a:t> </a:t>
            </a:r>
            <a:r>
              <a:rPr lang="en-US" dirty="0" err="1"/>
              <a:t>bibliotecilor</a:t>
            </a:r>
            <a:r>
              <a:rPr lang="en-US" dirty="0"/>
              <a:t> (4,4);</a:t>
            </a:r>
            <a:endParaRPr lang="ru-RU" dirty="0"/>
          </a:p>
          <a:p>
            <a:pPr lvl="0"/>
            <a:r>
              <a:rPr lang="fr-BE" dirty="0"/>
              <a:t>dotării sălilor de curs cu tehnologii informaționale (4,2);</a:t>
            </a:r>
            <a:endParaRPr lang="ru-RU" dirty="0"/>
          </a:p>
          <a:p>
            <a:pPr lvl="0"/>
            <a:r>
              <a:rPr lang="fr-BE" dirty="0"/>
              <a:t>Calității bazei materiale în general la universitate și facultate (4,2).</a:t>
            </a:r>
            <a:endParaRPr lang="ru-RU" dirty="0"/>
          </a:p>
        </p:txBody>
      </p:sp>
    </p:spTree>
    <p:extLst>
      <p:ext uri="{BB962C8B-B14F-4D97-AF65-F5344CB8AC3E}">
        <p14:creationId xmlns:p14="http://schemas.microsoft.com/office/powerpoint/2010/main" val="3583340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11125200" cy="6324600"/>
          </a:xfrm>
        </p:spPr>
        <p:txBody>
          <a:bodyPr/>
          <a:lstStyle/>
          <a:p>
            <a:pPr marL="0" indent="0">
              <a:buNone/>
            </a:pPr>
            <a:r>
              <a:rPr lang="ro-RO" dirty="0"/>
              <a:t>Evaluarea capacităților cadrelor didactice de a asigura succesul universitar și calitatea procesului educațional a menționat aprecieri înalte ale:</a:t>
            </a:r>
            <a:endParaRPr lang="ru-RU" dirty="0"/>
          </a:p>
          <a:p>
            <a:pPr lvl="0"/>
            <a:r>
              <a:rPr lang="ro-RO" dirty="0"/>
              <a:t>ţinutei lingvistice demne si adecvate stilului academic;</a:t>
            </a:r>
            <a:endParaRPr lang="ru-RU" dirty="0"/>
          </a:p>
          <a:p>
            <a:pPr lvl="0"/>
            <a:r>
              <a:rPr lang="ro-RO" dirty="0"/>
              <a:t>prezentării materialor eficiente pentru învățarea cursului: manuale, suport de curs, materiale pe suport electronic;</a:t>
            </a:r>
            <a:endParaRPr lang="ru-RU" dirty="0"/>
          </a:p>
          <a:p>
            <a:pPr lvl="0"/>
            <a:r>
              <a:rPr lang="ro-RO" dirty="0"/>
              <a:t>corespondenței dintre materialul predat și conţinutul curriculei / programei analitice;</a:t>
            </a:r>
            <a:endParaRPr lang="ru-RU" dirty="0"/>
          </a:p>
          <a:p>
            <a:pPr lvl="0"/>
            <a:r>
              <a:rPr lang="ro-RO" dirty="0"/>
              <a:t>punctualității, corectitudinii și tactului în raport cu studenții, </a:t>
            </a:r>
            <a:endParaRPr lang="ru-RU" dirty="0"/>
          </a:p>
          <a:p>
            <a:r>
              <a:rPr lang="ro-RO" dirty="0"/>
              <a:t>dar și altor capacități, media generală fiind de 4,</a:t>
            </a:r>
            <a:r>
              <a:rPr lang="en-US" dirty="0"/>
              <a:t>7</a:t>
            </a:r>
            <a:r>
              <a:rPr lang="ro-RO" dirty="0"/>
              <a:t>.</a:t>
            </a:r>
            <a:endParaRPr lang="en-US" dirty="0"/>
          </a:p>
        </p:txBody>
      </p:sp>
    </p:spTree>
    <p:extLst>
      <p:ext uri="{BB962C8B-B14F-4D97-AF65-F5344CB8AC3E}">
        <p14:creationId xmlns:p14="http://schemas.microsoft.com/office/powerpoint/2010/main" val="2010996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715962"/>
          </a:xfrm>
        </p:spPr>
        <p:txBody>
          <a:bodyPr/>
          <a:lstStyle/>
          <a:p>
            <a:r>
              <a:rPr lang="ro-RO" altLang="en-US" dirty="0"/>
              <a:t>Proiect de hotărîre</a:t>
            </a:r>
            <a:endParaRPr lang="fr-CA" altLang="en-US" dirty="0"/>
          </a:p>
        </p:txBody>
      </p:sp>
      <p:sp>
        <p:nvSpPr>
          <p:cNvPr id="7171" name="Espace réservé du contenu 2"/>
          <p:cNvSpPr>
            <a:spLocks noGrp="1"/>
          </p:cNvSpPr>
          <p:nvPr>
            <p:ph idx="1"/>
          </p:nvPr>
        </p:nvSpPr>
        <p:spPr>
          <a:xfrm>
            <a:off x="457200" y="1143001"/>
            <a:ext cx="11353800" cy="5333999"/>
          </a:xfrm>
        </p:spPr>
        <p:txBody>
          <a:bodyPr/>
          <a:lstStyle/>
          <a:p>
            <a:r>
              <a:rPr lang="ro-RO" altLang="en-US" sz="3600" dirty="0"/>
              <a:t>A </a:t>
            </a:r>
            <a:r>
              <a:rPr lang="en-US" altLang="en-US" sz="3600" dirty="0" err="1"/>
              <a:t>lua</a:t>
            </a:r>
            <a:r>
              <a:rPr lang="en-US" altLang="en-US" sz="3600" dirty="0"/>
              <a:t> act de</a:t>
            </a:r>
            <a:r>
              <a:rPr lang="ro-RO" altLang="en-US" sz="3600" dirty="0"/>
              <a:t> rezultatele S</a:t>
            </a:r>
            <a:r>
              <a:rPr lang="ro-RO" sz="3600" dirty="0"/>
              <a:t>ondajului anonim al opiniei studenților </a:t>
            </a:r>
            <a:r>
              <a:rPr lang="ro-RO" sz="3600" b="1" dirty="0"/>
              <a:t>„A</a:t>
            </a:r>
            <a:r>
              <a:rPr lang="en-US" sz="3600" b="1" dirty="0" err="1"/>
              <a:t>sigurarea</a:t>
            </a:r>
            <a:r>
              <a:rPr lang="en-US" sz="3600" b="1" dirty="0"/>
              <a:t> </a:t>
            </a:r>
            <a:r>
              <a:rPr lang="en-US" sz="3600" b="1" dirty="0" err="1"/>
              <a:t>calității</a:t>
            </a:r>
            <a:r>
              <a:rPr lang="en-US" sz="3600" b="1" dirty="0"/>
              <a:t> </a:t>
            </a:r>
            <a:r>
              <a:rPr lang="en-US" sz="3600" b="1" dirty="0" err="1"/>
              <a:t>studiilor</a:t>
            </a:r>
            <a:r>
              <a:rPr lang="en-US" sz="3600" b="1" dirty="0"/>
              <a:t> </a:t>
            </a:r>
            <a:r>
              <a:rPr lang="en-US" sz="3600" b="1" dirty="0" err="1"/>
              <a:t>univ</a:t>
            </a:r>
            <a:r>
              <a:rPr lang="ro-RO" sz="3600" b="1" dirty="0"/>
              <a:t>e</a:t>
            </a:r>
            <a:r>
              <a:rPr lang="en-US" sz="3600" b="1" dirty="0" err="1"/>
              <a:t>rsitare</a:t>
            </a:r>
            <a:r>
              <a:rPr lang="en-US" sz="3600" b="1" dirty="0"/>
              <a:t> la </a:t>
            </a:r>
            <a:r>
              <a:rPr lang="ro-RO" sz="3600" b="1" dirty="0"/>
              <a:t>ULIM</a:t>
            </a:r>
            <a:r>
              <a:rPr lang="en-US" sz="3600" b="1" dirty="0"/>
              <a:t> </a:t>
            </a:r>
            <a:r>
              <a:rPr lang="en-US" sz="3600" b="1" dirty="0" err="1"/>
              <a:t>în</a:t>
            </a:r>
            <a:r>
              <a:rPr lang="en-US" sz="3600" b="1" dirty="0"/>
              <a:t> </a:t>
            </a:r>
            <a:r>
              <a:rPr lang="en-US" sz="3600" b="1" dirty="0" err="1"/>
              <a:t>contextul</a:t>
            </a:r>
            <a:r>
              <a:rPr lang="en-US" sz="3600" b="1" dirty="0"/>
              <a:t> </a:t>
            </a:r>
            <a:r>
              <a:rPr lang="en-US" sz="3600" b="1" dirty="0" err="1"/>
              <a:t>exigențelor</a:t>
            </a:r>
            <a:r>
              <a:rPr lang="en-US" sz="3600" b="1" dirty="0"/>
              <a:t> </a:t>
            </a:r>
            <a:r>
              <a:rPr lang="en-US" sz="3600" b="1" dirty="0" err="1"/>
              <a:t>europene</a:t>
            </a:r>
            <a:r>
              <a:rPr lang="ro-RO" sz="3600" b="1" dirty="0"/>
              <a:t>” - 202</a:t>
            </a:r>
            <a:r>
              <a:rPr lang="en-US" sz="3600" b="1" dirty="0"/>
              <a:t>3</a:t>
            </a:r>
            <a:r>
              <a:rPr lang="fr-CA" altLang="en-US" sz="3600" b="1" dirty="0"/>
              <a:t>. </a:t>
            </a:r>
          </a:p>
          <a:p>
            <a:r>
              <a:rPr lang="ro-RO" sz="3600" dirty="0"/>
              <a:t>A analiza rezultatele în ședințele comisiilor pentru asigurarea calității, catedrelor și consiliilor facultăți</a:t>
            </a:r>
            <a:r>
              <a:rPr lang="en-US" sz="3600" dirty="0"/>
              <a:t>lor</a:t>
            </a:r>
            <a:r>
              <a:rPr lang="ro-RO" sz="3600" dirty="0"/>
              <a:t>, elaborând măsuri curente şi globale de îmbunătăţire a calităţii activităţii educaționale.</a:t>
            </a:r>
          </a:p>
          <a:p>
            <a:endParaRPr lang="fr-CA"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Eșantion implicat</a:t>
            </a:r>
            <a:endParaRPr lang="ru-RU"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367410500"/>
              </p:ext>
            </p:extLst>
          </p:nvPr>
        </p:nvGraphicFramePr>
        <p:xfrm>
          <a:off x="609600" y="1143000"/>
          <a:ext cx="11277600" cy="563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FB689F43-2028-4E30-AEE7-925BB8DBB846}"/>
              </a:ext>
            </a:extLst>
          </p:cNvPr>
          <p:cNvGraphicFramePr>
            <a:graphicFrameLocks noGrp="1"/>
          </p:cNvGraphicFramePr>
          <p:nvPr>
            <p:extLst>
              <p:ext uri="{D42A27DB-BD31-4B8C-83A1-F6EECF244321}">
                <p14:modId xmlns:p14="http://schemas.microsoft.com/office/powerpoint/2010/main" val="156985399"/>
              </p:ext>
            </p:extLst>
          </p:nvPr>
        </p:nvGraphicFramePr>
        <p:xfrm>
          <a:off x="381000" y="1371600"/>
          <a:ext cx="11506204" cy="5320798"/>
        </p:xfrm>
        <a:graphic>
          <a:graphicData uri="http://schemas.openxmlformats.org/drawingml/2006/table">
            <a:tbl>
              <a:tblPr>
                <a:tableStyleId>{5C22544A-7EE6-4342-B048-85BDC9FD1C3A}</a:tableStyleId>
              </a:tblPr>
              <a:tblGrid>
                <a:gridCol w="1044273">
                  <a:extLst>
                    <a:ext uri="{9D8B030D-6E8A-4147-A177-3AD203B41FA5}">
                      <a16:colId xmlns:a16="http://schemas.microsoft.com/office/drawing/2014/main" val="1017426899"/>
                    </a:ext>
                  </a:extLst>
                </a:gridCol>
                <a:gridCol w="745909">
                  <a:extLst>
                    <a:ext uri="{9D8B030D-6E8A-4147-A177-3AD203B41FA5}">
                      <a16:colId xmlns:a16="http://schemas.microsoft.com/office/drawing/2014/main" val="302601876"/>
                    </a:ext>
                  </a:extLst>
                </a:gridCol>
                <a:gridCol w="969682">
                  <a:extLst>
                    <a:ext uri="{9D8B030D-6E8A-4147-A177-3AD203B41FA5}">
                      <a16:colId xmlns:a16="http://schemas.microsoft.com/office/drawing/2014/main" val="2252244298"/>
                    </a:ext>
                  </a:extLst>
                </a:gridCol>
                <a:gridCol w="671318">
                  <a:extLst>
                    <a:ext uri="{9D8B030D-6E8A-4147-A177-3AD203B41FA5}">
                      <a16:colId xmlns:a16="http://schemas.microsoft.com/office/drawing/2014/main" val="26891849"/>
                    </a:ext>
                  </a:extLst>
                </a:gridCol>
                <a:gridCol w="820500">
                  <a:extLst>
                    <a:ext uri="{9D8B030D-6E8A-4147-A177-3AD203B41FA5}">
                      <a16:colId xmlns:a16="http://schemas.microsoft.com/office/drawing/2014/main" val="1328374162"/>
                    </a:ext>
                  </a:extLst>
                </a:gridCol>
                <a:gridCol w="630984">
                  <a:extLst>
                    <a:ext uri="{9D8B030D-6E8A-4147-A177-3AD203B41FA5}">
                      <a16:colId xmlns:a16="http://schemas.microsoft.com/office/drawing/2014/main" val="3506223496"/>
                    </a:ext>
                  </a:extLst>
                </a:gridCol>
                <a:gridCol w="877818">
                  <a:extLst>
                    <a:ext uri="{9D8B030D-6E8A-4147-A177-3AD203B41FA5}">
                      <a16:colId xmlns:a16="http://schemas.microsoft.com/office/drawing/2014/main" val="4278096419"/>
                    </a:ext>
                  </a:extLst>
                </a:gridCol>
                <a:gridCol w="718215">
                  <a:extLst>
                    <a:ext uri="{9D8B030D-6E8A-4147-A177-3AD203B41FA5}">
                      <a16:colId xmlns:a16="http://schemas.microsoft.com/office/drawing/2014/main" val="1670336555"/>
                    </a:ext>
                  </a:extLst>
                </a:gridCol>
                <a:gridCol w="718215">
                  <a:extLst>
                    <a:ext uri="{9D8B030D-6E8A-4147-A177-3AD203B41FA5}">
                      <a16:colId xmlns:a16="http://schemas.microsoft.com/office/drawing/2014/main" val="903981526"/>
                    </a:ext>
                  </a:extLst>
                </a:gridCol>
                <a:gridCol w="718215">
                  <a:extLst>
                    <a:ext uri="{9D8B030D-6E8A-4147-A177-3AD203B41FA5}">
                      <a16:colId xmlns:a16="http://schemas.microsoft.com/office/drawing/2014/main" val="1116125948"/>
                    </a:ext>
                  </a:extLst>
                </a:gridCol>
                <a:gridCol w="718215">
                  <a:extLst>
                    <a:ext uri="{9D8B030D-6E8A-4147-A177-3AD203B41FA5}">
                      <a16:colId xmlns:a16="http://schemas.microsoft.com/office/drawing/2014/main" val="1141553246"/>
                    </a:ext>
                  </a:extLst>
                </a:gridCol>
                <a:gridCol w="718215">
                  <a:extLst>
                    <a:ext uri="{9D8B030D-6E8A-4147-A177-3AD203B41FA5}">
                      <a16:colId xmlns:a16="http://schemas.microsoft.com/office/drawing/2014/main" val="2825570197"/>
                    </a:ext>
                  </a:extLst>
                </a:gridCol>
                <a:gridCol w="718215">
                  <a:extLst>
                    <a:ext uri="{9D8B030D-6E8A-4147-A177-3AD203B41FA5}">
                      <a16:colId xmlns:a16="http://schemas.microsoft.com/office/drawing/2014/main" val="1067177855"/>
                    </a:ext>
                  </a:extLst>
                </a:gridCol>
                <a:gridCol w="718215">
                  <a:extLst>
                    <a:ext uri="{9D8B030D-6E8A-4147-A177-3AD203B41FA5}">
                      <a16:colId xmlns:a16="http://schemas.microsoft.com/office/drawing/2014/main" val="3472794259"/>
                    </a:ext>
                  </a:extLst>
                </a:gridCol>
                <a:gridCol w="718215">
                  <a:extLst>
                    <a:ext uri="{9D8B030D-6E8A-4147-A177-3AD203B41FA5}">
                      <a16:colId xmlns:a16="http://schemas.microsoft.com/office/drawing/2014/main" val="2651347932"/>
                    </a:ext>
                  </a:extLst>
                </a:gridCol>
              </a:tblGrid>
              <a:tr h="769576">
                <a:tc>
                  <a:txBody>
                    <a:bodyPr/>
                    <a:lstStyle/>
                    <a:p>
                      <a:pPr>
                        <a:lnSpc>
                          <a:spcPct val="115000"/>
                        </a:lnSpc>
                      </a:pPr>
                      <a:endParaRPr lang="en-US" sz="2000">
                        <a:effectLst/>
                        <a:latin typeface="Calibri" panose="020F0502020204030204" pitchFamily="34" charset="0"/>
                        <a:cs typeface="Times New Roman" panose="02020603050405020304" pitchFamily="18" charset="0"/>
                      </a:endParaRPr>
                    </a:p>
                  </a:txBody>
                  <a:tcPr marL="8255" marR="8255" marT="8255" marB="0"/>
                </a:tc>
                <a:tc gridSpan="4">
                  <a:txBody>
                    <a:bodyPr/>
                    <a:lstStyle/>
                    <a:p>
                      <a:pPr marL="0" marR="0" algn="ctr">
                        <a:lnSpc>
                          <a:spcPct val="115000"/>
                        </a:lnSpc>
                        <a:spcBef>
                          <a:spcPts val="0"/>
                        </a:spcBef>
                        <a:spcAft>
                          <a:spcPts val="0"/>
                        </a:spcAft>
                      </a:pPr>
                      <a:r>
                        <a:rPr lang="en-US" sz="2400" dirty="0" err="1">
                          <a:effectLst/>
                        </a:rPr>
                        <a:t>a.u</a:t>
                      </a:r>
                      <a:r>
                        <a:rPr lang="en-US" sz="2400" dirty="0">
                          <a:effectLst/>
                        </a:rPr>
                        <a:t>. 2019-2020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2400">
                          <a:effectLst/>
                        </a:rPr>
                        <a:t>a.u</a:t>
                      </a:r>
                      <a:r>
                        <a:rPr lang="ro-RO" sz="2400">
                          <a:effectLst/>
                        </a:rPr>
                        <a:t>.</a:t>
                      </a:r>
                      <a:r>
                        <a:rPr lang="en-US" sz="2400">
                          <a:effectLst/>
                        </a:rPr>
                        <a:t>2020-2021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2400" dirty="0" err="1">
                          <a:effectLst/>
                        </a:rPr>
                        <a:t>a.u</a:t>
                      </a:r>
                      <a:r>
                        <a:rPr lang="ro-RO" sz="2400" dirty="0">
                          <a:effectLst/>
                        </a:rPr>
                        <a:t>.</a:t>
                      </a:r>
                      <a:r>
                        <a:rPr lang="en-US" sz="2400" dirty="0">
                          <a:effectLst/>
                        </a:rPr>
                        <a:t>2021-2022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a.u.2022-2023</a:t>
                      </a:r>
                    </a:p>
                  </a:txBody>
                  <a:tcPr marL="0" marR="0" marT="0" marB="0"/>
                </a:tc>
                <a:tc rowSpan="2" hMerge="1">
                  <a:txBody>
                    <a:bodyPr/>
                    <a:lstStyle/>
                    <a:p>
                      <a:pPr marL="0" marR="0" algn="ctr">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17014505"/>
                  </a:ext>
                </a:extLst>
              </a:tr>
              <a:tr h="707006">
                <a:tc>
                  <a:txBody>
                    <a:bodyPr/>
                    <a:lstStyle/>
                    <a:p>
                      <a:pPr marL="0" marR="0" algn="just">
                        <a:lnSpc>
                          <a:spcPct val="115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err="1">
                          <a:effectLst/>
                        </a:rPr>
                        <a:t>Chestionarul</a:t>
                      </a:r>
                      <a:r>
                        <a:rPr lang="en-US" sz="2000" dirty="0">
                          <a:effectLst/>
                        </a:rPr>
                        <a: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gridSpan="2" v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vMerge="1">
                  <a:txBody>
                    <a:bodyPr/>
                    <a:lstStyle/>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49984825"/>
                  </a:ext>
                </a:extLst>
              </a:tr>
              <a:tr h="497657">
                <a:tc>
                  <a:txBody>
                    <a:bodyPr/>
                    <a:lstStyle/>
                    <a:p>
                      <a:pPr marL="0" marR="0" algn="just">
                        <a:lnSpc>
                          <a:spcPct val="115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Nr.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dirty="0">
                          <a:effectLst/>
                        </a:rPr>
                        <a:t>Nr.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dirty="0">
                          <a:effectLst/>
                        </a:rPr>
                        <a:t>Nr.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36341530"/>
                  </a:ext>
                </a:extLst>
              </a:tr>
              <a:tr h="400757">
                <a:tc>
                  <a:txBody>
                    <a:bodyPr/>
                    <a:lstStyle/>
                    <a:p>
                      <a:pPr marL="0" marR="0" algn="just">
                        <a:lnSpc>
                          <a:spcPct val="115000"/>
                        </a:lnSpc>
                        <a:spcBef>
                          <a:spcPts val="0"/>
                        </a:spcBef>
                        <a:spcAft>
                          <a:spcPts val="0"/>
                        </a:spcAft>
                      </a:pPr>
                      <a:r>
                        <a:rPr lang="en-US" sz="2400">
                          <a:effectLst/>
                        </a:rPr>
                        <a:t>Drept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7,</a:t>
                      </a:r>
                      <a:r>
                        <a:rPr lang="ru-RU"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15,7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dirty="0">
                          <a:solidFill>
                            <a:schemeClr val="tx1"/>
                          </a:solidFill>
                          <a:effectLst/>
                          <a:latin typeface="+mj-lt"/>
                        </a:rPr>
                        <a:t>51</a:t>
                      </a:r>
                    </a:p>
                  </a:txBody>
                  <a:tcPr marL="9525" marR="9525" marT="9525" marB="0"/>
                </a:tc>
                <a:tc>
                  <a:txBody>
                    <a:bodyPr/>
                    <a:lstStyle/>
                    <a:p>
                      <a:pPr algn="ctr" fontAlgn="t"/>
                      <a:r>
                        <a:rPr lang="en-US" sz="2400" b="1" i="0" u="none" strike="noStrike" dirty="0">
                          <a:solidFill>
                            <a:schemeClr val="tx1"/>
                          </a:solidFill>
                          <a:effectLst/>
                          <a:latin typeface="+mj-lt"/>
                        </a:rPr>
                        <a:t>11.7</a:t>
                      </a:r>
                    </a:p>
                  </a:txBody>
                  <a:tcPr marL="9525" marR="9525" marT="9525" marB="0"/>
                </a:tc>
                <a:extLst>
                  <a:ext uri="{0D108BD9-81ED-4DB2-BD59-A6C34878D82A}">
                    <a16:rowId xmlns:a16="http://schemas.microsoft.com/office/drawing/2014/main" val="454900926"/>
                  </a:ext>
                </a:extLst>
              </a:tr>
              <a:tr h="508423">
                <a:tc>
                  <a:txBody>
                    <a:bodyPr/>
                    <a:lstStyle/>
                    <a:p>
                      <a:pPr marL="0" marR="0" algn="just">
                        <a:lnSpc>
                          <a:spcPct val="115000"/>
                        </a:lnSpc>
                        <a:spcBef>
                          <a:spcPts val="0"/>
                        </a:spcBef>
                        <a:spcAft>
                          <a:spcPts val="0"/>
                        </a:spcAft>
                      </a:pPr>
                      <a:r>
                        <a:rPr lang="en-US" sz="2400">
                          <a:effectLst/>
                        </a:rPr>
                        <a:t>ȘE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11</a:t>
                      </a:r>
                      <a:r>
                        <a:rPr lang="ru-RU"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22,</a:t>
                      </a:r>
                      <a:r>
                        <a:rPr lang="ru-RU" sz="24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19,3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dirty="0">
                          <a:solidFill>
                            <a:schemeClr val="tx1"/>
                          </a:solidFill>
                          <a:effectLst/>
                          <a:latin typeface="+mj-lt"/>
                        </a:rPr>
                        <a:t>90</a:t>
                      </a:r>
                    </a:p>
                  </a:txBody>
                  <a:tcPr marL="9525" marR="9525" marT="9525" marB="0"/>
                </a:tc>
                <a:tc>
                  <a:txBody>
                    <a:bodyPr/>
                    <a:lstStyle/>
                    <a:p>
                      <a:pPr algn="ctr" fontAlgn="t"/>
                      <a:r>
                        <a:rPr lang="en-US" sz="2400" b="1" i="0" u="none" strike="noStrike" dirty="0">
                          <a:solidFill>
                            <a:schemeClr val="tx1"/>
                          </a:solidFill>
                          <a:effectLst/>
                          <a:latin typeface="+mj-lt"/>
                        </a:rPr>
                        <a:t>20.7</a:t>
                      </a:r>
                    </a:p>
                  </a:txBody>
                  <a:tcPr marL="9525" marR="9525" marT="9525" marB="0"/>
                </a:tc>
                <a:extLst>
                  <a:ext uri="{0D108BD9-81ED-4DB2-BD59-A6C34878D82A}">
                    <a16:rowId xmlns:a16="http://schemas.microsoft.com/office/drawing/2014/main" val="3262657504"/>
                  </a:ext>
                </a:extLst>
              </a:tr>
              <a:tr h="400757">
                <a:tc>
                  <a:txBody>
                    <a:bodyPr/>
                    <a:lstStyle/>
                    <a:p>
                      <a:pPr marL="0" marR="0" algn="just">
                        <a:lnSpc>
                          <a:spcPct val="115000"/>
                        </a:lnSpc>
                        <a:spcBef>
                          <a:spcPts val="0"/>
                        </a:spcBef>
                        <a:spcAft>
                          <a:spcPts val="0"/>
                        </a:spcAft>
                      </a:pPr>
                      <a:r>
                        <a:rPr lang="ro-RO" sz="2400">
                          <a:effectLst/>
                        </a:rPr>
                        <a:t>BM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u-RU" sz="2400">
                          <a:effectLst/>
                        </a:rPr>
                        <a:t>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a:t>
                      </a:r>
                      <a:r>
                        <a:rPr lang="ru-RU" sz="2400">
                          <a:effectLst/>
                        </a:rPr>
                        <a:t>8</a:t>
                      </a:r>
                      <a:r>
                        <a:rPr lang="en-US" sz="2400">
                          <a:effectLst/>
                        </a:rPr>
                        <a:t>,</a:t>
                      </a:r>
                      <a:r>
                        <a:rPr lang="ru-RU" sz="24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28,2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dirty="0">
                          <a:solidFill>
                            <a:schemeClr val="tx1"/>
                          </a:solidFill>
                          <a:effectLst/>
                          <a:latin typeface="+mj-lt"/>
                        </a:rPr>
                        <a:t>49</a:t>
                      </a:r>
                    </a:p>
                  </a:txBody>
                  <a:tcPr marL="9525" marR="9525" marT="9525" marB="0"/>
                </a:tc>
                <a:tc>
                  <a:txBody>
                    <a:bodyPr/>
                    <a:lstStyle/>
                    <a:p>
                      <a:pPr algn="ctr" fontAlgn="t"/>
                      <a:r>
                        <a:rPr lang="en-US" sz="2400" b="1" i="0" u="none" strike="noStrike" dirty="0">
                          <a:solidFill>
                            <a:schemeClr val="tx1"/>
                          </a:solidFill>
                          <a:effectLst/>
                          <a:latin typeface="+mj-lt"/>
                        </a:rPr>
                        <a:t>11.3</a:t>
                      </a:r>
                    </a:p>
                  </a:txBody>
                  <a:tcPr marL="9525" marR="9525" marT="9525" marB="0"/>
                </a:tc>
                <a:extLst>
                  <a:ext uri="{0D108BD9-81ED-4DB2-BD59-A6C34878D82A}">
                    <a16:rowId xmlns:a16="http://schemas.microsoft.com/office/drawing/2014/main" val="4146224917"/>
                  </a:ext>
                </a:extLst>
              </a:tr>
              <a:tr h="400757">
                <a:tc>
                  <a:txBody>
                    <a:bodyPr/>
                    <a:lstStyle/>
                    <a:p>
                      <a:pPr marL="0" marR="0" algn="just">
                        <a:lnSpc>
                          <a:spcPct val="115000"/>
                        </a:lnSpc>
                        <a:spcBef>
                          <a:spcPts val="0"/>
                        </a:spcBef>
                        <a:spcAft>
                          <a:spcPts val="0"/>
                        </a:spcAft>
                      </a:pPr>
                      <a:r>
                        <a:rPr lang="ro-RO" sz="2400">
                          <a:effectLst/>
                        </a:rPr>
                        <a:t>Litere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a:t>
                      </a:r>
                      <a:r>
                        <a:rPr lang="ru-RU" sz="2400">
                          <a:effectLst/>
                        </a:rPr>
                        <a:t>4</a:t>
                      </a:r>
                      <a:r>
                        <a:rPr lang="en-US" sz="2400">
                          <a:effectLst/>
                        </a:rPr>
                        <a:t>,</a:t>
                      </a:r>
                      <a:r>
                        <a:rPr lang="ru-RU" sz="24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13,1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dirty="0">
                          <a:solidFill>
                            <a:schemeClr val="tx1"/>
                          </a:solidFill>
                          <a:effectLst/>
                          <a:latin typeface="+mj-lt"/>
                        </a:rPr>
                        <a:t>45</a:t>
                      </a:r>
                    </a:p>
                  </a:txBody>
                  <a:tcPr marL="9525" marR="9525" marT="9525" marB="0"/>
                </a:tc>
                <a:tc>
                  <a:txBody>
                    <a:bodyPr/>
                    <a:lstStyle/>
                    <a:p>
                      <a:pPr algn="ctr" fontAlgn="t"/>
                      <a:r>
                        <a:rPr lang="en-US" sz="2400" b="1" i="0" u="none" strike="noStrike" dirty="0">
                          <a:solidFill>
                            <a:schemeClr val="tx1"/>
                          </a:solidFill>
                          <a:effectLst/>
                          <a:latin typeface="+mj-lt"/>
                        </a:rPr>
                        <a:t>10.3</a:t>
                      </a:r>
                    </a:p>
                  </a:txBody>
                  <a:tcPr marL="9525" marR="9525" marT="9525" marB="0"/>
                </a:tc>
                <a:extLst>
                  <a:ext uri="{0D108BD9-81ED-4DB2-BD59-A6C34878D82A}">
                    <a16:rowId xmlns:a16="http://schemas.microsoft.com/office/drawing/2014/main" val="4187471925"/>
                  </a:ext>
                </a:extLst>
              </a:tr>
              <a:tr h="400757">
                <a:tc>
                  <a:txBody>
                    <a:bodyPr/>
                    <a:lstStyle/>
                    <a:p>
                      <a:pPr marL="0" marR="0" algn="just">
                        <a:lnSpc>
                          <a:spcPct val="115000"/>
                        </a:lnSpc>
                        <a:spcBef>
                          <a:spcPts val="0"/>
                        </a:spcBef>
                        <a:spcAft>
                          <a:spcPts val="0"/>
                        </a:spcAft>
                      </a:pPr>
                      <a:r>
                        <a:rPr lang="ro-RO" sz="2400">
                          <a:effectLst/>
                        </a:rPr>
                        <a:t>IID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5</a:t>
                      </a:r>
                      <a:r>
                        <a:rPr lang="ru-RU" sz="24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11,</a:t>
                      </a:r>
                      <a:r>
                        <a:rPr lang="ru-RU" sz="24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dirty="0">
                          <a:solidFill>
                            <a:schemeClr val="tx1"/>
                          </a:solidFill>
                          <a:effectLst/>
                          <a:latin typeface="+mj-lt"/>
                        </a:rPr>
                        <a:t>49</a:t>
                      </a:r>
                    </a:p>
                  </a:txBody>
                  <a:tcPr marL="9525" marR="9525" marT="9525" marB="0"/>
                </a:tc>
                <a:tc>
                  <a:txBody>
                    <a:bodyPr/>
                    <a:lstStyle/>
                    <a:p>
                      <a:pPr algn="ctr" fontAlgn="t"/>
                      <a:r>
                        <a:rPr lang="en-US" sz="2400" b="1" i="0" u="none" strike="noStrike" dirty="0">
                          <a:solidFill>
                            <a:schemeClr val="tx1"/>
                          </a:solidFill>
                          <a:effectLst/>
                          <a:latin typeface="+mj-lt"/>
                        </a:rPr>
                        <a:t>11.3</a:t>
                      </a:r>
                    </a:p>
                  </a:txBody>
                  <a:tcPr marL="9525" marR="9525" marT="9525" marB="0"/>
                </a:tc>
                <a:extLst>
                  <a:ext uri="{0D108BD9-81ED-4DB2-BD59-A6C34878D82A}">
                    <a16:rowId xmlns:a16="http://schemas.microsoft.com/office/drawing/2014/main" val="3367228090"/>
                  </a:ext>
                </a:extLst>
              </a:tr>
              <a:tr h="400757">
                <a:tc>
                  <a:txBody>
                    <a:bodyPr/>
                    <a:lstStyle/>
                    <a:p>
                      <a:pPr marL="0" marR="0" algn="just">
                        <a:lnSpc>
                          <a:spcPct val="115000"/>
                        </a:lnSpc>
                        <a:spcBef>
                          <a:spcPts val="0"/>
                        </a:spcBef>
                        <a:spcAft>
                          <a:spcPts val="0"/>
                        </a:spcAft>
                      </a:pPr>
                      <a:r>
                        <a:rPr lang="ro-RO" sz="2400">
                          <a:effectLst/>
                        </a:rPr>
                        <a:t>RIJȘP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6,</a:t>
                      </a:r>
                      <a:r>
                        <a:rPr lang="ru-RU" sz="24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a:solidFill>
                            <a:schemeClr val="tx1"/>
                          </a:solidFill>
                          <a:effectLst/>
                          <a:latin typeface="+mj-lt"/>
                        </a:rPr>
                        <a:t>29</a:t>
                      </a:r>
                    </a:p>
                  </a:txBody>
                  <a:tcPr marL="9525" marR="9525" marT="9525" marB="0"/>
                </a:tc>
                <a:tc>
                  <a:txBody>
                    <a:bodyPr/>
                    <a:lstStyle/>
                    <a:p>
                      <a:pPr algn="ctr" fontAlgn="t"/>
                      <a:r>
                        <a:rPr lang="en-US" sz="2400" b="1" i="0" u="none" strike="noStrike" dirty="0">
                          <a:solidFill>
                            <a:schemeClr val="tx1"/>
                          </a:solidFill>
                          <a:effectLst/>
                          <a:latin typeface="+mj-lt"/>
                        </a:rPr>
                        <a:t>6.7</a:t>
                      </a:r>
                    </a:p>
                  </a:txBody>
                  <a:tcPr marL="9525" marR="9525" marT="9525" marB="0"/>
                </a:tc>
                <a:extLst>
                  <a:ext uri="{0D108BD9-81ED-4DB2-BD59-A6C34878D82A}">
                    <a16:rowId xmlns:a16="http://schemas.microsoft.com/office/drawing/2014/main" val="2772346383"/>
                  </a:ext>
                </a:extLst>
              </a:tr>
              <a:tr h="400757">
                <a:tc>
                  <a:txBody>
                    <a:bodyPr/>
                    <a:lstStyle/>
                    <a:p>
                      <a:pPr marL="0" marR="0" algn="just">
                        <a:lnSpc>
                          <a:spcPct val="115000"/>
                        </a:lnSpc>
                        <a:spcBef>
                          <a:spcPts val="0"/>
                        </a:spcBef>
                        <a:spcAft>
                          <a:spcPts val="0"/>
                        </a:spcAft>
                      </a:pPr>
                      <a:r>
                        <a:rPr lang="ro-RO" sz="2400">
                          <a:effectLst/>
                        </a:rPr>
                        <a:t>ȘSE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9</a:t>
                      </a:r>
                      <a:r>
                        <a:rPr lang="ru-RU" sz="24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19,</a:t>
                      </a:r>
                      <a:r>
                        <a:rPr lang="ru-RU" sz="24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en-US" sz="2400">
                          <a:effectLst/>
                        </a:rPr>
                        <a:t>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en-US" sz="2400">
                          <a:effectLst/>
                        </a:rPr>
                        <a:t>31,8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116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a:effectLst/>
                        </a:rPr>
                        <a:t>30,8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a:solidFill>
                            <a:schemeClr val="tx1"/>
                          </a:solidFill>
                          <a:effectLst/>
                          <a:latin typeface="+mj-lt"/>
                        </a:rPr>
                        <a:t>122</a:t>
                      </a:r>
                    </a:p>
                  </a:txBody>
                  <a:tcPr marL="9525" marR="9525" marT="9525" marB="0"/>
                </a:tc>
                <a:tc>
                  <a:txBody>
                    <a:bodyPr/>
                    <a:lstStyle/>
                    <a:p>
                      <a:pPr algn="ctr" fontAlgn="t"/>
                      <a:r>
                        <a:rPr lang="en-US" sz="2400" b="1" i="0" u="none" strike="noStrike" dirty="0">
                          <a:solidFill>
                            <a:schemeClr val="tx1"/>
                          </a:solidFill>
                          <a:effectLst/>
                          <a:latin typeface="+mj-lt"/>
                        </a:rPr>
                        <a:t>28.0</a:t>
                      </a:r>
                    </a:p>
                  </a:txBody>
                  <a:tcPr marL="9525" marR="9525" marT="9525" marB="0"/>
                </a:tc>
                <a:extLst>
                  <a:ext uri="{0D108BD9-81ED-4DB2-BD59-A6C34878D82A}">
                    <a16:rowId xmlns:a16="http://schemas.microsoft.com/office/drawing/2014/main" val="4147617676"/>
                  </a:ext>
                </a:extLst>
              </a:tr>
              <a:tr h="400757">
                <a:tc>
                  <a:txBody>
                    <a:bodyPr/>
                    <a:lstStyle/>
                    <a:p>
                      <a:pPr marL="0" marR="0" algn="just">
                        <a:lnSpc>
                          <a:spcPct val="115000"/>
                        </a:lnSpc>
                        <a:spcBef>
                          <a:spcPts val="0"/>
                        </a:spcBef>
                        <a:spcAft>
                          <a:spcPts val="0"/>
                        </a:spcAft>
                      </a:pPr>
                      <a:r>
                        <a:rPr lang="en-US" sz="2400">
                          <a:effectLst/>
                        </a:rPr>
                        <a:t>T</a:t>
                      </a:r>
                      <a:r>
                        <a:rPr lang="ru-RU" sz="2400">
                          <a:effectLst/>
                        </a:rPr>
                        <a: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dirty="0">
                          <a:effectLst/>
                        </a:rPr>
                        <a:t>5</a:t>
                      </a:r>
                      <a:r>
                        <a:rPr lang="ru-RU" sz="2400" dirty="0">
                          <a:effectLst/>
                        </a:rPr>
                        <a:t>1</a:t>
                      </a:r>
                      <a:r>
                        <a:rPr lang="ro-RO" sz="24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u-RU" sz="2400" dirty="0">
                          <a:effectLst/>
                        </a:rPr>
                        <a:t>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tc>
                <a:tc>
                  <a:txBody>
                    <a:bodyPr/>
                    <a:lstStyle/>
                    <a:p>
                      <a:pPr marL="0" marR="0" algn="ctr">
                        <a:lnSpc>
                          <a:spcPct val="115000"/>
                        </a:lnSpc>
                        <a:spcBef>
                          <a:spcPts val="0"/>
                        </a:spcBef>
                        <a:spcAft>
                          <a:spcPts val="0"/>
                        </a:spcAft>
                      </a:pPr>
                      <a:r>
                        <a:rPr lang="ro-RO" sz="2400">
                          <a:effectLst/>
                        </a:rPr>
                        <a:t>274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u-RU" sz="24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15000"/>
                        </a:lnSpc>
                        <a:spcBef>
                          <a:spcPts val="0"/>
                        </a:spcBef>
                        <a:spcAft>
                          <a:spcPts val="0"/>
                        </a:spcAft>
                      </a:pPr>
                      <a:r>
                        <a:rPr lang="ro-RO" sz="2400">
                          <a:effectLst/>
                        </a:rPr>
                        <a:t>276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ro-RO" sz="24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386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250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2400" dirty="0">
                          <a:effectLst/>
                        </a:rPr>
                        <a:t>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t"/>
                      <a:r>
                        <a:rPr lang="en-US" sz="2400" b="1" i="0" u="none" strike="noStrike" dirty="0">
                          <a:solidFill>
                            <a:schemeClr val="tx1"/>
                          </a:solidFill>
                          <a:effectLst/>
                          <a:latin typeface="+mj-lt"/>
                        </a:rPr>
                        <a:t>435</a:t>
                      </a:r>
                    </a:p>
                  </a:txBody>
                  <a:tcPr marL="9525" marR="9525" marT="9525" marB="0"/>
                </a:tc>
                <a:tc>
                  <a:txBody>
                    <a:bodyPr/>
                    <a:lstStyle/>
                    <a:p>
                      <a:pPr algn="ctr" fontAlgn="t"/>
                      <a:r>
                        <a:rPr lang="en-US" sz="2400" b="1" i="0" u="none" strike="noStrike" dirty="0">
                          <a:solidFill>
                            <a:schemeClr val="tx1"/>
                          </a:solidFill>
                          <a:effectLst/>
                          <a:latin typeface="+mj-lt"/>
                        </a:rPr>
                        <a:t>100.0</a:t>
                      </a:r>
                    </a:p>
                  </a:txBody>
                  <a:tcPr marL="9525" marR="9525" marT="9525" marB="0"/>
                </a:tc>
                <a:extLst>
                  <a:ext uri="{0D108BD9-81ED-4DB2-BD59-A6C34878D82A}">
                    <a16:rowId xmlns:a16="http://schemas.microsoft.com/office/drawing/2014/main" val="2219255840"/>
                  </a:ext>
                </a:extLst>
              </a:tr>
            </a:tbl>
          </a:graphicData>
        </a:graphic>
      </p:graphicFrame>
    </p:spTree>
    <p:extLst>
      <p:ext uri="{BB962C8B-B14F-4D97-AF65-F5344CB8AC3E}">
        <p14:creationId xmlns:p14="http://schemas.microsoft.com/office/powerpoint/2010/main" val="16363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a:t>Participanți distribuiți pe ani de studii</a:t>
            </a:r>
            <a:endParaRPr lang="ru-RU" dirty="0"/>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1393731027"/>
              </p:ext>
            </p:extLst>
          </p:nvPr>
        </p:nvGraphicFramePr>
        <p:xfrm>
          <a:off x="609600" y="1600200"/>
          <a:ext cx="112776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25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972800" cy="792162"/>
          </a:xfrm>
        </p:spPr>
        <p:txBody>
          <a:bodyPr/>
          <a:lstStyle/>
          <a:p>
            <a:r>
              <a:rPr lang="ro-RO" dirty="0"/>
              <a:t>Ani de studiu</a:t>
            </a:r>
            <a:endParaRPr lang="ru-RU" dirty="0"/>
          </a:p>
        </p:txBody>
      </p:sp>
      <p:graphicFrame>
        <p:nvGraphicFramePr>
          <p:cNvPr id="3" name="Объект 2"/>
          <p:cNvGraphicFramePr>
            <a:graphicFrameLocks noGrp="1"/>
          </p:cNvGraphicFramePr>
          <p:nvPr>
            <p:ph sz="half" idx="2"/>
            <p:extLst>
              <p:ext uri="{D42A27DB-BD31-4B8C-83A1-F6EECF244321}">
                <p14:modId xmlns:p14="http://schemas.microsoft.com/office/powerpoint/2010/main" val="1096585954"/>
              </p:ext>
            </p:extLst>
          </p:nvPr>
        </p:nvGraphicFramePr>
        <p:xfrm>
          <a:off x="228600" y="1524000"/>
          <a:ext cx="11582400" cy="4579943"/>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1199870626"/>
                    </a:ext>
                  </a:extLst>
                </a:gridCol>
                <a:gridCol w="1295400">
                  <a:extLst>
                    <a:ext uri="{9D8B030D-6E8A-4147-A177-3AD203B41FA5}">
                      <a16:colId xmlns:a16="http://schemas.microsoft.com/office/drawing/2014/main" val="1296434237"/>
                    </a:ext>
                  </a:extLst>
                </a:gridCol>
                <a:gridCol w="1371600">
                  <a:extLst>
                    <a:ext uri="{9D8B030D-6E8A-4147-A177-3AD203B41FA5}">
                      <a16:colId xmlns:a16="http://schemas.microsoft.com/office/drawing/2014/main" val="3960836721"/>
                    </a:ext>
                  </a:extLst>
                </a:gridCol>
                <a:gridCol w="914400">
                  <a:extLst>
                    <a:ext uri="{9D8B030D-6E8A-4147-A177-3AD203B41FA5}">
                      <a16:colId xmlns:a16="http://schemas.microsoft.com/office/drawing/2014/main" val="705555024"/>
                    </a:ext>
                  </a:extLst>
                </a:gridCol>
                <a:gridCol w="1371600">
                  <a:extLst>
                    <a:ext uri="{9D8B030D-6E8A-4147-A177-3AD203B41FA5}">
                      <a16:colId xmlns:a16="http://schemas.microsoft.com/office/drawing/2014/main" val="1344776836"/>
                    </a:ext>
                  </a:extLst>
                </a:gridCol>
                <a:gridCol w="990600">
                  <a:extLst>
                    <a:ext uri="{9D8B030D-6E8A-4147-A177-3AD203B41FA5}">
                      <a16:colId xmlns:a16="http://schemas.microsoft.com/office/drawing/2014/main" val="3478000578"/>
                    </a:ext>
                  </a:extLst>
                </a:gridCol>
                <a:gridCol w="1447800">
                  <a:extLst>
                    <a:ext uri="{9D8B030D-6E8A-4147-A177-3AD203B41FA5}">
                      <a16:colId xmlns:a16="http://schemas.microsoft.com/office/drawing/2014/main" val="4091289866"/>
                    </a:ext>
                  </a:extLst>
                </a:gridCol>
                <a:gridCol w="838200">
                  <a:extLst>
                    <a:ext uri="{9D8B030D-6E8A-4147-A177-3AD203B41FA5}">
                      <a16:colId xmlns:a16="http://schemas.microsoft.com/office/drawing/2014/main" val="2384096437"/>
                    </a:ext>
                  </a:extLst>
                </a:gridCol>
                <a:gridCol w="1295400">
                  <a:extLst>
                    <a:ext uri="{9D8B030D-6E8A-4147-A177-3AD203B41FA5}">
                      <a16:colId xmlns:a16="http://schemas.microsoft.com/office/drawing/2014/main" val="1616490744"/>
                    </a:ext>
                  </a:extLst>
                </a:gridCol>
              </a:tblGrid>
              <a:tr h="931408">
                <a:tc>
                  <a:txBody>
                    <a:bodyPr/>
                    <a:lstStyle/>
                    <a:p>
                      <a:pPr marL="0" algn="ctr">
                        <a:lnSpc>
                          <a:spcPct val="115000"/>
                        </a:lnSpc>
                        <a:spcAft>
                          <a:spcPts val="0"/>
                        </a:spcAft>
                      </a:pPr>
                      <a:r>
                        <a:rPr lang="ru-RU" sz="2800" dirty="0">
                          <a:effectLst/>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en-US" sz="2800" dirty="0" err="1">
                          <a:effectLst/>
                        </a:rPr>
                        <a:t>a.u</a:t>
                      </a:r>
                      <a:r>
                        <a:rPr lang="en-US" sz="2800" dirty="0">
                          <a:effectLst/>
                        </a:rPr>
                        <a:t>. 2019-2020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ro-RO" sz="2800" dirty="0" err="1">
                          <a:effectLst/>
                        </a:rPr>
                        <a:t>a.u</a:t>
                      </a:r>
                      <a:r>
                        <a:rPr lang="ro-RO" sz="2800" dirty="0">
                          <a:effectLst/>
                        </a:rPr>
                        <a:t>. </a:t>
                      </a:r>
                      <a:r>
                        <a:rPr lang="en-US" sz="2800" dirty="0">
                          <a:effectLst/>
                        </a:rPr>
                        <a:t>2020-2021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o-RO" sz="2800" dirty="0">
                          <a:effectLst/>
                        </a:rPr>
                        <a:t>a.u. </a:t>
                      </a:r>
                      <a:r>
                        <a:rPr lang="en-US" sz="2800" dirty="0">
                          <a:effectLst/>
                        </a:rPr>
                        <a:t>2021-2022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algn="ctr">
                        <a:lnSpc>
                          <a:spcPct val="115000"/>
                        </a:lnSpc>
                        <a:spcAft>
                          <a:spcPts val="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o-RO" sz="2800" dirty="0">
                          <a:effectLst/>
                        </a:rPr>
                        <a:t>a.u. </a:t>
                      </a:r>
                      <a:r>
                        <a:rPr lang="en-US" sz="2800" dirty="0">
                          <a:effectLst/>
                        </a:rPr>
                        <a:t>2022-2023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algn="ctr">
                        <a:lnSpc>
                          <a:spcPct val="115000"/>
                        </a:lnSpc>
                        <a:spcAft>
                          <a:spcPts val="0"/>
                        </a:spcAft>
                      </a:pP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3854915"/>
                  </a:ext>
                </a:extLst>
              </a:tr>
              <a:tr h="697963">
                <a:tc>
                  <a:txBody>
                    <a:bodyPr/>
                    <a:lstStyle/>
                    <a:p>
                      <a:pPr marL="0" algn="ctr">
                        <a:lnSpc>
                          <a:spcPct val="115000"/>
                        </a:lnSpc>
                      </a:pPr>
                      <a:endParaRPr lang="ru-RU" sz="2800" dirty="0">
                        <a:effectLst/>
                        <a:latin typeface="Calibri" panose="020F0502020204030204" pitchFamily="34"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Nr.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7152757"/>
                  </a:ext>
                </a:extLst>
              </a:tr>
              <a:tr h="496157">
                <a:tc>
                  <a:txBody>
                    <a:bodyPr/>
                    <a:lstStyle/>
                    <a:p>
                      <a:pPr marL="0" algn="ctr">
                        <a:lnSpc>
                          <a:spcPct val="115000"/>
                        </a:lnSpc>
                        <a:spcAft>
                          <a:spcPts val="0"/>
                        </a:spcAft>
                      </a:pPr>
                      <a:r>
                        <a:rPr lang="ro-RO" sz="2800" dirty="0">
                          <a:effectLst/>
                        </a:rPr>
                        <a:t>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202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39,5%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118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42,8%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87</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22.3%</a:t>
                      </a:r>
                    </a:p>
                  </a:txBody>
                  <a:tcPr marL="9525" marR="9525" marT="9525" marB="0" anchor="ctr"/>
                </a:tc>
                <a:tc>
                  <a:txBody>
                    <a:bodyPr/>
                    <a:lstStyle/>
                    <a:p>
                      <a:pPr algn="ctr" fontAlgn="t"/>
                      <a:r>
                        <a:rPr lang="en-US" sz="2800" b="0" i="0" u="none" strike="noStrike" dirty="0">
                          <a:solidFill>
                            <a:schemeClr val="tx1"/>
                          </a:solidFill>
                          <a:effectLst/>
                          <a:latin typeface="+mj-lt"/>
                        </a:rPr>
                        <a:t>163</a:t>
                      </a:r>
                    </a:p>
                  </a:txBody>
                  <a:tcPr marL="9525" marR="9525" marT="9525" marB="0"/>
                </a:tc>
                <a:tc>
                  <a:txBody>
                    <a:bodyPr/>
                    <a:lstStyle/>
                    <a:p>
                      <a:pPr algn="ctr" fontAlgn="t"/>
                      <a:r>
                        <a:rPr lang="en-US" sz="2800" b="0" i="0" u="none" strike="noStrike" dirty="0">
                          <a:solidFill>
                            <a:schemeClr val="tx1"/>
                          </a:solidFill>
                          <a:effectLst/>
                          <a:latin typeface="+mj-lt"/>
                        </a:rPr>
                        <a:t>37.5%</a:t>
                      </a:r>
                    </a:p>
                  </a:txBody>
                  <a:tcPr marL="9525" marR="9525" marT="9525" marB="0"/>
                </a:tc>
                <a:extLst>
                  <a:ext uri="{0D108BD9-81ED-4DB2-BD59-A6C34878D82A}">
                    <a16:rowId xmlns:a16="http://schemas.microsoft.com/office/drawing/2014/main" val="3414860822"/>
                  </a:ext>
                </a:extLst>
              </a:tr>
              <a:tr h="462334">
                <a:tc>
                  <a:txBody>
                    <a:bodyPr/>
                    <a:lstStyle/>
                    <a:p>
                      <a:pPr marL="0" algn="ctr">
                        <a:lnSpc>
                          <a:spcPct val="115000"/>
                        </a:lnSpc>
                        <a:spcAft>
                          <a:spcPts val="0"/>
                        </a:spcAft>
                      </a:pPr>
                      <a:r>
                        <a:rPr lang="ro-RO" sz="2800" dirty="0">
                          <a:effectLst/>
                        </a:rPr>
                        <a:t>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183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35,8%</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86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31,2%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154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40.0%</a:t>
                      </a:r>
                    </a:p>
                  </a:txBody>
                  <a:tcPr marL="9525" marR="9525" marT="9525" marB="0" anchor="ctr"/>
                </a:tc>
                <a:tc>
                  <a:txBody>
                    <a:bodyPr/>
                    <a:lstStyle/>
                    <a:p>
                      <a:pPr algn="ctr" fontAlgn="t"/>
                      <a:r>
                        <a:rPr lang="en-US" sz="2800" b="0" i="0" u="none" strike="noStrike" dirty="0">
                          <a:solidFill>
                            <a:schemeClr val="tx1"/>
                          </a:solidFill>
                          <a:effectLst/>
                          <a:latin typeface="+mj-lt"/>
                        </a:rPr>
                        <a:t>116</a:t>
                      </a:r>
                    </a:p>
                  </a:txBody>
                  <a:tcPr marL="9525" marR="9525" marT="9525" marB="0"/>
                </a:tc>
                <a:tc>
                  <a:txBody>
                    <a:bodyPr/>
                    <a:lstStyle/>
                    <a:p>
                      <a:pPr algn="ctr" fontAlgn="t"/>
                      <a:r>
                        <a:rPr lang="en-US" sz="2800" b="0" i="0" u="none" strike="noStrike" dirty="0">
                          <a:solidFill>
                            <a:schemeClr val="tx1"/>
                          </a:solidFill>
                          <a:effectLst/>
                          <a:latin typeface="+mj-lt"/>
                        </a:rPr>
                        <a:t>26.7%</a:t>
                      </a:r>
                    </a:p>
                  </a:txBody>
                  <a:tcPr marL="9525" marR="9525" marT="9525" marB="0"/>
                </a:tc>
                <a:extLst>
                  <a:ext uri="{0D108BD9-81ED-4DB2-BD59-A6C34878D82A}">
                    <a16:rowId xmlns:a16="http://schemas.microsoft.com/office/drawing/2014/main" val="3465030666"/>
                  </a:ext>
                </a:extLst>
              </a:tr>
              <a:tr h="496157">
                <a:tc>
                  <a:txBody>
                    <a:bodyPr/>
                    <a:lstStyle/>
                    <a:p>
                      <a:pPr marL="0" algn="ctr">
                        <a:lnSpc>
                          <a:spcPct val="115000"/>
                        </a:lnSpc>
                        <a:spcAft>
                          <a:spcPts val="0"/>
                        </a:spcAft>
                      </a:pPr>
                      <a:r>
                        <a:rPr lang="ro-RO" sz="2800" dirty="0">
                          <a:effectLst/>
                        </a:rPr>
                        <a:t>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112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54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79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20.5%</a:t>
                      </a:r>
                    </a:p>
                  </a:txBody>
                  <a:tcPr marL="9525" marR="9525" marT="9525" marB="0" anchor="ctr"/>
                </a:tc>
                <a:tc>
                  <a:txBody>
                    <a:bodyPr/>
                    <a:lstStyle/>
                    <a:p>
                      <a:pPr algn="ctr" fontAlgn="t"/>
                      <a:r>
                        <a:rPr lang="en-US" sz="2800" b="0" i="0" u="none" strike="noStrike" dirty="0">
                          <a:solidFill>
                            <a:schemeClr val="tx1"/>
                          </a:solidFill>
                          <a:effectLst/>
                          <a:latin typeface="+mj-lt"/>
                        </a:rPr>
                        <a:t>97</a:t>
                      </a:r>
                    </a:p>
                  </a:txBody>
                  <a:tcPr marL="9525" marR="9525" marT="9525" marB="0"/>
                </a:tc>
                <a:tc>
                  <a:txBody>
                    <a:bodyPr/>
                    <a:lstStyle/>
                    <a:p>
                      <a:pPr algn="ctr" fontAlgn="t"/>
                      <a:r>
                        <a:rPr lang="en-US" sz="2800" b="0" i="0" u="none" strike="noStrike" dirty="0">
                          <a:solidFill>
                            <a:schemeClr val="tx1"/>
                          </a:solidFill>
                          <a:effectLst/>
                          <a:latin typeface="+mj-lt"/>
                        </a:rPr>
                        <a:t>22.3%</a:t>
                      </a:r>
                    </a:p>
                  </a:txBody>
                  <a:tcPr marL="9525" marR="9525" marT="9525" marB="0"/>
                </a:tc>
                <a:extLst>
                  <a:ext uri="{0D108BD9-81ED-4DB2-BD59-A6C34878D82A}">
                    <a16:rowId xmlns:a16="http://schemas.microsoft.com/office/drawing/2014/main" val="3199360429"/>
                  </a:ext>
                </a:extLst>
              </a:tr>
              <a:tr h="484729">
                <a:tc>
                  <a:txBody>
                    <a:bodyPr/>
                    <a:lstStyle/>
                    <a:p>
                      <a:pPr marL="0" algn="ctr">
                        <a:lnSpc>
                          <a:spcPct val="115000"/>
                        </a:lnSpc>
                        <a:spcAft>
                          <a:spcPts val="0"/>
                        </a:spcAft>
                      </a:pPr>
                      <a:r>
                        <a:rPr lang="ro-RO" sz="2800" dirty="0">
                          <a:effectLst/>
                        </a:rPr>
                        <a:t>4-5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14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6,4%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17.2%</a:t>
                      </a:r>
                    </a:p>
                  </a:txBody>
                  <a:tcPr marL="9525" marR="9525" marT="9525" marB="0" anchor="ctr"/>
                </a:tc>
                <a:tc>
                  <a:txBody>
                    <a:bodyPr/>
                    <a:lstStyle/>
                    <a:p>
                      <a:pPr algn="ctr" fontAlgn="t"/>
                      <a:r>
                        <a:rPr lang="en-US" sz="2800" b="0" i="0" u="none" strike="noStrike" dirty="0">
                          <a:solidFill>
                            <a:schemeClr val="tx1"/>
                          </a:solidFill>
                          <a:effectLst/>
                          <a:latin typeface="+mj-lt"/>
                        </a:rPr>
                        <a:t>31</a:t>
                      </a:r>
                    </a:p>
                  </a:txBody>
                  <a:tcPr marL="9525" marR="9525" marT="9525" marB="0"/>
                </a:tc>
                <a:tc>
                  <a:txBody>
                    <a:bodyPr/>
                    <a:lstStyle/>
                    <a:p>
                      <a:pPr algn="ctr" fontAlgn="t"/>
                      <a:r>
                        <a:rPr lang="en-US" sz="2800" b="0" i="0" u="none" strike="noStrike" dirty="0">
                          <a:solidFill>
                            <a:schemeClr val="tx1"/>
                          </a:solidFill>
                          <a:effectLst/>
                          <a:latin typeface="+mj-lt"/>
                        </a:rPr>
                        <a:t>7.1%</a:t>
                      </a:r>
                    </a:p>
                  </a:txBody>
                  <a:tcPr marL="9525" marR="9525" marT="9525" marB="0"/>
                </a:tc>
                <a:extLst>
                  <a:ext uri="{0D108BD9-81ED-4DB2-BD59-A6C34878D82A}">
                    <a16:rowId xmlns:a16="http://schemas.microsoft.com/office/drawing/2014/main" val="1326395452"/>
                  </a:ext>
                </a:extLst>
              </a:tr>
              <a:tr h="484729">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masterat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t"/>
                      <a:r>
                        <a:rPr lang="en-US" sz="2800" b="0" i="0" u="none" strike="noStrike" dirty="0">
                          <a:solidFill>
                            <a:schemeClr val="tx1"/>
                          </a:solidFill>
                          <a:effectLst/>
                          <a:latin typeface="+mj-lt"/>
                        </a:rPr>
                        <a:t>28</a:t>
                      </a:r>
                    </a:p>
                  </a:txBody>
                  <a:tcPr marL="9525" marR="9525" marT="9525" marB="0"/>
                </a:tc>
                <a:tc>
                  <a:txBody>
                    <a:bodyPr/>
                    <a:lstStyle/>
                    <a:p>
                      <a:pPr algn="ctr" fontAlgn="t"/>
                      <a:r>
                        <a:rPr lang="en-US" sz="2800" b="0" i="0" u="none" strike="noStrike" dirty="0">
                          <a:solidFill>
                            <a:schemeClr val="tx1"/>
                          </a:solidFill>
                          <a:effectLst/>
                          <a:latin typeface="+mj-lt"/>
                        </a:rPr>
                        <a:t>6.4%</a:t>
                      </a:r>
                    </a:p>
                  </a:txBody>
                  <a:tcPr marL="9525" marR="9525" marT="9525" marB="0"/>
                </a:tc>
                <a:extLst>
                  <a:ext uri="{0D108BD9-81ED-4DB2-BD59-A6C34878D82A}">
                    <a16:rowId xmlns:a16="http://schemas.microsoft.com/office/drawing/2014/main" val="2629756932"/>
                  </a:ext>
                </a:extLst>
              </a:tr>
              <a:tr h="496157">
                <a:tc>
                  <a:txBody>
                    <a:bodyPr/>
                    <a:lstStyle/>
                    <a:p>
                      <a:pPr marL="0" algn="ctr">
                        <a:lnSpc>
                          <a:spcPct val="115000"/>
                        </a:lnSpc>
                        <a:spcAft>
                          <a:spcPts val="0"/>
                        </a:spcAft>
                      </a:pPr>
                      <a:r>
                        <a:rPr lang="ru-RU" sz="2800" dirty="0">
                          <a:effectLst/>
                        </a:rPr>
                        <a:t>Total</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800" dirty="0">
                          <a:effectLst/>
                        </a:rPr>
                        <a:t>511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276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800" dirty="0">
                          <a:effectLst/>
                        </a:rPr>
                        <a:t>100,0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386</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rtl="0" fontAlgn="ctr"/>
                      <a:r>
                        <a:rPr lang="en-US" sz="28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t"/>
                      <a:r>
                        <a:rPr lang="en-US" sz="2800" b="0" i="0" u="none" strike="noStrike" dirty="0">
                          <a:solidFill>
                            <a:schemeClr val="tx1"/>
                          </a:solidFill>
                          <a:effectLst/>
                          <a:latin typeface="+mj-lt"/>
                        </a:rPr>
                        <a:t>435</a:t>
                      </a:r>
                    </a:p>
                  </a:txBody>
                  <a:tcPr marL="9525" marR="9525" marT="9525" marB="0"/>
                </a:tc>
                <a:tc>
                  <a:txBody>
                    <a:bodyPr/>
                    <a:lstStyle/>
                    <a:p>
                      <a:pPr algn="ctr" fontAlgn="t"/>
                      <a:r>
                        <a:rPr lang="en-US" sz="2800" b="0" i="0" u="none" strike="noStrike" dirty="0">
                          <a:solidFill>
                            <a:schemeClr val="tx1"/>
                          </a:solidFill>
                          <a:effectLst/>
                          <a:latin typeface="+mj-lt"/>
                        </a:rPr>
                        <a:t>100.0</a:t>
                      </a:r>
                    </a:p>
                  </a:txBody>
                  <a:tcPr marL="9525" marR="9525" marT="9525" marB="0"/>
                </a:tc>
                <a:extLst>
                  <a:ext uri="{0D108BD9-81ED-4DB2-BD59-A6C34878D82A}">
                    <a16:rowId xmlns:a16="http://schemas.microsoft.com/office/drawing/2014/main" val="3106365980"/>
                  </a:ext>
                </a:extLst>
              </a:tr>
            </a:tbl>
          </a:graphicData>
        </a:graphic>
      </p:graphicFrame>
    </p:spTree>
    <p:extLst>
      <p:ext uri="{BB962C8B-B14F-4D97-AF65-F5344CB8AC3E}">
        <p14:creationId xmlns:p14="http://schemas.microsoft.com/office/powerpoint/2010/main" val="1448111609"/>
      </p:ext>
    </p:extLst>
  </p:cSld>
  <p:clrMapOvr>
    <a:masterClrMapping/>
  </p:clrMapOvr>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3945</TotalTime>
  <Words>2137</Words>
  <Application>Microsoft Office PowerPoint</Application>
  <PresentationFormat>Widescreen</PresentationFormat>
  <Paragraphs>475</Paragraphs>
  <Slides>68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Arial</vt:lpstr>
      <vt:lpstr>Arial Narrow</vt:lpstr>
      <vt:lpstr>Calibri</vt:lpstr>
      <vt:lpstr>Times New Roman</vt:lpstr>
      <vt:lpstr>139</vt:lpstr>
      <vt:lpstr>1_139</vt:lpstr>
      <vt:lpstr>Studiu sociologic în baza sondajului de opinie a studenţilor privind calitatea proceselor universitare în anul universitar anul universitar 2022-2023 Aplicarea chestionarelor – 20.05-26.06.2023 </vt:lpstr>
      <vt:lpstr>PowerPoint Presentation</vt:lpstr>
      <vt:lpstr>PowerPoint Presentation</vt:lpstr>
      <vt:lpstr>Conținutul chestionarului este elaborat, discutat și aprobat în conformitate cu cîteva principii: </vt:lpstr>
      <vt:lpstr>PowerPoint Presentation</vt:lpstr>
      <vt:lpstr>Participare la Sondajul Anonim</vt:lpstr>
      <vt:lpstr>Eșantion implicat</vt:lpstr>
      <vt:lpstr>Participanți distribuiți pe ani de studii</vt:lpstr>
      <vt:lpstr>Ani de studiu</vt:lpstr>
      <vt:lpstr>Ciclul de studii universitare</vt:lpstr>
      <vt:lpstr>Rezultatele Chestionarului 1 - ”ASIGURAREA CALITĂȚII STUDIILOR UNIVERSITARE LA ULIM ÎN CONTEXTUL EXIGENȚELOR EUROPENE” </vt:lpstr>
      <vt:lpstr>Date generale: Eficiența serviciilor administrative</vt:lpstr>
      <vt:lpstr>Accesul și calitatea satisfacerii solicitărilor de către rectorat</vt:lpstr>
      <vt:lpstr>Accesul și calitatea satisfacerii solicitărilor de către Oficiul Suport Academic</vt:lpstr>
      <vt:lpstr>Accesul și calitatea satisfacerii solicitărilor de către decanat</vt:lpstr>
      <vt:lpstr>Accesul și calitatea satisfacerii solicitărilor de către catedra de profil</vt:lpstr>
      <vt:lpstr>Accesul și calitatea satisfacerii solicitărilor de către Secția Contracte studenți</vt:lpstr>
      <vt:lpstr>Accesul la informaţii utile cu privire la universitate (informaţiile de pe pagina web, facebook, anunţuri la aviziere)</vt:lpstr>
      <vt:lpstr>Eficienţa organizaţiilor studenţeşti şi a reprezentanţilor studenţilor</vt:lpstr>
      <vt:lpstr>Eficienţa serviciilor educaționale: date generale</vt:lpstr>
      <vt:lpstr>Informaţiile disponibile la începutul fiecărui semestru despre cursurile care vor fi urmate</vt:lpstr>
      <vt:lpstr>Informaţiile disponibile despre cursurile opţionale din care puteţi să alegeţi</vt:lpstr>
      <vt:lpstr>Sprijinul oferit din partea tutorilor - îndrumătorilor de grupă academică</vt:lpstr>
      <vt:lpstr>Calitatea pregătirii didactice şi ştiinţifice a personalului didactic de la facultate</vt:lpstr>
      <vt:lpstr>Facilitarea de către facultate a participării studenţilor la stagii de practică în domeniu</vt:lpstr>
      <vt:lpstr>Orarul disciplinelor studiate</vt:lpstr>
      <vt:lpstr>Servicii de consiliere, consultanță în carieră oferite studenţilor</vt:lpstr>
      <vt:lpstr>Sprijinul pentru mobilităţi internaţionale</vt:lpstr>
      <vt:lpstr>Oferirea în cadrul universităţii a oportunităţilor de a lua parte la activităţi extracurriculare (asociaţii, cercuri, diverse evenimente, etc.)</vt:lpstr>
      <vt:lpstr>Eficienţa facilităților existente. Date generale</vt:lpstr>
      <vt:lpstr>Condițiile igienico-sanitare existente</vt:lpstr>
      <vt:lpstr>Serviciile de foto-copiere existente</vt:lpstr>
      <vt:lpstr>Serviciile oferite la cantinele şi cafetăriile studenţeşti din cadrul ULIM (meniu, servire, program)</vt:lpstr>
      <vt:lpstr>Calitatea serviciilor medicale oferite în cadrul universităţii</vt:lpstr>
      <vt:lpstr>Posibilitatea de a obţine un loc de cazare în căminul studenţesc</vt:lpstr>
      <vt:lpstr>Calitatea condiţiilor de trai existente în căminul studenţesc – dacă beneficiați</vt:lpstr>
      <vt:lpstr>Facilităţi şi servicii oferite studenţilor cu dizabilităţi</vt:lpstr>
      <vt:lpstr>Baza materială</vt:lpstr>
      <vt:lpstr>Spaţiile dedicate activităţilor de învăţare (capacitatea spaţiilor, condiţii termice, acustice)</vt:lpstr>
      <vt:lpstr>Echipamentele disponibile pentru cursurile practice/laboratoare </vt:lpstr>
      <vt:lpstr>Dotarea bibliotecilor (diversitatea şi actualitatea publicaţiilor, numărul de exemplare, baze de date online)</vt:lpstr>
      <vt:lpstr>Dotarea sălilor de curs cu tehnologii informaționale</vt:lpstr>
      <vt:lpstr>Calitatea bazei materiale în general în universitate</vt:lpstr>
      <vt:lpstr>Calitatea bazei materiale șa facultate</vt:lpstr>
      <vt:lpstr>Calitatea relațiilor, suportul socio-emoțional</vt:lpstr>
      <vt:lpstr>Informare despre fenomenul hărțuirii sexuale</vt:lpstr>
      <vt:lpstr>Confruntarea fenomenului hărțuirii sexuale</vt:lpstr>
      <vt:lpstr>Calitatea relațiilor cu staff-ul academic </vt:lpstr>
      <vt:lpstr>Calitatea relațiilor cu colegii, alți studenți </vt:lpstr>
      <vt:lpstr>Aprecierea generală a atmosferei socio-emoționale de la ULIM </vt:lpstr>
      <vt:lpstr>Capacitățile cadrelor didactice de a asigura succesul universitar și calitatea procesului educațional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Concluzii</vt:lpstr>
      <vt:lpstr>PowerPoint Presentation</vt:lpstr>
      <vt:lpstr>PowerPoint Presentation</vt:lpstr>
      <vt:lpstr>Proiect de hotărîre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SONDAJULUI ANONIM AL  OPINIEI STUDENȚILOR „OPŢIUNI PENTRU ÎMBUNĂTĂŢIREA CALITĂŢII STUDIILOR LA ULIM” 2014</dc:title>
  <dc:creator>srusnac</dc:creator>
  <cp:lastModifiedBy>srusnac58@mail.ru</cp:lastModifiedBy>
  <cp:revision>212</cp:revision>
  <cp:lastPrinted>2018-05-03T18:38:29Z</cp:lastPrinted>
  <dcterms:created xsi:type="dcterms:W3CDTF">2014-10-26T09:02:09Z</dcterms:created>
  <dcterms:modified xsi:type="dcterms:W3CDTF">2023-06-28T00:14:09Z</dcterms:modified>
</cp:coreProperties>
</file>