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20" r:id="rId1"/>
  </p:sldMasterIdLst>
  <p:notesMasterIdLst>
    <p:notesMasterId r:id="rId28"/>
  </p:notesMasterIdLst>
  <p:handoutMasterIdLst>
    <p:handoutMasterId r:id="rId29"/>
  </p:handoutMasterIdLst>
  <p:sldIdLst>
    <p:sldId id="259" r:id="rId2"/>
    <p:sldId id="257" r:id="rId3"/>
    <p:sldId id="288" r:id="rId4"/>
    <p:sldId id="427" r:id="rId5"/>
    <p:sldId id="428" r:id="rId6"/>
    <p:sldId id="306" r:id="rId7"/>
    <p:sldId id="435" r:id="rId8"/>
    <p:sldId id="417" r:id="rId9"/>
    <p:sldId id="418" r:id="rId10"/>
    <p:sldId id="312" r:id="rId11"/>
    <p:sldId id="307" r:id="rId12"/>
    <p:sldId id="373" r:id="rId13"/>
    <p:sldId id="430" r:id="rId14"/>
    <p:sldId id="374" r:id="rId15"/>
    <p:sldId id="308" r:id="rId16"/>
    <p:sldId id="436" r:id="rId17"/>
    <p:sldId id="438" r:id="rId18"/>
    <p:sldId id="432" r:id="rId19"/>
    <p:sldId id="321" r:id="rId20"/>
    <p:sldId id="323" r:id="rId21"/>
    <p:sldId id="362" r:id="rId22"/>
    <p:sldId id="324" r:id="rId23"/>
    <p:sldId id="311" r:id="rId24"/>
    <p:sldId id="363" r:id="rId25"/>
    <p:sldId id="364" r:id="rId26"/>
    <p:sldId id="378" r:id="rId27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rofCol1" initials="P" lastIdx="2" clrIdx="0">
    <p:extLst>
      <p:ext uri="{19B8F6BF-5375-455C-9EA6-DF929625EA0E}">
        <p15:presenceInfo xmlns:p15="http://schemas.microsoft.com/office/powerpoint/2012/main" userId="ProfCol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23AD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23" autoAdjust="0"/>
  </p:normalViewPr>
  <p:slideViewPr>
    <p:cSldViewPr>
      <p:cViewPr varScale="1">
        <p:scale>
          <a:sx n="93" d="100"/>
          <a:sy n="93" d="100"/>
        </p:scale>
        <p:origin x="274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Date procesate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A.u.2020-2021</c:v>
                </c:pt>
                <c:pt idx="1">
                  <c:v>A.u.2021-2022</c:v>
                </c:pt>
                <c:pt idx="2">
                  <c:v>A.u.2022-2023</c:v>
                </c:pt>
                <c:pt idx="3">
                  <c:v>A.u.2023-2024</c:v>
                </c:pt>
                <c:pt idx="4">
                  <c:v>A.u2024-2025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324</c:v>
                </c:pt>
                <c:pt idx="1">
                  <c:v>1032</c:v>
                </c:pt>
                <c:pt idx="2">
                  <c:v>475</c:v>
                </c:pt>
                <c:pt idx="3">
                  <c:v>336</c:v>
                </c:pt>
                <c:pt idx="4">
                  <c:v>348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09-42F0-85AB-39D645E8D79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Baze de date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Лист1!$A$2:$A$6</c:f>
              <c:strCache>
                <c:ptCount val="5"/>
                <c:pt idx="0">
                  <c:v>A.u.2020-2021</c:v>
                </c:pt>
                <c:pt idx="1">
                  <c:v>A.u.2021-2022</c:v>
                </c:pt>
                <c:pt idx="2">
                  <c:v>A.u.2022-2023</c:v>
                </c:pt>
                <c:pt idx="3">
                  <c:v>A.u.2023-2024</c:v>
                </c:pt>
                <c:pt idx="4">
                  <c:v>A.u2024-2025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99</c:v>
                </c:pt>
                <c:pt idx="1">
                  <c:v>1025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E2-44DC-AB02-FF1548DE397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Chestionare online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Лист1!$A$2:$A$6</c:f>
              <c:strCache>
                <c:ptCount val="5"/>
                <c:pt idx="0">
                  <c:v>A.u.2020-2021</c:v>
                </c:pt>
                <c:pt idx="1">
                  <c:v>A.u.2021-2022</c:v>
                </c:pt>
                <c:pt idx="2">
                  <c:v>A.u.2022-2023</c:v>
                </c:pt>
                <c:pt idx="3">
                  <c:v>A.u.2023-2024</c:v>
                </c:pt>
                <c:pt idx="4">
                  <c:v>A.u2024-2025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225</c:v>
                </c:pt>
                <c:pt idx="1">
                  <c:v>107</c:v>
                </c:pt>
                <c:pt idx="2">
                  <c:v>475</c:v>
                </c:pt>
                <c:pt idx="3">
                  <c:v>336</c:v>
                </c:pt>
                <c:pt idx="4">
                  <c:v>348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9E2-44DC-AB02-FF1548DE39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99996928"/>
        <c:axId val="51531136"/>
      </c:barChart>
      <c:catAx>
        <c:axId val="199996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2700000" vert="horz"/>
          <a:lstStyle/>
          <a:p>
            <a:pPr>
              <a:defRPr/>
            </a:pPr>
            <a:endParaRPr lang="en-US"/>
          </a:p>
        </c:txPr>
        <c:crossAx val="51531136"/>
        <c:crosses val="autoZero"/>
        <c:auto val="1"/>
        <c:lblAlgn val="ctr"/>
        <c:lblOffset val="100"/>
        <c:noMultiLvlLbl val="0"/>
      </c:catAx>
      <c:valAx>
        <c:axId val="515311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9999692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Preocupări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Total angajați</c:v>
                </c:pt>
                <c:pt idx="1">
                  <c:v>Angajați, urmează studii de masterat</c:v>
                </c:pt>
                <c:pt idx="2">
                  <c:v>Nu sunt angajați, urmează stuii de masterat</c:v>
                </c:pt>
                <c:pt idx="3">
                  <c:v>Angajați, nu învață</c:v>
                </c:pt>
                <c:pt idx="4">
                  <c:v>Nu sunt angajați și nu învață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>
                  <c:v>0.871</c:v>
                </c:pt>
                <c:pt idx="1">
                  <c:v>0.748</c:v>
                </c:pt>
                <c:pt idx="2">
                  <c:v>9.2200000000000004E-2</c:v>
                </c:pt>
                <c:pt idx="3">
                  <c:v>0.113</c:v>
                </c:pt>
                <c:pt idx="4">
                  <c:v>2.7E-2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C4-4AEE-A33C-51D86CFD6B0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99996416"/>
        <c:axId val="219684864"/>
      </c:barChart>
      <c:catAx>
        <c:axId val="199996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219684864"/>
        <c:crosses val="autoZero"/>
        <c:auto val="1"/>
        <c:lblAlgn val="ctr"/>
        <c:lblOffset val="100"/>
        <c:noMultiLvlLbl val="0"/>
      </c:catAx>
      <c:valAx>
        <c:axId val="219684864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999964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125388845683814E-2"/>
          <c:y val="0.11955908704154908"/>
          <c:w val="0.97574922230863237"/>
          <c:h val="0.689791015284016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Foaie1!$B$1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Foaie1!$B$2:$B$3</c:f>
              <c:numCache>
                <c:formatCode>0.0%</c:formatCode>
                <c:ptCount val="2"/>
                <c:pt idx="0">
                  <c:v>0.39800000000000002</c:v>
                </c:pt>
                <c:pt idx="1">
                  <c:v>0.60199999999999998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3F-4755-A2BB-7777CB7D372B}"/>
            </c:ext>
          </c:extLst>
        </c:ser>
        <c:ser>
          <c:idx val="1"/>
          <c:order val="1"/>
          <c:tx>
            <c:strRef>
              <c:f>Foaie1!$C$1</c:f>
              <c:strCache>
                <c:ptCount val="1"/>
                <c:pt idx="0">
                  <c:v>2020-2021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Foaie1!$C$2:$C$3</c:f>
              <c:numCache>
                <c:formatCode>0.0%</c:formatCode>
                <c:ptCount val="2"/>
                <c:pt idx="0">
                  <c:v>0.44400000000000001</c:v>
                </c:pt>
                <c:pt idx="1">
                  <c:v>0.55600000000000005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D3F-4755-A2BB-7777CB7D372B}"/>
            </c:ext>
          </c:extLst>
        </c:ser>
        <c:ser>
          <c:idx val="2"/>
          <c:order val="2"/>
          <c:tx>
            <c:strRef>
              <c:f>Foaie1!$D$1</c:f>
              <c:strCache>
                <c:ptCount val="1"/>
                <c:pt idx="0">
                  <c:v>2021-2022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Foaie1!$D$2:$D$3</c:f>
              <c:numCache>
                <c:formatCode>0.0%</c:formatCode>
                <c:ptCount val="2"/>
                <c:pt idx="0">
                  <c:v>0.39900000000000002</c:v>
                </c:pt>
                <c:pt idx="1">
                  <c:v>0.60099999999999998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D3F-4755-A2BB-7777CB7D372B}"/>
            </c:ext>
          </c:extLst>
        </c:ser>
        <c:ser>
          <c:idx val="3"/>
          <c:order val="3"/>
          <c:tx>
            <c:strRef>
              <c:f>Foaie1!$E$1</c:f>
              <c:strCache>
                <c:ptCount val="1"/>
                <c:pt idx="0">
                  <c:v>2022-2023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Foaie1!$E$2:$E$3</c:f>
              <c:numCache>
                <c:formatCode>0.0%</c:formatCode>
                <c:ptCount val="2"/>
                <c:pt idx="0">
                  <c:v>0.53700000000000003</c:v>
                </c:pt>
                <c:pt idx="1">
                  <c:v>0.46300000000000002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D3F-4755-A2BB-7777CB7D372B}"/>
            </c:ext>
          </c:extLst>
        </c:ser>
        <c:ser>
          <c:idx val="4"/>
          <c:order val="4"/>
          <c:tx>
            <c:strRef>
              <c:f>Foaie1!$F$1</c:f>
              <c:strCache>
                <c:ptCount val="1"/>
                <c:pt idx="0">
                  <c:v>2023-2024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Foaie1!$F$2:$F$3</c:f>
              <c:numCache>
                <c:formatCode>0.0%</c:formatCode>
                <c:ptCount val="2"/>
                <c:pt idx="0">
                  <c:v>0.35499999999999998</c:v>
                </c:pt>
                <c:pt idx="1">
                  <c:v>0.64500000000000002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C9-4AB6-9034-C2AD2EEE098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39920128"/>
        <c:axId val="238848832"/>
      </c:barChart>
      <c:catAx>
        <c:axId val="23992012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38848832"/>
        <c:crosses val="autoZero"/>
        <c:auto val="1"/>
        <c:lblAlgn val="ctr"/>
        <c:lblOffset val="100"/>
        <c:noMultiLvlLbl val="0"/>
      </c:catAx>
      <c:valAx>
        <c:axId val="238848832"/>
        <c:scaling>
          <c:orientation val="minMax"/>
        </c:scaling>
        <c:delete val="1"/>
        <c:axPos val="l"/>
        <c:numFmt formatCode="0.0%" sourceLinked="1"/>
        <c:majorTickMark val="out"/>
        <c:minorTickMark val="none"/>
        <c:tickLblPos val="nextTo"/>
        <c:crossAx val="239920128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24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278874780439304E-2"/>
          <c:y val="0.17961183283555177"/>
          <c:w val="0.97544225043912136"/>
          <c:h val="0.617926001928785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1.8416638526924977E-3"/>
                  <c:y val="1.05465432156283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1AA-4450-833D-6D8572D857F1}"/>
                </c:ext>
              </c:extLst>
            </c:dLbl>
            <c:dLbl>
              <c:idx val="2"/>
              <c:layout>
                <c:manualLayout>
                  <c:x val="-7.0576072524249523E-4"/>
                  <c:y val="-1.98275460432722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1AA-4450-833D-6D8572D857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0.59299999999999997</c:v>
                </c:pt>
                <c:pt idx="1">
                  <c:v>0.27500000000000002</c:v>
                </c:pt>
                <c:pt idx="2">
                  <c:v>0.13200000000000001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AA-4450-833D-6D8572D857F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2020-2021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1291460330788219E-3"/>
                  <c:y val="-4.6634603323647653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D77-4DD1-A800-9A13DE8F63AD}"/>
                </c:ext>
              </c:extLst>
            </c:dLbl>
            <c:dLbl>
              <c:idx val="1"/>
              <c:layout>
                <c:manualLayout>
                  <c:x val="-1.0389921687055249E-3"/>
                  <c:y val="-3.7316642236884072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D77-4DD1-A800-9A13DE8F63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Лист1!$C$2:$C$4</c:f>
              <c:numCache>
                <c:formatCode>0.0%</c:formatCode>
                <c:ptCount val="3"/>
                <c:pt idx="0">
                  <c:v>0.33500000000000002</c:v>
                </c:pt>
                <c:pt idx="1">
                  <c:v>0.27800000000000002</c:v>
                </c:pt>
                <c:pt idx="2">
                  <c:v>0.38700000000000001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AA-4450-833D-6D8572D857F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2021-2022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1162613436763208E-3"/>
                  <c:y val="8.67389764664180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D77-4DD1-A800-9A13DE8F63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Лист1!$D$2:$D$4</c:f>
              <c:numCache>
                <c:formatCode>0.0%</c:formatCode>
                <c:ptCount val="3"/>
                <c:pt idx="0">
                  <c:v>0.83699999999999997</c:v>
                </c:pt>
                <c:pt idx="1">
                  <c:v>9.2999999999999999E-2</c:v>
                </c:pt>
                <c:pt idx="2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77-4DD1-A800-9A13DE8F63AD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2022-2023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invertIfNegative val="0"/>
          <c:dLbls>
            <c:dLbl>
              <c:idx val="1"/>
              <c:layout>
                <c:manualLayout>
                  <c:x val="5.6457301653941106E-3"/>
                  <c:y val="8.53399801455752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EF3-41E1-B155-A08DB2B4F10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Лист1!$E$2:$E$4</c:f>
              <c:numCache>
                <c:formatCode>0.0%</c:formatCode>
                <c:ptCount val="3"/>
                <c:pt idx="0">
                  <c:v>0.52</c:v>
                </c:pt>
                <c:pt idx="1">
                  <c:v>0.28000000000000003</c:v>
                </c:pt>
                <c:pt idx="2">
                  <c:v>0.19900000000000001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EF3-41E1-B155-A08DB2B4F107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2023-2024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Лист1!$F$2:$F$4</c:f>
              <c:numCache>
                <c:formatCode>0.0%</c:formatCode>
                <c:ptCount val="3"/>
                <c:pt idx="0">
                  <c:v>0.432</c:v>
                </c:pt>
                <c:pt idx="1">
                  <c:v>0.216</c:v>
                </c:pt>
                <c:pt idx="2">
                  <c:v>0.35199999999999998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43-4A07-879C-0B3F3152D75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25757696"/>
        <c:axId val="49123840"/>
      </c:barChart>
      <c:catAx>
        <c:axId val="225757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en-US"/>
          </a:p>
        </c:txPr>
        <c:crossAx val="49123840"/>
        <c:crosses val="autoZero"/>
        <c:auto val="1"/>
        <c:lblAlgn val="ctr"/>
        <c:lblOffset val="100"/>
        <c:noMultiLvlLbl val="0"/>
      </c:catAx>
      <c:valAx>
        <c:axId val="49123840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225757696"/>
        <c:crosses val="autoZero"/>
        <c:crossBetween val="between"/>
      </c:valAx>
    </c:plotArea>
    <c:legend>
      <c:legendPos val="t"/>
      <c:overlay val="0"/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o-RO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Dificultăți întîmpinate în procesul de angajare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42555673841125652"/>
          <c:y val="0.16785687377470829"/>
          <c:w val="0.55098725766438783"/>
          <c:h val="0.7220445681946582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Lipsa experienței practice</c:v>
                </c:pt>
                <c:pt idx="1">
                  <c:v>Nepotrivirea studii-piata muncii</c:v>
                </c:pt>
                <c:pt idx="2">
                  <c:v>Competitia ridicata</c:v>
                </c:pt>
                <c:pt idx="3">
                  <c:v>Lipsa abilitatilor la interviu</c:v>
                </c:pt>
                <c:pt idx="4">
                  <c:v>Informatii limitate despre joburi</c:v>
                </c:pt>
                <c:pt idx="5">
                  <c:v>Asteptatri salariale nerealiste</c:v>
                </c:pt>
                <c:pt idx="6">
                  <c:v>Mobilitate redusa</c:v>
                </c:pt>
              </c:strCache>
            </c:strRef>
          </c:cat>
          <c:val>
            <c:numRef>
              <c:f>Лист1!$B$2:$B$8</c:f>
              <c:numCache>
                <c:formatCode>0%</c:formatCode>
                <c:ptCount val="7"/>
                <c:pt idx="0" formatCode="0.00%">
                  <c:v>0.68</c:v>
                </c:pt>
                <c:pt idx="1">
                  <c:v>0.52</c:v>
                </c:pt>
                <c:pt idx="2">
                  <c:v>0.47</c:v>
                </c:pt>
                <c:pt idx="3">
                  <c:v>0.39</c:v>
                </c:pt>
                <c:pt idx="4">
                  <c:v>0.33</c:v>
                </c:pt>
                <c:pt idx="5">
                  <c:v>0.28000000000000003</c:v>
                </c:pt>
                <c:pt idx="6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78-4116-844B-8131E712B9A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Procente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Lipsa experienței practice</c:v>
                </c:pt>
                <c:pt idx="1">
                  <c:v>Nepotrivirea studii-piata muncii</c:v>
                </c:pt>
                <c:pt idx="2">
                  <c:v>Competitia ridicata</c:v>
                </c:pt>
                <c:pt idx="3">
                  <c:v>Lipsa abilitatilor la interviu</c:v>
                </c:pt>
                <c:pt idx="4">
                  <c:v>Informatii limitate despre joburi</c:v>
                </c:pt>
                <c:pt idx="5">
                  <c:v>Asteptatri salariale nerealiste</c:v>
                </c:pt>
                <c:pt idx="6">
                  <c:v>Mobilitate redusa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1-3078-4116-844B-8131E712B9A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Lipsa experienței practice</c:v>
                </c:pt>
                <c:pt idx="1">
                  <c:v>Nepotrivirea studii-piata muncii</c:v>
                </c:pt>
                <c:pt idx="2">
                  <c:v>Competitia ridicata</c:v>
                </c:pt>
                <c:pt idx="3">
                  <c:v>Lipsa abilitatilor la interviu</c:v>
                </c:pt>
                <c:pt idx="4">
                  <c:v>Informatii limitate despre joburi</c:v>
                </c:pt>
                <c:pt idx="5">
                  <c:v>Asteptatri salariale nerealiste</c:v>
                </c:pt>
                <c:pt idx="6">
                  <c:v>Mobilitate redusa</c:v>
                </c:pt>
              </c:strCache>
            </c:strRef>
          </c:cat>
          <c:val>
            <c:numRef>
              <c:f>Лист1!$D$2:$D$8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2-3078-4116-844B-8131E712B9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31395880"/>
        <c:axId val="731394440"/>
      </c:barChart>
      <c:catAx>
        <c:axId val="7313958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1394440"/>
        <c:crosses val="autoZero"/>
        <c:auto val="1"/>
        <c:lblAlgn val="ctr"/>
        <c:lblOffset val="100"/>
        <c:noMultiLvlLbl val="0"/>
      </c:catAx>
      <c:valAx>
        <c:axId val="73139444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731395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Frequency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4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9F5-4185-9AA6-083EA3249C40}"/>
              </c:ext>
            </c:extLst>
          </c:dPt>
          <c:dPt>
            <c:idx val="1"/>
            <c:bubble3D val="0"/>
            <c:spPr>
              <a:solidFill>
                <a:schemeClr val="accent1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9F5-4185-9AA6-083EA3249C40}"/>
              </c:ext>
            </c:extLst>
          </c:dPt>
          <c:dPt>
            <c:idx val="2"/>
            <c:bubble3D val="0"/>
            <c:spPr>
              <a:solidFill>
                <a:schemeClr val="accent1">
                  <a:shade val="82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A8D-439A-92F4-5534B243B322}"/>
              </c:ext>
            </c:extLst>
          </c:dPt>
          <c:dPt>
            <c:idx val="3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9F5-4185-9AA6-083EA3249C40}"/>
              </c:ext>
            </c:extLst>
          </c:dPt>
          <c:dPt>
            <c:idx val="4"/>
            <c:bubble3D val="0"/>
            <c:spPr>
              <a:solidFill>
                <a:schemeClr val="accent1">
                  <a:tint val="83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A8D-439A-92F4-5534B243B322}"/>
              </c:ext>
            </c:extLst>
          </c:dPt>
          <c:dPt>
            <c:idx val="5"/>
            <c:bubble3D val="0"/>
            <c:spPr>
              <a:solidFill>
                <a:schemeClr val="accent1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9F5-4185-9AA6-083EA3249C40}"/>
              </c:ext>
            </c:extLst>
          </c:dPt>
          <c:dPt>
            <c:idx val="6"/>
            <c:bubble3D val="0"/>
            <c:spPr>
              <a:solidFill>
                <a:schemeClr val="accent1">
                  <a:tint val="4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9F5-4185-9AA6-083EA3249C4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FȘSE</c:v>
                </c:pt>
                <c:pt idx="1">
                  <c:v>FBM</c:v>
                </c:pt>
                <c:pt idx="2">
                  <c:v>FD</c:v>
                </c:pt>
                <c:pt idx="3">
                  <c:v>FIID</c:v>
                </c:pt>
                <c:pt idx="4">
                  <c:v>FLS</c:v>
                </c:pt>
                <c:pt idx="5">
                  <c:v>FRIJ</c:v>
                </c:pt>
                <c:pt idx="6">
                  <c:v>FȘE</c:v>
                </c:pt>
              </c:strCache>
            </c:strRef>
          </c:cat>
          <c:val>
            <c:numRef>
              <c:f>Sheet1!$B$2:$B$8</c:f>
              <c:numCache>
                <c:formatCode>###0</c:formatCode>
                <c:ptCount val="7"/>
                <c:pt idx="0">
                  <c:v>172</c:v>
                </c:pt>
                <c:pt idx="1">
                  <c:v>19</c:v>
                </c:pt>
                <c:pt idx="2">
                  <c:v>113</c:v>
                </c:pt>
                <c:pt idx="3">
                  <c:v>17</c:v>
                </c:pt>
                <c:pt idx="4">
                  <c:v>20</c:v>
                </c:pt>
                <c:pt idx="5">
                  <c:v>28</c:v>
                </c:pt>
                <c:pt idx="6">
                  <c:v>133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8D-439A-92F4-5534B243B322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BM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2020-2021</c:v>
                </c:pt>
                <c:pt idx="1">
                  <c:v>2021-2022</c:v>
                </c:pt>
                <c:pt idx="2">
                  <c:v>2022-2023</c:v>
                </c:pt>
                <c:pt idx="3">
                  <c:v>2023-2024</c:v>
                </c:pt>
                <c:pt idx="4">
                  <c:v>2024-2025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40</c:v>
                </c:pt>
                <c:pt idx="1">
                  <c:v>68</c:v>
                </c:pt>
                <c:pt idx="2">
                  <c:v>39</c:v>
                </c:pt>
                <c:pt idx="3">
                  <c:v>12</c:v>
                </c:pt>
                <c:pt idx="4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07-4F1C-B1E8-26AD27F46AA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LS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6.18060807450223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E07-4F1C-B1E8-26AD27F46AAC}"/>
                </c:ext>
              </c:extLst>
            </c:dLbl>
            <c:dLbl>
              <c:idx val="6"/>
              <c:layout>
                <c:manualLayout>
                  <c:x val="-2.1099277443983105E-3"/>
                  <c:y val="-1.10110628733559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E07-4F1C-B1E8-26AD27F46AA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2020-2021</c:v>
                </c:pt>
                <c:pt idx="1">
                  <c:v>2021-2022</c:v>
                </c:pt>
                <c:pt idx="2">
                  <c:v>2022-2023</c:v>
                </c:pt>
                <c:pt idx="3">
                  <c:v>2023-2024</c:v>
                </c:pt>
                <c:pt idx="4">
                  <c:v>2024-2025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24</c:v>
                </c:pt>
                <c:pt idx="1">
                  <c:v>124</c:v>
                </c:pt>
                <c:pt idx="2">
                  <c:v>43</c:v>
                </c:pt>
                <c:pt idx="3">
                  <c:v>3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E07-4F1C-B1E8-26AD27F46AA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Drept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2020-2021</c:v>
                </c:pt>
                <c:pt idx="1">
                  <c:v>2021-2022</c:v>
                </c:pt>
                <c:pt idx="2">
                  <c:v>2022-2023</c:v>
                </c:pt>
                <c:pt idx="3">
                  <c:v>2023-2024</c:v>
                </c:pt>
                <c:pt idx="4">
                  <c:v>2024-2025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39</c:v>
                </c:pt>
                <c:pt idx="1">
                  <c:v>175</c:v>
                </c:pt>
                <c:pt idx="2">
                  <c:v>113</c:v>
                </c:pt>
                <c:pt idx="3">
                  <c:v>42</c:v>
                </c:pt>
                <c:pt idx="4">
                  <c:v>113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E07-4F1C-B1E8-26AD27F46AAC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IID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2020-2021</c:v>
                </c:pt>
                <c:pt idx="1">
                  <c:v>2021-2022</c:v>
                </c:pt>
                <c:pt idx="2">
                  <c:v>2022-2023</c:v>
                </c:pt>
                <c:pt idx="3">
                  <c:v>2023-2024</c:v>
                </c:pt>
                <c:pt idx="4">
                  <c:v>2024-2025</c:v>
                </c:pt>
              </c:strCache>
            </c:str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22</c:v>
                </c:pt>
                <c:pt idx="1">
                  <c:v>45</c:v>
                </c:pt>
                <c:pt idx="2">
                  <c:v>33</c:v>
                </c:pt>
                <c:pt idx="3">
                  <c:v>9</c:v>
                </c:pt>
                <c:pt idx="4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E07-4F1C-B1E8-26AD27F46AAC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RISPJ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2020-2021</c:v>
                </c:pt>
                <c:pt idx="1">
                  <c:v>2021-2022</c:v>
                </c:pt>
                <c:pt idx="2">
                  <c:v>2022-2023</c:v>
                </c:pt>
                <c:pt idx="3">
                  <c:v>2023-2024</c:v>
                </c:pt>
                <c:pt idx="4">
                  <c:v>2024-2025</c:v>
                </c:pt>
              </c:strCache>
            </c:strRef>
          </c:cat>
          <c:val>
            <c:numRef>
              <c:f>Лист1!$F$2:$F$6</c:f>
              <c:numCache>
                <c:formatCode>General</c:formatCode>
                <c:ptCount val="5"/>
                <c:pt idx="0">
                  <c:v>8</c:v>
                </c:pt>
                <c:pt idx="1">
                  <c:v>2</c:v>
                </c:pt>
                <c:pt idx="2">
                  <c:v>40</c:v>
                </c:pt>
                <c:pt idx="3">
                  <c:v>8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E07-4F1C-B1E8-26AD27F46AAC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ȘE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2020-2021</c:v>
                </c:pt>
                <c:pt idx="1">
                  <c:v>2021-2022</c:v>
                </c:pt>
                <c:pt idx="2">
                  <c:v>2022-2023</c:v>
                </c:pt>
                <c:pt idx="3">
                  <c:v>2023-2024</c:v>
                </c:pt>
                <c:pt idx="4">
                  <c:v>2024-2025</c:v>
                </c:pt>
              </c:strCache>
            </c:strRef>
          </c:cat>
          <c:val>
            <c:numRef>
              <c:f>Лист1!$G$2:$G$6</c:f>
              <c:numCache>
                <c:formatCode>General</c:formatCode>
                <c:ptCount val="5"/>
                <c:pt idx="0">
                  <c:v>92</c:v>
                </c:pt>
                <c:pt idx="1">
                  <c:v>181</c:v>
                </c:pt>
                <c:pt idx="2">
                  <c:v>88</c:v>
                </c:pt>
                <c:pt idx="3">
                  <c:v>147</c:v>
                </c:pt>
                <c:pt idx="4">
                  <c:v>133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E07-4F1C-B1E8-26AD27F46AAC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ȘSE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3.73088987198267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E07-4F1C-B1E8-26AD27F46AA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2020-2021</c:v>
                </c:pt>
                <c:pt idx="1">
                  <c:v>2021-2022</c:v>
                </c:pt>
                <c:pt idx="2">
                  <c:v>2022-2023</c:v>
                </c:pt>
                <c:pt idx="3">
                  <c:v>2023-2024</c:v>
                </c:pt>
                <c:pt idx="4">
                  <c:v>2024-2025</c:v>
                </c:pt>
              </c:strCache>
            </c:strRef>
          </c:cat>
          <c:val>
            <c:numRef>
              <c:f>Лист1!$H$2:$H$6</c:f>
              <c:numCache>
                <c:formatCode>General</c:formatCode>
                <c:ptCount val="5"/>
                <c:pt idx="0">
                  <c:v>99</c:v>
                </c:pt>
                <c:pt idx="1">
                  <c:v>522</c:v>
                </c:pt>
                <c:pt idx="2">
                  <c:v>119</c:v>
                </c:pt>
                <c:pt idx="3">
                  <c:v>123</c:v>
                </c:pt>
                <c:pt idx="4">
                  <c:v>172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E07-4F1C-B1E8-26AD27F46AA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99997440"/>
        <c:axId val="173448512"/>
      </c:barChart>
      <c:catAx>
        <c:axId val="199997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3448512"/>
        <c:crosses val="autoZero"/>
        <c:auto val="1"/>
        <c:lblAlgn val="ctr"/>
        <c:lblOffset val="100"/>
        <c:noMultiLvlLbl val="0"/>
      </c:catAx>
      <c:valAx>
        <c:axId val="1734485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99997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Licență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6"/>
              <c:layout>
                <c:manualLayout>
                  <c:x val="-8.4875562720133283E-17"/>
                  <c:y val="-3.36723919307338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1AE-41C4-A56E-E4E217357E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BM</c:v>
                </c:pt>
                <c:pt idx="1">
                  <c:v>LS</c:v>
                </c:pt>
                <c:pt idx="2">
                  <c:v>FD</c:v>
                </c:pt>
                <c:pt idx="3">
                  <c:v>RIJ</c:v>
                </c:pt>
                <c:pt idx="4">
                  <c:v>IID</c:v>
                </c:pt>
                <c:pt idx="5">
                  <c:v>ȘE</c:v>
                </c:pt>
                <c:pt idx="6">
                  <c:v>FȘSE</c:v>
                </c:pt>
                <c:pt idx="7">
                  <c:v>Total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35.18</c:v>
                </c:pt>
                <c:pt idx="1">
                  <c:v>28.57</c:v>
                </c:pt>
                <c:pt idx="2">
                  <c:v>53.67</c:v>
                </c:pt>
                <c:pt idx="3">
                  <c:v>41.17</c:v>
                </c:pt>
                <c:pt idx="4">
                  <c:v>36.17</c:v>
                </c:pt>
                <c:pt idx="5">
                  <c:v>27.84</c:v>
                </c:pt>
                <c:pt idx="6">
                  <c:v>62.36</c:v>
                </c:pt>
                <c:pt idx="7">
                  <c:v>40.700000000000003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AE-41C4-A56E-E4E217357E1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Masterat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BM</c:v>
                </c:pt>
                <c:pt idx="1">
                  <c:v>LS</c:v>
                </c:pt>
                <c:pt idx="2">
                  <c:v>FD</c:v>
                </c:pt>
                <c:pt idx="3">
                  <c:v>RIJ</c:v>
                </c:pt>
                <c:pt idx="4">
                  <c:v>IID</c:v>
                </c:pt>
                <c:pt idx="5">
                  <c:v>ȘE</c:v>
                </c:pt>
                <c:pt idx="6">
                  <c:v>FȘSE</c:v>
                </c:pt>
                <c:pt idx="7">
                  <c:v>Total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16.600000000000001</c:v>
                </c:pt>
                <c:pt idx="3">
                  <c:v>25</c:v>
                </c:pt>
                <c:pt idx="4">
                  <c:v>0</c:v>
                </c:pt>
                <c:pt idx="5">
                  <c:v>18.5</c:v>
                </c:pt>
                <c:pt idx="6">
                  <c:v>21.25</c:v>
                </c:pt>
                <c:pt idx="7">
                  <c:v>20.329999999999998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AE-41C4-A56E-E4E217357E1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6"/>
              <c:layout>
                <c:manualLayout>
                  <c:x val="-2.3148148148148147E-3"/>
                  <c:y val="-3.08663592698393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1AE-41C4-A56E-E4E217357E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BM</c:v>
                </c:pt>
                <c:pt idx="1">
                  <c:v>LS</c:v>
                </c:pt>
                <c:pt idx="2">
                  <c:v>FD</c:v>
                </c:pt>
                <c:pt idx="3">
                  <c:v>RIJ</c:v>
                </c:pt>
                <c:pt idx="4">
                  <c:v>IID</c:v>
                </c:pt>
                <c:pt idx="5">
                  <c:v>ȘE</c:v>
                </c:pt>
                <c:pt idx="6">
                  <c:v>FȘSE</c:v>
                </c:pt>
                <c:pt idx="7">
                  <c:v>Total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35.18</c:v>
                </c:pt>
                <c:pt idx="1">
                  <c:v>28.57</c:v>
                </c:pt>
                <c:pt idx="2">
                  <c:v>39.64</c:v>
                </c:pt>
                <c:pt idx="3">
                  <c:v>35.44</c:v>
                </c:pt>
                <c:pt idx="4">
                  <c:v>36.17</c:v>
                </c:pt>
                <c:pt idx="5">
                  <c:v>46.6</c:v>
                </c:pt>
                <c:pt idx="6">
                  <c:v>51.65</c:v>
                </c:pt>
                <c:pt idx="7">
                  <c:v>39.04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1AE-41C4-A56E-E4E217357E1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454146079"/>
        <c:axId val="1454148991"/>
      </c:barChart>
      <c:catAx>
        <c:axId val="14541460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4148991"/>
        <c:crosses val="autoZero"/>
        <c:auto val="1"/>
        <c:lblAlgn val="ctr"/>
        <c:lblOffset val="100"/>
        <c:noMultiLvlLbl val="0"/>
      </c:catAx>
      <c:valAx>
        <c:axId val="145414899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4541460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>
              <a:lumMod val="95000"/>
              <a:lumOff val="5000"/>
            </a:schemeClr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947441519967707E-2"/>
          <c:y val="0.12482385386224028"/>
          <c:w val="0.97610511696006463"/>
          <c:h val="0.304688626797146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Foaie1!$B$1</c:f>
              <c:strCache>
                <c:ptCount val="1"/>
                <c:pt idx="0">
                  <c:v>Licență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Foaie1!$A$2:$A$8</c:f>
              <c:strCache>
                <c:ptCount val="7"/>
                <c:pt idx="0">
                  <c:v>Facultatea Biomedicină</c:v>
                </c:pt>
                <c:pt idx="1">
                  <c:v>Facultatea Limbi Străine</c:v>
                </c:pt>
                <c:pt idx="2">
                  <c:v>Facultatea Drept</c:v>
                </c:pt>
                <c:pt idx="3">
                  <c:v>Facultatea Informatică, Inginerie și Design</c:v>
                </c:pt>
                <c:pt idx="4">
                  <c:v>Facultatea Relații Internaționale, Științe Politice și Jurnalism</c:v>
                </c:pt>
                <c:pt idx="5">
                  <c:v>Facultatea Științe Economice</c:v>
                </c:pt>
                <c:pt idx="6">
                  <c:v>Facultatea Științe Sociale și ale Educației</c:v>
                </c:pt>
              </c:strCache>
            </c:strRef>
          </c:cat>
          <c:val>
            <c:numRef>
              <c:f>Foaie1!$B$2:$B$8</c:f>
              <c:numCache>
                <c:formatCode>General</c:formatCode>
                <c:ptCount val="7"/>
                <c:pt idx="0">
                  <c:v>19</c:v>
                </c:pt>
                <c:pt idx="1">
                  <c:v>20</c:v>
                </c:pt>
                <c:pt idx="2">
                  <c:v>95</c:v>
                </c:pt>
                <c:pt idx="3">
                  <c:v>17</c:v>
                </c:pt>
                <c:pt idx="4">
                  <c:v>21</c:v>
                </c:pt>
                <c:pt idx="5">
                  <c:v>118</c:v>
                </c:pt>
                <c:pt idx="6">
                  <c:v>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A7-4E56-AAA9-36A41286BB24}"/>
            </c:ext>
          </c:extLst>
        </c:ser>
        <c:ser>
          <c:idx val="1"/>
          <c:order val="1"/>
          <c:tx>
            <c:strRef>
              <c:f>Foaie1!$C$1</c:f>
              <c:strCache>
                <c:ptCount val="1"/>
                <c:pt idx="0">
                  <c:v>Masterat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Foaie1!$A$2:$A$8</c:f>
              <c:strCache>
                <c:ptCount val="7"/>
                <c:pt idx="0">
                  <c:v>Facultatea Biomedicină</c:v>
                </c:pt>
                <c:pt idx="1">
                  <c:v>Facultatea Limbi Străine</c:v>
                </c:pt>
                <c:pt idx="2">
                  <c:v>Facultatea Drept</c:v>
                </c:pt>
                <c:pt idx="3">
                  <c:v>Facultatea Informatică, Inginerie și Design</c:v>
                </c:pt>
                <c:pt idx="4">
                  <c:v>Facultatea Relații Internaționale, Științe Politice și Jurnalism</c:v>
                </c:pt>
                <c:pt idx="5">
                  <c:v>Facultatea Științe Economice</c:v>
                </c:pt>
                <c:pt idx="6">
                  <c:v>Facultatea Științe Sociale și ale Educației</c:v>
                </c:pt>
              </c:strCache>
            </c:strRef>
          </c:cat>
          <c:val>
            <c:numRef>
              <c:f>Foaie1!$C$2:$C$8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18</c:v>
                </c:pt>
                <c:pt idx="3">
                  <c:v>0</c:v>
                </c:pt>
                <c:pt idx="4">
                  <c:v>7</c:v>
                </c:pt>
                <c:pt idx="5">
                  <c:v>15</c:v>
                </c:pt>
                <c:pt idx="6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A7-4E56-AAA9-36A41286BB2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57490688"/>
        <c:axId val="236295232"/>
      </c:barChart>
      <c:catAx>
        <c:axId val="1574906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236295232"/>
        <c:crosses val="autoZero"/>
        <c:auto val="1"/>
        <c:lblAlgn val="ctr"/>
        <c:lblOffset val="100"/>
        <c:noMultiLvlLbl val="0"/>
      </c:catAx>
      <c:valAx>
        <c:axId val="23629523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57490688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24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Foaie1!$B$1</c:f>
              <c:strCache>
                <c:ptCount val="1"/>
                <c:pt idx="0">
                  <c:v>Vânzări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D84B-42AB-843C-8604D54C6F1A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D84B-42AB-843C-8604D54C6F1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Foaie1!$A$2:$A$3</c:f>
              <c:strCache>
                <c:ptCount val="2"/>
                <c:pt idx="0">
                  <c:v>Licență</c:v>
                </c:pt>
                <c:pt idx="1">
                  <c:v>Masterat</c:v>
                </c:pt>
              </c:strCache>
            </c:strRef>
          </c:cat>
          <c:val>
            <c:numRef>
              <c:f>Foaie1!$B$2:$B$3</c:f>
              <c:numCache>
                <c:formatCode>General</c:formatCode>
                <c:ptCount val="2"/>
                <c:pt idx="0">
                  <c:v>82.7</c:v>
                </c:pt>
                <c:pt idx="1">
                  <c:v>17.3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C3-4DA7-8936-3798FFD6785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2400"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8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Foaie1!$B$1</c:f>
              <c:strCache>
                <c:ptCount val="1"/>
                <c:pt idx="0">
                  <c:v>Locuiesc în prezent (în %)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2055-4D38-9F3E-3E19BD41155B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2055-4D38-9F3E-3E19BD41155B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AD76651A-CBA4-42B6-8D72-425297AA7E0D}" type="VALUE">
                      <a:rPr lang="en-US" smtClean="0"/>
                      <a:pPr/>
                      <a:t>[ЗНАЧЕНИЕ]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055-4D38-9F3E-3E19BD41155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88A0A578-B135-4436-8CA7-2DDA63C5F707}" type="VALUE">
                      <a:rPr lang="en-US" smtClean="0"/>
                      <a:pPr/>
                      <a:t>[ЗНАЧЕНИЕ]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055-4D38-9F3E-3E19BD4115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Foaie1!$A$2:$A$3</c:f>
              <c:strCache>
                <c:ptCount val="2"/>
                <c:pt idx="0">
                  <c:v>În RM</c:v>
                </c:pt>
                <c:pt idx="1">
                  <c:v>Peste hotare</c:v>
                </c:pt>
              </c:strCache>
            </c:strRef>
          </c:cat>
          <c:val>
            <c:numRef>
              <c:f>Foaie1!$B$2:$B$3</c:f>
              <c:numCache>
                <c:formatCode>###0.0</c:formatCode>
                <c:ptCount val="2"/>
                <c:pt idx="0">
                  <c:v>79.5</c:v>
                </c:pt>
                <c:pt idx="1">
                  <c:v>20.5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D9-4C96-A386-2B0913FE791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2400"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Angajați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Anul universitar 2019-2020</c:v>
                </c:pt>
                <c:pt idx="1">
                  <c:v>Anul universitar 2020-2021</c:v>
                </c:pt>
                <c:pt idx="2">
                  <c:v>Anul universitar 2021-2022</c:v>
                </c:pt>
                <c:pt idx="3">
                  <c:v>Anul universitar 2022-2023</c:v>
                </c:pt>
                <c:pt idx="4">
                  <c:v>Anul universitar 2023-2024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0.96599999999999997</c:v>
                </c:pt>
                <c:pt idx="1">
                  <c:v>0.99099999999999999</c:v>
                </c:pt>
                <c:pt idx="2">
                  <c:v>0.94499999999999995</c:v>
                </c:pt>
                <c:pt idx="3">
                  <c:v>0.88100000000000001</c:v>
                </c:pt>
                <c:pt idx="4">
                  <c:v>0.53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33-4002-A0E0-A5A9B42E478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Urmează studii la masterat, doctorat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Anul universitar 2019-2020</c:v>
                </c:pt>
                <c:pt idx="1">
                  <c:v>Anul universitar 2020-2021</c:v>
                </c:pt>
                <c:pt idx="2">
                  <c:v>Anul universitar 2021-2022</c:v>
                </c:pt>
                <c:pt idx="3">
                  <c:v>Anul universitar 2022-2023</c:v>
                </c:pt>
                <c:pt idx="4">
                  <c:v>Anul universitar 2023-2024</c:v>
                </c:pt>
              </c:strCache>
            </c:strRef>
          </c:cat>
          <c:val>
            <c:numRef>
              <c:f>Лист1!$C$2:$C$6</c:f>
              <c:numCache>
                <c:formatCode>0.0%</c:formatCode>
                <c:ptCount val="5"/>
                <c:pt idx="0">
                  <c:v>0.48</c:v>
                </c:pt>
                <c:pt idx="1">
                  <c:v>0.47399999999999998</c:v>
                </c:pt>
                <c:pt idx="2">
                  <c:v>0.49299999999999999</c:v>
                </c:pt>
                <c:pt idx="3">
                  <c:v>0.86</c:v>
                </c:pt>
                <c:pt idx="4">
                  <c:v>0.47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33-4002-A0E0-A5A9B42E478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99996416"/>
        <c:axId val="219684864"/>
      </c:barChart>
      <c:catAx>
        <c:axId val="199996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219684864"/>
        <c:crosses val="autoZero"/>
        <c:auto val="1"/>
        <c:lblAlgn val="ctr"/>
        <c:lblOffset val="100"/>
        <c:noMultiLvlLbl val="0"/>
      </c:catAx>
      <c:valAx>
        <c:axId val="21968486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99996416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975692687095123E-2"/>
          <c:y val="9.8158896323347566E-2"/>
          <c:w val="0.97604861462580972"/>
          <c:h val="0.732516279553167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  <c:pt idx="3">
                  <c:v>Angajați în ultimele 2-3 luni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0.96299999999999997</c:v>
                </c:pt>
                <c:pt idx="1">
                  <c:v>0.53200000000000003</c:v>
                </c:pt>
                <c:pt idx="2">
                  <c:v>0.32100000000000001</c:v>
                </c:pt>
                <c:pt idx="3">
                  <c:v>0.14699999999999999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32-4ECE-83F0-26737B71E78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2020-2021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  <c:pt idx="3">
                  <c:v>Angajați în ultimele 2-3 luni</c:v>
                </c:pt>
              </c:strCache>
            </c:strRef>
          </c:cat>
          <c:val>
            <c:numRef>
              <c:f>Лист1!$C$2:$C$5</c:f>
              <c:numCache>
                <c:formatCode>0.0%</c:formatCode>
                <c:ptCount val="4"/>
                <c:pt idx="0">
                  <c:v>0.82699999999999996</c:v>
                </c:pt>
                <c:pt idx="1">
                  <c:v>0.51200000000000001</c:v>
                </c:pt>
                <c:pt idx="2">
                  <c:v>0.318</c:v>
                </c:pt>
                <c:pt idx="3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32-4ECE-83F0-26737B71E78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2021-2022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  <c:pt idx="3">
                  <c:v>Angajați în ultimele 2-3 luni</c:v>
                </c:pt>
              </c:strCache>
            </c:strRef>
          </c:cat>
          <c:val>
            <c:numRef>
              <c:f>Лист1!$D$2:$D$5</c:f>
              <c:numCache>
                <c:formatCode>0.0%</c:formatCode>
                <c:ptCount val="4"/>
                <c:pt idx="0">
                  <c:v>0.94799999999999995</c:v>
                </c:pt>
                <c:pt idx="1">
                  <c:v>0.33500000000000002</c:v>
                </c:pt>
                <c:pt idx="2">
                  <c:v>0.441</c:v>
                </c:pt>
                <c:pt idx="3">
                  <c:v>0.224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432-4ECE-83F0-26737B71E78B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2022-2023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</c:spPr>
          <c:invertIfNegative val="0"/>
          <c:dLbls>
            <c:dLbl>
              <c:idx val="1"/>
              <c:layout>
                <c:manualLayout>
                  <c:x val="9.0334879221555184E-3"/>
                  <c:y val="1.13786665681112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432-4ECE-83F0-26737B71E78B}"/>
                </c:ext>
              </c:extLst>
            </c:dLbl>
            <c:dLbl>
              <c:idx val="2"/>
              <c:layout>
                <c:manualLayout>
                  <c:x val="4.5167439610777592E-3"/>
                  <c:y val="-2.84466664202782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432-4ECE-83F0-26737B71E78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Лист1!$A$2:$A$5</c:f>
              <c:strCache>
                <c:ptCount val="4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  <c:pt idx="3">
                  <c:v>Angajați în ultimele 2-3 luni</c:v>
                </c:pt>
              </c:strCache>
            </c:strRef>
          </c:cat>
          <c:val>
            <c:numRef>
              <c:f>Лист1!$E$2:$E$5</c:f>
              <c:numCache>
                <c:formatCode>0.00%</c:formatCode>
                <c:ptCount val="4"/>
                <c:pt idx="0" formatCode="0.0%">
                  <c:v>0.88100000000000001</c:v>
                </c:pt>
                <c:pt idx="1">
                  <c:v>0.51400000000000001</c:v>
                </c:pt>
                <c:pt idx="2">
                  <c:v>0.22900000000000001</c:v>
                </c:pt>
                <c:pt idx="3">
                  <c:v>8.5999999999999993E-2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432-4ECE-83F0-26737B71E78B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2023-2024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Лист1!$A$2:$A$5</c:f>
              <c:strCache>
                <c:ptCount val="4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  <c:pt idx="3">
                  <c:v>Angajați în ultimele 2-3 luni</c:v>
                </c:pt>
              </c:strCache>
            </c:strRef>
          </c:cat>
          <c:val>
            <c:numRef>
              <c:f>Лист1!$F$2:$F$5</c:f>
              <c:numCache>
                <c:formatCode>0.00%</c:formatCode>
                <c:ptCount val="4"/>
                <c:pt idx="0" formatCode="General">
                  <c:v>87.1</c:v>
                </c:pt>
                <c:pt idx="1">
                  <c:v>0.60499999999999998</c:v>
                </c:pt>
                <c:pt idx="2">
                  <c:v>0.215</c:v>
                </c:pt>
                <c:pt idx="3">
                  <c:v>0.13700000000000001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DB-4963-8D63-F5BD9E28C5A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46458880"/>
        <c:axId val="219691200"/>
      </c:barChart>
      <c:catAx>
        <c:axId val="246458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en-US"/>
          </a:p>
        </c:txPr>
        <c:crossAx val="219691200"/>
        <c:crosses val="autoZero"/>
        <c:auto val="1"/>
        <c:lblAlgn val="ctr"/>
        <c:lblOffset val="100"/>
        <c:noMultiLvlLbl val="0"/>
      </c:catAx>
      <c:valAx>
        <c:axId val="219691200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246458880"/>
        <c:crosses val="autoZero"/>
        <c:crossBetween val="between"/>
      </c:valAx>
    </c:plotArea>
    <c:legend>
      <c:legendPos val="t"/>
      <c:overlay val="0"/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127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3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3">
      <a:schemeClr val="dk1"/>
    </cs:effectRef>
    <cs:fontRef idx="minor">
      <a:schemeClr val="tx1"/>
    </cs:fontRef>
  </cs:dataPoint3D>
  <cs:dataPointLine>
    <cs:lnRef idx="1">
      <cs:styleClr val="auto"/>
    </cs:lnRef>
    <cs:lineWidthScale>7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3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3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3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127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3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3">
      <a:schemeClr val="dk1"/>
    </cs:effectRef>
    <cs:fontRef idx="minor">
      <a:schemeClr val="tx1"/>
    </cs:fontRef>
  </cs:dataPoint3D>
  <cs:dataPointLine>
    <cs:lnRef idx="1">
      <cs:styleClr val="auto"/>
    </cs:lnRef>
    <cs:lineWidthScale>7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3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3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3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BE1DB2EB-62AE-4153-BBC1-6B9C0C096EE1}" type="datetimeFigureOut">
              <a:rPr lang="ru-RU"/>
              <a:pPr>
                <a:defRPr/>
              </a:pPr>
              <a:t>30.04.2025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CDC8CC01-69C0-40F4-AAD4-ED73458F38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389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F6613D6-E994-4779-B414-863FD418E313}" type="datetimeFigureOut">
              <a:rPr lang="ru-RU"/>
              <a:pPr>
                <a:defRPr/>
              </a:pPr>
              <a:t>30.04.2025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E7FE936-17C2-4D92-91C7-CF0BAC3908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5995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3BB7720-54C1-4D5A-89F7-5AB4D5867F7D}" type="slidenum">
              <a:rPr lang="ru-RU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</a:t>
            </a:fld>
            <a:endParaRPr lang="ru-RU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236786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88528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02554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927551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031309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751823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4193374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2534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9446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652445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284636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style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9"/>
          <p:cNvSpPr txBox="1">
            <a:spLocks noChangeArrowheads="1"/>
          </p:cNvSpPr>
          <p:nvPr userDrawn="1"/>
        </p:nvSpPr>
        <p:spPr bwMode="auto">
          <a:xfrm>
            <a:off x="4464051" y="6237288"/>
            <a:ext cx="298902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fr-FR" altLang="en-US">
                <a:solidFill>
                  <a:srgbClr val="000000"/>
                </a:solidFill>
                <a:hlinkClick r:id="rId13"/>
              </a:rPr>
              <a:t>Free Powerpoint Templates</a:t>
            </a:r>
            <a:endParaRPr lang="fr-FR" altLang="en-US">
              <a:solidFill>
                <a:srgbClr val="000000"/>
              </a:solidFill>
            </a:endParaRPr>
          </a:p>
        </p:txBody>
      </p:sp>
      <p:pic>
        <p:nvPicPr>
          <p:cNvPr id="1027" name="Picture 28" descr="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ext Box 8"/>
          <p:cNvSpPr txBox="1">
            <a:spLocks noChangeArrowheads="1"/>
          </p:cNvSpPr>
          <p:nvPr userDrawn="1"/>
        </p:nvSpPr>
        <p:spPr bwMode="auto">
          <a:xfrm>
            <a:off x="10617200" y="6375401"/>
            <a:ext cx="10823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fr-FR" altLang="en-US" b="1">
                <a:solidFill>
                  <a:srgbClr val="FFFFFF"/>
                </a:solidFill>
              </a:rPr>
              <a:t>Page </a:t>
            </a:r>
            <a:fld id="{9CC38B20-7ED4-4C89-A81B-6F1F4EEDD93A}" type="slidenum">
              <a:rPr lang="fr-FR" altLang="en-US" b="1" smtClean="0">
                <a:solidFill>
                  <a:srgbClr val="FFFFFF"/>
                </a:solidFill>
              </a:rPr>
              <a:pPr eaLnBrk="1" hangingPunct="1">
                <a:defRPr/>
              </a:pPr>
              <a:t>‹#›</a:t>
            </a:fld>
            <a:endParaRPr lang="fr-FR" altLang="en-US" b="1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07368" y="332656"/>
            <a:ext cx="11305256" cy="3312368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pPr>
              <a:defRPr/>
            </a:pPr>
            <a:r>
              <a:rPr lang="ro-RO" sz="4000" b="1" dirty="0">
                <a:solidFill>
                  <a:srgbClr val="002060"/>
                </a:solidFill>
              </a:rPr>
              <a:t>Orientarea studenţilor în carieră şi studiul inserţiei absolvenţilor ULIM în câmpul muncii</a:t>
            </a:r>
            <a:br>
              <a:rPr lang="ro-RO" sz="4000" b="1" dirty="0">
                <a:solidFill>
                  <a:srgbClr val="002060"/>
                </a:solidFill>
              </a:rPr>
            </a:br>
            <a:br>
              <a:rPr lang="ro-RO" sz="4000" b="1" dirty="0">
                <a:solidFill>
                  <a:srgbClr val="002060"/>
                </a:solidFill>
              </a:rPr>
            </a:br>
            <a:r>
              <a:rPr lang="ro-RO" sz="4000" b="1" dirty="0">
                <a:solidFill>
                  <a:srgbClr val="002060"/>
                </a:solidFill>
              </a:rPr>
              <a:t>Informație privind angajabilitatea absolvenților a.u. 20</a:t>
            </a:r>
            <a:r>
              <a:rPr lang="en-US" sz="4000" b="1" dirty="0">
                <a:solidFill>
                  <a:srgbClr val="002060"/>
                </a:solidFill>
              </a:rPr>
              <a:t>23</a:t>
            </a:r>
            <a:r>
              <a:rPr lang="ro-RO" sz="4000" b="1" dirty="0">
                <a:solidFill>
                  <a:srgbClr val="002060"/>
                </a:solidFill>
              </a:rPr>
              <a:t>-202</a:t>
            </a:r>
            <a:r>
              <a:rPr lang="en-US" sz="4000" b="1" dirty="0">
                <a:solidFill>
                  <a:srgbClr val="002060"/>
                </a:solidFill>
              </a:rPr>
              <a:t>4</a:t>
            </a:r>
            <a:br>
              <a:rPr lang="ro-RO" sz="4000" b="1" dirty="0">
                <a:solidFill>
                  <a:srgbClr val="002060"/>
                </a:solidFill>
              </a:rPr>
            </a:br>
            <a:br>
              <a:rPr lang="ro-RO" sz="4000" b="1" dirty="0">
                <a:solidFill>
                  <a:srgbClr val="002060"/>
                </a:solidFill>
              </a:rPr>
            </a:b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4099" name="Подзаголовок 4"/>
          <p:cNvSpPr>
            <a:spLocks noGrp="1"/>
          </p:cNvSpPr>
          <p:nvPr>
            <p:ph type="subTitle" idx="1"/>
          </p:nvPr>
        </p:nvSpPr>
        <p:spPr bwMode="auto">
          <a:xfrm>
            <a:off x="407368" y="3933056"/>
            <a:ext cx="11449271" cy="244827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ro-RO" altLang="en-US" sz="2000" b="1" dirty="0"/>
              <a:t>A pregătit: </a:t>
            </a:r>
          </a:p>
          <a:p>
            <a:pPr algn="r"/>
            <a:r>
              <a:rPr lang="en-US" altLang="en-US" sz="1800" b="1" dirty="0" err="1"/>
              <a:t>Guzun</a:t>
            </a:r>
            <a:r>
              <a:rPr lang="en-US" altLang="en-US" sz="1800" b="1" dirty="0"/>
              <a:t> Stela</a:t>
            </a:r>
            <a:r>
              <a:rPr lang="ro-RO" altLang="en-US" sz="1800" b="1" dirty="0"/>
              <a:t>, dr.,</a:t>
            </a:r>
            <a:r>
              <a:rPr lang="en-US" altLang="en-US" sz="1800" b="1" dirty="0"/>
              <a:t>lector univ</a:t>
            </a:r>
            <a:r>
              <a:rPr lang="ro-RO" altLang="en-US" sz="1800" b="1" dirty="0"/>
              <a:t>.</a:t>
            </a:r>
            <a:r>
              <a:rPr lang="en-US" altLang="en-US" sz="1800" b="1" dirty="0"/>
              <a:t>,</a:t>
            </a:r>
          </a:p>
          <a:p>
            <a:pPr algn="r"/>
            <a:r>
              <a:rPr lang="ro-RO" altLang="en-US" sz="2000" b="1" dirty="0"/>
              <a:t>Pentru elaborarea raportului au fost utilizate date căpătate prin aplicarea chestionarului online „Sondaj anonim privind angajarea absolvenților ULIM în câmpul muncii”</a:t>
            </a:r>
            <a:r>
              <a:rPr lang="en-US" altLang="en-US" sz="2000" b="1" dirty="0"/>
              <a:t>, </a:t>
            </a:r>
            <a:r>
              <a:rPr lang="ro-RO" altLang="en-US" sz="2000" b="1" dirty="0"/>
              <a:t>distribuit online și completat de abosolvenți în perioada </a:t>
            </a:r>
            <a:r>
              <a:rPr lang="en-US" altLang="en-US" sz="2000" b="1" dirty="0"/>
              <a:t>17</a:t>
            </a:r>
            <a:r>
              <a:rPr lang="ro-RO" altLang="en-US" sz="2000" b="1" dirty="0"/>
              <a:t>.0</a:t>
            </a:r>
            <a:r>
              <a:rPr lang="en-US" altLang="en-US" sz="2000" b="1" dirty="0"/>
              <a:t>3</a:t>
            </a:r>
            <a:r>
              <a:rPr lang="ro-RO" altLang="en-US" sz="2000" b="1" dirty="0"/>
              <a:t>-</a:t>
            </a:r>
            <a:r>
              <a:rPr lang="en-US" altLang="en-US" sz="2000" b="1" dirty="0"/>
              <a:t>18.</a:t>
            </a:r>
            <a:r>
              <a:rPr lang="ro-RO" altLang="en-US" sz="2000" b="1" dirty="0"/>
              <a:t>0</a:t>
            </a:r>
            <a:r>
              <a:rPr lang="en-US" altLang="en-US" sz="2000" b="1" dirty="0"/>
              <a:t>4</a:t>
            </a:r>
            <a:r>
              <a:rPr lang="ro-RO" altLang="en-US" sz="2000" b="1" dirty="0"/>
              <a:t>.202</a:t>
            </a:r>
            <a:r>
              <a:rPr lang="en-US" altLang="en-US" sz="2000" b="1" dirty="0"/>
              <a:t>5.</a:t>
            </a:r>
            <a:r>
              <a:rPr lang="ro-RO" altLang="en-US" sz="2000" b="1" dirty="0"/>
              <a:t> </a:t>
            </a:r>
          </a:p>
          <a:p>
            <a:pPr algn="r"/>
            <a:endParaRPr lang="ro-RO" altLang="en-US" b="1" dirty="0"/>
          </a:p>
          <a:p>
            <a:pPr algn="r"/>
            <a:endParaRPr lang="ru-RU" alt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63408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dirty="0"/>
              <a:t>Date demografice</a:t>
            </a:r>
            <a:endParaRPr lang="ru-RU" altLang="ru-RU" dirty="0"/>
          </a:p>
        </p:txBody>
      </p:sp>
      <p:graphicFrame>
        <p:nvGraphicFramePr>
          <p:cNvPr id="3" name="Substituent conținut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3199053"/>
              </p:ext>
            </p:extLst>
          </p:nvPr>
        </p:nvGraphicFramePr>
        <p:xfrm>
          <a:off x="767408" y="980728"/>
          <a:ext cx="10972800" cy="51454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 bwMode="auto">
          <a:xfrm>
            <a:off x="1652589" y="96839"/>
            <a:ext cx="8836025" cy="66786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sz="3200" dirty="0"/>
              <a:t>Traseu post-absolvire</a:t>
            </a:r>
            <a:endParaRPr lang="en-US" altLang="ru-RU" sz="2000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48797796"/>
              </p:ext>
            </p:extLst>
          </p:nvPr>
        </p:nvGraphicFramePr>
        <p:xfrm>
          <a:off x="623392" y="980728"/>
          <a:ext cx="11161240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Traseu post absolvire</a:t>
            </a:r>
            <a:endParaRPr lang="ru-RU" dirty="0"/>
          </a:p>
        </p:txBody>
      </p:sp>
      <p:graphicFrame>
        <p:nvGraphicFramePr>
          <p:cNvPr id="6" name="Объект 6">
            <a:extLst>
              <a:ext uri="{FF2B5EF4-FFF2-40B4-BE49-F238E27FC236}">
                <a16:creationId xmlns:a16="http://schemas.microsoft.com/office/drawing/2014/main" id="{78279909-4554-4116-AECA-7A91E10AF2E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50946732"/>
              </p:ext>
            </p:extLst>
          </p:nvPr>
        </p:nvGraphicFramePr>
        <p:xfrm>
          <a:off x="263352" y="1268760"/>
          <a:ext cx="11665296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1429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F446D-D578-4837-86C9-F267FCAA8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116632"/>
            <a:ext cx="11665694" cy="1301006"/>
          </a:xfrm>
        </p:spPr>
        <p:txBody>
          <a:bodyPr/>
          <a:lstStyle/>
          <a:p>
            <a:r>
              <a:rPr lang="en-US" dirty="0" err="1"/>
              <a:t>Preocupările</a:t>
            </a:r>
            <a:r>
              <a:rPr lang="en-US" dirty="0"/>
              <a:t> </a:t>
            </a:r>
            <a:r>
              <a:rPr lang="en-US" dirty="0" err="1"/>
              <a:t>muncă-studii</a:t>
            </a:r>
            <a:r>
              <a:rPr lang="en-US" dirty="0"/>
              <a:t> ale </a:t>
            </a:r>
            <a:r>
              <a:rPr lang="en-US" dirty="0" err="1"/>
              <a:t>absolvenților</a:t>
            </a:r>
            <a:r>
              <a:rPr lang="en-US" dirty="0"/>
              <a:t> a.u.202</a:t>
            </a:r>
            <a:r>
              <a:rPr lang="ro-RO" dirty="0"/>
              <a:t>3</a:t>
            </a:r>
            <a:r>
              <a:rPr lang="en-US" dirty="0"/>
              <a:t>-202</a:t>
            </a:r>
            <a:r>
              <a:rPr lang="ro-RO" dirty="0"/>
              <a:t>4</a:t>
            </a:r>
            <a:r>
              <a:rPr lang="en-US" dirty="0"/>
              <a:t> 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16D5C7AB-03F1-43D8-8422-09B5D7A49134}"/>
              </a:ext>
            </a:extLst>
          </p:cNvPr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44834234"/>
              </p:ext>
            </p:extLst>
          </p:nvPr>
        </p:nvGraphicFramePr>
        <p:xfrm>
          <a:off x="278189" y="1700808"/>
          <a:ext cx="11578849" cy="4032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378788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5520" y="274638"/>
            <a:ext cx="8784976" cy="778098"/>
          </a:xfrm>
        </p:spPr>
        <p:txBody>
          <a:bodyPr/>
          <a:lstStyle/>
          <a:p>
            <a:r>
              <a:rPr lang="en-US" sz="3200" dirty="0" err="1"/>
              <a:t>Locul</a:t>
            </a:r>
            <a:r>
              <a:rPr lang="en-US" sz="3200" dirty="0"/>
              <a:t> </a:t>
            </a:r>
            <a:r>
              <a:rPr lang="en-US" sz="3200" dirty="0" err="1"/>
              <a:t>angajării</a:t>
            </a:r>
            <a:endParaRPr lang="ru-RU" sz="3200" dirty="0"/>
          </a:p>
        </p:txBody>
      </p:sp>
      <p:graphicFrame>
        <p:nvGraphicFramePr>
          <p:cNvPr id="4" name="Substituent conținut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89358282"/>
              </p:ext>
            </p:extLst>
          </p:nvPr>
        </p:nvGraphicFramePr>
        <p:xfrm>
          <a:off x="335360" y="980729"/>
          <a:ext cx="11521280" cy="4824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82686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 bwMode="auto">
          <a:xfrm>
            <a:off x="551384" y="188640"/>
            <a:ext cx="11089232" cy="108012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sz="3200" dirty="0"/>
              <a:t>Detalii privind angajarea – conformitate cu domeniul de formare profesională</a:t>
            </a:r>
            <a:endParaRPr lang="en-US" altLang="ru-RU" sz="3200" dirty="0"/>
          </a:p>
        </p:txBody>
      </p:sp>
      <p:graphicFrame>
        <p:nvGraphicFramePr>
          <p:cNvPr id="5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204185013"/>
              </p:ext>
            </p:extLst>
          </p:nvPr>
        </p:nvGraphicFramePr>
        <p:xfrm>
          <a:off x="609600" y="1340769"/>
          <a:ext cx="11247438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137BD0-592F-271F-67A4-7AD1C6F55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94122"/>
          </a:xfrm>
        </p:spPr>
        <p:txBody>
          <a:bodyPr/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Gradul de pregătire oferit de ULIM pentru integrarea pe piața muncii</a:t>
            </a:r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absolvenților</a:t>
            </a:r>
            <a:br>
              <a:rPr lang="pt-BR" dirty="0"/>
            </a:br>
            <a:endParaRPr lang="en-US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FD28875-0220-46C0-AFD6-16906B3477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600201"/>
            <a:ext cx="5486400" cy="4525963"/>
          </a:xfrm>
        </p:spPr>
        <p:txBody>
          <a:bodyPr/>
          <a:lstStyle/>
          <a:p>
            <a:pPr>
              <a:buNone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Rezultatele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sondajului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relevă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percepția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studenților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absolvenților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referitor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bine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pregătit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studiile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ULIM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integrarea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piața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muncii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68%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percep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studiile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fiind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utile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angajare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semnalează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lacune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pregătirea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practică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aplicativă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12%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declară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s-au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simțit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pregătiți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deloc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puțin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o-RO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CONCLUZII ȘI RECOMANDĂRI</a:t>
            </a: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aliniere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strânsă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programelor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cerințele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pieței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muncii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Consolidarea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componentei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practice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programele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Colaborări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active cu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angajatorii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mediul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Introducerea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cursuri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aplicative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stagii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simulări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afaceri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Promovarea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competențelor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digitale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transversale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1200" dirty="0"/>
          </a:p>
          <a:p>
            <a:pPr>
              <a:buNone/>
            </a:pPr>
            <a:endParaRPr lang="en-US" dirty="0"/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45F72CF2-01CA-99A6-2780-D4B7E21EDE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349079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foarte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bine – 36%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aspecte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îmbunătățit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32%</a:t>
            </a:r>
            <a:endParaRPr lang="en-US" dirty="0"/>
          </a:p>
          <a:p>
            <a:endParaRPr lang="en-US" dirty="0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4CBCCB00-E559-ED7E-C9D5-433D2EB492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416" y="3212977"/>
            <a:ext cx="4752528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1443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5C3B81-F7EF-F501-6B2D-377D12C50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22114"/>
          </a:xfrm>
        </p:spPr>
        <p:txBody>
          <a:bodyPr/>
          <a:lstStyle/>
          <a:p>
            <a:r>
              <a:rPr lang="ro-RO" sz="4000" b="1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4000" b="1" i="0" dirty="0" err="1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ificultăți</a:t>
            </a:r>
            <a:r>
              <a:rPr lang="en-US" sz="40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0" dirty="0" err="1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întîmpinat</a:t>
            </a:r>
            <a:r>
              <a:rPr lang="ro-RO" sz="40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40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0" dirty="0" err="1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40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0" dirty="0" err="1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procesul</a:t>
            </a:r>
            <a:r>
              <a:rPr lang="en-US" sz="40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000" b="1" i="0" dirty="0" err="1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angajare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650BFE9D-2EF7-6344-9BEB-9A9BE279B07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20133272"/>
              </p:ext>
            </p:extLst>
          </p:nvPr>
        </p:nvGraphicFramePr>
        <p:xfrm>
          <a:off x="6168008" y="1600201"/>
          <a:ext cx="5414392" cy="4205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Объект 11">
            <a:extLst>
              <a:ext uri="{FF2B5EF4-FFF2-40B4-BE49-F238E27FC236}">
                <a16:creationId xmlns:a16="http://schemas.microsoft.com/office/drawing/2014/main" id="{BBD76B50-9DFA-2024-59C7-CE52E70B2A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88632" cy="4205063"/>
          </a:xfrm>
        </p:spPr>
        <p:txBody>
          <a:bodyPr/>
          <a:lstStyle/>
          <a:p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Lipsa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experienței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profesionale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68%</a:t>
            </a: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Nepotrivirea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cerințele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pieței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52%</a:t>
            </a: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Competiția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ridicată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locurile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47%</a:t>
            </a: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Lipsa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abilităților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prezentare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interviu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39%</a:t>
            </a: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informații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despre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joburi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33%</a:t>
            </a: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Așteptări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salariale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nerealiste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28%</a:t>
            </a: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Mobilitate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redusă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refuzul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relocării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22%</a:t>
            </a:r>
          </a:p>
        </p:txBody>
      </p:sp>
    </p:spTree>
    <p:extLst>
      <p:ext uri="{BB962C8B-B14F-4D97-AF65-F5344CB8AC3E}">
        <p14:creationId xmlns:p14="http://schemas.microsoft.com/office/powerpoint/2010/main" val="3189668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2539150-1B59-49EB-ACFD-57F20B567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160336"/>
            <a:ext cx="11665296" cy="1180432"/>
          </a:xfrm>
        </p:spPr>
        <p:txBody>
          <a:bodyPr/>
          <a:lstStyle/>
          <a:p>
            <a:r>
              <a:rPr lang="ro-RO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Competențe </a:t>
            </a:r>
            <a:r>
              <a:rPr lang="en-US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dezvoltate</a:t>
            </a:r>
            <a:r>
              <a:rPr lang="en-US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timpul</a:t>
            </a:r>
            <a:r>
              <a:rPr lang="en-US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studiilor</a:t>
            </a:r>
            <a:br>
              <a:rPr lang="ro-RO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ru-RU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hard</a:t>
            </a:r>
            <a:r>
              <a:rPr lang="en-US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</a:t>
            </a:r>
            <a:r>
              <a:rPr lang="en-US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F1179714-86FF-DD8A-42FA-271196879D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7506771"/>
              </p:ext>
            </p:extLst>
          </p:nvPr>
        </p:nvGraphicFramePr>
        <p:xfrm>
          <a:off x="911424" y="1556793"/>
          <a:ext cx="10657185" cy="36004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88490">
                  <a:extLst>
                    <a:ext uri="{9D8B030D-6E8A-4147-A177-3AD203B41FA5}">
                      <a16:colId xmlns:a16="http://schemas.microsoft.com/office/drawing/2014/main" val="2203659837"/>
                    </a:ext>
                  </a:extLst>
                </a:gridCol>
                <a:gridCol w="1192669">
                  <a:extLst>
                    <a:ext uri="{9D8B030D-6E8A-4147-A177-3AD203B41FA5}">
                      <a16:colId xmlns:a16="http://schemas.microsoft.com/office/drawing/2014/main" val="4179107099"/>
                    </a:ext>
                  </a:extLst>
                </a:gridCol>
                <a:gridCol w="899838">
                  <a:extLst>
                    <a:ext uri="{9D8B030D-6E8A-4147-A177-3AD203B41FA5}">
                      <a16:colId xmlns:a16="http://schemas.microsoft.com/office/drawing/2014/main" val="3002271965"/>
                    </a:ext>
                  </a:extLst>
                </a:gridCol>
                <a:gridCol w="1053510">
                  <a:extLst>
                    <a:ext uri="{9D8B030D-6E8A-4147-A177-3AD203B41FA5}">
                      <a16:colId xmlns:a16="http://schemas.microsoft.com/office/drawing/2014/main" val="2630731278"/>
                    </a:ext>
                  </a:extLst>
                </a:gridCol>
                <a:gridCol w="874226">
                  <a:extLst>
                    <a:ext uri="{9D8B030D-6E8A-4147-A177-3AD203B41FA5}">
                      <a16:colId xmlns:a16="http://schemas.microsoft.com/office/drawing/2014/main" val="1357721838"/>
                    </a:ext>
                  </a:extLst>
                </a:gridCol>
                <a:gridCol w="874226">
                  <a:extLst>
                    <a:ext uri="{9D8B030D-6E8A-4147-A177-3AD203B41FA5}">
                      <a16:colId xmlns:a16="http://schemas.microsoft.com/office/drawing/2014/main" val="658497292"/>
                    </a:ext>
                  </a:extLst>
                </a:gridCol>
                <a:gridCol w="874226">
                  <a:extLst>
                    <a:ext uri="{9D8B030D-6E8A-4147-A177-3AD203B41FA5}">
                      <a16:colId xmlns:a16="http://schemas.microsoft.com/office/drawing/2014/main" val="1999428150"/>
                    </a:ext>
                  </a:extLst>
                </a:gridCol>
              </a:tblGrid>
              <a:tr h="3354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 dirty="0"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</a:t>
                      </a:r>
                      <a:endParaRPr lang="en-US" sz="1200" b="1" dirty="0"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 dirty="0"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2023-2024</a:t>
                      </a:r>
                      <a:endParaRPr lang="en-US" sz="1200" b="1" dirty="0"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7589714"/>
                  </a:ext>
                </a:extLst>
              </a:tr>
              <a:tr h="2042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 dirty="0"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b="1" dirty="0"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200" b="1"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Licență</a:t>
                      </a:r>
                      <a:endParaRPr lang="en-US" sz="1200" b="1"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Masterat</a:t>
                      </a:r>
                      <a:endParaRPr lang="en-US" sz="1200" b="1"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200" b="1"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Licență</a:t>
                      </a:r>
                      <a:endParaRPr lang="en-US" sz="1200" b="1"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 dirty="0"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Masterat</a:t>
                      </a:r>
                      <a:endParaRPr lang="en-US" sz="1200" b="1" dirty="0"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18437749"/>
                  </a:ext>
                </a:extLst>
              </a:tr>
              <a:tr h="40693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 dirty="0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Cunoașterea aprofundata a propriului domeniu de studiu / a propriei specializări </a:t>
                      </a:r>
                      <a:endParaRPr lang="en-US" sz="1200" b="1" dirty="0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93.5%</a:t>
                      </a: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(1)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93.3%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93.8%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84,8%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82,3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94,3%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29930950"/>
                  </a:ext>
                </a:extLst>
              </a:tr>
              <a:tr h="2042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 dirty="0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Cunoașterea altor domenii sau discipline </a:t>
                      </a:r>
                      <a:endParaRPr lang="en-US" sz="1200" b="1" dirty="0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38.9%</a:t>
                      </a:r>
                      <a:r>
                        <a:rPr lang="en-US" sz="1200" b="1" dirty="0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(12)</a:t>
                      </a:r>
                      <a:endParaRPr lang="en-US" sz="1200" b="1" dirty="0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39.1%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38.8%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60,6%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57,4%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72,9%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28943999"/>
                  </a:ext>
                </a:extLst>
              </a:tr>
              <a:tr h="2042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 dirty="0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 de a acumula rapid noi cunoștinte </a:t>
                      </a:r>
                      <a:endParaRPr lang="en-US" sz="1200" b="1" dirty="0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80.8%</a:t>
                      </a:r>
                      <a:r>
                        <a:rPr lang="en-US" sz="1200" b="1" dirty="0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(3)</a:t>
                      </a:r>
                      <a:endParaRPr lang="en-US" sz="1200" b="1" dirty="0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82.1%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77.9%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76,4%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74,0%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85,7%</a:t>
                      </a:r>
                      <a:endParaRPr lang="en-US" sz="1200" b="1" dirty="0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7681839"/>
                  </a:ext>
                </a:extLst>
              </a:tr>
              <a:tr h="2042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 de a negocia în mod eficace 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35.2%</a:t>
                      </a: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(13)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36.1%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33.1%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55,0%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54,5%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56,5%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54575777"/>
                  </a:ext>
                </a:extLst>
              </a:tr>
              <a:tr h="2042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 de a acționa bine în condiții de stres 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60.4%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(9)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63.6%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53.1%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65,4%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63,0%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71,4%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98639184"/>
                  </a:ext>
                </a:extLst>
              </a:tr>
              <a:tr h="2042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 de a coordona activități 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68.0%</a:t>
                      </a: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(8)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68.2%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67.6%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64,4%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60,8%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78,3%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873704982"/>
                  </a:ext>
                </a:extLst>
              </a:tr>
              <a:tr h="2042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 de a gestiona eficient timpul de lucru 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80.6%</a:t>
                      </a: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(4)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81.5%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78.6%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69,2%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65,9%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81,4%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542237185"/>
                  </a:ext>
                </a:extLst>
              </a:tr>
              <a:tr h="2042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 de a lucra în echipa 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85.7%</a:t>
                      </a: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(2)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86.1%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84.8%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75,2%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72,5%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85,7%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69461373"/>
                  </a:ext>
                </a:extLst>
              </a:tr>
              <a:tr h="40693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 de a-ți face punctul de vedere înteles de catre colegi și conducători 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74.7%</a:t>
                      </a: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(5)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75.5%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73.1%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66,3%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61,9%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82,9%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73469180"/>
                  </a:ext>
                </a:extLst>
              </a:tr>
              <a:tr h="2042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 dirty="0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 de a utiliza calculatorul </a:t>
                      </a:r>
                      <a:endParaRPr lang="en-US" sz="1200" b="1" dirty="0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74.1%</a:t>
                      </a: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(6)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76.4%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69.0%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64,5%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59,6%</a:t>
                      </a:r>
                      <a:endParaRPr lang="en-US" sz="1200" b="1" dirty="0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82,9%</a:t>
                      </a:r>
                      <a:endParaRPr lang="en-US" sz="1200" b="1" dirty="0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6490418"/>
                  </a:ext>
                </a:extLst>
              </a:tr>
              <a:tr h="2042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 de a veni cu idei și soluții noi 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60.4%</a:t>
                      </a: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(10)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63.6%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53.1%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70,1%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66,4%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84,3%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98790780"/>
                  </a:ext>
                </a:extLst>
              </a:tr>
              <a:tr h="2042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 de a elabora rapoarte, note sau alte documente 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52.4%</a:t>
                      </a: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(11)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52.1%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53.1%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70,7%</a:t>
                      </a:r>
                      <a:endParaRPr lang="en-US" sz="1200" b="1" dirty="0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66,8%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85,7%</a:t>
                      </a:r>
                      <a:endParaRPr lang="en-US" sz="1200" b="1" dirty="0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4990077"/>
                  </a:ext>
                </a:extLst>
              </a:tr>
              <a:tr h="2042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 dirty="0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 de a scrie și de a conversa într-o limbă straină </a:t>
                      </a:r>
                      <a:endParaRPr lang="en-US" sz="1200" b="1" dirty="0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71.6%</a:t>
                      </a: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(7)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73.9%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66.2%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56,7%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54,6%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64,7%</a:t>
                      </a:r>
                      <a:endParaRPr lang="en-US" sz="1200" b="1" dirty="0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33942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86474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599" y="116632"/>
            <a:ext cx="109728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Competențe care contribuie la angajarea cu succes în câmpul muncii</a:t>
            </a:r>
            <a:r>
              <a:rPr lang="en-US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ru-RU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hard</a:t>
            </a:r>
            <a:r>
              <a:rPr lang="en-US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</a:t>
            </a:r>
            <a:r>
              <a:rPr lang="en-US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alt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2CF7DE3-B14E-4D09-8897-CFDE98265C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2235112"/>
              </p:ext>
            </p:extLst>
          </p:nvPr>
        </p:nvGraphicFramePr>
        <p:xfrm>
          <a:off x="911425" y="1628800"/>
          <a:ext cx="10369152" cy="38066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56369">
                  <a:extLst>
                    <a:ext uri="{9D8B030D-6E8A-4147-A177-3AD203B41FA5}">
                      <a16:colId xmlns:a16="http://schemas.microsoft.com/office/drawing/2014/main" val="3281338876"/>
                    </a:ext>
                  </a:extLst>
                </a:gridCol>
                <a:gridCol w="1160435">
                  <a:extLst>
                    <a:ext uri="{9D8B030D-6E8A-4147-A177-3AD203B41FA5}">
                      <a16:colId xmlns:a16="http://schemas.microsoft.com/office/drawing/2014/main" val="677810197"/>
                    </a:ext>
                  </a:extLst>
                </a:gridCol>
                <a:gridCol w="875518">
                  <a:extLst>
                    <a:ext uri="{9D8B030D-6E8A-4147-A177-3AD203B41FA5}">
                      <a16:colId xmlns:a16="http://schemas.microsoft.com/office/drawing/2014/main" val="955563338"/>
                    </a:ext>
                  </a:extLst>
                </a:gridCol>
                <a:gridCol w="1025036">
                  <a:extLst>
                    <a:ext uri="{9D8B030D-6E8A-4147-A177-3AD203B41FA5}">
                      <a16:colId xmlns:a16="http://schemas.microsoft.com/office/drawing/2014/main" val="1619548666"/>
                    </a:ext>
                  </a:extLst>
                </a:gridCol>
                <a:gridCol w="850598">
                  <a:extLst>
                    <a:ext uri="{9D8B030D-6E8A-4147-A177-3AD203B41FA5}">
                      <a16:colId xmlns:a16="http://schemas.microsoft.com/office/drawing/2014/main" val="3968838758"/>
                    </a:ext>
                  </a:extLst>
                </a:gridCol>
                <a:gridCol w="850598">
                  <a:extLst>
                    <a:ext uri="{9D8B030D-6E8A-4147-A177-3AD203B41FA5}">
                      <a16:colId xmlns:a16="http://schemas.microsoft.com/office/drawing/2014/main" val="480929098"/>
                    </a:ext>
                  </a:extLst>
                </a:gridCol>
                <a:gridCol w="850598">
                  <a:extLst>
                    <a:ext uri="{9D8B030D-6E8A-4147-A177-3AD203B41FA5}">
                      <a16:colId xmlns:a16="http://schemas.microsoft.com/office/drawing/2014/main" val="2020445430"/>
                    </a:ext>
                  </a:extLst>
                </a:gridCol>
              </a:tblGrid>
              <a:tr h="326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 dirty="0"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</a:t>
                      </a:r>
                      <a:endParaRPr lang="en-US" sz="1200" b="1" dirty="0"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 dirty="0"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2023-2024</a:t>
                      </a:r>
                      <a:endParaRPr lang="en-US" sz="1200" b="1" dirty="0"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1711078"/>
                  </a:ext>
                </a:extLst>
              </a:tr>
              <a:tr h="2175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b="1"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200" b="1"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Licență</a:t>
                      </a:r>
                      <a:endParaRPr lang="en-US" sz="1200" b="1"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Masterat</a:t>
                      </a:r>
                      <a:endParaRPr lang="en-US" sz="1200" b="1"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200" b="1"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Licență</a:t>
                      </a:r>
                      <a:endParaRPr lang="en-US" sz="1200" b="1"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 dirty="0"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Masterat</a:t>
                      </a:r>
                      <a:endParaRPr lang="en-US" sz="1200" b="1" dirty="0"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621469384"/>
                  </a:ext>
                </a:extLst>
              </a:tr>
              <a:tr h="43456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Cunoașterea aprofundata a propriului domeniu de studiu / a propriei specializări 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86.7% (1)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86.4%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86.9%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72,2%</a:t>
                      </a:r>
                      <a:endParaRPr lang="en-US" sz="1200" b="1" dirty="0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68,7%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85,1%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26153160"/>
                  </a:ext>
                </a:extLst>
              </a:tr>
              <a:tr h="2175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Cunoașterea altor domenii sau discipline 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76.4% (8)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77.9%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73.1%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63,6%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58,1%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83,8%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17769405"/>
                  </a:ext>
                </a:extLst>
              </a:tr>
              <a:tr h="2175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 dirty="0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 de a acumula rapid noi cunoștinte </a:t>
                      </a:r>
                      <a:endParaRPr lang="en-US" sz="1200" b="1" dirty="0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79.4% (4)</a:t>
                      </a:r>
                      <a:endParaRPr lang="en-US" sz="1200" b="1" dirty="0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79.7%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78.6%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68,4%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64,9%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81,1%</a:t>
                      </a:r>
                      <a:endParaRPr lang="en-US" sz="1200" b="1" dirty="0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50740769"/>
                  </a:ext>
                </a:extLst>
              </a:tr>
              <a:tr h="2175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 de a negocia în mod eficace 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75.2% (10)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76.1%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73.1%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57,0%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52,5%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75,7%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88453019"/>
                  </a:ext>
                </a:extLst>
              </a:tr>
              <a:tr h="2175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 de a acționa bine în condiții de stres 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79.1% (5)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80.2%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76.4%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66,6%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64,5%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75,7%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90509602"/>
                  </a:ext>
                </a:extLst>
              </a:tr>
              <a:tr h="2175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 de a coordona activități 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80.4% (2)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82.4%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75.9%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67,2%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64,2%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78,4%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58123546"/>
                  </a:ext>
                </a:extLst>
              </a:tr>
              <a:tr h="2175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 de a gestiona eficient timpul de lucru 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79.9% (6)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81.2%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76.6%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68,4%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65,7%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79,7%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663843551"/>
                  </a:ext>
                </a:extLst>
              </a:tr>
              <a:tr h="2175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 de a lucra în echipa 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80.2% (3)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81.8%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76.5%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74,5%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70,2%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81,1%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57324553"/>
                  </a:ext>
                </a:extLst>
              </a:tr>
              <a:tr h="43456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 de a-ți face punctul de vedere înteles de catre colegi și conducători 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77.9% (6)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79.7%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73.8%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59,9%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55,7%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77,0%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126786515"/>
                  </a:ext>
                </a:extLst>
              </a:tr>
              <a:tr h="2175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 dirty="0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 de a utiliza calculatorul </a:t>
                      </a:r>
                      <a:endParaRPr lang="en-US" sz="1200" b="1" dirty="0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76.0% (9)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77.0%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73.8%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55,7%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50,8%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74,3%</a:t>
                      </a:r>
                      <a:endParaRPr lang="en-US" sz="1200" b="1" dirty="0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487712977"/>
                  </a:ext>
                </a:extLst>
              </a:tr>
              <a:tr h="2175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 de a veni cu idei și soluții noi 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77.9% (6)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80.3%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72.4%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63,5%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60,2%</a:t>
                      </a:r>
                      <a:endParaRPr lang="en-US" sz="1200" b="1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77,0%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278737837"/>
                  </a:ext>
                </a:extLst>
              </a:tr>
              <a:tr h="2175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 de a elabora rapoarte, note sau alte documente 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76.6% (7)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78.8%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71.7%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62,1%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57,4%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79,7%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36883508"/>
                  </a:ext>
                </a:extLst>
              </a:tr>
              <a:tr h="2175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1" dirty="0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Abilitatea de a scrie și de a conversa într-o limbă straină </a:t>
                      </a:r>
                      <a:endParaRPr lang="en-US" sz="1200" b="1" dirty="0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68.2% (11)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72.1%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59.3%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48,5%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45,5%</a:t>
                      </a:r>
                      <a:endParaRPr lang="en-US" sz="1200" b="1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23AD"/>
                          </a:solidFill>
                          <a:effectLst/>
                          <a:highlight>
                            <a:srgbClr val="F3F9FA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60,8%</a:t>
                      </a:r>
                      <a:endParaRPr lang="en-US" sz="1200" b="1" dirty="0">
                        <a:solidFill>
                          <a:srgbClr val="3723AD"/>
                        </a:solidFill>
                        <a:effectLst/>
                        <a:highlight>
                          <a:srgbClr val="F3F9FA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5583385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2"/>
          <p:cNvSpPr>
            <a:spLocks noGrp="1"/>
          </p:cNvSpPr>
          <p:nvPr>
            <p:ph type="title"/>
          </p:nvPr>
        </p:nvSpPr>
        <p:spPr bwMode="auto">
          <a:xfrm>
            <a:off x="983432" y="274638"/>
            <a:ext cx="10009112" cy="13255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FIŞA DE URMĂRIRE A INSERŢIEI PROFESIONALE A ABSOLVENŢILOR PE PIAŢA MUNCII</a:t>
            </a:r>
            <a:br>
              <a:rPr lang="ro-RO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Conținut</a:t>
            </a:r>
            <a:endParaRPr lang="ru-RU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Объект 1"/>
          <p:cNvSpPr>
            <a:spLocks noGrp="1"/>
          </p:cNvSpPr>
          <p:nvPr>
            <p:ph idx="1"/>
          </p:nvPr>
        </p:nvSpPr>
        <p:spPr bwMode="auto">
          <a:xfrm>
            <a:off x="263352" y="1556793"/>
            <a:ext cx="11665296" cy="456937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>
              <a:buFontTx/>
              <a:buAutoNum type="arabicPeriod"/>
            </a:pPr>
            <a:r>
              <a:rPr lang="ro-RO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Facultatea absolvită în cadrul ULIM/programul de studii </a:t>
            </a:r>
          </a:p>
          <a:p>
            <a:pPr marL="514350" indent="-514350">
              <a:buFontTx/>
              <a:buAutoNum type="arabicPeriod"/>
            </a:pPr>
            <a:r>
              <a:rPr lang="ro-RO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Preocupările de bază după absolvirea studiilor de licență - masterat</a:t>
            </a:r>
          </a:p>
          <a:p>
            <a:pPr marL="514350" indent="-514350">
              <a:buFontTx/>
              <a:buAutoNum type="arabicPeriod"/>
            </a:pPr>
            <a:r>
              <a:rPr lang="ro-RO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Detalii despre angajare în câmpul muncii</a:t>
            </a: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rabicPeriod"/>
            </a:pP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Detalii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despre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urmarea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studiilor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masterat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doctorat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programe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licență</a:t>
            </a:r>
            <a:endParaRPr lang="ro-RO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rabicPeriod"/>
            </a:pPr>
            <a:r>
              <a:rPr lang="ro-RO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Cunoștințele, abilitățile și competențele care au facilitat procesul angajării în câmpul muncii și contribuie la succesul profesional</a:t>
            </a:r>
          </a:p>
          <a:p>
            <a:pPr marL="514350" indent="-514350">
              <a:buFontTx/>
              <a:buAutoNum type="arabicPeriod"/>
            </a:pPr>
            <a:r>
              <a:rPr lang="ro-RO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Datele privind angajabilitatea absolvenților anului universitar 20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ro-RO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4, </a:t>
            </a:r>
            <a:r>
              <a:rPr lang="ro-RO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căpătate prin aplicarea chestionarului online „Sondaj anonim privind angajarea absolvenților ULIM în câmpul muncii”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bazele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date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absolvenții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livrate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facultăți</a:t>
            </a:r>
            <a:r>
              <a:rPr lang="ro-RO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Tx/>
              <a:buAutoNum type="arabicPeriod"/>
            </a:pPr>
            <a:endParaRPr lang="ru-RU" altLang="en-US" sz="2400" b="1" dirty="0"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ru-RU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4"/>
          <p:cNvSpPr>
            <a:spLocks noGrp="1"/>
          </p:cNvSpPr>
          <p:nvPr>
            <p:ph type="title"/>
          </p:nvPr>
        </p:nvSpPr>
        <p:spPr bwMode="auto">
          <a:xfrm>
            <a:off x="1981200" y="100014"/>
            <a:ext cx="8229600" cy="7064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Concluzii</a:t>
            </a:r>
            <a:endParaRPr lang="ru-RU" alt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39" name="Объект 5"/>
          <p:cNvSpPr>
            <a:spLocks noGrp="1"/>
          </p:cNvSpPr>
          <p:nvPr>
            <p:ph idx="1"/>
          </p:nvPr>
        </p:nvSpPr>
        <p:spPr bwMode="auto">
          <a:xfrm>
            <a:off x="119336" y="1052735"/>
            <a:ext cx="11881320" cy="453650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ro-RO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 comparație cu rezultatele chestionării realizate în anul universitar 202</a:t>
            </a:r>
            <a:r>
              <a:rPr lang="ro-RO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o-RO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-202</a:t>
            </a:r>
            <a:r>
              <a:rPr lang="ro-RO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o-RO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privind ang</a:t>
            </a:r>
            <a:r>
              <a:rPr lang="ro-RO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o-RO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jarea absolvenților promoției 202</a:t>
            </a:r>
            <a:r>
              <a:rPr lang="ro-RO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o-RO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-202</a:t>
            </a:r>
            <a:r>
              <a:rPr lang="ro-RO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ro-RO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chestionarea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din 202</a:t>
            </a:r>
            <a:r>
              <a:rPr lang="ro-RO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-202</a:t>
            </a:r>
            <a:r>
              <a:rPr lang="ro-RO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 cota respondenților care au menționat că sunt angajați în câmpul muncii 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constituie</a:t>
            </a:r>
            <a:r>
              <a:rPr lang="ro-RO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ro-RO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ro-RO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10%, de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asemen</a:t>
            </a:r>
            <a:r>
              <a:rPr lang="ro-RO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ro-RO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sporit numărul celor care urmează studii la masterat,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constituie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7</a:t>
            </a:r>
            <a:r>
              <a:rPr lang="ro-RO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,80% din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totalul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absolven</a:t>
            </a:r>
            <a:r>
              <a:rPr lang="ro-RO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ți.</a:t>
            </a:r>
            <a:endParaRPr lang="en-US" sz="2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ro-RO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Angajabilitatea absolvenților programelor de licență a </a:t>
            </a:r>
            <a:r>
              <a:rPr lang="ro-RO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scăzut</a:t>
            </a:r>
            <a:r>
              <a:rPr lang="ro-RO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de la 94.8%, față de anul precedent la 87,10%, </a:t>
            </a:r>
            <a:r>
              <a:rPr lang="ro-RO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60</a:t>
            </a:r>
            <a:r>
              <a:rPr lang="ro-RO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,50 % angajându-se încă în timpul studiilor, iar </a:t>
            </a:r>
            <a:r>
              <a:rPr lang="ro-RO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21,50</a:t>
            </a:r>
            <a:r>
              <a:rPr lang="ro-RO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- în primele 6 luni după absolvire.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ro-RO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79</a:t>
            </a:r>
            <a:r>
              <a:rPr lang="ro-RO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,50% dintre absolvenți locuiesc în Republica Moldova și doar </a:t>
            </a:r>
            <a:r>
              <a:rPr lang="ro-RO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</a:t>
            </a:r>
            <a:r>
              <a:rPr lang="ro-RO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,50% locuiesc peste hotare.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Considerăm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că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datele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ilustrează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sporirea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exigențelor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pieții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forțelor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muncă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a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preferinței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specialiști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urmează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au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urmat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studii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masterat</a:t>
            </a:r>
            <a:r>
              <a:rPr lang="en-US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5360" y="332656"/>
            <a:ext cx="11521280" cy="5256584"/>
          </a:xfrm>
        </p:spPr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ro-RO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S-au modificat considerabil  rezultatele privind angajarea conform specialității după absolvirea programelor de licență, dar sunt favorabile și datele care ilustrtează angajarea după programele de masterat: 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după absolvirea programelor de licență </a:t>
            </a:r>
            <a:r>
              <a:rPr lang="ro-RO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și masterat, angajați conform domeniului de pregătire profesională  scade față de anul precedent – </a:t>
            </a:r>
            <a:r>
              <a:rPr lang="ro-R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43</a:t>
            </a:r>
            <a:r>
              <a:rPr lang="ro-RO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,2% față de 52,2% conform rezultatelor căpătate pentru angajabilitatea absolvenților din a.u. 2022-2023; angajați în domenii conexe </a:t>
            </a:r>
            <a:r>
              <a:rPr lang="ro-R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asemenea scade</a:t>
            </a:r>
            <a:r>
              <a:rPr lang="ro-RO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21,6% față de 28</a:t>
            </a:r>
            <a:r>
              <a:rPr lang="ro-R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,0</a:t>
            </a:r>
            <a:r>
              <a:rPr lang="ro-RO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%;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ro-R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Scade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angalabilitatea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absolvenților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sectorul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</a:t>
            </a:r>
            <a:r>
              <a:rPr lang="ro-RO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ublic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de la 5</a:t>
            </a:r>
            <a:r>
              <a:rPr lang="ro-RO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o-RO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absolvenții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programelor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ro-RO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licență și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masterat</a:t>
            </a:r>
            <a:r>
              <a:rPr lang="ro-RO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35,5%. Ce ține </a:t>
            </a:r>
            <a:r>
              <a:rPr lang="ro-R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sectorul privat</a:t>
            </a:r>
            <a:r>
              <a:rPr lang="ro-RO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constituie 64</a:t>
            </a:r>
            <a:r>
              <a:rPr lang="ro-RO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,5% .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2037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ъект 2"/>
          <p:cNvSpPr>
            <a:spLocks noGrp="1"/>
          </p:cNvSpPr>
          <p:nvPr>
            <p:ph idx="1"/>
          </p:nvPr>
        </p:nvSpPr>
        <p:spPr bwMode="auto">
          <a:xfrm>
            <a:off x="191344" y="188641"/>
            <a:ext cx="11809312" cy="532859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ro-RO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Cele mai înalte aprecieri ale rolului studiilor la ULIM în contextul angajării în câmpul muncii  au fost date a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similării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cunoștințe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competențe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profesionale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o-RO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abilităților de a lucra în echipă, a acumula rapid noi cunoștințe, a gestiona eficient timpul de muncă, 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a-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face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punctul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vedere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înțeles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colegi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conducători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utiliza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TI, a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scrie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comunica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într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-o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limbă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străină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mai jos fiind apreciată calitatea formării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deprinderi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abilități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a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veni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idei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soluții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noi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elabora rapoarte, note sau alte documente, a cunoaște alte domenii și discipline și a negocia în mod eficace. Sporește în raport cu rezultatele din ultimii ani, necesitatea de dezvoltare a competențelor soft. </a:t>
            </a:r>
            <a:endParaRPr lang="en-US" sz="2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Conform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opiniilor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respondenților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competențele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importante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solicitate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angajare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referă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primul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rând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la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cunoașterea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aprofundată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propriului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domeniu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studiu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 a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propriei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specializări</a:t>
            </a:r>
            <a:r>
              <a:rPr lang="ro-RO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 abilitatea de a coordona activități, de a lucra în echipa, 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a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acumula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rapid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noi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cunoștințe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a acționa bine în condiții de stres, a gestiona eficient timpul, 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veni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idei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soluții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noi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aface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punctul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vedere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înțeles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colegi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conducători</a:t>
            </a:r>
            <a:r>
              <a:rPr lang="fr-FR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2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ro-RO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Sondajul online oferă doar informație generală, facultățile urmând să completeze baza de date pentru fiecare absolvent al programelor de licență și masterat în conformitate cu solicitările regulamentelor interne și naționale</a:t>
            </a:r>
            <a:r>
              <a:rPr lang="ro-RO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4"/>
          <p:cNvSpPr>
            <a:spLocks noGrp="1"/>
          </p:cNvSpPr>
          <p:nvPr>
            <p:ph type="title"/>
          </p:nvPr>
        </p:nvSpPr>
        <p:spPr bwMode="auto">
          <a:xfrm>
            <a:off x="2017713" y="332655"/>
            <a:ext cx="8229600" cy="7920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Proiect de hotărâre</a:t>
            </a:r>
            <a:endParaRPr lang="en-US" alt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035" name="Content Placeholder 5"/>
          <p:cNvSpPr>
            <a:spLocks noGrp="1"/>
          </p:cNvSpPr>
          <p:nvPr>
            <p:ph idx="1"/>
          </p:nvPr>
        </p:nvSpPr>
        <p:spPr bwMode="auto">
          <a:xfrm>
            <a:off x="407368" y="1124743"/>
            <a:ext cx="11377264" cy="43204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o-RO" alt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lua act de cunoștință de rezultatele studiului inserţiei absolvenţilor ULIM 20</a:t>
            </a:r>
            <a:r>
              <a:rPr lang="en-US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o-RO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3-2024 în câmpul muncii.</a:t>
            </a:r>
          </a:p>
          <a:p>
            <a:r>
              <a:rPr lang="ro-RO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aduce la cunoștință rezultatele și a le pune în discuție în ședințele catedrelor și Consiliilor facultăților, elaborând propuneri pentru perfecționarea activității de sporire a angajabilității absolvenților ULIM.</a:t>
            </a:r>
          </a:p>
          <a:p>
            <a:r>
              <a:rPr lang="ro-RO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intensifica colaborarea dintre facultăți și Centrul de Consiliere Psihologică și Orientare în Carieră ULIM în pobleme legate de inserția absolvenților ULIM în câmpul muncii.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9376" y="692696"/>
            <a:ext cx="11305256" cy="5433468"/>
          </a:xfrm>
        </p:spPr>
        <p:txBody>
          <a:bodyPr/>
          <a:lstStyle/>
          <a:p>
            <a:r>
              <a:rPr lang="ro-RO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organiza colectarea datelor privind inserția profesională a absolvenților în cadrul facultăților prin: colectarea datelor de contact (în mai-iunie), distribuirea și colectarea chestionarelor (septembrie-februarie), livrarea pentru prelucrarea finală a informației (martie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aprilie</a:t>
            </a:r>
            <a:r>
              <a:rPr lang="ro-RO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en-US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completa baze de date privind angajarea absolvenților ULIM în câmpul muncii pe programe de studii în cadrul facultăților.</a:t>
            </a:r>
          </a:p>
          <a:p>
            <a:r>
              <a:rPr lang="ro-RO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examina posibilitatea colectării datelor privind angajabilitatea absolvenților cu ajutorul Asociației Absolvenților al ULIM.</a:t>
            </a:r>
          </a:p>
        </p:txBody>
      </p:sp>
    </p:spTree>
    <p:extLst>
      <p:ext uri="{BB962C8B-B14F-4D97-AF65-F5344CB8AC3E}">
        <p14:creationId xmlns:p14="http://schemas.microsoft.com/office/powerpoint/2010/main" val="23502402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3392" y="908720"/>
            <a:ext cx="11161240" cy="4248472"/>
          </a:xfrm>
        </p:spPr>
        <p:txBody>
          <a:bodyPr/>
          <a:lstStyle/>
          <a:p>
            <a:r>
              <a:rPr lang="ro-RO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analiza inserția absolvenților ULIM în câmpul muncii în ședințele Consiliului de Asigurare a Calității  ULIM, comisiilor de asigurare a calității de la facultăți.</a:t>
            </a: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detaliza activitatea privind angajarea în câmpul muncii a absolvenților în documentele interne ale ULIM, specificând rolul acesteia în asigurarea calității.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3309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91544" y="1412776"/>
            <a:ext cx="8229600" cy="3240360"/>
          </a:xfrm>
        </p:spPr>
        <p:txBody>
          <a:bodyPr/>
          <a:lstStyle/>
          <a:p>
            <a:pPr marL="0" indent="0" algn="ctr">
              <a:buNone/>
            </a:pPr>
            <a:r>
              <a:rPr lang="ro-RO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Mulțumesc </a:t>
            </a:r>
          </a:p>
          <a:p>
            <a:pPr marL="0" indent="0" algn="ctr">
              <a:buNone/>
            </a:pPr>
            <a:r>
              <a:rPr lang="ro-RO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pentru atenție! 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2825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 bwMode="auto">
          <a:xfrm>
            <a:off x="119336" y="116633"/>
            <a:ext cx="11881320" cy="93610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3200" dirty="0"/>
              <a:t>Modalitatea de colectare a informației</a:t>
            </a:r>
            <a:br>
              <a:rPr lang="ro-RO" altLang="en-US" sz="3200" dirty="0"/>
            </a:br>
            <a:r>
              <a:rPr lang="ro-RO" altLang="en-US" sz="3200" dirty="0"/>
              <a:t>și nr. participanți la sondaj </a:t>
            </a:r>
            <a:endParaRPr lang="en-US" altLang="en-US" sz="3200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31813029"/>
              </p:ext>
            </p:extLst>
          </p:nvPr>
        </p:nvGraphicFramePr>
        <p:xfrm>
          <a:off x="407368" y="1052736"/>
          <a:ext cx="11377264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64847-C4C4-4968-BAA6-91F3F47CA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Raportul</a:t>
            </a:r>
            <a:r>
              <a:rPr lang="en-US" dirty="0"/>
              <a:t> </a:t>
            </a:r>
            <a:r>
              <a:rPr lang="en-US" dirty="0" err="1"/>
              <a:t>dintre</a:t>
            </a:r>
            <a:r>
              <a:rPr lang="en-US" dirty="0"/>
              <a:t> </a:t>
            </a:r>
            <a:r>
              <a:rPr lang="en-US" dirty="0" err="1"/>
              <a:t>numărul</a:t>
            </a:r>
            <a:r>
              <a:rPr lang="en-US" dirty="0"/>
              <a:t> de </a:t>
            </a:r>
            <a:r>
              <a:rPr lang="en-US" dirty="0" err="1"/>
              <a:t>absolvenți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participarea</a:t>
            </a:r>
            <a:r>
              <a:rPr lang="en-US" dirty="0"/>
              <a:t> la </a:t>
            </a:r>
            <a:r>
              <a:rPr lang="en-US" dirty="0" err="1"/>
              <a:t>sondaj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9EE4F09-7129-4C03-AEA8-A1B93BA4194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20717086"/>
              </p:ext>
            </p:extLst>
          </p:nvPr>
        </p:nvGraphicFramePr>
        <p:xfrm>
          <a:off x="155340" y="1772816"/>
          <a:ext cx="11881320" cy="40857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28892">
                  <a:extLst>
                    <a:ext uri="{9D8B030D-6E8A-4147-A177-3AD203B41FA5}">
                      <a16:colId xmlns:a16="http://schemas.microsoft.com/office/drawing/2014/main" val="2750669403"/>
                    </a:ext>
                  </a:extLst>
                </a:gridCol>
                <a:gridCol w="1075842">
                  <a:extLst>
                    <a:ext uri="{9D8B030D-6E8A-4147-A177-3AD203B41FA5}">
                      <a16:colId xmlns:a16="http://schemas.microsoft.com/office/drawing/2014/main" val="36785721"/>
                    </a:ext>
                  </a:extLst>
                </a:gridCol>
                <a:gridCol w="1047894">
                  <a:extLst>
                    <a:ext uri="{9D8B030D-6E8A-4147-A177-3AD203B41FA5}">
                      <a16:colId xmlns:a16="http://schemas.microsoft.com/office/drawing/2014/main" val="87174679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498040949"/>
                    </a:ext>
                  </a:extLst>
                </a:gridCol>
                <a:gridCol w="957371">
                  <a:extLst>
                    <a:ext uri="{9D8B030D-6E8A-4147-A177-3AD203B41FA5}">
                      <a16:colId xmlns:a16="http://schemas.microsoft.com/office/drawing/2014/main" val="2328535297"/>
                    </a:ext>
                  </a:extLst>
                </a:gridCol>
                <a:gridCol w="986845">
                  <a:extLst>
                    <a:ext uri="{9D8B030D-6E8A-4147-A177-3AD203B41FA5}">
                      <a16:colId xmlns:a16="http://schemas.microsoft.com/office/drawing/2014/main" val="2285320492"/>
                    </a:ext>
                  </a:extLst>
                </a:gridCol>
                <a:gridCol w="647146">
                  <a:extLst>
                    <a:ext uri="{9D8B030D-6E8A-4147-A177-3AD203B41FA5}">
                      <a16:colId xmlns:a16="http://schemas.microsoft.com/office/drawing/2014/main" val="2396004223"/>
                    </a:ext>
                  </a:extLst>
                </a:gridCol>
                <a:gridCol w="1035384">
                  <a:extLst>
                    <a:ext uri="{9D8B030D-6E8A-4147-A177-3AD203B41FA5}">
                      <a16:colId xmlns:a16="http://schemas.microsoft.com/office/drawing/2014/main" val="2742475607"/>
                    </a:ext>
                  </a:extLst>
                </a:gridCol>
                <a:gridCol w="1133638">
                  <a:extLst>
                    <a:ext uri="{9D8B030D-6E8A-4147-A177-3AD203B41FA5}">
                      <a16:colId xmlns:a16="http://schemas.microsoft.com/office/drawing/2014/main" val="225647121"/>
                    </a:ext>
                  </a:extLst>
                </a:gridCol>
                <a:gridCol w="676220">
                  <a:extLst>
                    <a:ext uri="{9D8B030D-6E8A-4147-A177-3AD203B41FA5}">
                      <a16:colId xmlns:a16="http://schemas.microsoft.com/office/drawing/2014/main" val="612403340"/>
                    </a:ext>
                  </a:extLst>
                </a:gridCol>
              </a:tblGrid>
              <a:tr h="2532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Absolvenți licență</a:t>
                      </a:r>
                      <a:endParaRPr lang="en-US" sz="160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Absolvenți</a:t>
                      </a:r>
                      <a:r>
                        <a:rPr lang="en-US" sz="1800" b="1" dirty="0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masterat</a:t>
                      </a:r>
                      <a:endParaRPr lang="en-US" sz="16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9542527"/>
                  </a:ext>
                </a:extLst>
              </a:tr>
              <a:tr h="3296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 </a:t>
                      </a:r>
                      <a:r>
                        <a:rPr lang="en-US" sz="12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absolvenți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Participare</a:t>
                      </a: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la </a:t>
                      </a:r>
                      <a:r>
                        <a:rPr lang="en-US" sz="12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sondaj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 </a:t>
                      </a:r>
                      <a:r>
                        <a:rPr lang="en-US" sz="12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absolvenți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Participare</a:t>
                      </a: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la </a:t>
                      </a:r>
                      <a:r>
                        <a:rPr lang="en-US" sz="12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sondaj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 </a:t>
                      </a:r>
                      <a:r>
                        <a:rPr lang="en-US" sz="12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absolvenți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Participare</a:t>
                      </a: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la </a:t>
                      </a:r>
                      <a:r>
                        <a:rPr lang="en-US" sz="12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sondaj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0950751"/>
                  </a:ext>
                </a:extLst>
              </a:tr>
              <a:tr h="3202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Facultatea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Biomedicină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35.18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35.18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4540684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Facultatea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Limbi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Străine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28.57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28.57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4342543"/>
                  </a:ext>
                </a:extLst>
              </a:tr>
              <a:tr h="3319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Facultatea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Drept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53.67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39.64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1324568"/>
                  </a:ext>
                </a:extLst>
              </a:tr>
              <a:tr h="48469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Facultatea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Informatică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Inginerie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și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Design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36.17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36.17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648279"/>
                  </a:ext>
                </a:extLst>
              </a:tr>
              <a:tr h="5199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Facultatea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Relații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Internaționale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ș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Jurnalism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41.17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35.44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3362171"/>
                  </a:ext>
                </a:extLst>
              </a:tr>
              <a:tr h="29512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Facultatea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Științe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Economice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27.84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46.66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9006443"/>
                  </a:ext>
                </a:extLst>
              </a:tr>
              <a:tr h="5199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Facultatea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Științe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Sociale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și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ale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Educației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62.36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21.25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172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51,65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75297225"/>
                  </a:ext>
                </a:extLst>
              </a:tr>
              <a:tr h="47659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40.70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20.33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1153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39.04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3143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2246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CE8BBDB0-C14C-4D83-AC58-A2EE1CED3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Participare</a:t>
            </a:r>
            <a:r>
              <a:rPr lang="en-US" dirty="0"/>
              <a:t> la </a:t>
            </a:r>
            <a:r>
              <a:rPr lang="en-US" dirty="0" err="1"/>
              <a:t>sondaj</a:t>
            </a:r>
            <a:endParaRPr lang="en-US" dirty="0"/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15148AFA-4873-4BC1-BD48-1069A137FC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7689354"/>
              </p:ext>
            </p:extLst>
          </p:nvPr>
        </p:nvGraphicFramePr>
        <p:xfrm>
          <a:off x="609600" y="1340769"/>
          <a:ext cx="10972800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8251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175032" cy="1354162"/>
          </a:xfrm>
        </p:spPr>
        <p:txBody>
          <a:bodyPr/>
          <a:lstStyle/>
          <a:p>
            <a:r>
              <a:rPr lang="ro-RO" sz="4000" dirty="0"/>
              <a:t>Numărul de </a:t>
            </a:r>
            <a:r>
              <a:rPr lang="en-US" sz="4000" dirty="0" err="1"/>
              <a:t>absolvenți</a:t>
            </a:r>
            <a:r>
              <a:rPr lang="en-US" sz="4000" dirty="0"/>
              <a:t> </a:t>
            </a:r>
            <a:r>
              <a:rPr lang="en-US" sz="4000" dirty="0" err="1"/>
              <a:t>luați</a:t>
            </a:r>
            <a:r>
              <a:rPr lang="en-US" sz="4000" dirty="0"/>
              <a:t> </a:t>
            </a:r>
            <a:r>
              <a:rPr lang="en-US" sz="4000" dirty="0" err="1"/>
              <a:t>în</a:t>
            </a:r>
            <a:r>
              <a:rPr lang="en-US" sz="4000" dirty="0"/>
              <a:t> </a:t>
            </a:r>
            <a:r>
              <a:rPr lang="en-US" sz="4000" dirty="0" err="1"/>
              <a:t>cont</a:t>
            </a:r>
            <a:r>
              <a:rPr lang="en-US" sz="4000" dirty="0"/>
              <a:t> </a:t>
            </a:r>
            <a:r>
              <a:rPr lang="en-US" sz="4000" dirty="0" err="1"/>
              <a:t>în</a:t>
            </a:r>
            <a:r>
              <a:rPr lang="en-US" sz="4000" dirty="0"/>
              <a:t> </a:t>
            </a:r>
            <a:r>
              <a:rPr lang="en-US" sz="4000" dirty="0" err="1"/>
              <a:t>cadrul</a:t>
            </a:r>
            <a:r>
              <a:rPr lang="ro-RO" sz="4000" dirty="0"/>
              <a:t> sondaj</a:t>
            </a:r>
            <a:r>
              <a:rPr lang="en-US" sz="4000" dirty="0" err="1"/>
              <a:t>ului</a:t>
            </a:r>
            <a:r>
              <a:rPr lang="ro-RO" sz="4000" dirty="0"/>
              <a:t> pe facultăți</a:t>
            </a:r>
            <a:endParaRPr lang="ru-RU" sz="4000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0C7A756-8DB3-4243-91A8-7154C39831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3787129"/>
              </p:ext>
            </p:extLst>
          </p:nvPr>
        </p:nvGraphicFramePr>
        <p:xfrm>
          <a:off x="609600" y="1600200"/>
          <a:ext cx="10972800" cy="3989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23D67-71C4-4A3E-A434-B5A81199E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Cota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procentuală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din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numărul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absolvenți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ai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anului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universitar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2023-2024 (%)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EDD8E962-5CE4-4724-B50A-26EBEA022D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8470709"/>
              </p:ext>
            </p:extLst>
          </p:nvPr>
        </p:nvGraphicFramePr>
        <p:xfrm>
          <a:off x="407368" y="1600201"/>
          <a:ext cx="11521280" cy="35569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62274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609600" y="188640"/>
            <a:ext cx="11031016" cy="1228998"/>
          </a:xfrm>
        </p:spPr>
        <p:txBody>
          <a:bodyPr/>
          <a:lstStyle/>
          <a:p>
            <a:r>
              <a:rPr lang="ro-RO" dirty="0">
                <a:solidFill>
                  <a:schemeClr val="tx1"/>
                </a:solidFill>
              </a:rPr>
              <a:t>Numărul de participanți – absolvenți la programele de licență-masterat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Substituent conținut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6933777"/>
              </p:ext>
            </p:extLst>
          </p:nvPr>
        </p:nvGraphicFramePr>
        <p:xfrm>
          <a:off x="249560" y="1556792"/>
          <a:ext cx="11692880" cy="50405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52223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609600" y="188640"/>
            <a:ext cx="11031016" cy="1228998"/>
          </a:xfrm>
        </p:spPr>
        <p:txBody>
          <a:bodyPr/>
          <a:lstStyle/>
          <a:p>
            <a:r>
              <a:rPr lang="ro-RO" dirty="0"/>
              <a:t>Numărul de participanți – absolvenți la programele de licență-masterat</a:t>
            </a:r>
            <a:endParaRPr lang="ru-RU" dirty="0"/>
          </a:p>
        </p:txBody>
      </p:sp>
      <p:graphicFrame>
        <p:nvGraphicFramePr>
          <p:cNvPr id="4" name="Substituent conținut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4241604"/>
              </p:ext>
            </p:extLst>
          </p:nvPr>
        </p:nvGraphicFramePr>
        <p:xfrm>
          <a:off x="623392" y="1556792"/>
          <a:ext cx="10972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09793326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5367</TotalTime>
  <Words>1983</Words>
  <Application>Microsoft Office PowerPoint</Application>
  <PresentationFormat>Широкоэкранный</PresentationFormat>
  <Paragraphs>371</Paragraphs>
  <Slides>26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0" baseType="lpstr">
      <vt:lpstr>Arial</vt:lpstr>
      <vt:lpstr>Calibri</vt:lpstr>
      <vt:lpstr>Times New Roman</vt:lpstr>
      <vt:lpstr>Modèle par défaut</vt:lpstr>
      <vt:lpstr>Orientarea studenţilor în carieră şi studiul inserţiei absolvenţilor ULIM în câmpul muncii  Informație privind angajabilitatea absolvenților a.u. 2023-2024  </vt:lpstr>
      <vt:lpstr>FIŞA DE URMĂRIRE A INSERŢIEI PROFESIONALE A ABSOLVENŢILOR PE PIAŢA MUNCII Conținut</vt:lpstr>
      <vt:lpstr>Modalitatea de colectare a informației și nr. participanți la sondaj </vt:lpstr>
      <vt:lpstr>Raportul dintre numărul de absolvenți și participarea la sondaj</vt:lpstr>
      <vt:lpstr>Participare la sondaj</vt:lpstr>
      <vt:lpstr>Numărul de absolvenți luați în cont în cadrul sondajului pe facultăți</vt:lpstr>
      <vt:lpstr>Cota procentuală din numărul de absolvenți ai anului universitar 2023-2024 (%)</vt:lpstr>
      <vt:lpstr>Numărul de participanți – absolvenți la programele de licență-masterat</vt:lpstr>
      <vt:lpstr>Numărul de participanți – absolvenți la programele de licență-masterat</vt:lpstr>
      <vt:lpstr>Date demografice</vt:lpstr>
      <vt:lpstr>Traseu post-absolvire</vt:lpstr>
      <vt:lpstr>Traseu post absolvire</vt:lpstr>
      <vt:lpstr>Preocupările muncă-studii ale absolvenților a.u.2023-2024 </vt:lpstr>
      <vt:lpstr>Locul angajării</vt:lpstr>
      <vt:lpstr>Detalii privind angajarea – conformitate cu domeniul de formare profesională</vt:lpstr>
      <vt:lpstr>Gradul de pregătire oferit de ULIM pentru integrarea pe piața muncii a absolvenților </vt:lpstr>
      <vt:lpstr>Dificultăți întîmpinate în procesul de angajare</vt:lpstr>
      <vt:lpstr>Competențe dezvoltate în timpul studiilor (hard și soft)</vt:lpstr>
      <vt:lpstr>Competențe care contribuie la angajarea cu succes în câmpul muncii (hard și soft)</vt:lpstr>
      <vt:lpstr>Concluzii</vt:lpstr>
      <vt:lpstr>Презентация PowerPoint</vt:lpstr>
      <vt:lpstr>Презентация PowerPoint</vt:lpstr>
      <vt:lpstr>Proiect de hotărâre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ЗАНЯТОСТЬ И БЕЗРАБОТИЦА</dc:title>
  <dc:creator>Пользователь</dc:creator>
  <cp:lastModifiedBy>ProfCol1</cp:lastModifiedBy>
  <cp:revision>365</cp:revision>
  <cp:lastPrinted>2025-04-23T11:14:35Z</cp:lastPrinted>
  <dcterms:created xsi:type="dcterms:W3CDTF">2015-07-23T19:01:23Z</dcterms:created>
  <dcterms:modified xsi:type="dcterms:W3CDTF">2025-04-30T09:41:26Z</dcterms:modified>
</cp:coreProperties>
</file>