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7" r:id="rId1"/>
  </p:sldMasterIdLst>
  <p:sldIdLst>
    <p:sldId id="256" r:id="rId2"/>
    <p:sldId id="258" r:id="rId3"/>
    <p:sldId id="260" r:id="rId4"/>
    <p:sldId id="262" r:id="rId5"/>
    <p:sldId id="321" r:id="rId6"/>
    <p:sldId id="322" r:id="rId7"/>
    <p:sldId id="263" r:id="rId8"/>
    <p:sldId id="305" r:id="rId9"/>
    <p:sldId id="306" r:id="rId10"/>
    <p:sldId id="307" r:id="rId11"/>
    <p:sldId id="310" r:id="rId12"/>
    <p:sldId id="313" r:id="rId13"/>
    <p:sldId id="311" r:id="rId14"/>
    <p:sldId id="324" r:id="rId15"/>
    <p:sldId id="325" r:id="rId16"/>
    <p:sldId id="323" r:id="rId17"/>
    <p:sldId id="326" r:id="rId18"/>
    <p:sldId id="327" r:id="rId19"/>
    <p:sldId id="328" r:id="rId20"/>
    <p:sldId id="329" r:id="rId21"/>
    <p:sldId id="319" r:id="rId22"/>
    <p:sldId id="320" r:id="rId23"/>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7" autoAdjust="0"/>
    <p:restoredTop sz="94660"/>
  </p:normalViewPr>
  <p:slideViewPr>
    <p:cSldViewPr snapToGrid="0">
      <p:cViewPr varScale="1">
        <p:scale>
          <a:sx n="93" d="100"/>
          <a:sy n="93" d="100"/>
        </p:scale>
        <p:origin x="278"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Procente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Educație și formare profesională</c:v>
                </c:pt>
                <c:pt idx="1">
                  <c:v>Justiție, drept și administrație publică</c:v>
                </c:pt>
                <c:pt idx="2">
                  <c:v>Apărare, ordine publică, securitate națională</c:v>
                </c:pt>
                <c:pt idx="3">
                  <c:v>Asistență socială, psihologie și ONG-uri în domeniu</c:v>
                </c:pt>
                <c:pt idx="4">
                  <c:v>Economic, financiar, business</c:v>
                </c:pt>
                <c:pt idx="5">
                  <c:v>Comerț, servicii și industrie ușoară</c:v>
                </c:pt>
                <c:pt idx="6">
                  <c:v>Agricultură, alimentație și mediu</c:v>
                </c:pt>
                <c:pt idx="7">
                  <c:v>Administrație publică locală / regională</c:v>
                </c:pt>
              </c:strCache>
            </c:strRef>
          </c:cat>
          <c:val>
            <c:numRef>
              <c:f>Sheet1!$B$2:$B$9</c:f>
              <c:numCache>
                <c:formatCode>0.0%</c:formatCode>
                <c:ptCount val="8"/>
                <c:pt idx="0">
                  <c:v>0.155</c:v>
                </c:pt>
                <c:pt idx="1">
                  <c:v>0.224</c:v>
                </c:pt>
                <c:pt idx="2">
                  <c:v>5.1999999999999998E-2</c:v>
                </c:pt>
                <c:pt idx="3">
                  <c:v>0.19400000000000001</c:v>
                </c:pt>
                <c:pt idx="4">
                  <c:v>0.121</c:v>
                </c:pt>
                <c:pt idx="5">
                  <c:v>0.17199999999999999</c:v>
                </c:pt>
                <c:pt idx="6">
                  <c:v>3.4000000000000002E-2</c:v>
                </c:pt>
                <c:pt idx="7">
                  <c:v>1.7999999999999999E-2</c:v>
                </c:pt>
              </c:numCache>
            </c:numRef>
          </c:val>
          <c:extLst>
            <c:ext xmlns:c16="http://schemas.microsoft.com/office/drawing/2014/chart" uri="{C3380CC4-5D6E-409C-BE32-E72D297353CC}">
              <c16:uniqueId val="{00000000-C8D0-4642-AFF6-D591F93E6CAF}"/>
            </c:ext>
          </c:extLst>
        </c:ser>
        <c:dLbls>
          <c:showLegendKey val="0"/>
          <c:showVal val="1"/>
          <c:showCatName val="0"/>
          <c:showSerName val="0"/>
          <c:showPercent val="0"/>
          <c:showBubbleSize val="0"/>
        </c:dLbls>
        <c:gapWidth val="150"/>
        <c:overlap val="-25"/>
        <c:axId val="90777695"/>
        <c:axId val="90777279"/>
      </c:barChart>
      <c:catAx>
        <c:axId val="90777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90777279"/>
        <c:crosses val="autoZero"/>
        <c:auto val="1"/>
        <c:lblAlgn val="ctr"/>
        <c:lblOffset val="100"/>
        <c:noMultiLvlLbl val="0"/>
      </c:catAx>
      <c:valAx>
        <c:axId val="90777279"/>
        <c:scaling>
          <c:orientation val="minMax"/>
        </c:scaling>
        <c:delete val="1"/>
        <c:axPos val="l"/>
        <c:numFmt formatCode="0.0%" sourceLinked="1"/>
        <c:majorTickMark val="none"/>
        <c:minorTickMark val="none"/>
        <c:tickLblPos val="nextTo"/>
        <c:crossAx val="9077769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dirty="0" err="1"/>
              <a:t>Dorința</a:t>
            </a:r>
            <a:r>
              <a:rPr lang="en-US" dirty="0"/>
              <a:t> de </a:t>
            </a:r>
            <a:r>
              <a:rPr lang="en-US" dirty="0" err="1"/>
              <a:t>colaborare</a:t>
            </a:r>
            <a:r>
              <a:rPr lang="en-US" dirty="0"/>
              <a:t> </a:t>
            </a:r>
            <a:r>
              <a:rPr lang="en-US" dirty="0" err="1"/>
              <a:t>în</a:t>
            </a:r>
            <a:r>
              <a:rPr lang="en-US" dirty="0"/>
              <a:t> </a:t>
            </a:r>
            <a:r>
              <a:rPr lang="en-US" dirty="0" err="1"/>
              <a:t>continuare</a:t>
            </a:r>
            <a:r>
              <a:rPr lang="en-US" dirty="0"/>
              <a:t> cu ULIM - 2024</a:t>
            </a:r>
          </a:p>
        </c:rich>
      </c:tx>
      <c:overlay val="0"/>
      <c:spPr>
        <a:noFill/>
        <a:ln>
          <a:noFill/>
        </a:ln>
        <a:effectLst/>
      </c:spPr>
    </c:title>
    <c:autoTitleDeleted val="0"/>
    <c:plotArea>
      <c:layout>
        <c:manualLayout>
          <c:layoutTarget val="inner"/>
          <c:xMode val="edge"/>
          <c:yMode val="edge"/>
          <c:x val="0.15812887493339398"/>
          <c:y val="0.30853980581156276"/>
          <c:w val="0.67730566667353709"/>
          <c:h val="0.67248905440198314"/>
        </c:manualLayout>
      </c:layout>
      <c:doughnutChart>
        <c:varyColors val="1"/>
        <c:ser>
          <c:idx val="0"/>
          <c:order val="0"/>
          <c:tx>
            <c:strRef>
              <c:f>Sheet1!$B$1</c:f>
              <c:strCache>
                <c:ptCount val="1"/>
                <c:pt idx="0">
                  <c:v>Dorința de colaborare în continuare cu ULIM </c:v>
                </c:pt>
              </c:strCache>
            </c:strRef>
          </c:tx>
          <c:dPt>
            <c:idx val="0"/>
            <c:bubble3D val="0"/>
            <c:spPr>
              <a:solidFill>
                <a:schemeClr val="accent1"/>
              </a:solidFill>
              <a:ln w="19022">
                <a:solidFill>
                  <a:schemeClr val="lt1"/>
                </a:solidFill>
              </a:ln>
              <a:effectLst/>
            </c:spPr>
            <c:extLst>
              <c:ext xmlns:c16="http://schemas.microsoft.com/office/drawing/2014/chart" uri="{C3380CC4-5D6E-409C-BE32-E72D297353CC}">
                <c16:uniqueId val="{00000001-CB98-42BF-A3FF-58C8B04449DE}"/>
              </c:ext>
            </c:extLst>
          </c:dPt>
          <c:dPt>
            <c:idx val="1"/>
            <c:bubble3D val="0"/>
            <c:spPr>
              <a:solidFill>
                <a:schemeClr val="accent2"/>
              </a:solidFill>
              <a:ln w="19022">
                <a:solidFill>
                  <a:schemeClr val="lt1"/>
                </a:solidFill>
              </a:ln>
              <a:effectLst/>
            </c:spPr>
            <c:extLst>
              <c:ext xmlns:c16="http://schemas.microsoft.com/office/drawing/2014/chart" uri="{C3380CC4-5D6E-409C-BE32-E72D297353CC}">
                <c16:uniqueId val="{00000003-CB98-42BF-A3FF-58C8B04449DE}"/>
              </c:ext>
            </c:extLst>
          </c:dPt>
          <c:dPt>
            <c:idx val="2"/>
            <c:bubble3D val="0"/>
            <c:spPr>
              <a:solidFill>
                <a:schemeClr val="accent3"/>
              </a:solidFill>
              <a:ln w="19022">
                <a:solidFill>
                  <a:schemeClr val="lt1"/>
                </a:solidFill>
              </a:ln>
              <a:effectLst/>
            </c:spPr>
            <c:extLst>
              <c:ext xmlns:c16="http://schemas.microsoft.com/office/drawing/2014/chart" uri="{C3380CC4-5D6E-409C-BE32-E72D297353CC}">
                <c16:uniqueId val="{00000005-CB98-42BF-A3FF-58C8B04449DE}"/>
              </c:ext>
            </c:extLst>
          </c:dPt>
          <c:dPt>
            <c:idx val="3"/>
            <c:bubble3D val="0"/>
            <c:spPr>
              <a:solidFill>
                <a:schemeClr val="accent4"/>
              </a:solidFill>
              <a:ln w="19022">
                <a:solidFill>
                  <a:schemeClr val="lt1"/>
                </a:solidFill>
              </a:ln>
              <a:effectLst/>
            </c:spPr>
            <c:extLst>
              <c:ext xmlns:c16="http://schemas.microsoft.com/office/drawing/2014/chart" uri="{C3380CC4-5D6E-409C-BE32-E72D297353CC}">
                <c16:uniqueId val="{00000007-CB98-42BF-A3FF-58C8B04449DE}"/>
              </c:ext>
            </c:extLst>
          </c:dPt>
          <c:dLbls>
            <c:dLbl>
              <c:idx val="0"/>
              <c:layout>
                <c:manualLayout>
                  <c:x val="9.2540437510718068E-2"/>
                  <c:y val="8.3585498953788862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CB98-42BF-A3FF-58C8B04449DE}"/>
                </c:ext>
              </c:extLst>
            </c:dLbl>
            <c:dLbl>
              <c:idx val="1"/>
              <c:layout>
                <c:manualLayout>
                  <c:x val="-7.7475715125252448E-2"/>
                  <c:y val="-8.3585498953789056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CB98-42BF-A3FF-58C8B04449DE}"/>
                </c:ext>
              </c:extLst>
            </c:dLbl>
            <c:dLbl>
              <c:idx val="2"/>
              <c:layout>
                <c:manualLayout>
                  <c:x val="-4.5194167156397236E-2"/>
                  <c:y val="-9.6444806485141213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CB98-42BF-A3FF-58C8B04449DE}"/>
                </c:ext>
              </c:extLst>
            </c:dLbl>
            <c:dLbl>
              <c:idx val="3"/>
              <c:layout>
                <c:manualLayout>
                  <c:x val="-1.300865971272149E-5"/>
                  <c:y val="-9.4288730290500972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CB98-42BF-A3FF-58C8B04449DE}"/>
                </c:ext>
              </c:extLst>
            </c:dLbl>
            <c:spPr>
              <a:noFill/>
              <a:ln>
                <a:noFill/>
              </a:ln>
              <a:effectLst/>
            </c:spPr>
            <c:txPr>
              <a:bodyPr rot="0" vert="horz"/>
              <a:lstStyle/>
              <a:p>
                <a:pPr>
                  <a:defRPr sz="2400"/>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Sheet1!$A$2:$A$5</c:f>
              <c:strCache>
                <c:ptCount val="4"/>
                <c:pt idx="0">
                  <c:v>Da cu siguranta</c:v>
                </c:pt>
                <c:pt idx="1">
                  <c:v>Da, în anumite domenii</c:v>
                </c:pt>
                <c:pt idx="2">
                  <c:v>Nu</c:v>
                </c:pt>
                <c:pt idx="3">
                  <c:v>Altceva</c:v>
                </c:pt>
              </c:strCache>
            </c:strRef>
          </c:cat>
          <c:val>
            <c:numRef>
              <c:f>Sheet1!$B$2:$B$5</c:f>
              <c:numCache>
                <c:formatCode>General</c:formatCode>
                <c:ptCount val="4"/>
                <c:pt idx="0">
                  <c:v>84.8</c:v>
                </c:pt>
                <c:pt idx="1">
                  <c:v>8.6999999999999993</c:v>
                </c:pt>
                <c:pt idx="2">
                  <c:v>4.3</c:v>
                </c:pt>
                <c:pt idx="3">
                  <c:v>2.2000000000000002</c:v>
                </c:pt>
              </c:numCache>
            </c:numRef>
          </c:val>
          <c:extLst>
            <c:ext xmlns:c16="http://schemas.microsoft.com/office/drawing/2014/chart" uri="{C3380CC4-5D6E-409C-BE32-E72D297353CC}">
              <c16:uniqueId val="{00000008-CB98-42BF-A3FF-58C8B04449DE}"/>
            </c:ext>
          </c:extLst>
        </c:ser>
        <c:dLbls>
          <c:showLegendKey val="0"/>
          <c:showVal val="0"/>
          <c:showCatName val="0"/>
          <c:showSerName val="0"/>
          <c:showPercent val="0"/>
          <c:showBubbleSize val="0"/>
          <c:showLeaderLines val="0"/>
        </c:dLbls>
        <c:firstSliceAng val="0"/>
        <c:holeSize val="50"/>
      </c:doughnutChart>
      <c:spPr>
        <a:noFill/>
        <a:ln w="25363">
          <a:noFill/>
        </a:ln>
      </c:spPr>
    </c:plotArea>
    <c:legend>
      <c:legendPos val="t"/>
      <c:layout>
        <c:manualLayout>
          <c:xMode val="edge"/>
          <c:yMode val="edge"/>
          <c:x val="5.4992803318939971E-2"/>
          <c:y val="0.13444403719198023"/>
          <c:w val="0.90723105579544494"/>
          <c:h val="0.11146960562513955"/>
        </c:manualLayout>
      </c:layout>
      <c:overlay val="0"/>
      <c:spPr>
        <a:noFill/>
        <a:ln>
          <a:noFill/>
        </a:ln>
        <a:effectLst/>
      </c:spPr>
      <c:txPr>
        <a:bodyPr rot="0" vert="horz"/>
        <a:lstStyle/>
        <a:p>
          <a:pPr>
            <a:defRPr sz="2000"/>
          </a:pPr>
          <a:endParaRPr lang="en-US"/>
        </a:p>
      </c:txPr>
    </c:legend>
    <c:plotVisOnly val="1"/>
    <c:dispBlanksAs val="gap"/>
    <c:showDLblsOverMax val="0"/>
  </c:chart>
  <c:spPr>
    <a:noFill/>
    <a:ln>
      <a:noFill/>
    </a:ln>
    <a:effectLst/>
  </c:spPr>
  <c:txPr>
    <a:bodyPr/>
    <a:lstStyle/>
    <a:p>
      <a:pPr>
        <a:defRPr sz="1797">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vert="horz"/>
        <a:lstStyle/>
        <a:p>
          <a:pPr>
            <a:defRPr/>
          </a:pPr>
          <a:endParaRPr lang="en-US"/>
        </a:p>
      </c:txPr>
    </c:title>
    <c:autoTitleDeleted val="0"/>
    <c:plotArea>
      <c:layout>
        <c:manualLayout>
          <c:layoutTarget val="inner"/>
          <c:xMode val="edge"/>
          <c:yMode val="edge"/>
          <c:x val="0.13748520777982079"/>
          <c:y val="0.30678924819454878"/>
          <c:w val="0.71875684825008301"/>
          <c:h val="0.69321075180545122"/>
        </c:manualLayout>
      </c:layout>
      <c:doughnutChart>
        <c:varyColors val="1"/>
        <c:ser>
          <c:idx val="0"/>
          <c:order val="0"/>
          <c:tx>
            <c:strRef>
              <c:f>Sheet1!$B$1</c:f>
              <c:strCache>
                <c:ptCount val="1"/>
                <c:pt idx="0">
                  <c:v>Dorința de colaborare în continuare cu ULIM - 2025</c:v>
                </c:pt>
              </c:strCache>
            </c:strRef>
          </c:tx>
          <c:dPt>
            <c:idx val="0"/>
            <c:bubble3D val="0"/>
            <c:spPr>
              <a:solidFill>
                <a:schemeClr val="accent1"/>
              </a:solidFill>
              <a:ln w="19022">
                <a:solidFill>
                  <a:schemeClr val="lt1"/>
                </a:solidFill>
              </a:ln>
              <a:effectLst/>
            </c:spPr>
            <c:extLst>
              <c:ext xmlns:c16="http://schemas.microsoft.com/office/drawing/2014/chart" uri="{C3380CC4-5D6E-409C-BE32-E72D297353CC}">
                <c16:uniqueId val="{00000001-9675-4465-AAD8-48A114A0746D}"/>
              </c:ext>
            </c:extLst>
          </c:dPt>
          <c:dPt>
            <c:idx val="1"/>
            <c:bubble3D val="0"/>
            <c:spPr>
              <a:solidFill>
                <a:schemeClr val="accent2"/>
              </a:solidFill>
              <a:ln w="19022">
                <a:solidFill>
                  <a:schemeClr val="lt1"/>
                </a:solidFill>
              </a:ln>
              <a:effectLst/>
            </c:spPr>
            <c:extLst>
              <c:ext xmlns:c16="http://schemas.microsoft.com/office/drawing/2014/chart" uri="{C3380CC4-5D6E-409C-BE32-E72D297353CC}">
                <c16:uniqueId val="{00000003-9675-4465-AAD8-48A114A0746D}"/>
              </c:ext>
            </c:extLst>
          </c:dPt>
          <c:dPt>
            <c:idx val="2"/>
            <c:bubble3D val="0"/>
            <c:spPr>
              <a:solidFill>
                <a:schemeClr val="accent4"/>
              </a:solidFill>
              <a:ln w="19022">
                <a:solidFill>
                  <a:schemeClr val="lt1"/>
                </a:solidFill>
              </a:ln>
              <a:effectLst/>
            </c:spPr>
            <c:extLst>
              <c:ext xmlns:c16="http://schemas.microsoft.com/office/drawing/2014/chart" uri="{C3380CC4-5D6E-409C-BE32-E72D297353CC}">
                <c16:uniqueId val="{00000005-9675-4465-AAD8-48A114A0746D}"/>
              </c:ext>
            </c:extLst>
          </c:dPt>
          <c:dLbls>
            <c:dLbl>
              <c:idx val="0"/>
              <c:layout>
                <c:manualLayout>
                  <c:x val="0.1300906630045269"/>
                  <c:y val="0.1027583695390897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9675-4465-AAD8-48A114A0746D}"/>
                </c:ext>
              </c:extLst>
            </c:dLbl>
            <c:dLbl>
              <c:idx val="1"/>
              <c:layout>
                <c:manualLayout>
                  <c:x val="-0.10177290976623946"/>
                  <c:y val="-0.1112796733858042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9675-4465-AAD8-48A114A0746D}"/>
                </c:ext>
              </c:extLst>
            </c:dLbl>
            <c:dLbl>
              <c:idx val="2"/>
              <c:layout>
                <c:manualLayout>
                  <c:x val="-1.304428587230792E-5"/>
                  <c:y val="-0.11772231586896587"/>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9675-4465-AAD8-48A114A0746D}"/>
                </c:ext>
              </c:extLst>
            </c:dLbl>
            <c:spPr>
              <a:noFill/>
              <a:ln>
                <a:noFill/>
              </a:ln>
              <a:effectLst/>
            </c:spPr>
            <c:txPr>
              <a:bodyPr rot="0" vert="horz"/>
              <a:lstStyle/>
              <a:p>
                <a:pPr>
                  <a:defRPr sz="3200"/>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Sheet1!$A$2:$A$4</c:f>
              <c:strCache>
                <c:ptCount val="3"/>
                <c:pt idx="0">
                  <c:v>Da cu siguranta</c:v>
                </c:pt>
                <c:pt idx="1">
                  <c:v>Da, în anumite domenii</c:v>
                </c:pt>
                <c:pt idx="2">
                  <c:v>Altceva</c:v>
                </c:pt>
              </c:strCache>
            </c:strRef>
          </c:cat>
          <c:val>
            <c:numRef>
              <c:f>Sheet1!$B$2:$B$4</c:f>
              <c:numCache>
                <c:formatCode>0.00%</c:formatCode>
                <c:ptCount val="3"/>
                <c:pt idx="0">
                  <c:v>0.79700000000000004</c:v>
                </c:pt>
                <c:pt idx="1">
                  <c:v>0.188</c:v>
                </c:pt>
                <c:pt idx="2">
                  <c:v>1.4999999999999999E-2</c:v>
                </c:pt>
              </c:numCache>
            </c:numRef>
          </c:val>
          <c:extLst>
            <c:ext xmlns:c16="http://schemas.microsoft.com/office/drawing/2014/chart" uri="{C3380CC4-5D6E-409C-BE32-E72D297353CC}">
              <c16:uniqueId val="{00000006-9675-4465-AAD8-48A114A0746D}"/>
            </c:ext>
          </c:extLst>
        </c:ser>
        <c:dLbls>
          <c:showLegendKey val="0"/>
          <c:showVal val="0"/>
          <c:showCatName val="0"/>
          <c:showSerName val="0"/>
          <c:showPercent val="0"/>
          <c:showBubbleSize val="0"/>
          <c:showLeaderLines val="0"/>
        </c:dLbls>
        <c:firstSliceAng val="0"/>
        <c:holeSize val="50"/>
      </c:doughnutChart>
      <c:spPr>
        <a:noFill/>
        <a:ln w="25363">
          <a:noFill/>
        </a:ln>
      </c:spPr>
    </c:plotArea>
    <c:legend>
      <c:legendPos val="t"/>
      <c:layout>
        <c:manualLayout>
          <c:xMode val="edge"/>
          <c:yMode val="edge"/>
          <c:x val="6.3984831060844823E-3"/>
          <c:y val="0.13444403719198023"/>
          <c:w val="0.98012259541634228"/>
          <c:h val="9.0166297941350282E-2"/>
        </c:manualLayout>
      </c:layout>
      <c:overlay val="0"/>
      <c:spPr>
        <a:noFill/>
        <a:ln>
          <a:noFill/>
        </a:ln>
        <a:effectLst/>
      </c:spPr>
      <c:txPr>
        <a:bodyPr rot="0" vert="horz"/>
        <a:lstStyle/>
        <a:p>
          <a:pPr>
            <a:defRPr sz="2000"/>
          </a:pPr>
          <a:endParaRPr lang="en-US"/>
        </a:p>
      </c:txPr>
    </c:legend>
    <c:plotVisOnly val="1"/>
    <c:dispBlanksAs val="gap"/>
    <c:showDLblsOverMax val="0"/>
  </c:chart>
  <c:spPr>
    <a:noFill/>
    <a:ln>
      <a:noFill/>
    </a:ln>
    <a:effectLst/>
  </c:spPr>
  <c:txPr>
    <a:bodyPr/>
    <a:lstStyle/>
    <a:p>
      <a:pPr>
        <a:defRPr sz="1797">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778877832969778E-2"/>
          <c:y val="0.59309518235103242"/>
          <c:w val="0.97644224433406046"/>
          <c:h val="0.33986617869949354"/>
        </c:manualLayout>
      </c:layout>
      <c:barChart>
        <c:barDir val="col"/>
        <c:grouping val="clustered"/>
        <c:varyColors val="0"/>
        <c:ser>
          <c:idx val="0"/>
          <c:order val="0"/>
          <c:tx>
            <c:strRef>
              <c:f>Sheet1!$B$1</c:f>
              <c:strCache>
                <c:ptCount val="1"/>
                <c:pt idx="0">
                  <c:v>Organizația (întreprinderea) Dvs. are încheiat un acord de colaborare cu universitatea sau careva subdiviziuni - facultăți, departamente?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2024</c:v>
                </c:pt>
                <c:pt idx="1">
                  <c:v>2025</c:v>
                </c:pt>
              </c:numCache>
            </c:numRef>
          </c:cat>
          <c:val>
            <c:numRef>
              <c:f>Sheet1!$B$2:$B$3</c:f>
              <c:numCache>
                <c:formatCode>0.00%</c:formatCode>
                <c:ptCount val="2"/>
                <c:pt idx="0">
                  <c:v>0.65200000000000002</c:v>
                </c:pt>
                <c:pt idx="1">
                  <c:v>0.71899999999999997</c:v>
                </c:pt>
              </c:numCache>
            </c:numRef>
          </c:val>
          <c:extLst>
            <c:ext xmlns:c16="http://schemas.microsoft.com/office/drawing/2014/chart" uri="{C3380CC4-5D6E-409C-BE32-E72D297353CC}">
              <c16:uniqueId val="{00000000-A576-4B79-B681-4206EFF738B2}"/>
            </c:ext>
          </c:extLst>
        </c:ser>
        <c:ser>
          <c:idx val="1"/>
          <c:order val="1"/>
          <c:tx>
            <c:strRef>
              <c:f>Sheet1!$C$1</c:f>
              <c:strCache>
                <c:ptCount val="1"/>
                <c:pt idx="0">
                  <c:v>Reprezentanții organizației (întreprinderii) Dvs. participă la activitățile comisiilor de licență și/sau de masterat la programele de studii de la ULIM examen în calitate de președinți sau membri?</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2024</c:v>
                </c:pt>
                <c:pt idx="1">
                  <c:v>2025</c:v>
                </c:pt>
              </c:numCache>
            </c:numRef>
          </c:cat>
          <c:val>
            <c:numRef>
              <c:f>Sheet1!$C$2:$C$3</c:f>
              <c:numCache>
                <c:formatCode>0.00%</c:formatCode>
                <c:ptCount val="2"/>
                <c:pt idx="0">
                  <c:v>0.34799999999999998</c:v>
                </c:pt>
                <c:pt idx="1">
                  <c:v>0.46899999999999997</c:v>
                </c:pt>
              </c:numCache>
            </c:numRef>
          </c:val>
          <c:extLst>
            <c:ext xmlns:c16="http://schemas.microsoft.com/office/drawing/2014/chart" uri="{C3380CC4-5D6E-409C-BE32-E72D297353CC}">
              <c16:uniqueId val="{00000001-A576-4B79-B681-4206EFF738B2}"/>
            </c:ext>
          </c:extLst>
        </c:ser>
        <c:ser>
          <c:idx val="2"/>
          <c:order val="2"/>
          <c:tx>
            <c:strRef>
              <c:f>Sheet1!$D$1</c:f>
              <c:strCache>
                <c:ptCount val="1"/>
                <c:pt idx="0">
                  <c:v>Organizația (întreprinderea) Dvs. participă la organizarea stagiilor de practică ale studenților de la programele de studii de la ULIM?</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2024</c:v>
                </c:pt>
                <c:pt idx="1">
                  <c:v>2025</c:v>
                </c:pt>
              </c:numCache>
            </c:numRef>
          </c:cat>
          <c:val>
            <c:numRef>
              <c:f>Sheet1!$D$2:$D$3</c:f>
              <c:numCache>
                <c:formatCode>0.00%</c:formatCode>
                <c:ptCount val="2"/>
                <c:pt idx="0">
                  <c:v>0.80400000000000005</c:v>
                </c:pt>
                <c:pt idx="1">
                  <c:v>0.89100000000000001</c:v>
                </c:pt>
              </c:numCache>
            </c:numRef>
          </c:val>
          <c:extLst>
            <c:ext xmlns:c16="http://schemas.microsoft.com/office/drawing/2014/chart" uri="{C3380CC4-5D6E-409C-BE32-E72D297353CC}">
              <c16:uniqueId val="{00000002-A576-4B79-B681-4206EFF738B2}"/>
            </c:ext>
          </c:extLst>
        </c:ser>
        <c:ser>
          <c:idx val="3"/>
          <c:order val="3"/>
          <c:tx>
            <c:strRef>
              <c:f>Sheet1!$E$1</c:f>
              <c:strCache>
                <c:ptCount val="1"/>
                <c:pt idx="0">
                  <c:v>Organizația (întreprinderea) Dvs. participă la evaluarea internă  a programelor de licență și/sau masterat educaționale de la ULIM?</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2024</c:v>
                </c:pt>
                <c:pt idx="1">
                  <c:v>2025</c:v>
                </c:pt>
              </c:numCache>
            </c:numRef>
          </c:cat>
          <c:val>
            <c:numRef>
              <c:f>Sheet1!$E$2:$E$3</c:f>
              <c:numCache>
                <c:formatCode>0.00%</c:formatCode>
                <c:ptCount val="2"/>
                <c:pt idx="0">
                  <c:v>0.52200000000000002</c:v>
                </c:pt>
                <c:pt idx="1">
                  <c:v>0.53100000000000003</c:v>
                </c:pt>
              </c:numCache>
            </c:numRef>
          </c:val>
          <c:extLst>
            <c:ext xmlns:c16="http://schemas.microsoft.com/office/drawing/2014/chart" uri="{C3380CC4-5D6E-409C-BE32-E72D297353CC}">
              <c16:uniqueId val="{00000003-A576-4B79-B681-4206EFF738B2}"/>
            </c:ext>
          </c:extLst>
        </c:ser>
        <c:ser>
          <c:idx val="4"/>
          <c:order val="4"/>
          <c:tx>
            <c:strRef>
              <c:f>Sheet1!$F$1</c:f>
              <c:strCache>
                <c:ptCount val="1"/>
                <c:pt idx="0">
                  <c:v>Organizația (întreprinderea) Dvs. participă la elaborarea și/sau discutarea proiectelor concepției educaționale, strategiei ULIM, altor documente interne ale universității?</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2024</c:v>
                </c:pt>
                <c:pt idx="1">
                  <c:v>2025</c:v>
                </c:pt>
              </c:numCache>
            </c:numRef>
          </c:cat>
          <c:val>
            <c:numRef>
              <c:f>Sheet1!$F$2:$F$3</c:f>
              <c:numCache>
                <c:formatCode>0%</c:formatCode>
                <c:ptCount val="2"/>
                <c:pt idx="0" formatCode="0.00%">
                  <c:v>0.435</c:v>
                </c:pt>
                <c:pt idx="1">
                  <c:v>0.5</c:v>
                </c:pt>
              </c:numCache>
            </c:numRef>
          </c:val>
          <c:extLst>
            <c:ext xmlns:c16="http://schemas.microsoft.com/office/drawing/2014/chart" uri="{C3380CC4-5D6E-409C-BE32-E72D297353CC}">
              <c16:uniqueId val="{00000004-A576-4B79-B681-4206EFF738B2}"/>
            </c:ext>
          </c:extLst>
        </c:ser>
        <c:ser>
          <c:idx val="5"/>
          <c:order val="5"/>
          <c:tx>
            <c:strRef>
              <c:f>Sheet1!$G$1</c:f>
              <c:strCache>
                <c:ptCount val="1"/>
                <c:pt idx="0">
                  <c:v>Organizația (întreprinderea) Dvs. participă la elaborarea și/sau discutarea proiectelor planurilor de învățământ de la programele de llicență și/sau masterat de la ULIM?</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2024</c:v>
                </c:pt>
                <c:pt idx="1">
                  <c:v>2025</c:v>
                </c:pt>
              </c:numCache>
            </c:numRef>
          </c:cat>
          <c:val>
            <c:numRef>
              <c:f>Sheet1!$G$2:$G$3</c:f>
              <c:numCache>
                <c:formatCode>0.00%</c:formatCode>
                <c:ptCount val="2"/>
                <c:pt idx="0">
                  <c:v>0.45700000000000002</c:v>
                </c:pt>
                <c:pt idx="1">
                  <c:v>0.51600000000000001</c:v>
                </c:pt>
              </c:numCache>
            </c:numRef>
          </c:val>
          <c:extLst>
            <c:ext xmlns:c16="http://schemas.microsoft.com/office/drawing/2014/chart" uri="{C3380CC4-5D6E-409C-BE32-E72D297353CC}">
              <c16:uniqueId val="{00000005-A576-4B79-B681-4206EFF738B2}"/>
            </c:ext>
          </c:extLst>
        </c:ser>
        <c:ser>
          <c:idx val="6"/>
          <c:order val="6"/>
          <c:tx>
            <c:strRef>
              <c:f>Sheet1!$H$1</c:f>
              <c:strCache>
                <c:ptCount val="1"/>
                <c:pt idx="0">
                  <c:v>Sunt angajați în organizația (întreprinderea) Dvs. absolvenții care au finalizat programe de licență și/sau masterat la ULIM?</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2024</c:v>
                </c:pt>
                <c:pt idx="1">
                  <c:v>2025</c:v>
                </c:pt>
              </c:numCache>
            </c:numRef>
          </c:cat>
          <c:val>
            <c:numRef>
              <c:f>Sheet1!$H$2:$H$3</c:f>
              <c:numCache>
                <c:formatCode>0.00%</c:formatCode>
                <c:ptCount val="2"/>
                <c:pt idx="0">
                  <c:v>0.95699999999999996</c:v>
                </c:pt>
                <c:pt idx="1">
                  <c:v>0.93799999999999994</c:v>
                </c:pt>
              </c:numCache>
            </c:numRef>
          </c:val>
          <c:extLst>
            <c:ext xmlns:c16="http://schemas.microsoft.com/office/drawing/2014/chart" uri="{C3380CC4-5D6E-409C-BE32-E72D297353CC}">
              <c16:uniqueId val="{00000006-A576-4B79-B681-4206EFF738B2}"/>
            </c:ext>
          </c:extLst>
        </c:ser>
        <c:dLbls>
          <c:showLegendKey val="0"/>
          <c:showVal val="1"/>
          <c:showCatName val="0"/>
          <c:showSerName val="0"/>
          <c:showPercent val="0"/>
          <c:showBubbleSize val="0"/>
        </c:dLbls>
        <c:gapWidth val="150"/>
        <c:overlap val="-25"/>
        <c:axId val="209150591"/>
        <c:axId val="209153503"/>
      </c:barChart>
      <c:catAx>
        <c:axId val="2091505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209153503"/>
        <c:crosses val="autoZero"/>
        <c:auto val="1"/>
        <c:lblAlgn val="ctr"/>
        <c:lblOffset val="100"/>
        <c:noMultiLvlLbl val="0"/>
      </c:catAx>
      <c:valAx>
        <c:axId val="209153503"/>
        <c:scaling>
          <c:orientation val="minMax"/>
          <c:max val="1"/>
        </c:scaling>
        <c:delete val="1"/>
        <c:axPos val="l"/>
        <c:numFmt formatCode="0.00%" sourceLinked="1"/>
        <c:majorTickMark val="out"/>
        <c:minorTickMark val="none"/>
        <c:tickLblPos val="nextTo"/>
        <c:crossAx val="209150591"/>
        <c:crosses val="autoZero"/>
        <c:crossBetween val="between"/>
      </c:valAx>
      <c:spPr>
        <a:noFill/>
        <a:ln>
          <a:noFill/>
        </a:ln>
        <a:effectLst/>
      </c:spPr>
    </c:plotArea>
    <c:legend>
      <c:legendPos val="t"/>
      <c:layout>
        <c:manualLayout>
          <c:xMode val="edge"/>
          <c:yMode val="edge"/>
          <c:x val="9.6220025728037048E-3"/>
          <c:y val="1.2519561815336464E-2"/>
          <c:w val="0.97326034532432093"/>
          <c:h val="0.54367758020857726"/>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880" b="1" i="0" u="none" strike="noStrike" kern="1200" baseline="0">
              <a:solidFill>
                <a:schemeClr val="dk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2837773614641429"/>
          <c:y val="0.17511317743779495"/>
          <c:w val="0.74324469804826576"/>
          <c:h val="0.72803193062054539"/>
        </c:manualLayout>
      </c:layout>
      <c:doughnutChart>
        <c:varyColors val="1"/>
        <c:ser>
          <c:idx val="0"/>
          <c:order val="0"/>
          <c:tx>
            <c:strRef>
              <c:f>Sheet1!$B$1</c:f>
              <c:strCache>
                <c:ptCount val="1"/>
                <c:pt idx="0">
                  <c:v>Intenția de a angaja în continuare absolvenții ULIM</c:v>
                </c:pt>
              </c:strCache>
            </c:strRef>
          </c:tx>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DECD-49D7-B9E5-0A3D926808BA}"/>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DECD-49D7-B9E5-0A3D926808BA}"/>
              </c:ext>
            </c:extLst>
          </c:dPt>
          <c:dLbls>
            <c:dLbl>
              <c:idx val="0"/>
              <c:tx>
                <c:rich>
                  <a:bodyPr/>
                  <a:lstStyle/>
                  <a:p>
                    <a:fld id="{79845837-910C-414E-81B6-01AB44AEFCAC}" type="VALUE">
                      <a:rPr lang="en-US"/>
                      <a:pPr/>
                      <a:t>[ЗНАЧЕНИЕ]</a:t>
                    </a:fld>
                    <a:endParaRPr lang="en-US"/>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ECD-49D7-B9E5-0A3D926808BA}"/>
                </c:ext>
              </c:extLst>
            </c:dLbl>
            <c:dLbl>
              <c:idx val="1"/>
              <c:tx>
                <c:rich>
                  <a:bodyPr/>
                  <a:lstStyle/>
                  <a:p>
                    <a:fld id="{296B53F5-3B81-4A42-ABB0-3EDA0F4C1FF3}" type="VALUE">
                      <a:rPr lang="en-US"/>
                      <a:pPr/>
                      <a:t>[ЗНАЧЕНИЕ]</a:t>
                    </a:fld>
                    <a:endParaRPr lang="en-US"/>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ECD-49D7-B9E5-0A3D926808BA}"/>
                </c:ext>
              </c:extLst>
            </c:dLbl>
            <c:spPr>
              <a:noFill/>
              <a:ln>
                <a:noFill/>
              </a:ln>
              <a:effectLst/>
            </c:spPr>
            <c:txPr>
              <a:bodyPr rot="0" spcFirstLastPara="1" vertOverflow="ellipsis" vert="horz" wrap="square" anchor="ctr" anchorCtr="1"/>
              <a:lstStyle/>
              <a:p>
                <a:pPr>
                  <a:defRPr sz="2400" b="1" i="0" u="none" strike="noStrike" kern="1200" baseline="0">
                    <a:solidFill>
                      <a:schemeClr val="lt1"/>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Da</c:v>
                </c:pt>
                <c:pt idx="1">
                  <c:v>Nu</c:v>
                </c:pt>
              </c:strCache>
            </c:strRef>
          </c:cat>
          <c:val>
            <c:numRef>
              <c:f>Sheet1!$B$2:$B$3</c:f>
              <c:numCache>
                <c:formatCode>0.00%</c:formatCode>
                <c:ptCount val="2"/>
                <c:pt idx="0">
                  <c:v>0.95299999999999996</c:v>
                </c:pt>
                <c:pt idx="1">
                  <c:v>4.7E-2</c:v>
                </c:pt>
              </c:numCache>
            </c:numRef>
          </c:val>
          <c:extLst>
            <c:ext xmlns:c16="http://schemas.microsoft.com/office/drawing/2014/chart" uri="{C3380CC4-5D6E-409C-BE32-E72D297353CC}">
              <c16:uniqueId val="{00000004-DECD-49D7-B9E5-0A3D926808BA}"/>
            </c:ext>
          </c:extLst>
        </c:ser>
        <c:dLbls>
          <c:showLegendKey val="0"/>
          <c:showVal val="0"/>
          <c:showCatName val="0"/>
          <c:showSerName val="0"/>
          <c:showPercent val="1"/>
          <c:showBubbleSize val="0"/>
          <c:showLeaderLines val="1"/>
        </c:dLbls>
        <c:firstSliceAng val="0"/>
        <c:holeSize val="56"/>
      </c:doughnut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2400" b="0" i="0" u="none" strike="noStrike" kern="1200" baseline="0">
              <a:solidFill>
                <a:schemeClr val="dk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sz="24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800" b="1" i="0" u="none" strike="noStrike" kern="1200" baseline="0">
              <a:solidFill>
                <a:schemeClr val="dk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4642639714617342"/>
          <c:y val="0.16645142828624446"/>
          <c:w val="0.7331071884963889"/>
          <c:h val="0.69736587111104487"/>
        </c:manualLayout>
      </c:layout>
      <c:doughnutChart>
        <c:varyColors val="1"/>
        <c:ser>
          <c:idx val="0"/>
          <c:order val="0"/>
          <c:tx>
            <c:strRef>
              <c:f>Sheet1!$B$1</c:f>
              <c:strCache>
                <c:ptCount val="1"/>
                <c:pt idx="0">
                  <c:v>Numărul de absolvenți angajați în organizație</c:v>
                </c:pt>
              </c:strCache>
            </c:strRef>
          </c:tx>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00E9-46C4-9618-0932F2DDE1E9}"/>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00E9-46C4-9618-0932F2DDE1E9}"/>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00E9-46C4-9618-0932F2DDE1E9}"/>
              </c:ext>
            </c:extLst>
          </c:dPt>
          <c:dPt>
            <c:idx val="3"/>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7-00E9-46C4-9618-0932F2DDE1E9}"/>
              </c:ext>
            </c:extLst>
          </c:dPt>
          <c:dPt>
            <c:idx val="4"/>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9-00E9-46C4-9618-0932F2DDE1E9}"/>
              </c:ext>
            </c:extLst>
          </c:dPt>
          <c:dLbls>
            <c:dLbl>
              <c:idx val="0"/>
              <c:tx>
                <c:rich>
                  <a:bodyPr/>
                  <a:lstStyle/>
                  <a:p>
                    <a:fld id="{C653C103-88B5-4D89-BF8E-08633E57017B}" type="VALUE">
                      <a:rPr lang="en-US"/>
                      <a:pPr/>
                      <a:t>[ЗНАЧЕНИЕ]</a:t>
                    </a:fld>
                    <a:endParaRPr lang="en-US"/>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00E9-46C4-9618-0932F2DDE1E9}"/>
                </c:ext>
              </c:extLst>
            </c:dLbl>
            <c:dLbl>
              <c:idx val="1"/>
              <c:tx>
                <c:rich>
                  <a:bodyPr/>
                  <a:lstStyle/>
                  <a:p>
                    <a:fld id="{8F4457FF-AD5D-4AC9-89ED-5C24A2E08DC1}" type="VALUE">
                      <a:rPr lang="en-US"/>
                      <a:pPr/>
                      <a:t>[ЗНАЧЕНИЕ]</a:t>
                    </a:fld>
                    <a:endParaRPr lang="en-US"/>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00E9-46C4-9618-0932F2DDE1E9}"/>
                </c:ext>
              </c:extLst>
            </c:dLbl>
            <c:dLbl>
              <c:idx val="2"/>
              <c:tx>
                <c:rich>
                  <a:bodyPr/>
                  <a:lstStyle/>
                  <a:p>
                    <a:fld id="{172AB0BB-7494-4285-8EC9-42C6197E4827}" type="VALUE">
                      <a:rPr lang="en-US"/>
                      <a:pPr/>
                      <a:t>[ЗНАЧЕНИЕ]</a:t>
                    </a:fld>
                    <a:endParaRPr lang="en-US"/>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00E9-46C4-9618-0932F2DDE1E9}"/>
                </c:ext>
              </c:extLst>
            </c:dLbl>
            <c:dLbl>
              <c:idx val="3"/>
              <c:layout>
                <c:manualLayout>
                  <c:x val="8.6799008069739E-3"/>
                  <c:y val="-3.7301270430362271E-2"/>
                </c:manualLayout>
              </c:layout>
              <c:tx>
                <c:rich>
                  <a:bodyPr/>
                  <a:lstStyle/>
                  <a:p>
                    <a:fld id="{EA0D74E4-BD53-4CF1-9D4E-82B69889E882}" type="VALUE">
                      <a:rPr lang="en-US"/>
                      <a:pPr/>
                      <a:t>[ЗНАЧЕНИЕ]</a:t>
                    </a:fld>
                    <a:endParaRPr lang="en-US"/>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00E9-46C4-9618-0932F2DDE1E9}"/>
                </c:ext>
              </c:extLst>
            </c:dLbl>
            <c:spPr>
              <a:noFill/>
              <a:ln>
                <a:noFill/>
              </a:ln>
              <a:effectLst/>
            </c:spPr>
            <c:txPr>
              <a:bodyPr rot="0" spcFirstLastPara="1" vertOverflow="ellipsis" vert="horz" wrap="square" anchor="ctr" anchorCtr="1"/>
              <a:lstStyle/>
              <a:p>
                <a:pPr>
                  <a:defRPr sz="2400" b="1" i="0" u="none" strike="noStrike" kern="1200" baseline="0">
                    <a:solidFill>
                      <a:schemeClr val="lt1"/>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Sheet1!$A$2:$A$5</c:f>
              <c:strCache>
                <c:ptCount val="4"/>
                <c:pt idx="0">
                  <c:v>   Nici unul</c:v>
                </c:pt>
                <c:pt idx="1">
                  <c:v>   De la 1 la 5</c:v>
                </c:pt>
                <c:pt idx="2">
                  <c:v>   De la 6 la 10</c:v>
                </c:pt>
                <c:pt idx="3">
                  <c:v>   De la 11 la 15</c:v>
                </c:pt>
              </c:strCache>
            </c:strRef>
          </c:cat>
          <c:val>
            <c:numRef>
              <c:f>Sheet1!$B$2:$B$5</c:f>
              <c:numCache>
                <c:formatCode>0.0%</c:formatCode>
                <c:ptCount val="4"/>
                <c:pt idx="0">
                  <c:v>9.4E-2</c:v>
                </c:pt>
                <c:pt idx="1">
                  <c:v>0.81299999999999994</c:v>
                </c:pt>
                <c:pt idx="2">
                  <c:v>7.8E-2</c:v>
                </c:pt>
                <c:pt idx="3">
                  <c:v>1.6E-2</c:v>
                </c:pt>
              </c:numCache>
            </c:numRef>
          </c:val>
          <c:extLst>
            <c:ext xmlns:c16="http://schemas.microsoft.com/office/drawing/2014/chart" uri="{C3380CC4-5D6E-409C-BE32-E72D297353CC}">
              <c16:uniqueId val="{0000000A-00E9-46C4-9618-0932F2DDE1E9}"/>
            </c:ext>
          </c:extLst>
        </c:ser>
        <c:dLbls>
          <c:showLegendKey val="0"/>
          <c:showVal val="0"/>
          <c:showCatName val="0"/>
          <c:showSerName val="0"/>
          <c:showPercent val="1"/>
          <c:showBubbleSize val="0"/>
          <c:showLeaderLines val="0"/>
        </c:dLbls>
        <c:firstSliceAng val="0"/>
        <c:holeSize val="58"/>
      </c:doughnutChart>
      <c:spPr>
        <a:noFill/>
        <a:ln>
          <a:noFill/>
        </a:ln>
        <a:effectLst>
          <a:softEdge rad="406400"/>
        </a:effectLst>
      </c:spPr>
    </c:plotArea>
    <c:legend>
      <c:legendPos val="b"/>
      <c:layout>
        <c:manualLayout>
          <c:xMode val="edge"/>
          <c:yMode val="edge"/>
          <c:x val="0"/>
          <c:y val="0.88245813140894558"/>
          <c:w val="0.98015151499665965"/>
          <c:h val="0.10519469324236824"/>
        </c:manualLayout>
      </c:layout>
      <c:overlay val="0"/>
      <c:spPr>
        <a:solidFill>
          <a:schemeClr val="lt1">
            <a:alpha val="78000"/>
          </a:schemeClr>
        </a:solidFill>
        <a:ln>
          <a:noFill/>
        </a:ln>
        <a:effectLst/>
      </c:spPr>
      <c:txPr>
        <a:bodyPr rot="0" spcFirstLastPara="1" vertOverflow="ellipsis" vert="horz" wrap="square" anchor="ctr" anchorCtr="1"/>
        <a:lstStyle/>
        <a:p>
          <a:pPr>
            <a:defRPr sz="2400" b="0" i="0" u="none" strike="noStrike" kern="1200" baseline="0">
              <a:solidFill>
                <a:schemeClr val="dk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707986792246339E-2"/>
          <c:y val="0.24506703108681807"/>
          <c:w val="0.97644242905705803"/>
          <c:h val="0.66194880338532824"/>
        </c:manualLayout>
      </c:layout>
      <c:barChart>
        <c:barDir val="col"/>
        <c:grouping val="clustered"/>
        <c:varyColors val="0"/>
        <c:ser>
          <c:idx val="0"/>
          <c:order val="0"/>
          <c:tx>
            <c:strRef>
              <c:f>Sheet1!$B$1</c:f>
              <c:strCache>
                <c:ptCount val="1"/>
                <c:pt idx="0">
                  <c:v>Competențele corespund exigențelor profesionale solicitate de organizație</c:v>
                </c:pt>
              </c:strCache>
            </c:strRef>
          </c:tx>
          <c:spPr>
            <a:solidFill>
              <a:schemeClr val="accent1"/>
            </a:solidFill>
            <a:ln>
              <a:noFill/>
            </a:ln>
            <a:effectLst/>
          </c:spPr>
          <c:invertIfNegative val="0"/>
          <c:dLbls>
            <c:spPr>
              <a:noFill/>
              <a:ln>
                <a:noFill/>
              </a:ln>
              <a:effectLst/>
            </c:spPr>
            <c:txPr>
              <a:bodyPr rot="5400000"/>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Răspuns dificil</c:v>
                </c:pt>
                <c:pt idx="1">
                  <c:v>Parțial satisfăcut</c:v>
                </c:pt>
                <c:pt idx="2">
                  <c:v>În mare parte satisfăcut</c:v>
                </c:pt>
                <c:pt idx="3">
                  <c:v>Complet satisfăcut</c:v>
                </c:pt>
              </c:strCache>
            </c:strRef>
          </c:cat>
          <c:val>
            <c:numRef>
              <c:f>Sheet1!$B$2:$B$5</c:f>
              <c:numCache>
                <c:formatCode>0.0%</c:formatCode>
                <c:ptCount val="4"/>
                <c:pt idx="0">
                  <c:v>1.6E-2</c:v>
                </c:pt>
                <c:pt idx="1">
                  <c:v>1.6E-2</c:v>
                </c:pt>
                <c:pt idx="2">
                  <c:v>0.32800000000000001</c:v>
                </c:pt>
                <c:pt idx="3">
                  <c:v>0.64100000000000001</c:v>
                </c:pt>
              </c:numCache>
            </c:numRef>
          </c:val>
          <c:extLst>
            <c:ext xmlns:c16="http://schemas.microsoft.com/office/drawing/2014/chart" uri="{C3380CC4-5D6E-409C-BE32-E72D297353CC}">
              <c16:uniqueId val="{00000000-1A88-4BCD-B5F6-B8832CB8A45E}"/>
            </c:ext>
          </c:extLst>
        </c:ser>
        <c:ser>
          <c:idx val="1"/>
          <c:order val="1"/>
          <c:tx>
            <c:strRef>
              <c:f>Sheet1!$C$1</c:f>
              <c:strCache>
                <c:ptCount val="1"/>
                <c:pt idx="0">
                  <c:v>Nivelul de pregătire teoretică</c:v>
                </c:pt>
              </c:strCache>
            </c:strRef>
          </c:tx>
          <c:spPr>
            <a:solidFill>
              <a:schemeClr val="accent2"/>
            </a:solidFill>
            <a:ln>
              <a:noFill/>
            </a:ln>
            <a:effectLst/>
          </c:spPr>
          <c:invertIfNegative val="0"/>
          <c:dLbls>
            <c:spPr>
              <a:noFill/>
              <a:ln>
                <a:noFill/>
              </a:ln>
              <a:effectLst/>
            </c:spPr>
            <c:txPr>
              <a:bodyPr rot="5400000"/>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Răspuns dificil</c:v>
                </c:pt>
                <c:pt idx="1">
                  <c:v>Parțial satisfăcut</c:v>
                </c:pt>
                <c:pt idx="2">
                  <c:v>În mare parte satisfăcut</c:v>
                </c:pt>
                <c:pt idx="3">
                  <c:v>Complet satisfăcut</c:v>
                </c:pt>
              </c:strCache>
            </c:strRef>
          </c:cat>
          <c:val>
            <c:numRef>
              <c:f>Sheet1!$C$2:$C$5</c:f>
              <c:numCache>
                <c:formatCode>0.0%</c:formatCode>
                <c:ptCount val="4"/>
                <c:pt idx="0">
                  <c:v>0</c:v>
                </c:pt>
                <c:pt idx="1">
                  <c:v>0</c:v>
                </c:pt>
                <c:pt idx="2">
                  <c:v>0.42199999999999999</c:v>
                </c:pt>
                <c:pt idx="3">
                  <c:v>0.57799999999999996</c:v>
                </c:pt>
              </c:numCache>
            </c:numRef>
          </c:val>
          <c:extLst>
            <c:ext xmlns:c16="http://schemas.microsoft.com/office/drawing/2014/chart" uri="{C3380CC4-5D6E-409C-BE32-E72D297353CC}">
              <c16:uniqueId val="{00000001-1A88-4BCD-B5F6-B8832CB8A45E}"/>
            </c:ext>
          </c:extLst>
        </c:ser>
        <c:ser>
          <c:idx val="2"/>
          <c:order val="2"/>
          <c:tx>
            <c:strRef>
              <c:f>Sheet1!$D$1</c:f>
              <c:strCache>
                <c:ptCount val="1"/>
                <c:pt idx="0">
                  <c:v>Nivelul de pregătire practică</c:v>
                </c:pt>
              </c:strCache>
            </c:strRef>
          </c:tx>
          <c:spPr>
            <a:solidFill>
              <a:schemeClr val="accent3"/>
            </a:solidFill>
            <a:ln>
              <a:noFill/>
            </a:ln>
            <a:effectLst/>
          </c:spPr>
          <c:invertIfNegative val="0"/>
          <c:dLbls>
            <c:spPr>
              <a:noFill/>
              <a:ln>
                <a:noFill/>
              </a:ln>
              <a:effectLst/>
            </c:spPr>
            <c:txPr>
              <a:bodyPr rot="5400000"/>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Răspuns dificil</c:v>
                </c:pt>
                <c:pt idx="1">
                  <c:v>Parțial satisfăcut</c:v>
                </c:pt>
                <c:pt idx="2">
                  <c:v>În mare parte satisfăcut</c:v>
                </c:pt>
                <c:pt idx="3">
                  <c:v>Complet satisfăcut</c:v>
                </c:pt>
              </c:strCache>
            </c:strRef>
          </c:cat>
          <c:val>
            <c:numRef>
              <c:f>Sheet1!$D$2:$D$5</c:f>
              <c:numCache>
                <c:formatCode>0.0%</c:formatCode>
                <c:ptCount val="4"/>
                <c:pt idx="0">
                  <c:v>0</c:v>
                </c:pt>
                <c:pt idx="1">
                  <c:v>4.7E-2</c:v>
                </c:pt>
                <c:pt idx="2">
                  <c:v>0.35899999999999999</c:v>
                </c:pt>
                <c:pt idx="3">
                  <c:v>0.59399999999999997</c:v>
                </c:pt>
              </c:numCache>
            </c:numRef>
          </c:val>
          <c:extLst>
            <c:ext xmlns:c16="http://schemas.microsoft.com/office/drawing/2014/chart" uri="{C3380CC4-5D6E-409C-BE32-E72D297353CC}">
              <c16:uniqueId val="{00000002-1A88-4BCD-B5F6-B8832CB8A45E}"/>
            </c:ext>
          </c:extLst>
        </c:ser>
        <c:ser>
          <c:idx val="3"/>
          <c:order val="3"/>
          <c:tx>
            <c:strRef>
              <c:f>Sheet1!$E$1</c:f>
              <c:strCache>
                <c:ptCount val="1"/>
                <c:pt idx="0">
                  <c:v>Abilitățile de comunicare</c:v>
                </c:pt>
              </c:strCache>
            </c:strRef>
          </c:tx>
          <c:spPr>
            <a:solidFill>
              <a:schemeClr val="accent4"/>
            </a:solidFill>
            <a:ln>
              <a:noFill/>
            </a:ln>
            <a:effectLst/>
          </c:spPr>
          <c:invertIfNegative val="0"/>
          <c:dLbls>
            <c:spPr>
              <a:noFill/>
              <a:ln>
                <a:noFill/>
              </a:ln>
              <a:effectLst/>
            </c:spPr>
            <c:txPr>
              <a:bodyPr rot="5400000"/>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Răspuns dificil</c:v>
                </c:pt>
                <c:pt idx="1">
                  <c:v>Parțial satisfăcut</c:v>
                </c:pt>
                <c:pt idx="2">
                  <c:v>În mare parte satisfăcut</c:v>
                </c:pt>
                <c:pt idx="3">
                  <c:v>Complet satisfăcut</c:v>
                </c:pt>
              </c:strCache>
            </c:strRef>
          </c:cat>
          <c:val>
            <c:numRef>
              <c:f>Sheet1!$E$2:$E$5</c:f>
              <c:numCache>
                <c:formatCode>0.0%</c:formatCode>
                <c:ptCount val="4"/>
                <c:pt idx="0">
                  <c:v>1.6E-2</c:v>
                </c:pt>
                <c:pt idx="1">
                  <c:v>4.7E-2</c:v>
                </c:pt>
                <c:pt idx="2">
                  <c:v>0.313</c:v>
                </c:pt>
                <c:pt idx="3">
                  <c:v>0.625</c:v>
                </c:pt>
              </c:numCache>
            </c:numRef>
          </c:val>
          <c:extLst>
            <c:ext xmlns:c16="http://schemas.microsoft.com/office/drawing/2014/chart" uri="{C3380CC4-5D6E-409C-BE32-E72D297353CC}">
              <c16:uniqueId val="{00000003-1A88-4BCD-B5F6-B8832CB8A45E}"/>
            </c:ext>
          </c:extLst>
        </c:ser>
        <c:ser>
          <c:idx val="4"/>
          <c:order val="4"/>
          <c:tx>
            <c:strRef>
              <c:f>Sheet1!$F$1</c:f>
              <c:strCache>
                <c:ptCount val="1"/>
                <c:pt idx="0">
                  <c:v>Abilități de lucru în echipă și de leadership</c:v>
                </c:pt>
              </c:strCache>
            </c:strRef>
          </c:tx>
          <c:spPr>
            <a:solidFill>
              <a:schemeClr val="accent5"/>
            </a:solidFill>
            <a:ln>
              <a:noFill/>
            </a:ln>
            <a:effectLst/>
          </c:spPr>
          <c:invertIfNegative val="0"/>
          <c:dLbls>
            <c:spPr>
              <a:noFill/>
              <a:ln>
                <a:noFill/>
              </a:ln>
              <a:effectLst/>
            </c:spPr>
            <c:txPr>
              <a:bodyPr rot="5400000"/>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Răspuns dificil</c:v>
                </c:pt>
                <c:pt idx="1">
                  <c:v>Parțial satisfăcut</c:v>
                </c:pt>
                <c:pt idx="2">
                  <c:v>În mare parte satisfăcut</c:v>
                </c:pt>
                <c:pt idx="3">
                  <c:v>Complet satisfăcut</c:v>
                </c:pt>
              </c:strCache>
            </c:strRef>
          </c:cat>
          <c:val>
            <c:numRef>
              <c:f>Sheet1!$F$2:$F$5</c:f>
              <c:numCache>
                <c:formatCode>0.0%</c:formatCode>
                <c:ptCount val="4"/>
                <c:pt idx="0">
                  <c:v>0</c:v>
                </c:pt>
                <c:pt idx="1">
                  <c:v>1.6E-2</c:v>
                </c:pt>
                <c:pt idx="2">
                  <c:v>0.35899999999999999</c:v>
                </c:pt>
                <c:pt idx="3">
                  <c:v>0.625</c:v>
                </c:pt>
              </c:numCache>
            </c:numRef>
          </c:val>
          <c:extLst>
            <c:ext xmlns:c16="http://schemas.microsoft.com/office/drawing/2014/chart" uri="{C3380CC4-5D6E-409C-BE32-E72D297353CC}">
              <c16:uniqueId val="{00000004-1A88-4BCD-B5F6-B8832CB8A45E}"/>
            </c:ext>
          </c:extLst>
        </c:ser>
        <c:ser>
          <c:idx val="5"/>
          <c:order val="5"/>
          <c:tx>
            <c:strRef>
              <c:f>Sheet1!$G$1</c:f>
              <c:strCache>
                <c:ptCount val="1"/>
                <c:pt idx="0">
                  <c:v>Abilitățile de gândire sistemică și critică</c:v>
                </c:pt>
              </c:strCache>
            </c:strRef>
          </c:tx>
          <c:spPr>
            <a:solidFill>
              <a:schemeClr val="accent6"/>
            </a:solidFill>
            <a:ln>
              <a:noFill/>
            </a:ln>
            <a:effectLst/>
          </c:spPr>
          <c:invertIfNegative val="0"/>
          <c:dLbls>
            <c:spPr>
              <a:noFill/>
              <a:ln>
                <a:noFill/>
              </a:ln>
              <a:effectLst/>
            </c:spPr>
            <c:txPr>
              <a:bodyPr rot="5400000"/>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Răspuns dificil</c:v>
                </c:pt>
                <c:pt idx="1">
                  <c:v>Parțial satisfăcut</c:v>
                </c:pt>
                <c:pt idx="2">
                  <c:v>În mare parte satisfăcut</c:v>
                </c:pt>
                <c:pt idx="3">
                  <c:v>Complet satisfăcut</c:v>
                </c:pt>
              </c:strCache>
            </c:strRef>
          </c:cat>
          <c:val>
            <c:numRef>
              <c:f>Sheet1!$G$2:$G$5</c:f>
              <c:numCache>
                <c:formatCode>0.0%</c:formatCode>
                <c:ptCount val="4"/>
                <c:pt idx="0">
                  <c:v>0</c:v>
                </c:pt>
                <c:pt idx="1">
                  <c:v>6.3E-2</c:v>
                </c:pt>
                <c:pt idx="2">
                  <c:v>0.46899999999999997</c:v>
                </c:pt>
                <c:pt idx="3">
                  <c:v>0.46899999999999997</c:v>
                </c:pt>
              </c:numCache>
            </c:numRef>
          </c:val>
          <c:extLst>
            <c:ext xmlns:c16="http://schemas.microsoft.com/office/drawing/2014/chart" uri="{C3380CC4-5D6E-409C-BE32-E72D297353CC}">
              <c16:uniqueId val="{00000005-1A88-4BCD-B5F6-B8832CB8A45E}"/>
            </c:ext>
          </c:extLst>
        </c:ser>
        <c:ser>
          <c:idx val="6"/>
          <c:order val="6"/>
          <c:tx>
            <c:strRef>
              <c:f>Sheet1!$H$1</c:f>
              <c:strCache>
                <c:ptCount val="1"/>
                <c:pt idx="0">
                  <c:v>Abilitățile de a dezvolta și implementa proiecte</c:v>
                </c:pt>
              </c:strCache>
            </c:strRef>
          </c:tx>
          <c:spPr>
            <a:solidFill>
              <a:schemeClr val="accent1">
                <a:lumMod val="60000"/>
              </a:schemeClr>
            </a:solidFill>
            <a:ln>
              <a:noFill/>
            </a:ln>
            <a:effectLst/>
          </c:spPr>
          <c:invertIfNegative val="0"/>
          <c:dLbls>
            <c:spPr>
              <a:noFill/>
              <a:ln>
                <a:noFill/>
              </a:ln>
              <a:effectLst/>
            </c:spPr>
            <c:txPr>
              <a:bodyPr rot="5400000"/>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Răspuns dificil</c:v>
                </c:pt>
                <c:pt idx="1">
                  <c:v>Parțial satisfăcut</c:v>
                </c:pt>
                <c:pt idx="2">
                  <c:v>În mare parte satisfăcut</c:v>
                </c:pt>
                <c:pt idx="3">
                  <c:v>Complet satisfăcut</c:v>
                </c:pt>
              </c:strCache>
            </c:strRef>
          </c:cat>
          <c:val>
            <c:numRef>
              <c:f>Sheet1!$H$2:$H$5</c:f>
              <c:numCache>
                <c:formatCode>0.0%</c:formatCode>
                <c:ptCount val="4"/>
                <c:pt idx="0">
                  <c:v>1.6E-2</c:v>
                </c:pt>
                <c:pt idx="1">
                  <c:v>0.125</c:v>
                </c:pt>
                <c:pt idx="2">
                  <c:v>0.42199999999999999</c:v>
                </c:pt>
                <c:pt idx="3">
                  <c:v>0.438</c:v>
                </c:pt>
              </c:numCache>
            </c:numRef>
          </c:val>
          <c:extLst>
            <c:ext xmlns:c16="http://schemas.microsoft.com/office/drawing/2014/chart" uri="{C3380CC4-5D6E-409C-BE32-E72D297353CC}">
              <c16:uniqueId val="{00000006-1A88-4BCD-B5F6-B8832CB8A45E}"/>
            </c:ext>
          </c:extLst>
        </c:ser>
        <c:ser>
          <c:idx val="7"/>
          <c:order val="7"/>
          <c:tx>
            <c:strRef>
              <c:f>Sheet1!$I$1</c:f>
              <c:strCache>
                <c:ptCount val="1"/>
                <c:pt idx="0">
                  <c:v>Capacitatea  de a se autoorganiza și autodezvolta</c:v>
                </c:pt>
              </c:strCache>
            </c:strRef>
          </c:tx>
          <c:spPr>
            <a:solidFill>
              <a:schemeClr val="accent2">
                <a:lumMod val="60000"/>
              </a:schemeClr>
            </a:solidFill>
            <a:ln>
              <a:noFill/>
            </a:ln>
            <a:effectLst/>
          </c:spPr>
          <c:invertIfNegative val="0"/>
          <c:dLbls>
            <c:spPr>
              <a:noFill/>
              <a:ln>
                <a:noFill/>
              </a:ln>
              <a:effectLst/>
            </c:spPr>
            <c:txPr>
              <a:bodyPr rot="5400000"/>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Răspuns dificil</c:v>
                </c:pt>
                <c:pt idx="1">
                  <c:v>Parțial satisfăcut</c:v>
                </c:pt>
                <c:pt idx="2">
                  <c:v>În mare parte satisfăcut</c:v>
                </c:pt>
                <c:pt idx="3">
                  <c:v>Complet satisfăcut</c:v>
                </c:pt>
              </c:strCache>
            </c:strRef>
          </c:cat>
          <c:val>
            <c:numRef>
              <c:f>Sheet1!$I$2:$I$5</c:f>
              <c:numCache>
                <c:formatCode>0.0%</c:formatCode>
                <c:ptCount val="4"/>
                <c:pt idx="0">
                  <c:v>1.6E-2</c:v>
                </c:pt>
                <c:pt idx="1">
                  <c:v>6.3E-2</c:v>
                </c:pt>
                <c:pt idx="2">
                  <c:v>0.39100000000000001</c:v>
                </c:pt>
                <c:pt idx="3">
                  <c:v>0.53100000000000003</c:v>
                </c:pt>
              </c:numCache>
            </c:numRef>
          </c:val>
          <c:extLst>
            <c:ext xmlns:c16="http://schemas.microsoft.com/office/drawing/2014/chart" uri="{C3380CC4-5D6E-409C-BE32-E72D297353CC}">
              <c16:uniqueId val="{00000007-1A88-4BCD-B5F6-B8832CB8A45E}"/>
            </c:ext>
          </c:extLst>
        </c:ser>
        <c:dLbls>
          <c:showLegendKey val="0"/>
          <c:showVal val="0"/>
          <c:showCatName val="0"/>
          <c:showSerName val="0"/>
          <c:showPercent val="0"/>
          <c:showBubbleSize val="0"/>
        </c:dLbls>
        <c:gapWidth val="150"/>
        <c:overlap val="-25"/>
        <c:axId val="740117007"/>
        <c:axId val="1"/>
      </c:barChart>
      <c:catAx>
        <c:axId val="740117007"/>
        <c:scaling>
          <c:orientation val="minMax"/>
        </c:scaling>
        <c:delete val="0"/>
        <c:axPos val="b"/>
        <c:numFmt formatCode="General" sourceLinked="1"/>
        <c:majorTickMark val="none"/>
        <c:minorTickMark val="none"/>
        <c:tickLblPos val="nextTo"/>
        <c:spPr>
          <a:noFill/>
          <a:ln w="9506" cap="flat" cmpd="sng" algn="ctr">
            <a:solidFill>
              <a:schemeClr val="tx1">
                <a:lumMod val="15000"/>
                <a:lumOff val="85000"/>
              </a:schemeClr>
            </a:solidFill>
            <a:round/>
          </a:ln>
          <a:effectLst/>
        </c:spPr>
        <c:txPr>
          <a:bodyPr rot="-60000000" vert="horz"/>
          <a:lstStyle/>
          <a:p>
            <a:pPr>
              <a:defRPr/>
            </a:pPr>
            <a:endParaRPr lang="en-US"/>
          </a:p>
        </c:txPr>
        <c:crossAx val="1"/>
        <c:crosses val="autoZero"/>
        <c:auto val="1"/>
        <c:lblAlgn val="ctr"/>
        <c:lblOffset val="100"/>
        <c:noMultiLvlLbl val="0"/>
      </c:catAx>
      <c:valAx>
        <c:axId val="1"/>
        <c:scaling>
          <c:orientation val="minMax"/>
        </c:scaling>
        <c:delete val="1"/>
        <c:axPos val="l"/>
        <c:numFmt formatCode="0.0%" sourceLinked="1"/>
        <c:majorTickMark val="out"/>
        <c:minorTickMark val="none"/>
        <c:tickLblPos val="nextTo"/>
        <c:crossAx val="740117007"/>
        <c:crosses val="autoZero"/>
        <c:crossBetween val="between"/>
      </c:valAx>
      <c:spPr>
        <a:noFill/>
        <a:ln w="25349">
          <a:noFill/>
        </a:ln>
      </c:spPr>
    </c:plotArea>
    <c:legend>
      <c:legendPos val="t"/>
      <c:layout>
        <c:manualLayout>
          <c:xMode val="edge"/>
          <c:yMode val="edge"/>
          <c:x val="8.669843235887648E-3"/>
          <c:y val="1.4341433127310699E-2"/>
          <c:w val="0.62693002787293783"/>
          <c:h val="0.69340903115010633"/>
        </c:manualLayout>
      </c:layout>
      <c:overlay val="0"/>
      <c:spPr>
        <a:noFill/>
        <a:ln>
          <a:noFill/>
        </a:ln>
        <a:effectLst/>
      </c:spPr>
      <c:txPr>
        <a:bodyPr rot="0" vert="horz"/>
        <a:lstStyle/>
        <a:p>
          <a:pPr>
            <a:defRPr/>
          </a:pPr>
          <a:endParaRPr lang="en-US"/>
        </a:p>
      </c:txPr>
    </c:legend>
    <c:plotVisOnly val="1"/>
    <c:dispBlanksAs val="gap"/>
    <c:showDLblsOverMax val="0"/>
  </c:chart>
  <c:spPr>
    <a:noFill/>
    <a:ln>
      <a:noFill/>
    </a:ln>
    <a:effectLst/>
  </c:spPr>
  <c:txPr>
    <a:bodyPr/>
    <a:lstStyle/>
    <a:p>
      <a:pPr>
        <a:defRPr sz="1796">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solidFill>
            <a:schemeClr val="bg1">
              <a:lumMod val="65000"/>
            </a:schemeClr>
          </a:solidFill>
        </a:ln>
        <a:effectLst/>
      </c:spPr>
      <c:txPr>
        <a:bodyPr rot="0" vert="horz"/>
        <a:lstStyle/>
        <a:p>
          <a:pPr>
            <a:defRPr/>
          </a:pPr>
          <a:endParaRPr lang="en-US"/>
        </a:p>
      </c:txPr>
    </c:title>
    <c:autoTitleDeleted val="0"/>
    <c:plotArea>
      <c:layout>
        <c:manualLayout>
          <c:layoutTarget val="inner"/>
          <c:xMode val="edge"/>
          <c:yMode val="edge"/>
          <c:x val="2.392604676454595E-2"/>
          <c:y val="0.18657317216486505"/>
          <c:w val="0.95214790647090808"/>
          <c:h val="0.33076273898708392"/>
        </c:manualLayout>
      </c:layout>
      <c:barChart>
        <c:barDir val="col"/>
        <c:grouping val="clustered"/>
        <c:varyColors val="0"/>
        <c:ser>
          <c:idx val="0"/>
          <c:order val="0"/>
          <c:tx>
            <c:strRef>
              <c:f>Sheet1!$B$1</c:f>
              <c:strCache>
                <c:ptCount val="1"/>
                <c:pt idx="0">
                  <c:v>Principalele avantaje ale formării absolvenților de ULIM</c:v>
                </c:pt>
              </c:strCache>
            </c:strRef>
          </c:tx>
          <c:spPr>
            <a:solidFill>
              <a:schemeClr val="accent1"/>
            </a:solidFill>
            <a:ln>
              <a:noFill/>
            </a:ln>
            <a:effectLst/>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Profesionalism</c:v>
                </c:pt>
                <c:pt idx="1">
                  <c:v>Respectarea standardului profesional (dacă este disponibil)</c:v>
                </c:pt>
                <c:pt idx="2">
                  <c:v>Nivel înalt de pregătire teoretică</c:v>
                </c:pt>
                <c:pt idx="3">
                  <c:v>Nivel înalt de pregătire practică</c:v>
                </c:pt>
                <c:pt idx="4">
                  <c:v>Dorința absolvenților de a lucra</c:v>
                </c:pt>
                <c:pt idx="5">
                  <c:v>Disponibilitatea absolventului de a răspunde rapid într-o situație neobișnuită</c:v>
                </c:pt>
                <c:pt idx="6">
                  <c:v>Altele</c:v>
                </c:pt>
              </c:strCache>
            </c:strRef>
          </c:cat>
          <c:val>
            <c:numRef>
              <c:f>Sheet1!$B$2:$B$8</c:f>
              <c:numCache>
                <c:formatCode>0.0%</c:formatCode>
                <c:ptCount val="7"/>
                <c:pt idx="0">
                  <c:v>0.125</c:v>
                </c:pt>
                <c:pt idx="1">
                  <c:v>0.188</c:v>
                </c:pt>
                <c:pt idx="2">
                  <c:v>9.4E-2</c:v>
                </c:pt>
                <c:pt idx="3">
                  <c:v>0.36899999999999999</c:v>
                </c:pt>
                <c:pt idx="4">
                  <c:v>3.1E-2</c:v>
                </c:pt>
                <c:pt idx="5">
                  <c:v>0.14099999999999999</c:v>
                </c:pt>
                <c:pt idx="6">
                  <c:v>3.1E-2</c:v>
                </c:pt>
              </c:numCache>
            </c:numRef>
          </c:val>
          <c:extLst>
            <c:ext xmlns:c16="http://schemas.microsoft.com/office/drawing/2014/chart" uri="{C3380CC4-5D6E-409C-BE32-E72D297353CC}">
              <c16:uniqueId val="{00000000-C71F-428C-B38B-6FCC1E97DC1C}"/>
            </c:ext>
          </c:extLst>
        </c:ser>
        <c:dLbls>
          <c:showLegendKey val="0"/>
          <c:showVal val="0"/>
          <c:showCatName val="0"/>
          <c:showSerName val="0"/>
          <c:showPercent val="0"/>
          <c:showBubbleSize val="0"/>
        </c:dLbls>
        <c:gapWidth val="45"/>
        <c:overlap val="-25"/>
        <c:axId val="1497459711"/>
        <c:axId val="1"/>
      </c:barChart>
      <c:catAx>
        <c:axId val="1497459711"/>
        <c:scaling>
          <c:orientation val="minMax"/>
        </c:scaling>
        <c:delete val="0"/>
        <c:axPos val="b"/>
        <c:numFmt formatCode="General" sourceLinked="1"/>
        <c:majorTickMark val="none"/>
        <c:minorTickMark val="none"/>
        <c:tickLblPos val="nextTo"/>
        <c:spPr>
          <a:noFill/>
          <a:ln w="9512" cap="flat" cmpd="sng" algn="ctr">
            <a:solidFill>
              <a:schemeClr val="tx1">
                <a:lumMod val="15000"/>
                <a:lumOff val="85000"/>
              </a:schemeClr>
            </a:solidFill>
            <a:round/>
          </a:ln>
          <a:effectLst/>
        </c:spPr>
        <c:txPr>
          <a:bodyPr rot="5400000"/>
          <a:lstStyle/>
          <a:p>
            <a:pPr>
              <a:defRPr sz="1600"/>
            </a:pPr>
            <a:endParaRPr lang="en-US"/>
          </a:p>
        </c:txPr>
        <c:crossAx val="1"/>
        <c:crosses val="autoZero"/>
        <c:auto val="1"/>
        <c:lblAlgn val="ctr"/>
        <c:lblOffset val="100"/>
        <c:noMultiLvlLbl val="0"/>
      </c:catAx>
      <c:valAx>
        <c:axId val="1"/>
        <c:scaling>
          <c:orientation val="minMax"/>
        </c:scaling>
        <c:delete val="1"/>
        <c:axPos val="l"/>
        <c:numFmt formatCode="0.0%" sourceLinked="1"/>
        <c:majorTickMark val="out"/>
        <c:minorTickMark val="none"/>
        <c:tickLblPos val="nextTo"/>
        <c:crossAx val="1497459711"/>
        <c:crosses val="autoZero"/>
        <c:crossBetween val="between"/>
      </c:valAx>
      <c:spPr>
        <a:noFill/>
        <a:ln w="25366">
          <a:noFill/>
        </a:ln>
      </c:spPr>
    </c:plotArea>
    <c:plotVisOnly val="1"/>
    <c:dispBlanksAs val="gap"/>
    <c:showDLblsOverMax val="0"/>
  </c:chart>
  <c:spPr>
    <a:noFill/>
    <a:ln>
      <a:noFill/>
    </a:ln>
    <a:effectLst/>
  </c:spPr>
  <c:txPr>
    <a:bodyPr/>
    <a:lstStyle/>
    <a:p>
      <a:pPr>
        <a:defRPr sz="1798">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a:outerShdw blurRad="50800" dist="50800" dir="1200000" algn="ctr" rotWithShape="0">
            <a:srgbClr val="000000">
              <a:alpha val="43137"/>
            </a:srgbClr>
          </a:outerShdw>
        </a:effectLst>
      </c:spPr>
      <c:txPr>
        <a:bodyPr rot="0" vert="horz"/>
        <a:lstStyle/>
        <a:p>
          <a:pPr>
            <a:defRPr/>
          </a:pPr>
          <a:endParaRPr lang="en-US"/>
        </a:p>
      </c:txPr>
    </c:title>
    <c:autoTitleDeleted val="0"/>
    <c:plotArea>
      <c:layout>
        <c:manualLayout>
          <c:layoutTarget val="inner"/>
          <c:xMode val="edge"/>
          <c:yMode val="edge"/>
          <c:x val="1.538984076621672E-2"/>
          <c:y val="0.19075341421983644"/>
          <c:w val="0.95163192902046179"/>
          <c:h val="0.45765707687458501"/>
        </c:manualLayout>
      </c:layout>
      <c:barChart>
        <c:barDir val="col"/>
        <c:grouping val="clustered"/>
        <c:varyColors val="0"/>
        <c:ser>
          <c:idx val="0"/>
          <c:order val="0"/>
          <c:tx>
            <c:strRef>
              <c:f>Sheet1!$B$1</c:f>
              <c:strCache>
                <c:ptCount val="1"/>
                <c:pt idx="0">
                  <c:v>Principalele neajunsuri în pregătirea absolvenților la ULIM</c:v>
                </c:pt>
              </c:strCache>
            </c:strRef>
          </c:tx>
          <c:spPr>
            <a:solidFill>
              <a:schemeClr val="accent1"/>
            </a:solidFill>
            <a:ln>
              <a:noFill/>
            </a:ln>
            <a:effectLst/>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Nerespectarea standardelor profesionale</c:v>
                </c:pt>
                <c:pt idx="1">
                  <c:v>Nivel scăzut de pregătire teoretică</c:v>
                </c:pt>
                <c:pt idx="2">
                  <c:v>Nivel insuficient de pregătire practică</c:v>
                </c:pt>
                <c:pt idx="3">
                  <c:v>Lipsa dorinței de a munci</c:v>
                </c:pt>
                <c:pt idx="4">
                  <c:v>Disciplină scăzută</c:v>
                </c:pt>
                <c:pt idx="5">
                  <c:v>Lipsa dorinței de autodezvoltare și autoeducație</c:v>
                </c:pt>
                <c:pt idx="6">
                  <c:v>Altele</c:v>
                </c:pt>
              </c:strCache>
            </c:strRef>
          </c:cat>
          <c:val>
            <c:numRef>
              <c:f>Sheet1!$B$2:$B$8</c:f>
              <c:numCache>
                <c:formatCode>0.0%</c:formatCode>
                <c:ptCount val="7"/>
                <c:pt idx="0">
                  <c:v>7.8E-2</c:v>
                </c:pt>
                <c:pt idx="1">
                  <c:v>3.1E-2</c:v>
                </c:pt>
                <c:pt idx="2">
                  <c:v>0.23400000000000001</c:v>
                </c:pt>
                <c:pt idx="3">
                  <c:v>7.8E-2</c:v>
                </c:pt>
                <c:pt idx="4">
                  <c:v>1.6E-2</c:v>
                </c:pt>
                <c:pt idx="5">
                  <c:v>0.14099999999999999</c:v>
                </c:pt>
                <c:pt idx="6">
                  <c:v>0.42199999999999999</c:v>
                </c:pt>
              </c:numCache>
            </c:numRef>
          </c:val>
          <c:extLst>
            <c:ext xmlns:c16="http://schemas.microsoft.com/office/drawing/2014/chart" uri="{C3380CC4-5D6E-409C-BE32-E72D297353CC}">
              <c16:uniqueId val="{00000000-4FDE-4AB9-A918-CF78BB7E9D25}"/>
            </c:ext>
          </c:extLst>
        </c:ser>
        <c:dLbls>
          <c:showLegendKey val="0"/>
          <c:showVal val="0"/>
          <c:showCatName val="0"/>
          <c:showSerName val="0"/>
          <c:showPercent val="0"/>
          <c:showBubbleSize val="0"/>
        </c:dLbls>
        <c:gapWidth val="35"/>
        <c:overlap val="-25"/>
        <c:axId val="1526805088"/>
        <c:axId val="1"/>
      </c:barChart>
      <c:catAx>
        <c:axId val="1526805088"/>
        <c:scaling>
          <c:orientation val="minMax"/>
        </c:scaling>
        <c:delete val="0"/>
        <c:axPos val="b"/>
        <c:numFmt formatCode="General" sourceLinked="1"/>
        <c:majorTickMark val="none"/>
        <c:minorTickMark val="none"/>
        <c:tickLblPos val="nextTo"/>
        <c:spPr>
          <a:noFill/>
          <a:ln w="9517" cap="flat" cmpd="sng" algn="ctr">
            <a:solidFill>
              <a:schemeClr val="tx1">
                <a:lumMod val="15000"/>
                <a:lumOff val="85000"/>
              </a:schemeClr>
            </a:solidFill>
            <a:round/>
          </a:ln>
          <a:effectLst/>
        </c:spPr>
        <c:txPr>
          <a:bodyPr rot="5400000"/>
          <a:lstStyle/>
          <a:p>
            <a:pPr>
              <a:defRPr sz="1600"/>
            </a:pPr>
            <a:endParaRPr lang="en-US"/>
          </a:p>
        </c:txPr>
        <c:crossAx val="1"/>
        <c:crosses val="autoZero"/>
        <c:auto val="1"/>
        <c:lblAlgn val="ctr"/>
        <c:lblOffset val="100"/>
        <c:noMultiLvlLbl val="0"/>
      </c:catAx>
      <c:valAx>
        <c:axId val="1"/>
        <c:scaling>
          <c:orientation val="minMax"/>
        </c:scaling>
        <c:delete val="1"/>
        <c:axPos val="l"/>
        <c:numFmt formatCode="0.0%" sourceLinked="1"/>
        <c:majorTickMark val="out"/>
        <c:minorTickMark val="none"/>
        <c:tickLblPos val="nextTo"/>
        <c:crossAx val="1526805088"/>
        <c:crosses val="autoZero"/>
        <c:crossBetween val="between"/>
      </c:valAx>
      <c:spPr>
        <a:noFill/>
        <a:ln w="25380">
          <a:noFill/>
        </a:ln>
      </c:spPr>
    </c:plotArea>
    <c:plotVisOnly val="1"/>
    <c:dispBlanksAs val="gap"/>
    <c:showDLblsOverMax val="0"/>
  </c:chart>
  <c:spPr>
    <a:noFill/>
    <a:ln>
      <a:noFill/>
    </a:ln>
    <a:effectLst/>
  </c:spPr>
  <c:txPr>
    <a:bodyPr/>
    <a:lstStyle/>
    <a:p>
      <a:pPr>
        <a:defRPr sz="18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err="1"/>
              <a:t>Rangul</a:t>
            </a:r>
            <a:r>
              <a:rPr lang="en-US" dirty="0"/>
              <a:t> </a:t>
            </a:r>
            <a:r>
              <a:rPr lang="en-US" dirty="0" err="1"/>
              <a:t>calităților</a:t>
            </a:r>
            <a:r>
              <a:rPr lang="en-US" dirty="0"/>
              <a:t> </a:t>
            </a:r>
            <a:r>
              <a:rPr lang="en-US" dirty="0" err="1"/>
              <a:t>profesionale</a:t>
            </a:r>
            <a:r>
              <a:rPr lang="en-US" dirty="0"/>
              <a:t> ale </a:t>
            </a:r>
            <a:r>
              <a:rPr lang="en-US" dirty="0" err="1"/>
              <a:t>absolvenților</a:t>
            </a:r>
            <a:r>
              <a:rPr lang="en-US" dirty="0"/>
              <a:t> solicitate de angajatori – 2024 </a:t>
            </a:r>
          </a:p>
        </c:rich>
      </c:tx>
      <c:overlay val="0"/>
    </c:title>
    <c:autoTitleDeleted val="0"/>
    <c:plotArea>
      <c:layout>
        <c:manualLayout>
          <c:layoutTarget val="inner"/>
          <c:xMode val="edge"/>
          <c:yMode val="edge"/>
          <c:x val="2.4222407825242178E-2"/>
          <c:y val="0.12905937992643196"/>
          <c:w val="0.95155518434951569"/>
          <c:h val="0.63459800315291637"/>
        </c:manualLayout>
      </c:layout>
      <c:barChart>
        <c:barDir val="col"/>
        <c:grouping val="clustered"/>
        <c:varyColors val="0"/>
        <c:ser>
          <c:idx val="0"/>
          <c:order val="0"/>
          <c:tx>
            <c:strRef>
              <c:f>Sheet1!$B$1</c:f>
              <c:strCache>
                <c:ptCount val="1"/>
                <c:pt idx="0">
                  <c:v>Rangul calităților profesionale ale absolvenților solicitate de angajatori</c:v>
                </c:pt>
              </c:strCache>
            </c:strRef>
          </c:tx>
          <c:spPr>
            <a:solidFill>
              <a:schemeClr val="accent1"/>
            </a:solidFill>
            <a:ln>
              <a:noFill/>
            </a:ln>
            <a:effectLst/>
          </c:spPr>
          <c:invertIfNegative val="0"/>
          <c:dLbls>
            <c:spPr>
              <a:noFill/>
              <a:ln>
                <a:noFill/>
              </a:ln>
              <a:effectLst/>
            </c:spPr>
            <c:txPr>
              <a:bodyPr rot="0" vert="horz"/>
              <a:lstStyle/>
              <a:p>
                <a:pPr>
                  <a:defRPr sz="2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Cunoașterea limbilor străine</c:v>
                </c:pt>
                <c:pt idx="1">
                  <c:v>Capacitate de a lua inițiativa la locul de muncă</c:v>
                </c:pt>
                <c:pt idx="2">
                  <c:v>Cunoașterea legislației</c:v>
                </c:pt>
                <c:pt idx="3">
                  <c:v>Cunoașterea celor mai noi tehnologii</c:v>
                </c:pt>
                <c:pt idx="4">
                  <c:v>Abilitatea de a aplica inovația în muncă</c:v>
                </c:pt>
                <c:pt idx="5">
                  <c:v>Abilități sociale (comunicare în afaceri, lucru în echipă)</c:v>
                </c:pt>
              </c:strCache>
            </c:strRef>
          </c:cat>
          <c:val>
            <c:numRef>
              <c:f>Sheet1!$B$2:$B$7</c:f>
              <c:numCache>
                <c:formatCode>0.0%</c:formatCode>
                <c:ptCount val="6"/>
                <c:pt idx="0">
                  <c:v>0.37</c:v>
                </c:pt>
                <c:pt idx="1">
                  <c:v>0.23899999999999999</c:v>
                </c:pt>
                <c:pt idx="2">
                  <c:v>0.152</c:v>
                </c:pt>
                <c:pt idx="3">
                  <c:v>0.13</c:v>
                </c:pt>
                <c:pt idx="4">
                  <c:v>6.5000000000000002E-2</c:v>
                </c:pt>
                <c:pt idx="5">
                  <c:v>4.2999999999999997E-2</c:v>
                </c:pt>
              </c:numCache>
            </c:numRef>
          </c:val>
          <c:extLst>
            <c:ext xmlns:c16="http://schemas.microsoft.com/office/drawing/2014/chart" uri="{C3380CC4-5D6E-409C-BE32-E72D297353CC}">
              <c16:uniqueId val="{00000000-AAFD-420B-ADCE-68E2D004F243}"/>
            </c:ext>
          </c:extLst>
        </c:ser>
        <c:dLbls>
          <c:showLegendKey val="0"/>
          <c:showVal val="0"/>
          <c:showCatName val="0"/>
          <c:showSerName val="0"/>
          <c:showPercent val="0"/>
          <c:showBubbleSize val="0"/>
        </c:dLbls>
        <c:gapWidth val="150"/>
        <c:overlap val="-25"/>
        <c:axId val="2044226399"/>
        <c:axId val="1"/>
      </c:barChart>
      <c:catAx>
        <c:axId val="2044226399"/>
        <c:scaling>
          <c:orientation val="minMax"/>
        </c:scaling>
        <c:delete val="0"/>
        <c:axPos val="b"/>
        <c:numFmt formatCode="General" sourceLinked="1"/>
        <c:majorTickMark val="none"/>
        <c:minorTickMark val="none"/>
        <c:tickLblPos val="nextTo"/>
        <c:spPr>
          <a:noFill/>
          <a:ln w="9512" cap="flat" cmpd="sng" algn="ctr">
            <a:solidFill>
              <a:schemeClr val="tx1">
                <a:lumMod val="15000"/>
                <a:lumOff val="85000"/>
              </a:schemeClr>
            </a:solidFill>
            <a:round/>
          </a:ln>
          <a:effectLst/>
        </c:spPr>
        <c:txPr>
          <a:bodyPr rot="-60000000" vert="horz"/>
          <a:lstStyle/>
          <a:p>
            <a:pPr>
              <a:defRPr sz="1400"/>
            </a:pPr>
            <a:endParaRPr lang="en-US"/>
          </a:p>
        </c:txPr>
        <c:crossAx val="1"/>
        <c:crosses val="autoZero"/>
        <c:auto val="1"/>
        <c:lblAlgn val="ctr"/>
        <c:lblOffset val="100"/>
        <c:noMultiLvlLbl val="0"/>
      </c:catAx>
      <c:valAx>
        <c:axId val="1"/>
        <c:scaling>
          <c:orientation val="minMax"/>
        </c:scaling>
        <c:delete val="1"/>
        <c:axPos val="l"/>
        <c:numFmt formatCode="0.0%" sourceLinked="1"/>
        <c:majorTickMark val="out"/>
        <c:minorTickMark val="none"/>
        <c:tickLblPos val="nextTo"/>
        <c:crossAx val="2044226399"/>
        <c:crosses val="autoZero"/>
        <c:crossBetween val="between"/>
      </c:valAx>
      <c:spPr>
        <a:noFill/>
        <a:ln w="25365">
          <a:noFill/>
        </a:ln>
      </c:spPr>
    </c:plotArea>
    <c:plotVisOnly val="1"/>
    <c:dispBlanksAs val="gap"/>
    <c:showDLblsOverMax val="0"/>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17615175681873152"/>
          <c:y val="3.9350650663742576E-2"/>
        </c:manualLayout>
      </c:layout>
      <c:overlay val="0"/>
    </c:title>
    <c:autoTitleDeleted val="0"/>
    <c:plotArea>
      <c:layout>
        <c:manualLayout>
          <c:layoutTarget val="inner"/>
          <c:xMode val="edge"/>
          <c:yMode val="edge"/>
          <c:x val="2.4222407825242178E-2"/>
          <c:y val="0.15929528252071168"/>
          <c:w val="0.95155518434951569"/>
          <c:h val="0.38826209066272499"/>
        </c:manualLayout>
      </c:layout>
      <c:barChart>
        <c:barDir val="col"/>
        <c:grouping val="clustered"/>
        <c:varyColors val="0"/>
        <c:ser>
          <c:idx val="0"/>
          <c:order val="0"/>
          <c:tx>
            <c:strRef>
              <c:f>Sheet1!$B$1</c:f>
              <c:strCache>
                <c:ptCount val="1"/>
                <c:pt idx="0">
                  <c:v>Rangul calităților profesionale ale absolvenților solicitate de angajatori - 2025</c:v>
                </c:pt>
              </c:strCache>
            </c:strRef>
          </c:tx>
          <c:spPr>
            <a:solidFill>
              <a:schemeClr val="accent1"/>
            </a:solidFill>
            <a:ln>
              <a:noFill/>
            </a:ln>
            <a:effectLst/>
          </c:spPr>
          <c:invertIfNegative val="0"/>
          <c:dLbls>
            <c:spPr>
              <a:noFill/>
              <a:ln>
                <a:noFill/>
              </a:ln>
              <a:effectLst/>
            </c:spPr>
            <c:txPr>
              <a:bodyPr rot="0" vert="horz"/>
              <a:lstStyle/>
              <a:p>
                <a:pPr>
                  <a:defRPr sz="2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Abilitatea de a aplica inovația în muncă</c:v>
                </c:pt>
                <c:pt idx="1">
                  <c:v>Cunoașterea legislației</c:v>
                </c:pt>
                <c:pt idx="2">
                  <c:v>Cunoașterea celor mai noi tehnologii</c:v>
                </c:pt>
                <c:pt idx="3">
                  <c:v>Capacitate de a lua inițiativa la locul de muncă</c:v>
                </c:pt>
                <c:pt idx="4">
                  <c:v>Abilități sociale (comunicare în afaceri, lucru în echipă)</c:v>
                </c:pt>
                <c:pt idx="5">
                  <c:v>Cunoașterea limbilor străine</c:v>
                </c:pt>
                <c:pt idx="6">
                  <c:v>Altele</c:v>
                </c:pt>
              </c:strCache>
            </c:strRef>
          </c:cat>
          <c:val>
            <c:numRef>
              <c:f>Sheet1!$B$2:$B$8</c:f>
              <c:numCache>
                <c:formatCode>0.0%</c:formatCode>
                <c:ptCount val="7"/>
                <c:pt idx="0">
                  <c:v>0.23400000000000001</c:v>
                </c:pt>
                <c:pt idx="1">
                  <c:v>0.188</c:v>
                </c:pt>
                <c:pt idx="2">
                  <c:v>0.17199999999999999</c:v>
                </c:pt>
                <c:pt idx="3">
                  <c:v>0.17199999999999999</c:v>
                </c:pt>
                <c:pt idx="4">
                  <c:v>0.125</c:v>
                </c:pt>
                <c:pt idx="5">
                  <c:v>7.8E-2</c:v>
                </c:pt>
                <c:pt idx="6">
                  <c:v>3.1E-2</c:v>
                </c:pt>
              </c:numCache>
            </c:numRef>
          </c:val>
          <c:extLst>
            <c:ext xmlns:c16="http://schemas.microsoft.com/office/drawing/2014/chart" uri="{C3380CC4-5D6E-409C-BE32-E72D297353CC}">
              <c16:uniqueId val="{00000000-CE70-4A99-982A-FA650BD88EA0}"/>
            </c:ext>
          </c:extLst>
        </c:ser>
        <c:dLbls>
          <c:showLegendKey val="0"/>
          <c:showVal val="0"/>
          <c:showCatName val="0"/>
          <c:showSerName val="0"/>
          <c:showPercent val="0"/>
          <c:showBubbleSize val="0"/>
        </c:dLbls>
        <c:gapWidth val="150"/>
        <c:overlap val="-25"/>
        <c:axId val="2044226399"/>
        <c:axId val="1"/>
      </c:barChart>
      <c:catAx>
        <c:axId val="2044226399"/>
        <c:scaling>
          <c:orientation val="minMax"/>
        </c:scaling>
        <c:delete val="0"/>
        <c:axPos val="b"/>
        <c:numFmt formatCode="General" sourceLinked="1"/>
        <c:majorTickMark val="none"/>
        <c:minorTickMark val="none"/>
        <c:tickLblPos val="nextTo"/>
        <c:spPr>
          <a:noFill/>
          <a:ln w="9512" cap="flat" cmpd="sng" algn="ctr">
            <a:solidFill>
              <a:schemeClr val="tx1">
                <a:lumMod val="15000"/>
                <a:lumOff val="85000"/>
              </a:schemeClr>
            </a:solidFill>
            <a:round/>
          </a:ln>
          <a:effectLst/>
        </c:spPr>
        <c:txPr>
          <a:bodyPr rot="-5400000" vert="horz"/>
          <a:lstStyle/>
          <a:p>
            <a:pPr>
              <a:defRPr sz="1600"/>
            </a:pPr>
            <a:endParaRPr lang="en-US"/>
          </a:p>
        </c:txPr>
        <c:crossAx val="1"/>
        <c:crosses val="autoZero"/>
        <c:auto val="1"/>
        <c:lblAlgn val="ctr"/>
        <c:lblOffset val="100"/>
        <c:noMultiLvlLbl val="0"/>
      </c:catAx>
      <c:valAx>
        <c:axId val="1"/>
        <c:scaling>
          <c:orientation val="minMax"/>
        </c:scaling>
        <c:delete val="1"/>
        <c:axPos val="l"/>
        <c:numFmt formatCode="0.0%" sourceLinked="1"/>
        <c:majorTickMark val="out"/>
        <c:minorTickMark val="none"/>
        <c:tickLblPos val="nextTo"/>
        <c:crossAx val="2044226399"/>
        <c:crosses val="autoZero"/>
        <c:crossBetween val="between"/>
      </c:valAx>
      <c:spPr>
        <a:noFill/>
        <a:ln w="25365">
          <a:noFill/>
        </a:ln>
      </c:spPr>
    </c:plotArea>
    <c:plotVisOnly val="1"/>
    <c:dispBlanksAs val="gap"/>
    <c:showDLblsOverMax val="0"/>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90B439A-D3EB-41DE-BF89-0BBDC5C42ABE}"/>
              </a:ext>
            </a:extLst>
          </p:cNvPr>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Rectangle 4">
            <a:extLst>
              <a:ext uri="{FF2B5EF4-FFF2-40B4-BE49-F238E27FC236}">
                <a16:creationId xmlns:a16="http://schemas.microsoft.com/office/drawing/2014/main" id="{F964A026-C58E-4EA4-97D5-925FA314470F}"/>
              </a:ext>
            </a:extLst>
          </p:cNvPr>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6" name="Straight Connector 5">
            <a:extLst>
              <a:ext uri="{FF2B5EF4-FFF2-40B4-BE49-F238E27FC236}">
                <a16:creationId xmlns:a16="http://schemas.microsoft.com/office/drawing/2014/main" id="{B3BFF54E-CA08-40AD-964D-FABB5AAA4F29}"/>
              </a:ext>
            </a:extLst>
          </p:cNvPr>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097280" y="758952"/>
            <a:ext cx="10058400" cy="3566160"/>
          </a:xfrm>
        </p:spPr>
        <p:txBody>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3">
            <a:extLst>
              <a:ext uri="{FF2B5EF4-FFF2-40B4-BE49-F238E27FC236}">
                <a16:creationId xmlns:a16="http://schemas.microsoft.com/office/drawing/2014/main" id="{C548C559-5712-44DC-B137-040967408BA3}"/>
              </a:ext>
            </a:extLst>
          </p:cNvPr>
          <p:cNvSpPr>
            <a:spLocks noGrp="1"/>
          </p:cNvSpPr>
          <p:nvPr>
            <p:ph type="dt" sz="half" idx="10"/>
          </p:nvPr>
        </p:nvSpPr>
        <p:spPr/>
        <p:txBody>
          <a:bodyPr/>
          <a:lstStyle>
            <a:lvl1pPr>
              <a:defRPr/>
            </a:lvl1pPr>
          </a:lstStyle>
          <a:p>
            <a:pPr>
              <a:defRPr/>
            </a:pPr>
            <a:fld id="{B3749A7D-C490-4ED8-8C51-203BC39AD78E}" type="datetimeFigureOut">
              <a:rPr lang="en-US"/>
              <a:pPr>
                <a:defRPr/>
              </a:pPr>
              <a:t>10/6/2025</a:t>
            </a:fld>
            <a:endParaRPr lang="en-US"/>
          </a:p>
        </p:txBody>
      </p:sp>
      <p:sp>
        <p:nvSpPr>
          <p:cNvPr id="8" name="Footer Placeholder 4">
            <a:extLst>
              <a:ext uri="{FF2B5EF4-FFF2-40B4-BE49-F238E27FC236}">
                <a16:creationId xmlns:a16="http://schemas.microsoft.com/office/drawing/2014/main" id="{58CA4EC1-1027-4A95-9B18-295F3934C8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93D7CD8-DE8B-4B13-A2C8-2A84BD02468A}"/>
              </a:ext>
            </a:extLst>
          </p:cNvPr>
          <p:cNvSpPr>
            <a:spLocks noGrp="1"/>
          </p:cNvSpPr>
          <p:nvPr>
            <p:ph type="sldNum" sz="quarter" idx="12"/>
          </p:nvPr>
        </p:nvSpPr>
        <p:spPr/>
        <p:txBody>
          <a:bodyPr/>
          <a:lstStyle>
            <a:lvl1pPr>
              <a:defRPr/>
            </a:lvl1pPr>
          </a:lstStyle>
          <a:p>
            <a:pPr>
              <a:defRPr/>
            </a:pPr>
            <a:fld id="{62BC1433-4192-4FF9-9CFF-C710C2EA2F53}" type="slidenum">
              <a:rPr lang="en-US"/>
              <a:pPr>
                <a:defRPr/>
              </a:pPr>
              <a:t>‹#›</a:t>
            </a:fld>
            <a:endParaRPr lang="en-US"/>
          </a:p>
        </p:txBody>
      </p:sp>
    </p:spTree>
    <p:extLst>
      <p:ext uri="{BB962C8B-B14F-4D97-AF65-F5344CB8AC3E}">
        <p14:creationId xmlns:p14="http://schemas.microsoft.com/office/powerpoint/2010/main" val="1187684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7C5DA93-142C-4246-9AD0-B395905A7862}"/>
              </a:ext>
            </a:extLst>
          </p:cNvPr>
          <p:cNvSpPr>
            <a:spLocks noGrp="1"/>
          </p:cNvSpPr>
          <p:nvPr>
            <p:ph type="dt" sz="half" idx="10"/>
          </p:nvPr>
        </p:nvSpPr>
        <p:spPr/>
        <p:txBody>
          <a:bodyPr/>
          <a:lstStyle>
            <a:lvl1pPr>
              <a:defRPr/>
            </a:lvl1pPr>
          </a:lstStyle>
          <a:p>
            <a:pPr>
              <a:defRPr/>
            </a:pPr>
            <a:fld id="{8FC9CDD5-3A1B-42E9-A99A-25A1F5D8521C}" type="datetimeFigureOut">
              <a:rPr lang="en-US"/>
              <a:pPr>
                <a:defRPr/>
              </a:pPr>
              <a:t>10/6/2025</a:t>
            </a:fld>
            <a:endParaRPr lang="en-US"/>
          </a:p>
        </p:txBody>
      </p:sp>
      <p:sp>
        <p:nvSpPr>
          <p:cNvPr id="5" name="Footer Placeholder 4">
            <a:extLst>
              <a:ext uri="{FF2B5EF4-FFF2-40B4-BE49-F238E27FC236}">
                <a16:creationId xmlns:a16="http://schemas.microsoft.com/office/drawing/2014/main" id="{DE3E3D7C-C6D9-4A66-A8DB-1915FEC9E4D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FEF3073-5B09-48B0-8EBF-DE138F562AE4}"/>
              </a:ext>
            </a:extLst>
          </p:cNvPr>
          <p:cNvSpPr>
            <a:spLocks noGrp="1"/>
          </p:cNvSpPr>
          <p:nvPr>
            <p:ph type="sldNum" sz="quarter" idx="12"/>
          </p:nvPr>
        </p:nvSpPr>
        <p:spPr/>
        <p:txBody>
          <a:bodyPr/>
          <a:lstStyle>
            <a:lvl1pPr>
              <a:defRPr/>
            </a:lvl1pPr>
          </a:lstStyle>
          <a:p>
            <a:pPr>
              <a:defRPr/>
            </a:pPr>
            <a:fld id="{4A474830-C57B-4E7C-AB64-8AC91304C409}" type="slidenum">
              <a:rPr lang="en-US"/>
              <a:pPr>
                <a:defRPr/>
              </a:pPr>
              <a:t>‹#›</a:t>
            </a:fld>
            <a:endParaRPr lang="en-US"/>
          </a:p>
        </p:txBody>
      </p:sp>
    </p:spTree>
    <p:extLst>
      <p:ext uri="{BB962C8B-B14F-4D97-AF65-F5344CB8AC3E}">
        <p14:creationId xmlns:p14="http://schemas.microsoft.com/office/powerpoint/2010/main" val="832146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A6A2B1-02C9-4265-A193-C25EB27CEA61}"/>
              </a:ext>
            </a:extLst>
          </p:cNvPr>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Rectangle 4">
            <a:extLst>
              <a:ext uri="{FF2B5EF4-FFF2-40B4-BE49-F238E27FC236}">
                <a16:creationId xmlns:a16="http://schemas.microsoft.com/office/drawing/2014/main" id="{7473E109-6722-47A2-A8DE-835BD4D7C746}"/>
              </a:ext>
            </a:extLst>
          </p:cNvPr>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a:extLst>
              <a:ext uri="{FF2B5EF4-FFF2-40B4-BE49-F238E27FC236}">
                <a16:creationId xmlns:a16="http://schemas.microsoft.com/office/drawing/2014/main" id="{4CD59E26-9B69-466A-A344-02E7B73B6CA8}"/>
              </a:ext>
            </a:extLst>
          </p:cNvPr>
          <p:cNvSpPr>
            <a:spLocks noGrp="1"/>
          </p:cNvSpPr>
          <p:nvPr>
            <p:ph type="dt" sz="half" idx="10"/>
          </p:nvPr>
        </p:nvSpPr>
        <p:spPr/>
        <p:txBody>
          <a:bodyPr/>
          <a:lstStyle>
            <a:lvl1pPr>
              <a:defRPr/>
            </a:lvl1pPr>
          </a:lstStyle>
          <a:p>
            <a:pPr>
              <a:defRPr/>
            </a:pPr>
            <a:fld id="{8FFE6AE6-9B9F-4CE3-AE15-EE8F82D04250}" type="datetimeFigureOut">
              <a:rPr lang="en-US"/>
              <a:pPr>
                <a:defRPr/>
              </a:pPr>
              <a:t>10/6/2025</a:t>
            </a:fld>
            <a:endParaRPr lang="en-US"/>
          </a:p>
        </p:txBody>
      </p:sp>
      <p:sp>
        <p:nvSpPr>
          <p:cNvPr id="7" name="Footer Placeholder 4">
            <a:extLst>
              <a:ext uri="{FF2B5EF4-FFF2-40B4-BE49-F238E27FC236}">
                <a16:creationId xmlns:a16="http://schemas.microsoft.com/office/drawing/2014/main" id="{1B3E7014-17FA-49D5-A1BE-2F34A405EB42}"/>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F0AFAEF3-44DE-4700-9796-B9CB742BCEFE}"/>
              </a:ext>
            </a:extLst>
          </p:cNvPr>
          <p:cNvSpPr>
            <a:spLocks noGrp="1"/>
          </p:cNvSpPr>
          <p:nvPr>
            <p:ph type="sldNum" sz="quarter" idx="12"/>
          </p:nvPr>
        </p:nvSpPr>
        <p:spPr/>
        <p:txBody>
          <a:bodyPr/>
          <a:lstStyle>
            <a:lvl1pPr>
              <a:defRPr/>
            </a:lvl1pPr>
          </a:lstStyle>
          <a:p>
            <a:pPr>
              <a:defRPr/>
            </a:pPr>
            <a:fld id="{B16B6EEC-5EE7-4AD5-B7ED-B6CBDB49022F}" type="slidenum">
              <a:rPr lang="en-US"/>
              <a:pPr>
                <a:defRPr/>
              </a:pPr>
              <a:t>‹#›</a:t>
            </a:fld>
            <a:endParaRPr lang="en-US"/>
          </a:p>
        </p:txBody>
      </p:sp>
    </p:spTree>
    <p:extLst>
      <p:ext uri="{BB962C8B-B14F-4D97-AF65-F5344CB8AC3E}">
        <p14:creationId xmlns:p14="http://schemas.microsoft.com/office/powerpoint/2010/main" val="1399411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C55230D-492F-46BB-844C-3A82ECFD2364}"/>
              </a:ext>
            </a:extLst>
          </p:cNvPr>
          <p:cNvSpPr>
            <a:spLocks noGrp="1"/>
          </p:cNvSpPr>
          <p:nvPr>
            <p:ph type="dt" sz="half" idx="10"/>
          </p:nvPr>
        </p:nvSpPr>
        <p:spPr/>
        <p:txBody>
          <a:bodyPr/>
          <a:lstStyle>
            <a:lvl1pPr>
              <a:defRPr/>
            </a:lvl1pPr>
          </a:lstStyle>
          <a:p>
            <a:pPr>
              <a:defRPr/>
            </a:pPr>
            <a:fld id="{BA70F0F6-6B10-4AF7-9DF3-44ABCC67BBBF}" type="datetimeFigureOut">
              <a:rPr lang="en-US"/>
              <a:pPr>
                <a:defRPr/>
              </a:pPr>
              <a:t>10/6/2025</a:t>
            </a:fld>
            <a:endParaRPr lang="en-US"/>
          </a:p>
        </p:txBody>
      </p:sp>
      <p:sp>
        <p:nvSpPr>
          <p:cNvPr id="5" name="Footer Placeholder 4">
            <a:extLst>
              <a:ext uri="{FF2B5EF4-FFF2-40B4-BE49-F238E27FC236}">
                <a16:creationId xmlns:a16="http://schemas.microsoft.com/office/drawing/2014/main" id="{B0B14299-7DFD-4F47-B1C6-A11F06CFC89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46979CC-9751-464D-B56D-7B5E0F601425}"/>
              </a:ext>
            </a:extLst>
          </p:cNvPr>
          <p:cNvSpPr>
            <a:spLocks noGrp="1"/>
          </p:cNvSpPr>
          <p:nvPr>
            <p:ph type="sldNum" sz="quarter" idx="12"/>
          </p:nvPr>
        </p:nvSpPr>
        <p:spPr/>
        <p:txBody>
          <a:bodyPr/>
          <a:lstStyle>
            <a:lvl1pPr>
              <a:defRPr/>
            </a:lvl1pPr>
          </a:lstStyle>
          <a:p>
            <a:pPr>
              <a:defRPr/>
            </a:pPr>
            <a:fld id="{E8F80962-3CD6-4E5C-8EE1-248FAB227C93}" type="slidenum">
              <a:rPr lang="en-US"/>
              <a:pPr>
                <a:defRPr/>
              </a:pPr>
              <a:t>‹#›</a:t>
            </a:fld>
            <a:endParaRPr lang="en-US"/>
          </a:p>
        </p:txBody>
      </p:sp>
    </p:spTree>
    <p:extLst>
      <p:ext uri="{BB962C8B-B14F-4D97-AF65-F5344CB8AC3E}">
        <p14:creationId xmlns:p14="http://schemas.microsoft.com/office/powerpoint/2010/main" val="497600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CA1AFC-4126-4D4B-B1E6-AA718561B3C1}"/>
              </a:ext>
            </a:extLst>
          </p:cNvPr>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Rectangle 4">
            <a:extLst>
              <a:ext uri="{FF2B5EF4-FFF2-40B4-BE49-F238E27FC236}">
                <a16:creationId xmlns:a16="http://schemas.microsoft.com/office/drawing/2014/main" id="{8287DC7F-01D9-41B9-A3CC-7FABB36A24D7}"/>
              </a:ext>
            </a:extLst>
          </p:cNvPr>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6" name="Straight Connector 5">
            <a:extLst>
              <a:ext uri="{FF2B5EF4-FFF2-40B4-BE49-F238E27FC236}">
                <a16:creationId xmlns:a16="http://schemas.microsoft.com/office/drawing/2014/main" id="{F6140595-AA40-44FC-A1B2-FE25B14D06EC}"/>
              </a:ext>
            </a:extLst>
          </p:cNvPr>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23D2D0DE-540B-4662-919B-70E2B4740987}"/>
              </a:ext>
            </a:extLst>
          </p:cNvPr>
          <p:cNvSpPr>
            <a:spLocks noGrp="1"/>
          </p:cNvSpPr>
          <p:nvPr>
            <p:ph type="dt" sz="half" idx="10"/>
          </p:nvPr>
        </p:nvSpPr>
        <p:spPr/>
        <p:txBody>
          <a:bodyPr/>
          <a:lstStyle>
            <a:lvl1pPr>
              <a:defRPr/>
            </a:lvl1pPr>
          </a:lstStyle>
          <a:p>
            <a:pPr>
              <a:defRPr/>
            </a:pPr>
            <a:fld id="{41A1B838-2831-4832-89EB-749385BEDD31}" type="datetimeFigureOut">
              <a:rPr lang="en-US"/>
              <a:pPr>
                <a:defRPr/>
              </a:pPr>
              <a:t>10/6/2025</a:t>
            </a:fld>
            <a:endParaRPr lang="en-US"/>
          </a:p>
        </p:txBody>
      </p:sp>
      <p:sp>
        <p:nvSpPr>
          <p:cNvPr id="8" name="Footer Placeholder 4">
            <a:extLst>
              <a:ext uri="{FF2B5EF4-FFF2-40B4-BE49-F238E27FC236}">
                <a16:creationId xmlns:a16="http://schemas.microsoft.com/office/drawing/2014/main" id="{5916EAF6-1855-4B27-B177-35DA4D05974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B1E89CF-EDEE-4CFF-92F5-BE7CC69B6214}"/>
              </a:ext>
            </a:extLst>
          </p:cNvPr>
          <p:cNvSpPr>
            <a:spLocks noGrp="1"/>
          </p:cNvSpPr>
          <p:nvPr>
            <p:ph type="sldNum" sz="quarter" idx="12"/>
          </p:nvPr>
        </p:nvSpPr>
        <p:spPr/>
        <p:txBody>
          <a:bodyPr/>
          <a:lstStyle>
            <a:lvl1pPr>
              <a:defRPr/>
            </a:lvl1pPr>
          </a:lstStyle>
          <a:p>
            <a:pPr>
              <a:defRPr/>
            </a:pPr>
            <a:fld id="{E02A6A09-73E6-43BC-86AA-91D1681A3351}" type="slidenum">
              <a:rPr lang="en-US"/>
              <a:pPr>
                <a:defRPr/>
              </a:pPr>
              <a:t>‹#›</a:t>
            </a:fld>
            <a:endParaRPr lang="en-US"/>
          </a:p>
        </p:txBody>
      </p:sp>
    </p:spTree>
    <p:extLst>
      <p:ext uri="{BB962C8B-B14F-4D97-AF65-F5344CB8AC3E}">
        <p14:creationId xmlns:p14="http://schemas.microsoft.com/office/powerpoint/2010/main" val="952302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BC94E6CA-52CD-4885-AA4F-A0B88F92E66B}"/>
              </a:ext>
            </a:extLst>
          </p:cNvPr>
          <p:cNvSpPr>
            <a:spLocks noGrp="1"/>
          </p:cNvSpPr>
          <p:nvPr>
            <p:ph type="dt" sz="half" idx="10"/>
          </p:nvPr>
        </p:nvSpPr>
        <p:spPr/>
        <p:txBody>
          <a:bodyPr/>
          <a:lstStyle>
            <a:lvl1pPr>
              <a:defRPr/>
            </a:lvl1pPr>
          </a:lstStyle>
          <a:p>
            <a:pPr>
              <a:defRPr/>
            </a:pPr>
            <a:fld id="{C7682CBF-9E63-48C6-A433-C12D11D91F81}" type="datetimeFigureOut">
              <a:rPr lang="en-US"/>
              <a:pPr>
                <a:defRPr/>
              </a:pPr>
              <a:t>10/6/2025</a:t>
            </a:fld>
            <a:endParaRPr lang="en-US"/>
          </a:p>
        </p:txBody>
      </p:sp>
      <p:sp>
        <p:nvSpPr>
          <p:cNvPr id="6" name="Footer Placeholder 4">
            <a:extLst>
              <a:ext uri="{FF2B5EF4-FFF2-40B4-BE49-F238E27FC236}">
                <a16:creationId xmlns:a16="http://schemas.microsoft.com/office/drawing/2014/main" id="{F6CD70C2-D47F-45CC-A7A7-847BF44EC3A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84A0241-1230-44BF-B35C-CC3DFC01A59C}"/>
              </a:ext>
            </a:extLst>
          </p:cNvPr>
          <p:cNvSpPr>
            <a:spLocks noGrp="1"/>
          </p:cNvSpPr>
          <p:nvPr>
            <p:ph type="sldNum" sz="quarter" idx="12"/>
          </p:nvPr>
        </p:nvSpPr>
        <p:spPr/>
        <p:txBody>
          <a:bodyPr/>
          <a:lstStyle>
            <a:lvl1pPr>
              <a:defRPr/>
            </a:lvl1pPr>
          </a:lstStyle>
          <a:p>
            <a:pPr>
              <a:defRPr/>
            </a:pPr>
            <a:fld id="{1855BAC0-2925-4880-B2CF-6610F6F21AB2}" type="slidenum">
              <a:rPr lang="en-US"/>
              <a:pPr>
                <a:defRPr/>
              </a:pPr>
              <a:t>‹#›</a:t>
            </a:fld>
            <a:endParaRPr lang="en-US"/>
          </a:p>
        </p:txBody>
      </p:sp>
    </p:spTree>
    <p:extLst>
      <p:ext uri="{BB962C8B-B14F-4D97-AF65-F5344CB8AC3E}">
        <p14:creationId xmlns:p14="http://schemas.microsoft.com/office/powerpoint/2010/main" val="1151464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2040C985-0E2A-4247-8AE6-7096FA3BF7C5}"/>
              </a:ext>
            </a:extLst>
          </p:cNvPr>
          <p:cNvSpPr>
            <a:spLocks noGrp="1"/>
          </p:cNvSpPr>
          <p:nvPr>
            <p:ph type="dt" sz="half" idx="10"/>
          </p:nvPr>
        </p:nvSpPr>
        <p:spPr/>
        <p:txBody>
          <a:bodyPr/>
          <a:lstStyle>
            <a:lvl1pPr>
              <a:defRPr/>
            </a:lvl1pPr>
          </a:lstStyle>
          <a:p>
            <a:pPr>
              <a:defRPr/>
            </a:pPr>
            <a:fld id="{F11B5098-A57B-4B2C-AB35-3045F9B9F796}" type="datetimeFigureOut">
              <a:rPr lang="en-US"/>
              <a:pPr>
                <a:defRPr/>
              </a:pPr>
              <a:t>10/6/2025</a:t>
            </a:fld>
            <a:endParaRPr lang="en-US"/>
          </a:p>
        </p:txBody>
      </p:sp>
      <p:sp>
        <p:nvSpPr>
          <p:cNvPr id="8" name="Footer Placeholder 4">
            <a:extLst>
              <a:ext uri="{FF2B5EF4-FFF2-40B4-BE49-F238E27FC236}">
                <a16:creationId xmlns:a16="http://schemas.microsoft.com/office/drawing/2014/main" id="{373133D2-BA55-4639-A314-CC457D17037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AE4B5435-47BB-441C-AC31-C317714B533F}"/>
              </a:ext>
            </a:extLst>
          </p:cNvPr>
          <p:cNvSpPr>
            <a:spLocks noGrp="1"/>
          </p:cNvSpPr>
          <p:nvPr>
            <p:ph type="sldNum" sz="quarter" idx="12"/>
          </p:nvPr>
        </p:nvSpPr>
        <p:spPr/>
        <p:txBody>
          <a:bodyPr/>
          <a:lstStyle>
            <a:lvl1pPr>
              <a:defRPr/>
            </a:lvl1pPr>
          </a:lstStyle>
          <a:p>
            <a:pPr>
              <a:defRPr/>
            </a:pPr>
            <a:fld id="{457C7054-583C-4A3A-BB4B-12B8B55A62EB}" type="slidenum">
              <a:rPr lang="en-US"/>
              <a:pPr>
                <a:defRPr/>
              </a:pPr>
              <a:t>‹#›</a:t>
            </a:fld>
            <a:endParaRPr lang="en-US"/>
          </a:p>
        </p:txBody>
      </p:sp>
    </p:spTree>
    <p:extLst>
      <p:ext uri="{BB962C8B-B14F-4D97-AF65-F5344CB8AC3E}">
        <p14:creationId xmlns:p14="http://schemas.microsoft.com/office/powerpoint/2010/main" val="276415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CFD1DA62-3AA6-4E86-8EAA-B2E5C1B03808}"/>
              </a:ext>
            </a:extLst>
          </p:cNvPr>
          <p:cNvSpPr>
            <a:spLocks noGrp="1"/>
          </p:cNvSpPr>
          <p:nvPr>
            <p:ph type="dt" sz="half" idx="10"/>
          </p:nvPr>
        </p:nvSpPr>
        <p:spPr/>
        <p:txBody>
          <a:bodyPr/>
          <a:lstStyle>
            <a:lvl1pPr>
              <a:defRPr/>
            </a:lvl1pPr>
          </a:lstStyle>
          <a:p>
            <a:pPr>
              <a:defRPr/>
            </a:pPr>
            <a:fld id="{0864E520-FF16-40A3-BA44-C32D97EA4E2A}" type="datetimeFigureOut">
              <a:rPr lang="en-US"/>
              <a:pPr>
                <a:defRPr/>
              </a:pPr>
              <a:t>10/6/2025</a:t>
            </a:fld>
            <a:endParaRPr lang="en-US"/>
          </a:p>
        </p:txBody>
      </p:sp>
      <p:sp>
        <p:nvSpPr>
          <p:cNvPr id="4" name="Footer Placeholder 4">
            <a:extLst>
              <a:ext uri="{FF2B5EF4-FFF2-40B4-BE49-F238E27FC236}">
                <a16:creationId xmlns:a16="http://schemas.microsoft.com/office/drawing/2014/main" id="{53256514-E874-4DE7-BB9D-DBA2FEA505C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D84BB18-FCD4-4468-9884-C71A82ABA7E5}"/>
              </a:ext>
            </a:extLst>
          </p:cNvPr>
          <p:cNvSpPr>
            <a:spLocks noGrp="1"/>
          </p:cNvSpPr>
          <p:nvPr>
            <p:ph type="sldNum" sz="quarter" idx="12"/>
          </p:nvPr>
        </p:nvSpPr>
        <p:spPr/>
        <p:txBody>
          <a:bodyPr/>
          <a:lstStyle>
            <a:lvl1pPr>
              <a:defRPr/>
            </a:lvl1pPr>
          </a:lstStyle>
          <a:p>
            <a:pPr>
              <a:defRPr/>
            </a:pPr>
            <a:fld id="{88C6C5EC-2167-4D6E-B823-0C12D453D1C6}" type="slidenum">
              <a:rPr lang="en-US"/>
              <a:pPr>
                <a:defRPr/>
              </a:pPr>
              <a:t>‹#›</a:t>
            </a:fld>
            <a:endParaRPr lang="en-US"/>
          </a:p>
        </p:txBody>
      </p:sp>
    </p:spTree>
    <p:extLst>
      <p:ext uri="{BB962C8B-B14F-4D97-AF65-F5344CB8AC3E}">
        <p14:creationId xmlns:p14="http://schemas.microsoft.com/office/powerpoint/2010/main" val="619453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5F1F791-8860-455B-AE04-547F64D0B03C}"/>
              </a:ext>
            </a:extLst>
          </p:cNvPr>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Rectangle 2">
            <a:extLst>
              <a:ext uri="{FF2B5EF4-FFF2-40B4-BE49-F238E27FC236}">
                <a16:creationId xmlns:a16="http://schemas.microsoft.com/office/drawing/2014/main" id="{112A2B17-3A08-4191-80D1-483CCEECE96D}"/>
              </a:ext>
            </a:extLst>
          </p:cNvPr>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Date Placeholder 6">
            <a:extLst>
              <a:ext uri="{FF2B5EF4-FFF2-40B4-BE49-F238E27FC236}">
                <a16:creationId xmlns:a16="http://schemas.microsoft.com/office/drawing/2014/main" id="{D74C6B62-1DE1-4B86-A58C-1D15BCD4FA0A}"/>
              </a:ext>
            </a:extLst>
          </p:cNvPr>
          <p:cNvSpPr>
            <a:spLocks noGrp="1"/>
          </p:cNvSpPr>
          <p:nvPr>
            <p:ph type="dt" sz="half" idx="10"/>
          </p:nvPr>
        </p:nvSpPr>
        <p:spPr/>
        <p:txBody>
          <a:bodyPr/>
          <a:lstStyle>
            <a:lvl1pPr>
              <a:defRPr/>
            </a:lvl1pPr>
          </a:lstStyle>
          <a:p>
            <a:pPr>
              <a:defRPr/>
            </a:pPr>
            <a:fld id="{7352C3EE-F56B-4B65-9D64-FA2C8737B9C4}" type="datetimeFigureOut">
              <a:rPr lang="en-US"/>
              <a:pPr>
                <a:defRPr/>
              </a:pPr>
              <a:t>10/6/2025</a:t>
            </a:fld>
            <a:endParaRPr lang="en-US"/>
          </a:p>
        </p:txBody>
      </p:sp>
      <p:sp>
        <p:nvSpPr>
          <p:cNvPr id="5" name="Footer Placeholder 7">
            <a:extLst>
              <a:ext uri="{FF2B5EF4-FFF2-40B4-BE49-F238E27FC236}">
                <a16:creationId xmlns:a16="http://schemas.microsoft.com/office/drawing/2014/main" id="{E085A201-4692-40AB-9DFD-152967D087D9}"/>
              </a:ext>
            </a:extLst>
          </p:cNvPr>
          <p:cNvSpPr>
            <a:spLocks noGrp="1"/>
          </p:cNvSpPr>
          <p:nvPr>
            <p:ph type="ftr" sz="quarter" idx="11"/>
          </p:nvPr>
        </p:nvSpPr>
        <p:spPr/>
        <p:txBody>
          <a:bodyPr/>
          <a:lstStyle>
            <a:lvl1pPr>
              <a:defRPr>
                <a:solidFill>
                  <a:srgbClr val="FFFFFF"/>
                </a:solidFill>
              </a:defRPr>
            </a:lvl1pPr>
          </a:lstStyle>
          <a:p>
            <a:pPr>
              <a:defRPr/>
            </a:pPr>
            <a:endParaRPr lang="en-US"/>
          </a:p>
        </p:txBody>
      </p:sp>
      <p:sp>
        <p:nvSpPr>
          <p:cNvPr id="6" name="Slide Number Placeholder 8">
            <a:extLst>
              <a:ext uri="{FF2B5EF4-FFF2-40B4-BE49-F238E27FC236}">
                <a16:creationId xmlns:a16="http://schemas.microsoft.com/office/drawing/2014/main" id="{40F6DC29-F6FD-4E21-BBB6-A0731DB993EE}"/>
              </a:ext>
            </a:extLst>
          </p:cNvPr>
          <p:cNvSpPr>
            <a:spLocks noGrp="1"/>
          </p:cNvSpPr>
          <p:nvPr>
            <p:ph type="sldNum" sz="quarter" idx="12"/>
          </p:nvPr>
        </p:nvSpPr>
        <p:spPr/>
        <p:txBody>
          <a:bodyPr/>
          <a:lstStyle>
            <a:lvl1pPr>
              <a:defRPr/>
            </a:lvl1pPr>
          </a:lstStyle>
          <a:p>
            <a:pPr>
              <a:defRPr/>
            </a:pPr>
            <a:fld id="{06E549B9-A131-4B60-847F-ABB0C944FA68}" type="slidenum">
              <a:rPr lang="en-US"/>
              <a:pPr>
                <a:defRPr/>
              </a:pPr>
              <a:t>‹#›</a:t>
            </a:fld>
            <a:endParaRPr lang="en-US"/>
          </a:p>
        </p:txBody>
      </p:sp>
    </p:spTree>
    <p:extLst>
      <p:ext uri="{BB962C8B-B14F-4D97-AF65-F5344CB8AC3E}">
        <p14:creationId xmlns:p14="http://schemas.microsoft.com/office/powerpoint/2010/main" val="2050899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A0D9F45-5991-492C-9149-629596394625}"/>
              </a:ext>
            </a:extLst>
          </p:cNvPr>
          <p:cNvSpPr/>
          <p:nvPr/>
        </p:nvSpPr>
        <p:spPr>
          <a:xfrm>
            <a:off x="0" y="0"/>
            <a:ext cx="40513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Rectangle 5">
            <a:extLst>
              <a:ext uri="{FF2B5EF4-FFF2-40B4-BE49-F238E27FC236}">
                <a16:creationId xmlns:a16="http://schemas.microsoft.com/office/drawing/2014/main" id="{12B901E6-48DC-4AD0-9D6F-CF22681DDA08}"/>
              </a:ext>
            </a:extLst>
          </p:cNvPr>
          <p:cNvSpPr/>
          <p:nvPr/>
        </p:nvSpPr>
        <p:spPr>
          <a:xfrm>
            <a:off x="404018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457200" y="594359"/>
            <a:ext cx="3200400" cy="2286000"/>
          </a:xfrm>
        </p:spPr>
        <p:txBody>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a:extLst>
              <a:ext uri="{FF2B5EF4-FFF2-40B4-BE49-F238E27FC236}">
                <a16:creationId xmlns:a16="http://schemas.microsoft.com/office/drawing/2014/main" id="{E3604334-70CC-4A21-A12B-1EC35BC91EDE}"/>
              </a:ext>
            </a:extLst>
          </p:cNvPr>
          <p:cNvSpPr>
            <a:spLocks noGrp="1"/>
          </p:cNvSpPr>
          <p:nvPr>
            <p:ph type="dt" sz="half" idx="10"/>
          </p:nvPr>
        </p:nvSpPr>
        <p:spPr>
          <a:xfrm>
            <a:off x="465138" y="6459538"/>
            <a:ext cx="2619375" cy="365125"/>
          </a:xfrm>
        </p:spPr>
        <p:txBody>
          <a:bodyPr/>
          <a:lstStyle>
            <a:lvl1pPr algn="l">
              <a:defRPr/>
            </a:lvl1pPr>
          </a:lstStyle>
          <a:p>
            <a:pPr>
              <a:defRPr/>
            </a:pPr>
            <a:fld id="{A981EE9E-819E-4698-8A1D-A3B79DE4DDB9}" type="datetimeFigureOut">
              <a:rPr lang="en-US"/>
              <a:pPr>
                <a:defRPr/>
              </a:pPr>
              <a:t>10/6/2025</a:t>
            </a:fld>
            <a:endParaRPr lang="en-US"/>
          </a:p>
        </p:txBody>
      </p:sp>
      <p:sp>
        <p:nvSpPr>
          <p:cNvPr id="8" name="Footer Placeholder 5">
            <a:extLst>
              <a:ext uri="{FF2B5EF4-FFF2-40B4-BE49-F238E27FC236}">
                <a16:creationId xmlns:a16="http://schemas.microsoft.com/office/drawing/2014/main" id="{F0C43786-A0BA-49DE-A781-BCC9F09A0992}"/>
              </a:ext>
            </a:extLst>
          </p:cNvPr>
          <p:cNvSpPr>
            <a:spLocks noGrp="1"/>
          </p:cNvSpPr>
          <p:nvPr>
            <p:ph type="ftr" sz="quarter" idx="11"/>
          </p:nvPr>
        </p:nvSpPr>
        <p:spPr>
          <a:xfrm>
            <a:off x="4800600" y="6459538"/>
            <a:ext cx="4648200" cy="365125"/>
          </a:xfrm>
        </p:spPr>
        <p:txBody>
          <a:bodyPr/>
          <a:lstStyle>
            <a:lvl1pPr algn="l">
              <a:defRPr>
                <a:solidFill>
                  <a:schemeClr val="tx2"/>
                </a:solidFill>
              </a:defRPr>
            </a:lvl1pPr>
          </a:lstStyle>
          <a:p>
            <a:pPr>
              <a:defRPr/>
            </a:pPr>
            <a:endParaRPr lang="en-US"/>
          </a:p>
        </p:txBody>
      </p:sp>
      <p:sp>
        <p:nvSpPr>
          <p:cNvPr id="9" name="Slide Number Placeholder 6">
            <a:extLst>
              <a:ext uri="{FF2B5EF4-FFF2-40B4-BE49-F238E27FC236}">
                <a16:creationId xmlns:a16="http://schemas.microsoft.com/office/drawing/2014/main" id="{18ADCF7D-4B77-4F84-B871-575533B4EA4B}"/>
              </a:ext>
            </a:extLst>
          </p:cNvPr>
          <p:cNvSpPr>
            <a:spLocks noGrp="1"/>
          </p:cNvSpPr>
          <p:nvPr>
            <p:ph type="sldNum" sz="quarter" idx="12"/>
          </p:nvPr>
        </p:nvSpPr>
        <p:spPr/>
        <p:txBody>
          <a:bodyPr/>
          <a:lstStyle>
            <a:lvl1pPr>
              <a:defRPr>
                <a:solidFill>
                  <a:schemeClr val="tx2"/>
                </a:solidFill>
              </a:defRPr>
            </a:lvl1pPr>
          </a:lstStyle>
          <a:p>
            <a:pPr>
              <a:defRPr/>
            </a:pPr>
            <a:fld id="{B3FB836C-E249-4CA2-A5EF-A2B4ACCC8279}" type="slidenum">
              <a:rPr lang="en-US"/>
              <a:pPr>
                <a:defRPr/>
              </a:pPr>
              <a:t>‹#›</a:t>
            </a:fld>
            <a:endParaRPr lang="en-US"/>
          </a:p>
        </p:txBody>
      </p:sp>
    </p:spTree>
    <p:extLst>
      <p:ext uri="{BB962C8B-B14F-4D97-AF65-F5344CB8AC3E}">
        <p14:creationId xmlns:p14="http://schemas.microsoft.com/office/powerpoint/2010/main" val="355744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1192AAA-435D-48B7-8009-7320F76887FF}"/>
              </a:ext>
            </a:extLst>
          </p:cNvPr>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Rectangle 5">
            <a:extLst>
              <a:ext uri="{FF2B5EF4-FFF2-40B4-BE49-F238E27FC236}">
                <a16:creationId xmlns:a16="http://schemas.microsoft.com/office/drawing/2014/main" id="{6752EB2C-399E-4306-A451-6AA40F3ED229}"/>
              </a:ext>
            </a:extLst>
          </p:cNvPr>
          <p:cNvSpPr/>
          <p:nvPr/>
        </p:nvSpPr>
        <p:spPr>
          <a:xfrm>
            <a:off x="0" y="4914900"/>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1097280" y="5074920"/>
            <a:ext cx="10113264" cy="822960"/>
          </a:xfrm>
        </p:spPr>
        <p:txBody>
          <a:bodyPr tIns="0" bIns="0">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a:extLst>
              <a:ext uri="{FF2B5EF4-FFF2-40B4-BE49-F238E27FC236}">
                <a16:creationId xmlns:a16="http://schemas.microsoft.com/office/drawing/2014/main" id="{643118FA-DEF5-438E-BE94-CB2FE2883223}"/>
              </a:ext>
            </a:extLst>
          </p:cNvPr>
          <p:cNvSpPr>
            <a:spLocks noGrp="1"/>
          </p:cNvSpPr>
          <p:nvPr>
            <p:ph type="dt" sz="half" idx="10"/>
          </p:nvPr>
        </p:nvSpPr>
        <p:spPr/>
        <p:txBody>
          <a:bodyPr/>
          <a:lstStyle>
            <a:lvl1pPr>
              <a:defRPr/>
            </a:lvl1pPr>
          </a:lstStyle>
          <a:p>
            <a:pPr>
              <a:defRPr/>
            </a:pPr>
            <a:fld id="{358910C5-9CE1-455C-863E-45F29454137C}" type="datetimeFigureOut">
              <a:rPr lang="en-US"/>
              <a:pPr>
                <a:defRPr/>
              </a:pPr>
              <a:t>10/6/2025</a:t>
            </a:fld>
            <a:endParaRPr lang="en-US"/>
          </a:p>
        </p:txBody>
      </p:sp>
      <p:sp>
        <p:nvSpPr>
          <p:cNvPr id="8" name="Footer Placeholder 5">
            <a:extLst>
              <a:ext uri="{FF2B5EF4-FFF2-40B4-BE49-F238E27FC236}">
                <a16:creationId xmlns:a16="http://schemas.microsoft.com/office/drawing/2014/main" id="{275FAC5C-4150-4495-926C-977D15020A1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6">
            <a:extLst>
              <a:ext uri="{FF2B5EF4-FFF2-40B4-BE49-F238E27FC236}">
                <a16:creationId xmlns:a16="http://schemas.microsoft.com/office/drawing/2014/main" id="{E373AA68-B105-4517-9C5C-D945846AE25B}"/>
              </a:ext>
            </a:extLst>
          </p:cNvPr>
          <p:cNvSpPr>
            <a:spLocks noGrp="1"/>
          </p:cNvSpPr>
          <p:nvPr>
            <p:ph type="sldNum" sz="quarter" idx="12"/>
          </p:nvPr>
        </p:nvSpPr>
        <p:spPr/>
        <p:txBody>
          <a:bodyPr/>
          <a:lstStyle>
            <a:lvl1pPr>
              <a:defRPr/>
            </a:lvl1pPr>
          </a:lstStyle>
          <a:p>
            <a:pPr>
              <a:defRPr/>
            </a:pPr>
            <a:fld id="{5C747A9E-B28B-4842-944F-7C9CC6399CE2}" type="slidenum">
              <a:rPr lang="en-US"/>
              <a:pPr>
                <a:defRPr/>
              </a:pPr>
              <a:t>‹#›</a:t>
            </a:fld>
            <a:endParaRPr lang="en-US"/>
          </a:p>
        </p:txBody>
      </p:sp>
    </p:spTree>
    <p:extLst>
      <p:ext uri="{BB962C8B-B14F-4D97-AF65-F5344CB8AC3E}">
        <p14:creationId xmlns:p14="http://schemas.microsoft.com/office/powerpoint/2010/main" val="1985079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41339B-A450-4FD0-BA84-A243582CA632}"/>
              </a:ext>
            </a:extLst>
          </p:cNvPr>
          <p:cNvSpPr/>
          <p:nvPr/>
        </p:nvSpPr>
        <p:spPr>
          <a:xfrm>
            <a:off x="0"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a:extLst>
              <a:ext uri="{FF2B5EF4-FFF2-40B4-BE49-F238E27FC236}">
                <a16:creationId xmlns:a16="http://schemas.microsoft.com/office/drawing/2014/main" id="{7BA27A78-26FB-47F4-9952-F7641E1C87F6}"/>
              </a:ext>
            </a:extLst>
          </p:cNvPr>
          <p:cNvSpPr/>
          <p:nvPr/>
        </p:nvSpPr>
        <p:spPr>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a:extLst>
              <a:ext uri="{FF2B5EF4-FFF2-40B4-BE49-F238E27FC236}">
                <a16:creationId xmlns:a16="http://schemas.microsoft.com/office/drawing/2014/main" id="{4A088731-A704-4131-8859-5815F2B5A5F9}"/>
              </a:ext>
            </a:extLst>
          </p:cNvPr>
          <p:cNvSpPr>
            <a:spLocks noGrp="1"/>
          </p:cNvSpPr>
          <p:nvPr>
            <p:ph type="title"/>
          </p:nvPr>
        </p:nvSpPr>
        <p:spPr>
          <a:xfrm>
            <a:off x="1096963" y="287338"/>
            <a:ext cx="10058400" cy="144938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1029" name="Text Placeholder 2">
            <a:extLst>
              <a:ext uri="{FF2B5EF4-FFF2-40B4-BE49-F238E27FC236}">
                <a16:creationId xmlns:a16="http://schemas.microsoft.com/office/drawing/2014/main" id="{741B0569-D9AC-4330-841F-085C9580208B}"/>
              </a:ext>
            </a:extLst>
          </p:cNvPr>
          <p:cNvSpPr>
            <a:spLocks noGrp="1" noChangeArrowheads="1"/>
          </p:cNvSpPr>
          <p:nvPr>
            <p:ph type="body" idx="1"/>
          </p:nvPr>
        </p:nvSpPr>
        <p:spPr bwMode="auto">
          <a:xfrm>
            <a:off x="1096963" y="1846263"/>
            <a:ext cx="100584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1BD3203-EBAF-41F6-93CB-B33B2CC7A92D}"/>
              </a:ext>
            </a:extLst>
          </p:cNvPr>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rgbClr val="FFFFFF"/>
                </a:solidFill>
                <a:latin typeface="+mn-lt"/>
              </a:defRPr>
            </a:lvl1pPr>
          </a:lstStyle>
          <a:p>
            <a:pPr>
              <a:defRPr/>
            </a:pPr>
            <a:fld id="{05D138BD-15BD-4C9F-A1A0-2DE054F937E3}" type="datetimeFigureOut">
              <a:rPr lang="en-US"/>
              <a:pPr>
                <a:defRPr/>
              </a:pPr>
              <a:t>10/6/2025</a:t>
            </a:fld>
            <a:endParaRPr lang="en-US"/>
          </a:p>
        </p:txBody>
      </p:sp>
      <p:sp>
        <p:nvSpPr>
          <p:cNvPr id="5" name="Footer Placeholder 4">
            <a:extLst>
              <a:ext uri="{FF2B5EF4-FFF2-40B4-BE49-F238E27FC236}">
                <a16:creationId xmlns:a16="http://schemas.microsoft.com/office/drawing/2014/main" id="{F711FB96-E643-48C5-A260-049D9A52D80B}"/>
              </a:ext>
            </a:extLst>
          </p:cNvPr>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a:solidFill>
                  <a:srgbClr val="FFFFFF"/>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57D827B9-1009-48C5-8BE0-EC8AEFBFBABF}"/>
              </a:ext>
            </a:extLst>
          </p:cNvPr>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050">
                <a:solidFill>
                  <a:srgbClr val="FFFFFF"/>
                </a:solidFill>
                <a:latin typeface="+mn-lt"/>
              </a:defRPr>
            </a:lvl1pPr>
          </a:lstStyle>
          <a:p>
            <a:pPr>
              <a:defRPr/>
            </a:pPr>
            <a:fld id="{0B5EE37C-CD88-4F7C-871B-A82028829B95}" type="slidenum">
              <a:rPr lang="en-US"/>
              <a:pPr>
                <a:defRPr/>
              </a:pPr>
              <a:t>‹#›</a:t>
            </a:fld>
            <a:endParaRPr lang="en-US"/>
          </a:p>
        </p:txBody>
      </p:sp>
      <p:cxnSp>
        <p:nvCxnSpPr>
          <p:cNvPr id="10" name="Straight Connector 9">
            <a:extLst>
              <a:ext uri="{FF2B5EF4-FFF2-40B4-BE49-F238E27FC236}">
                <a16:creationId xmlns:a16="http://schemas.microsoft.com/office/drawing/2014/main" id="{66CAFE9C-9117-41D2-89C9-15867571D14C}"/>
              </a:ext>
            </a:extLst>
          </p:cNvPr>
          <p:cNvCxnSpPr/>
          <p:nvPr/>
        </p:nvCxnSpPr>
        <p:spPr>
          <a:xfrm>
            <a:off x="1193800" y="1738313"/>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907" r:id="rId1"/>
    <p:sldLayoutId id="2147483902" r:id="rId2"/>
    <p:sldLayoutId id="2147483908" r:id="rId3"/>
    <p:sldLayoutId id="2147483903" r:id="rId4"/>
    <p:sldLayoutId id="2147483904" r:id="rId5"/>
    <p:sldLayoutId id="2147483905" r:id="rId6"/>
    <p:sldLayoutId id="2147483909" r:id="rId7"/>
    <p:sldLayoutId id="2147483910" r:id="rId8"/>
    <p:sldLayoutId id="2147483911" r:id="rId9"/>
    <p:sldLayoutId id="2147483906" r:id="rId10"/>
    <p:sldLayoutId id="2147483912" r:id="rId11"/>
  </p:sldLayoutIdLst>
  <p:txStyles>
    <p:titleStyle>
      <a:lvl1pPr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a:extLst>
              <a:ext uri="{FF2B5EF4-FFF2-40B4-BE49-F238E27FC236}">
                <a16:creationId xmlns:a16="http://schemas.microsoft.com/office/drawing/2014/main" id="{3C6605AA-2237-4C21-B950-34AF8CC8B170}"/>
              </a:ext>
            </a:extLst>
          </p:cNvPr>
          <p:cNvSpPr>
            <a:spLocks noGrp="1" noChangeArrowheads="1"/>
          </p:cNvSpPr>
          <p:nvPr>
            <p:ph type="ctrTitle"/>
          </p:nvPr>
        </p:nvSpPr>
        <p:spPr>
          <a:xfrm>
            <a:off x="684213" y="685800"/>
            <a:ext cx="11328400" cy="3617913"/>
          </a:xfrm>
        </p:spPr>
        <p:txBody>
          <a:bodyPr>
            <a:normAutofit fontScale="90000"/>
          </a:bodyPr>
          <a:lstStyle/>
          <a:p>
            <a:pPr algn="ctr" eaLnBrk="1" fontAlgn="auto" hangingPunct="1">
              <a:spcAft>
                <a:spcPts val="0"/>
              </a:spcAft>
              <a:defRPr/>
            </a:pPr>
            <a:br>
              <a:rPr lang="en-US" sz="3200" b="1" dirty="0">
                <a:solidFill>
                  <a:schemeClr val="tx1"/>
                </a:solidFill>
                <a:latin typeface="Times New Roman" panose="02020603050405020304" pitchFamily="18" charset="0"/>
              </a:rPr>
            </a:br>
            <a:br>
              <a:rPr lang="en-US" sz="3200" b="1" dirty="0">
                <a:solidFill>
                  <a:schemeClr val="tx1"/>
                </a:solidFill>
                <a:latin typeface="Times New Roman" panose="02020603050405020304" pitchFamily="18" charset="0"/>
              </a:rPr>
            </a:br>
            <a:r>
              <a:rPr lang="ro-RO" sz="5400" b="1" dirty="0">
                <a:solidFill>
                  <a:schemeClr val="tx1"/>
                </a:solidFill>
                <a:latin typeface="Times New Roman" panose="02020603050405020304" pitchFamily="18" charset="0"/>
              </a:rPr>
              <a:t>Rezultatele cercetării opiniei </a:t>
            </a:r>
            <a:r>
              <a:rPr lang="pt-PT" sz="5400" b="1" dirty="0">
                <a:solidFill>
                  <a:schemeClr val="tx1"/>
                </a:solidFill>
                <a:latin typeface="Times New Roman" panose="02020603050405020304" pitchFamily="18" charset="0"/>
              </a:rPr>
              <a:t>angajatorilor privind satisfacția față de calitatea pregătirii profesionale a absolvenților ULIM - 2025</a:t>
            </a:r>
            <a:endParaRPr lang="en-US" altLang="en-US" sz="3200" b="1" dirty="0">
              <a:solidFill>
                <a:schemeClr val="tx1"/>
              </a:solidFill>
            </a:endParaRPr>
          </a:p>
        </p:txBody>
      </p:sp>
      <p:sp>
        <p:nvSpPr>
          <p:cNvPr id="5123" name="Подзаголовок 2">
            <a:extLst>
              <a:ext uri="{FF2B5EF4-FFF2-40B4-BE49-F238E27FC236}">
                <a16:creationId xmlns:a16="http://schemas.microsoft.com/office/drawing/2014/main" id="{02B26ABB-070B-471F-BC6D-44ABF0F9D705}"/>
              </a:ext>
            </a:extLst>
          </p:cNvPr>
          <p:cNvSpPr>
            <a:spLocks noGrp="1" noChangeArrowheads="1"/>
          </p:cNvSpPr>
          <p:nvPr>
            <p:ph type="subTitle" idx="1"/>
          </p:nvPr>
        </p:nvSpPr>
        <p:spPr>
          <a:xfrm>
            <a:off x="1041400" y="4448175"/>
            <a:ext cx="10629900" cy="1844675"/>
          </a:xfrm>
        </p:spPr>
        <p:txBody>
          <a:bodyPr rtlCol="0"/>
          <a:lstStyle/>
          <a:p>
            <a:pPr eaLnBrk="1" fontAlgn="auto" hangingPunct="1">
              <a:defRPr/>
            </a:pPr>
            <a:endParaRPr lang="en-US" altLang="en-US" sz="2000" b="1" cap="none" dirty="0">
              <a:solidFill>
                <a:schemeClr val="tx1"/>
              </a:solidFill>
              <a:latin typeface="Times New Roman" panose="02020603050405020304" pitchFamily="18" charset="0"/>
            </a:endParaRPr>
          </a:p>
          <a:p>
            <a:pPr algn="ctr" eaLnBrk="1" fontAlgn="auto" hangingPunct="1">
              <a:defRPr/>
            </a:pPr>
            <a:r>
              <a:rPr lang="en-US" altLang="en-US" sz="2800" b="1" cap="none" dirty="0">
                <a:solidFill>
                  <a:schemeClr val="tx1"/>
                </a:solidFill>
                <a:latin typeface="Times New Roman" panose="02020603050405020304" pitchFamily="18" charset="0"/>
              </a:rPr>
              <a:t>Stela </a:t>
            </a:r>
            <a:r>
              <a:rPr lang="en-US" altLang="en-US" sz="2800" b="1" cap="none" dirty="0" err="1">
                <a:solidFill>
                  <a:schemeClr val="tx1"/>
                </a:solidFill>
                <a:latin typeface="Times New Roman" panose="02020603050405020304" pitchFamily="18" charset="0"/>
              </a:rPr>
              <a:t>Guzun</a:t>
            </a:r>
            <a:r>
              <a:rPr lang="en-US" altLang="en-US" sz="2800" b="1" cap="none" dirty="0">
                <a:solidFill>
                  <a:schemeClr val="tx1"/>
                </a:solidFill>
                <a:latin typeface="Times New Roman" panose="02020603050405020304" pitchFamily="18" charset="0"/>
              </a:rPr>
              <a:t>, </a:t>
            </a:r>
            <a:r>
              <a:rPr lang="ro-RO" altLang="en-US" sz="2800" b="1" cap="none" dirty="0">
                <a:solidFill>
                  <a:schemeClr val="tx1"/>
                </a:solidFill>
                <a:latin typeface="Times New Roman" panose="02020603050405020304" pitchFamily="18" charset="0"/>
              </a:rPr>
              <a:t>Directorul Departamentului Asigurarea Calității (DAC)</a:t>
            </a:r>
            <a:endParaRPr lang="en-US" altLang="en-US" sz="2800" cap="none" dirty="0">
              <a:solidFill>
                <a:schemeClr val="tx1"/>
              </a:solidFill>
            </a:endParaRPr>
          </a:p>
        </p:txBody>
      </p:sp>
      <p:pic>
        <p:nvPicPr>
          <p:cNvPr id="8196" name="Рисунок 1">
            <a:extLst>
              <a:ext uri="{FF2B5EF4-FFF2-40B4-BE49-F238E27FC236}">
                <a16:creationId xmlns:a16="http://schemas.microsoft.com/office/drawing/2014/main" id="{E1E5C951-BC73-4860-B1F1-FC0C5AED1D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1400" y="830263"/>
            <a:ext cx="148748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9E705EA-93BA-4C9E-9D9C-B9D302E6248F}"/>
              </a:ext>
            </a:extLst>
          </p:cNvPr>
          <p:cNvSpPr>
            <a:spLocks noGrp="1"/>
          </p:cNvSpPr>
          <p:nvPr>
            <p:ph type="title"/>
          </p:nvPr>
        </p:nvSpPr>
        <p:spPr>
          <a:xfrm>
            <a:off x="115888" y="287338"/>
            <a:ext cx="11923712" cy="349249"/>
          </a:xfrm>
        </p:spPr>
        <p:txBody>
          <a:bodyPr wrap="square" numCol="1" anchorCtr="0" compatLnSpc="1">
            <a:prstTxWarp prst="textNoShape">
              <a:avLst/>
            </a:prstTxWarp>
            <a:normAutofit fontScale="90000"/>
          </a:bodyPr>
          <a:lstStyle/>
          <a:p>
            <a:pPr algn="ctr" eaLnBrk="1" hangingPunct="1">
              <a:defRPr/>
            </a:pPr>
            <a:r>
              <a:rPr lang="en-US" altLang="en-US" sz="2900" dirty="0" err="1">
                <a:solidFill>
                  <a:srgbClr val="000000"/>
                </a:solidFill>
                <a:latin typeface="Times New Roman" panose="02020603050405020304" pitchFamily="18" charset="0"/>
                <a:cs typeface="Times New Roman" panose="02020603050405020304" pitchFamily="18" charset="0"/>
              </a:rPr>
              <a:t>Satisfacția</a:t>
            </a:r>
            <a:r>
              <a:rPr lang="en-US" altLang="en-US" sz="2900" dirty="0">
                <a:solidFill>
                  <a:srgbClr val="000000"/>
                </a:solidFill>
                <a:latin typeface="Times New Roman" panose="02020603050405020304" pitchFamily="18" charset="0"/>
                <a:cs typeface="Times New Roman" panose="02020603050405020304" pitchFamily="18" charset="0"/>
              </a:rPr>
              <a:t> angajatorilor de </a:t>
            </a:r>
            <a:r>
              <a:rPr lang="en-US" altLang="en-US" sz="2900" dirty="0" err="1">
                <a:solidFill>
                  <a:srgbClr val="000000"/>
                </a:solidFill>
                <a:latin typeface="Times New Roman" panose="02020603050405020304" pitchFamily="18" charset="0"/>
                <a:cs typeface="Times New Roman" panose="02020603050405020304" pitchFamily="18" charset="0"/>
              </a:rPr>
              <a:t>competențele</a:t>
            </a:r>
            <a:r>
              <a:rPr lang="en-US" altLang="en-US" sz="2900" dirty="0">
                <a:solidFill>
                  <a:srgbClr val="000000"/>
                </a:solidFill>
                <a:latin typeface="Times New Roman" panose="02020603050405020304" pitchFamily="18" charset="0"/>
                <a:cs typeface="Times New Roman" panose="02020603050405020304" pitchFamily="18" charset="0"/>
              </a:rPr>
              <a:t> </a:t>
            </a:r>
            <a:r>
              <a:rPr lang="en-US" altLang="en-US" sz="2900" dirty="0" err="1">
                <a:solidFill>
                  <a:srgbClr val="000000"/>
                </a:solidFill>
                <a:latin typeface="Times New Roman" panose="02020603050405020304" pitchFamily="18" charset="0"/>
                <a:cs typeface="Times New Roman" panose="02020603050405020304" pitchFamily="18" charset="0"/>
              </a:rPr>
              <a:t>absolvenților</a:t>
            </a:r>
            <a:r>
              <a:rPr lang="en-US" altLang="en-US" sz="2900" dirty="0">
                <a:solidFill>
                  <a:srgbClr val="000000"/>
                </a:solidFill>
                <a:latin typeface="Times New Roman" panose="02020603050405020304" pitchFamily="18" charset="0"/>
                <a:cs typeface="Times New Roman" panose="02020603050405020304" pitchFamily="18" charset="0"/>
              </a:rPr>
              <a:t> </a:t>
            </a:r>
            <a:r>
              <a:rPr lang="en-US" altLang="en-US" sz="2900" dirty="0" err="1">
                <a:solidFill>
                  <a:srgbClr val="000000"/>
                </a:solidFill>
                <a:latin typeface="Times New Roman" panose="02020603050405020304" pitchFamily="18" charset="0"/>
                <a:cs typeface="Times New Roman" panose="02020603050405020304" pitchFamily="18" charset="0"/>
              </a:rPr>
              <a:t>dezvoltate</a:t>
            </a:r>
            <a:r>
              <a:rPr lang="en-US" altLang="en-US" sz="2900" dirty="0">
                <a:solidFill>
                  <a:srgbClr val="000000"/>
                </a:solidFill>
                <a:latin typeface="Times New Roman" panose="02020603050405020304" pitchFamily="18" charset="0"/>
                <a:cs typeface="Times New Roman" panose="02020603050405020304" pitchFamily="18" charset="0"/>
              </a:rPr>
              <a:t> pe </a:t>
            </a:r>
            <a:r>
              <a:rPr lang="en-US" altLang="en-US" sz="2900" dirty="0" err="1">
                <a:solidFill>
                  <a:srgbClr val="000000"/>
                </a:solidFill>
                <a:latin typeface="Times New Roman" panose="02020603050405020304" pitchFamily="18" charset="0"/>
                <a:cs typeface="Times New Roman" panose="02020603050405020304" pitchFamily="18" charset="0"/>
              </a:rPr>
              <a:t>parcursul</a:t>
            </a:r>
            <a:r>
              <a:rPr lang="en-US" altLang="en-US" sz="2900" dirty="0">
                <a:solidFill>
                  <a:srgbClr val="000000"/>
                </a:solidFill>
                <a:latin typeface="Times New Roman" panose="02020603050405020304" pitchFamily="18" charset="0"/>
                <a:cs typeface="Times New Roman" panose="02020603050405020304" pitchFamily="18" charset="0"/>
              </a:rPr>
              <a:t> </a:t>
            </a:r>
            <a:r>
              <a:rPr lang="en-US" altLang="en-US" sz="2900" dirty="0" err="1">
                <a:solidFill>
                  <a:srgbClr val="000000"/>
                </a:solidFill>
                <a:latin typeface="Times New Roman" panose="02020603050405020304" pitchFamily="18" charset="0"/>
                <a:cs typeface="Times New Roman" panose="02020603050405020304" pitchFamily="18" charset="0"/>
              </a:rPr>
              <a:t>studiilor</a:t>
            </a:r>
            <a:endParaRPr lang="en-US" altLang="en-US" sz="6500" dirty="0"/>
          </a:p>
        </p:txBody>
      </p:sp>
      <p:graphicFrame>
        <p:nvGraphicFramePr>
          <p:cNvPr id="7" name="Content Placeholder 6">
            <a:extLst>
              <a:ext uri="{FF2B5EF4-FFF2-40B4-BE49-F238E27FC236}">
                <a16:creationId xmlns:a16="http://schemas.microsoft.com/office/drawing/2014/main" id="{95EAF6BF-651F-4392-B58B-7FEAFB963F5E}"/>
              </a:ext>
            </a:extLst>
          </p:cNvPr>
          <p:cNvGraphicFramePr>
            <a:graphicFrameLocks noGrp="1"/>
          </p:cNvGraphicFramePr>
          <p:nvPr>
            <p:ph idx="1"/>
            <p:extLst>
              <p:ext uri="{D42A27DB-BD31-4B8C-83A1-F6EECF244321}">
                <p14:modId xmlns:p14="http://schemas.microsoft.com/office/powerpoint/2010/main" val="470783083"/>
              </p:ext>
            </p:extLst>
          </p:nvPr>
        </p:nvGraphicFramePr>
        <p:xfrm>
          <a:off x="223838" y="752475"/>
          <a:ext cx="11815762" cy="546893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0550783-463E-4BBA-AD70-CADB5A450941}"/>
              </a:ext>
            </a:extLst>
          </p:cNvPr>
          <p:cNvSpPr>
            <a:spLocks noGrp="1"/>
          </p:cNvSpPr>
          <p:nvPr>
            <p:ph type="title"/>
          </p:nvPr>
        </p:nvSpPr>
        <p:spPr>
          <a:xfrm>
            <a:off x="107950" y="287338"/>
            <a:ext cx="11949113" cy="654771"/>
          </a:xfrm>
        </p:spPr>
        <p:txBody>
          <a:bodyPr>
            <a:noAutofit/>
          </a:bodyPr>
          <a:lstStyle/>
          <a:p>
            <a:pPr algn="ctr" eaLnBrk="1" fontAlgn="auto" hangingPunct="1">
              <a:spcAft>
                <a:spcPts val="0"/>
              </a:spcAft>
              <a:defRPr/>
            </a:pPr>
            <a:r>
              <a:rPr lang="en-US" sz="2800" b="1" dirty="0" err="1">
                <a:solidFill>
                  <a:schemeClr val="tx1">
                    <a:lumMod val="75000"/>
                    <a:lumOff val="25000"/>
                  </a:schemeClr>
                </a:solidFill>
                <a:latin typeface="Times New Roman" panose="02020603050405020304" pitchFamily="18" charset="0"/>
                <a:cs typeface="Times New Roman" panose="02020603050405020304" pitchFamily="18" charset="0"/>
              </a:rPr>
              <a:t>Rangul</a:t>
            </a:r>
            <a:r>
              <a:rPr lang="en-US" sz="28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2800" b="1" dirty="0" err="1">
                <a:solidFill>
                  <a:schemeClr val="tx1">
                    <a:lumMod val="75000"/>
                    <a:lumOff val="25000"/>
                  </a:schemeClr>
                </a:solidFill>
                <a:latin typeface="Times New Roman" panose="02020603050405020304" pitchFamily="18" charset="0"/>
                <a:cs typeface="Times New Roman" panose="02020603050405020304" pitchFamily="18" charset="0"/>
              </a:rPr>
              <a:t>avantajelor</a:t>
            </a:r>
            <a:r>
              <a:rPr lang="en-US" sz="2800" b="1" dirty="0">
                <a:solidFill>
                  <a:schemeClr val="tx1">
                    <a:lumMod val="75000"/>
                    <a:lumOff val="25000"/>
                  </a:schemeClr>
                </a:solidFill>
                <a:latin typeface="Times New Roman" panose="02020603050405020304" pitchFamily="18" charset="0"/>
                <a:cs typeface="Times New Roman" panose="02020603050405020304" pitchFamily="18" charset="0"/>
              </a:rPr>
              <a:t> și </a:t>
            </a:r>
            <a:r>
              <a:rPr lang="en-US" sz="2800" b="1" dirty="0" err="1">
                <a:solidFill>
                  <a:schemeClr val="tx1">
                    <a:lumMod val="75000"/>
                    <a:lumOff val="25000"/>
                  </a:schemeClr>
                </a:solidFill>
                <a:latin typeface="Times New Roman" panose="02020603050405020304" pitchFamily="18" charset="0"/>
                <a:cs typeface="Times New Roman" panose="02020603050405020304" pitchFamily="18" charset="0"/>
              </a:rPr>
              <a:t>neajunsurilor</a:t>
            </a:r>
            <a:r>
              <a:rPr lang="en-US" sz="28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2800" b="1" dirty="0" err="1">
                <a:solidFill>
                  <a:schemeClr val="tx1">
                    <a:lumMod val="75000"/>
                    <a:lumOff val="25000"/>
                  </a:schemeClr>
                </a:solidFill>
                <a:latin typeface="Times New Roman" panose="02020603050405020304" pitchFamily="18" charset="0"/>
                <a:cs typeface="Times New Roman" panose="02020603050405020304" pitchFamily="18" charset="0"/>
              </a:rPr>
              <a:t>conferite</a:t>
            </a:r>
            <a:r>
              <a:rPr lang="en-US" sz="2800" b="1" dirty="0">
                <a:solidFill>
                  <a:schemeClr val="tx1">
                    <a:lumMod val="75000"/>
                    <a:lumOff val="25000"/>
                  </a:schemeClr>
                </a:solidFill>
                <a:latin typeface="Times New Roman" panose="02020603050405020304" pitchFamily="18" charset="0"/>
                <a:cs typeface="Times New Roman" panose="02020603050405020304" pitchFamily="18" charset="0"/>
              </a:rPr>
              <a:t> prin </a:t>
            </a:r>
            <a:r>
              <a:rPr lang="en-US" sz="2800" b="1" dirty="0" err="1">
                <a:solidFill>
                  <a:schemeClr val="tx1">
                    <a:lumMod val="75000"/>
                    <a:lumOff val="25000"/>
                  </a:schemeClr>
                </a:solidFill>
                <a:latin typeface="Times New Roman" panose="02020603050405020304" pitchFamily="18" charset="0"/>
                <a:cs typeface="Times New Roman" panose="02020603050405020304" pitchFamily="18" charset="0"/>
              </a:rPr>
              <a:t>studii</a:t>
            </a:r>
            <a:r>
              <a:rPr lang="en-US" sz="28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2800" b="1" dirty="0" err="1">
                <a:solidFill>
                  <a:schemeClr val="tx1">
                    <a:lumMod val="75000"/>
                    <a:lumOff val="25000"/>
                  </a:schemeClr>
                </a:solidFill>
                <a:latin typeface="Times New Roman" panose="02020603050405020304" pitchFamily="18" charset="0"/>
                <a:cs typeface="Times New Roman" panose="02020603050405020304" pitchFamily="18" charset="0"/>
              </a:rPr>
              <a:t>universitare</a:t>
            </a:r>
            <a:r>
              <a:rPr lang="en-US" sz="28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2800" b="1" dirty="0" err="1">
                <a:solidFill>
                  <a:schemeClr val="tx1">
                    <a:lumMod val="75000"/>
                    <a:lumOff val="25000"/>
                  </a:schemeClr>
                </a:solidFill>
                <a:latin typeface="Times New Roman" panose="02020603050405020304" pitchFamily="18" charset="0"/>
                <a:cs typeface="Times New Roman" panose="02020603050405020304" pitchFamily="18" charset="0"/>
              </a:rPr>
              <a:t>absolvenților</a:t>
            </a:r>
            <a:r>
              <a:rPr lang="en-US" sz="2800" b="1" dirty="0">
                <a:solidFill>
                  <a:schemeClr val="tx1">
                    <a:lumMod val="75000"/>
                    <a:lumOff val="25000"/>
                  </a:schemeClr>
                </a:solidFill>
                <a:latin typeface="Times New Roman" panose="02020603050405020304" pitchFamily="18" charset="0"/>
                <a:cs typeface="Times New Roman" panose="02020603050405020304" pitchFamily="18" charset="0"/>
              </a:rPr>
              <a:t> ULIM</a:t>
            </a:r>
          </a:p>
        </p:txBody>
      </p:sp>
      <p:graphicFrame>
        <p:nvGraphicFramePr>
          <p:cNvPr id="2" name="Content Placeholder 8">
            <a:extLst>
              <a:ext uri="{FF2B5EF4-FFF2-40B4-BE49-F238E27FC236}">
                <a16:creationId xmlns:a16="http://schemas.microsoft.com/office/drawing/2014/main" id="{9031C997-2080-406B-B2D8-4AD9F4AA0DC1}"/>
              </a:ext>
            </a:extLst>
          </p:cNvPr>
          <p:cNvGraphicFramePr>
            <a:graphicFrameLocks noGrp="1"/>
          </p:cNvGraphicFramePr>
          <p:nvPr>
            <p:ph sz="half" idx="1"/>
            <p:extLst>
              <p:ext uri="{D42A27DB-BD31-4B8C-83A1-F6EECF244321}">
                <p14:modId xmlns:p14="http://schemas.microsoft.com/office/powerpoint/2010/main" val="3048633552"/>
              </p:ext>
            </p:extLst>
          </p:nvPr>
        </p:nvGraphicFramePr>
        <p:xfrm>
          <a:off x="196850" y="942109"/>
          <a:ext cx="5838825" cy="535232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ontent Placeholder 11">
            <a:extLst>
              <a:ext uri="{FF2B5EF4-FFF2-40B4-BE49-F238E27FC236}">
                <a16:creationId xmlns:a16="http://schemas.microsoft.com/office/drawing/2014/main" id="{BBCE6741-06AD-43E6-AB33-CCB06499A4DB}"/>
              </a:ext>
            </a:extLst>
          </p:cNvPr>
          <p:cNvGraphicFramePr>
            <a:graphicFrameLocks noGrp="1"/>
          </p:cNvGraphicFramePr>
          <p:nvPr>
            <p:ph sz="half" idx="2"/>
            <p:extLst>
              <p:ext uri="{D42A27DB-BD31-4B8C-83A1-F6EECF244321}">
                <p14:modId xmlns:p14="http://schemas.microsoft.com/office/powerpoint/2010/main" val="2142331747"/>
              </p:ext>
            </p:extLst>
          </p:nvPr>
        </p:nvGraphicFramePr>
        <p:xfrm>
          <a:off x="6218238" y="992909"/>
          <a:ext cx="5776912" cy="518405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ACFC65-101D-4D41-A627-7105D65CF9EA}"/>
              </a:ext>
            </a:extLst>
          </p:cNvPr>
          <p:cNvSpPr>
            <a:spLocks noGrp="1"/>
          </p:cNvSpPr>
          <p:nvPr>
            <p:ph type="title"/>
          </p:nvPr>
        </p:nvSpPr>
        <p:spPr>
          <a:xfrm>
            <a:off x="161364" y="196956"/>
            <a:ext cx="11869271" cy="1414297"/>
          </a:xfrm>
        </p:spPr>
        <p:txBody>
          <a:bodyPr>
            <a:noAutofit/>
          </a:bodyPr>
          <a:lstStyle/>
          <a:p>
            <a:pPr algn="just"/>
            <a:r>
              <a:rPr lang="ru-RU" sz="3200" dirty="0">
                <a:latin typeface="Times New Roman" panose="02020603050405020304" pitchFamily="18" charset="0"/>
                <a:cs typeface="Times New Roman" panose="02020603050405020304" pitchFamily="18" charset="0"/>
              </a:rPr>
              <a:t>Angajatorii au indicat domeniile în care au nevoie de absolvenți ULIM. Analiza se bazează pe frecvența menționării domeniului în chestionar, reflectând interesul pieței muncii pentru anumite specialități</a:t>
            </a:r>
            <a:r>
              <a:rPr lang="en-US" sz="3200" dirty="0">
                <a:latin typeface="Times New Roman" panose="02020603050405020304" pitchFamily="18" charset="0"/>
                <a:cs typeface="Times New Roman" panose="02020603050405020304" pitchFamily="18" charset="0"/>
              </a:rPr>
              <a:t>.</a:t>
            </a:r>
          </a:p>
        </p:txBody>
      </p:sp>
      <p:sp>
        <p:nvSpPr>
          <p:cNvPr id="7" name="Text Placeholder 6">
            <a:extLst>
              <a:ext uri="{FF2B5EF4-FFF2-40B4-BE49-F238E27FC236}">
                <a16:creationId xmlns:a16="http://schemas.microsoft.com/office/drawing/2014/main" id="{F0AC4793-24D6-41EE-8D07-4C65A697E3E8}"/>
              </a:ext>
            </a:extLst>
          </p:cNvPr>
          <p:cNvSpPr>
            <a:spLocks noGrp="1"/>
          </p:cNvSpPr>
          <p:nvPr>
            <p:ph type="body" idx="1"/>
          </p:nvPr>
        </p:nvSpPr>
        <p:spPr>
          <a:xfrm>
            <a:off x="161364" y="1703294"/>
            <a:ext cx="5873676" cy="950259"/>
          </a:xfrm>
        </p:spPr>
        <p:txBody>
          <a:bodyPr>
            <a:normAutofit fontScale="92500"/>
          </a:bodyPr>
          <a:lstStyle/>
          <a:p>
            <a:r>
              <a:rPr lang="ru-RU" sz="1800" b="1" dirty="0">
                <a:solidFill>
                  <a:schemeClr val="tx1"/>
                </a:solidFill>
                <a:effectLst/>
                <a:latin typeface="Times New Roman" panose="02020603050405020304" pitchFamily="18" charset="0"/>
                <a:ea typeface="Times New Roman" panose="02020603050405020304" pitchFamily="18" charset="0"/>
              </a:rPr>
              <a:t>Domeniile cele mai frecvent menționate. Aceste trei domenii cumulează 6</a:t>
            </a:r>
            <a:r>
              <a:rPr lang="en-US" sz="1800" b="1" dirty="0">
                <a:solidFill>
                  <a:schemeClr val="tx1"/>
                </a:solidFill>
                <a:effectLst/>
                <a:latin typeface="Times New Roman" panose="02020603050405020304" pitchFamily="18" charset="0"/>
                <a:ea typeface="Times New Roman" panose="02020603050405020304" pitchFamily="18" charset="0"/>
              </a:rPr>
              <a:t>5</a:t>
            </a:r>
            <a:r>
              <a:rPr lang="ru-RU" sz="1800" b="1" dirty="0">
                <a:solidFill>
                  <a:schemeClr val="tx1"/>
                </a:solidFill>
                <a:effectLst/>
                <a:latin typeface="Times New Roman" panose="02020603050405020304" pitchFamily="18" charset="0"/>
                <a:ea typeface="Times New Roman" panose="02020603050405020304" pitchFamily="18" charset="0"/>
              </a:rPr>
              <a:t>,</a:t>
            </a:r>
            <a:r>
              <a:rPr lang="en-US" sz="1800" b="1" dirty="0">
                <a:solidFill>
                  <a:schemeClr val="tx1"/>
                </a:solidFill>
                <a:effectLst/>
                <a:latin typeface="Times New Roman" panose="02020603050405020304" pitchFamily="18" charset="0"/>
                <a:ea typeface="Times New Roman" panose="02020603050405020304" pitchFamily="18" charset="0"/>
              </a:rPr>
              <a:t>8</a:t>
            </a:r>
            <a:r>
              <a:rPr lang="ru-RU" sz="1800" b="1" dirty="0">
                <a:solidFill>
                  <a:schemeClr val="tx1"/>
                </a:solidFill>
                <a:effectLst/>
                <a:latin typeface="Times New Roman" panose="02020603050405020304" pitchFamily="18" charset="0"/>
                <a:ea typeface="Times New Roman" panose="02020603050405020304" pitchFamily="18" charset="0"/>
              </a:rPr>
              <a:t>% din totalul mențiunilor</a:t>
            </a:r>
            <a:r>
              <a:rPr lang="en-US" sz="1800" b="1" dirty="0">
                <a:solidFill>
                  <a:schemeClr val="tx1"/>
                </a:solidFill>
                <a:effectLst/>
                <a:latin typeface="Times New Roman" panose="02020603050405020304" pitchFamily="18" charset="0"/>
                <a:ea typeface="Times New Roman" panose="02020603050405020304" pitchFamily="18" charset="0"/>
              </a:rPr>
              <a:t>.</a:t>
            </a:r>
            <a:endParaRPr lang="en-US" dirty="0">
              <a:solidFill>
                <a:schemeClr val="tx1"/>
              </a:solidFill>
            </a:endParaRPr>
          </a:p>
        </p:txBody>
      </p:sp>
      <p:graphicFrame>
        <p:nvGraphicFramePr>
          <p:cNvPr id="11" name="Content Placeholder 10">
            <a:extLst>
              <a:ext uri="{FF2B5EF4-FFF2-40B4-BE49-F238E27FC236}">
                <a16:creationId xmlns:a16="http://schemas.microsoft.com/office/drawing/2014/main" id="{EF053B3A-F2DB-4828-A446-8216ECC06BBA}"/>
              </a:ext>
            </a:extLst>
          </p:cNvPr>
          <p:cNvGraphicFramePr>
            <a:graphicFrameLocks noGrp="1"/>
          </p:cNvGraphicFramePr>
          <p:nvPr>
            <p:ph sz="half" idx="2"/>
            <p:extLst>
              <p:ext uri="{D42A27DB-BD31-4B8C-83A1-F6EECF244321}">
                <p14:modId xmlns:p14="http://schemas.microsoft.com/office/powerpoint/2010/main" val="662082240"/>
              </p:ext>
            </p:extLst>
          </p:nvPr>
        </p:nvGraphicFramePr>
        <p:xfrm>
          <a:off x="161365" y="2653553"/>
          <a:ext cx="5873676" cy="3191077"/>
        </p:xfrm>
        <a:graphic>
          <a:graphicData uri="http://schemas.openxmlformats.org/drawingml/2006/table">
            <a:tbl>
              <a:tblPr firstRow="1" firstCol="1" bandRow="1">
                <a:tableStyleId>{69012ECD-51FC-41F1-AA8D-1B2483CD663E}</a:tableStyleId>
              </a:tblPr>
              <a:tblGrid>
                <a:gridCol w="2992731">
                  <a:extLst>
                    <a:ext uri="{9D8B030D-6E8A-4147-A177-3AD203B41FA5}">
                      <a16:colId xmlns:a16="http://schemas.microsoft.com/office/drawing/2014/main" val="3506094687"/>
                    </a:ext>
                  </a:extLst>
                </a:gridCol>
                <a:gridCol w="1317842">
                  <a:extLst>
                    <a:ext uri="{9D8B030D-6E8A-4147-A177-3AD203B41FA5}">
                      <a16:colId xmlns:a16="http://schemas.microsoft.com/office/drawing/2014/main" val="4103633044"/>
                    </a:ext>
                  </a:extLst>
                </a:gridCol>
                <a:gridCol w="1563103">
                  <a:extLst>
                    <a:ext uri="{9D8B030D-6E8A-4147-A177-3AD203B41FA5}">
                      <a16:colId xmlns:a16="http://schemas.microsoft.com/office/drawing/2014/main" val="324064122"/>
                    </a:ext>
                  </a:extLst>
                </a:gridCol>
              </a:tblGrid>
              <a:tr h="790267">
                <a:tc>
                  <a:txBody>
                    <a:bodyPr/>
                    <a:lstStyle/>
                    <a:p>
                      <a:pPr marL="0" marR="0" algn="ctr">
                        <a:lnSpc>
                          <a:spcPct val="107000"/>
                        </a:lnSpc>
                        <a:spcBef>
                          <a:spcPts val="0"/>
                        </a:spcBef>
                        <a:spcAft>
                          <a:spcPts val="0"/>
                        </a:spcAft>
                      </a:pPr>
                      <a:r>
                        <a:rPr lang="ru-RU" sz="2400" noProof="0">
                          <a:solidFill>
                            <a:schemeClr val="bg1"/>
                          </a:solidFill>
                          <a:effectLst/>
                          <a:latin typeface="Times New Roman" panose="02020603050405020304" pitchFamily="18" charset="0"/>
                          <a:cs typeface="Times New Roman" panose="02020603050405020304" pitchFamily="18" charset="0"/>
                        </a:rPr>
                        <a:t>Domeniu</a:t>
                      </a:r>
                      <a:endParaRPr lang="ru-RU" sz="2000"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62" marR="5562" marT="5562" marB="5562" anchor="ctr"/>
                </a:tc>
                <a:tc>
                  <a:txBody>
                    <a:bodyPr/>
                    <a:lstStyle/>
                    <a:p>
                      <a:pPr marL="0" marR="0" algn="ctr">
                        <a:lnSpc>
                          <a:spcPct val="107000"/>
                        </a:lnSpc>
                        <a:spcBef>
                          <a:spcPts val="0"/>
                        </a:spcBef>
                        <a:spcAft>
                          <a:spcPts val="0"/>
                        </a:spcAft>
                      </a:pPr>
                      <a:r>
                        <a:rPr lang="ru-RU" sz="2400" noProof="0">
                          <a:solidFill>
                            <a:schemeClr val="bg1"/>
                          </a:solidFill>
                          <a:effectLst/>
                          <a:latin typeface="Times New Roman" panose="02020603050405020304" pitchFamily="18" charset="0"/>
                          <a:cs typeface="Times New Roman" panose="02020603050405020304" pitchFamily="18" charset="0"/>
                        </a:rPr>
                        <a:t>Frecvență</a:t>
                      </a:r>
                      <a:endParaRPr lang="ru-RU" sz="2000"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62" marR="5562" marT="5562" marB="5562" anchor="ctr"/>
                </a:tc>
                <a:tc>
                  <a:txBody>
                    <a:bodyPr/>
                    <a:lstStyle/>
                    <a:p>
                      <a:pPr marL="0" marR="0" algn="ctr">
                        <a:lnSpc>
                          <a:spcPct val="107000"/>
                        </a:lnSpc>
                        <a:spcBef>
                          <a:spcPts val="0"/>
                        </a:spcBef>
                        <a:spcAft>
                          <a:spcPts val="0"/>
                        </a:spcAft>
                      </a:pPr>
                      <a:r>
                        <a:rPr lang="ru-RU" sz="2400" noProof="0">
                          <a:solidFill>
                            <a:schemeClr val="bg1"/>
                          </a:solidFill>
                          <a:effectLst/>
                          <a:latin typeface="Times New Roman" panose="02020603050405020304" pitchFamily="18" charset="0"/>
                          <a:cs typeface="Times New Roman" panose="02020603050405020304" pitchFamily="18" charset="0"/>
                        </a:rPr>
                        <a:t>% din total mențiuni</a:t>
                      </a:r>
                      <a:endParaRPr lang="ru-RU" sz="2000" noProof="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62" marR="5562" marT="5562" marB="5562" anchor="ctr"/>
                </a:tc>
                <a:extLst>
                  <a:ext uri="{0D108BD9-81ED-4DB2-BD59-A6C34878D82A}">
                    <a16:rowId xmlns:a16="http://schemas.microsoft.com/office/drawing/2014/main" val="3629098878"/>
                  </a:ext>
                </a:extLst>
              </a:tr>
              <a:tr h="1161804">
                <a:tc>
                  <a:txBody>
                    <a:bodyPr/>
                    <a:lstStyle/>
                    <a:p>
                      <a:pPr marL="0" marR="0">
                        <a:lnSpc>
                          <a:spcPct val="107000"/>
                        </a:lnSpc>
                        <a:spcBef>
                          <a:spcPts val="0"/>
                        </a:spcBef>
                        <a:spcAft>
                          <a:spcPts val="0"/>
                        </a:spcAft>
                      </a:pPr>
                      <a:r>
                        <a:rPr lang="ru-RU" sz="2300" noProof="0" dirty="0">
                          <a:solidFill>
                            <a:schemeClr val="tx1"/>
                          </a:solidFill>
                          <a:effectLst/>
                          <a:latin typeface="Times New Roman" panose="02020603050405020304" pitchFamily="18" charset="0"/>
                          <a:cs typeface="Times New Roman" panose="02020603050405020304" pitchFamily="18" charset="0"/>
                        </a:rPr>
                        <a:t>Psihologie, asistență socială, psihopedagogie</a:t>
                      </a:r>
                      <a:endParaRPr lang="ru-RU" sz="23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62" marR="5562" marT="5562" marB="5562" anchor="ctr"/>
                </a:tc>
                <a:tc>
                  <a:txBody>
                    <a:bodyPr/>
                    <a:lstStyle/>
                    <a:p>
                      <a:pPr marL="0" marR="0" algn="ctr">
                        <a:lnSpc>
                          <a:spcPct val="107000"/>
                        </a:lnSpc>
                        <a:spcBef>
                          <a:spcPts val="0"/>
                        </a:spcBef>
                        <a:spcAft>
                          <a:spcPts val="0"/>
                        </a:spcAf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23</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29,1%</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843731286"/>
                  </a:ext>
                </a:extLst>
              </a:tr>
              <a:tr h="466529">
                <a:tc>
                  <a:txBody>
                    <a:bodyPr/>
                    <a:lstStyle/>
                    <a:p>
                      <a:pPr marL="0" marR="0">
                        <a:lnSpc>
                          <a:spcPct val="107000"/>
                        </a:lnSpc>
                        <a:spcBef>
                          <a:spcPts val="0"/>
                        </a:spcBef>
                        <a:spcAft>
                          <a:spcPts val="0"/>
                        </a:spcAft>
                      </a:pPr>
                      <a:r>
                        <a:rPr lang="ru-RU" sz="2300" noProof="0" dirty="0">
                          <a:solidFill>
                            <a:schemeClr val="tx1"/>
                          </a:solidFill>
                          <a:effectLst/>
                          <a:latin typeface="Times New Roman" panose="02020603050405020304" pitchFamily="18" charset="0"/>
                          <a:cs typeface="Times New Roman" panose="02020603050405020304" pitchFamily="18" charset="0"/>
                        </a:rPr>
                        <a:t>Drept și științe juridice</a:t>
                      </a:r>
                      <a:endParaRPr lang="ru-RU" sz="23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62" marR="5562" marT="5562" marB="5562" anchor="ctr"/>
                </a:tc>
                <a:tc>
                  <a:txBody>
                    <a:bodyPr/>
                    <a:lstStyle/>
                    <a:p>
                      <a:pPr marL="0" marR="0" algn="ctr">
                        <a:lnSpc>
                          <a:spcPct val="107000"/>
                        </a:lnSpc>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15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19,0%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173618700"/>
                  </a:ext>
                </a:extLst>
              </a:tr>
              <a:tr h="772477">
                <a:tc>
                  <a:txBody>
                    <a:bodyPr/>
                    <a:lstStyle/>
                    <a:p>
                      <a:pPr marL="0" marR="0">
                        <a:lnSpc>
                          <a:spcPct val="107000"/>
                        </a:lnSpc>
                        <a:spcBef>
                          <a:spcPts val="0"/>
                        </a:spcBef>
                        <a:spcAft>
                          <a:spcPts val="0"/>
                        </a:spcAft>
                      </a:pPr>
                      <a:r>
                        <a:rPr lang="ru-RU" sz="2300" noProof="0" dirty="0">
                          <a:solidFill>
                            <a:schemeClr val="tx1"/>
                          </a:solidFill>
                          <a:effectLst/>
                          <a:latin typeface="Times New Roman" panose="02020603050405020304" pitchFamily="18" charset="0"/>
                          <a:cs typeface="Times New Roman" panose="02020603050405020304" pitchFamily="18" charset="0"/>
                        </a:rPr>
                        <a:t>Științe economice și administrare</a:t>
                      </a:r>
                      <a:endParaRPr lang="ru-RU" sz="23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62" marR="5562" marT="5562" marB="5562" anchor="ctr"/>
                </a:tc>
                <a:tc>
                  <a:txBody>
                    <a:bodyPr/>
                    <a:lstStyle/>
                    <a:p>
                      <a:pPr marL="0" marR="0" algn="ctr">
                        <a:lnSpc>
                          <a:spcPct val="107000"/>
                        </a:lnSpc>
                        <a:spcBef>
                          <a:spcPts val="0"/>
                        </a:spcBef>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17,7%</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6122689"/>
                  </a:ext>
                </a:extLst>
              </a:tr>
            </a:tbl>
          </a:graphicData>
        </a:graphic>
      </p:graphicFrame>
      <p:sp>
        <p:nvSpPr>
          <p:cNvPr id="9" name="Text Placeholder 8">
            <a:extLst>
              <a:ext uri="{FF2B5EF4-FFF2-40B4-BE49-F238E27FC236}">
                <a16:creationId xmlns:a16="http://schemas.microsoft.com/office/drawing/2014/main" id="{1421074D-F9CF-488C-8352-3970932BE9AB}"/>
              </a:ext>
            </a:extLst>
          </p:cNvPr>
          <p:cNvSpPr>
            <a:spLocks noGrp="1"/>
          </p:cNvSpPr>
          <p:nvPr>
            <p:ph type="body" sz="quarter" idx="3"/>
          </p:nvPr>
        </p:nvSpPr>
        <p:spPr>
          <a:xfrm>
            <a:off x="6217920" y="1775012"/>
            <a:ext cx="5687209" cy="331694"/>
          </a:xfrm>
        </p:spPr>
        <p:txBody>
          <a:bodyPr>
            <a:normAutofit fontScale="92500"/>
          </a:bodyPr>
          <a:lstStyle/>
          <a:p>
            <a:r>
              <a:rPr lang="ru-RU" sz="1800" b="1" dirty="0">
                <a:solidFill>
                  <a:schemeClr val="tx1"/>
                </a:solidFill>
                <a:effectLst/>
                <a:latin typeface="Times New Roman" panose="02020603050405020304" pitchFamily="18" charset="0"/>
                <a:ea typeface="Times New Roman" panose="02020603050405020304" pitchFamily="18" charset="0"/>
              </a:rPr>
              <a:t>Alte domenii menționate </a:t>
            </a:r>
            <a:r>
              <a:rPr lang="ru-RU" sz="1800" b="1" dirty="0">
                <a:effectLst/>
                <a:latin typeface="Times New Roman" panose="02020603050405020304" pitchFamily="18" charset="0"/>
                <a:ea typeface="Times New Roman" panose="02020603050405020304" pitchFamily="18" charset="0"/>
              </a:rPr>
              <a:t>– </a:t>
            </a:r>
            <a:r>
              <a:rPr lang="ru-RU" sz="1800" b="1" dirty="0">
                <a:solidFill>
                  <a:schemeClr val="tx1"/>
                </a:solidFill>
                <a:effectLst/>
                <a:latin typeface="Times New Roman" panose="02020603050405020304" pitchFamily="18" charset="0"/>
                <a:ea typeface="Times New Roman" panose="02020603050405020304" pitchFamily="18" charset="0"/>
              </a:rPr>
              <a:t>cumulează 34,2% </a:t>
            </a:r>
            <a:endParaRPr lang="ru-RU" dirty="0">
              <a:solidFill>
                <a:schemeClr val="tx1"/>
              </a:solidFill>
            </a:endParaRPr>
          </a:p>
        </p:txBody>
      </p:sp>
      <p:graphicFrame>
        <p:nvGraphicFramePr>
          <p:cNvPr id="14" name="Content Placeholder 13">
            <a:extLst>
              <a:ext uri="{FF2B5EF4-FFF2-40B4-BE49-F238E27FC236}">
                <a16:creationId xmlns:a16="http://schemas.microsoft.com/office/drawing/2014/main" id="{A0E240C9-6B49-4FA8-90BC-5AD6ECF1876D}"/>
              </a:ext>
            </a:extLst>
          </p:cNvPr>
          <p:cNvGraphicFramePr>
            <a:graphicFrameLocks noGrp="1"/>
          </p:cNvGraphicFramePr>
          <p:nvPr>
            <p:ph sz="quarter" idx="4"/>
            <p:extLst>
              <p:ext uri="{D42A27DB-BD31-4B8C-83A1-F6EECF244321}">
                <p14:modId xmlns:p14="http://schemas.microsoft.com/office/powerpoint/2010/main" val="1011714723"/>
              </p:ext>
            </p:extLst>
          </p:nvPr>
        </p:nvGraphicFramePr>
        <p:xfrm>
          <a:off x="6218238" y="2117331"/>
          <a:ext cx="5811837" cy="3808441"/>
        </p:xfrm>
        <a:graphic>
          <a:graphicData uri="http://schemas.openxmlformats.org/drawingml/2006/table">
            <a:tbl>
              <a:tblPr firstRow="1" firstCol="1" bandRow="1">
                <a:tableStyleId>{69012ECD-51FC-41F1-AA8D-1B2483CD663E}</a:tableStyleId>
              </a:tblPr>
              <a:tblGrid>
                <a:gridCol w="2898868">
                  <a:extLst>
                    <a:ext uri="{9D8B030D-6E8A-4147-A177-3AD203B41FA5}">
                      <a16:colId xmlns:a16="http://schemas.microsoft.com/office/drawing/2014/main" val="662079435"/>
                    </a:ext>
                  </a:extLst>
                </a:gridCol>
                <a:gridCol w="1479176">
                  <a:extLst>
                    <a:ext uri="{9D8B030D-6E8A-4147-A177-3AD203B41FA5}">
                      <a16:colId xmlns:a16="http://schemas.microsoft.com/office/drawing/2014/main" val="1702080964"/>
                    </a:ext>
                  </a:extLst>
                </a:gridCol>
                <a:gridCol w="1433793">
                  <a:extLst>
                    <a:ext uri="{9D8B030D-6E8A-4147-A177-3AD203B41FA5}">
                      <a16:colId xmlns:a16="http://schemas.microsoft.com/office/drawing/2014/main" val="2230547655"/>
                    </a:ext>
                  </a:extLst>
                </a:gridCol>
              </a:tblGrid>
              <a:tr h="513445">
                <a:tc>
                  <a:txBody>
                    <a:bodyPr/>
                    <a:lstStyle/>
                    <a:p>
                      <a:pPr marL="0" marR="0" algn="ctr">
                        <a:lnSpc>
                          <a:spcPct val="1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Domeniu</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000">
                          <a:effectLst/>
                          <a:latin typeface="Times New Roman" panose="02020603050405020304" pitchFamily="18" charset="0"/>
                          <a:cs typeface="Times New Roman" panose="02020603050405020304" pitchFamily="18" charset="0"/>
                        </a:rPr>
                        <a:t>Frecvență</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000">
                          <a:effectLst/>
                          <a:latin typeface="Times New Roman" panose="02020603050405020304" pitchFamily="18" charset="0"/>
                          <a:cs typeface="Times New Roman" panose="02020603050405020304" pitchFamily="18" charset="0"/>
                        </a:rPr>
                        <a:t>% din total</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extLst>
                  <a:ext uri="{0D108BD9-81ED-4DB2-BD59-A6C34878D82A}">
                    <a16:rowId xmlns:a16="http://schemas.microsoft.com/office/drawing/2014/main" val="3975342953"/>
                  </a:ext>
                </a:extLst>
              </a:tr>
              <a:tr h="593987">
                <a:tc>
                  <a:txBody>
                    <a:bodyPr/>
                    <a:lstStyle/>
                    <a:p>
                      <a:pPr marL="0" marR="0">
                        <a:lnSpc>
                          <a:spcPct val="100000"/>
                        </a:lnSpc>
                        <a:spcBef>
                          <a:spcPts val="0"/>
                        </a:spcBef>
                        <a:spcAft>
                          <a:spcPts val="0"/>
                        </a:spcAft>
                      </a:pPr>
                      <a:r>
                        <a:rPr lang="en-US" sz="2000" dirty="0" err="1">
                          <a:effectLst/>
                          <a:latin typeface="Times New Roman" panose="02020603050405020304" pitchFamily="18" charset="0"/>
                          <a:cs typeface="Times New Roman" panose="02020603050405020304" pitchFamily="18" charset="0"/>
                        </a:rPr>
                        <a:t>Tehnologii</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informaționale</a:t>
                      </a:r>
                      <a:r>
                        <a:rPr lang="en-US" sz="2000" dirty="0">
                          <a:effectLst/>
                          <a:latin typeface="Times New Roman" panose="02020603050405020304" pitchFamily="18" charset="0"/>
                          <a:cs typeface="Times New Roman" panose="02020603050405020304" pitchFamily="18" charset="0"/>
                        </a:rPr>
                        <a:t> și </a:t>
                      </a:r>
                      <a:r>
                        <a:rPr lang="en-US" sz="2000" dirty="0" err="1">
                          <a:effectLst/>
                          <a:latin typeface="Times New Roman" panose="02020603050405020304" pitchFamily="18" charset="0"/>
                          <a:cs typeface="Times New Roman" panose="02020603050405020304" pitchFamily="18" charset="0"/>
                        </a:rPr>
                        <a:t>digitalizare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6</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800" b="1" dirty="0">
                          <a:effectLst/>
                          <a:latin typeface="Times New Roman" panose="02020603050405020304" pitchFamily="18" charset="0"/>
                          <a:cs typeface="Times New Roman" panose="02020603050405020304" pitchFamily="18" charset="0"/>
                        </a:rPr>
                        <a:t>7,6%</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extLst>
                  <a:ext uri="{0D108BD9-81ED-4DB2-BD59-A6C34878D82A}">
                    <a16:rowId xmlns:a16="http://schemas.microsoft.com/office/drawing/2014/main" val="107237528"/>
                  </a:ext>
                </a:extLst>
              </a:tr>
              <a:tr h="513445">
                <a:tc>
                  <a:txBody>
                    <a:bodyPr/>
                    <a:lstStyle/>
                    <a:p>
                      <a:pPr marL="0" marR="0">
                        <a:lnSpc>
                          <a:spcPct val="1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Design și </a:t>
                      </a:r>
                      <a:r>
                        <a:rPr lang="en-US" sz="2000" dirty="0" err="1">
                          <a:effectLst/>
                          <a:latin typeface="Times New Roman" panose="02020603050405020304" pitchFamily="18" charset="0"/>
                          <a:cs typeface="Times New Roman" panose="02020603050405020304" pitchFamily="18" charset="0"/>
                        </a:rPr>
                        <a:t>arte</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vizuale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6</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800" b="1" dirty="0">
                          <a:effectLst/>
                          <a:latin typeface="Times New Roman" panose="02020603050405020304" pitchFamily="18" charset="0"/>
                          <a:cs typeface="Times New Roman" panose="02020603050405020304" pitchFamily="18" charset="0"/>
                        </a:rPr>
                        <a:t>7,6%</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extLst>
                  <a:ext uri="{0D108BD9-81ED-4DB2-BD59-A6C34878D82A}">
                    <a16:rowId xmlns:a16="http://schemas.microsoft.com/office/drawing/2014/main" val="3798338050"/>
                  </a:ext>
                </a:extLst>
              </a:tr>
              <a:tr h="513445">
                <a:tc>
                  <a:txBody>
                    <a:bodyPr/>
                    <a:lstStyle/>
                    <a:p>
                      <a:pPr marL="0" marR="0">
                        <a:lnSpc>
                          <a:spcPct val="100000"/>
                        </a:lnSpc>
                        <a:spcBef>
                          <a:spcPts val="0"/>
                        </a:spcBef>
                        <a:spcAft>
                          <a:spcPts val="0"/>
                        </a:spcAft>
                      </a:pPr>
                      <a:r>
                        <a:rPr lang="en-US" sz="2000">
                          <a:effectLst/>
                          <a:latin typeface="Times New Roman" panose="02020603050405020304" pitchFamily="18" charset="0"/>
                          <a:cs typeface="Times New Roman" panose="02020603050405020304" pitchFamily="18" charset="0"/>
                        </a:rPr>
                        <a:t>Marketing și vânzări</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5</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800" b="1" dirty="0">
                          <a:effectLst/>
                          <a:latin typeface="Times New Roman" panose="02020603050405020304" pitchFamily="18" charset="0"/>
                          <a:cs typeface="Times New Roman" panose="02020603050405020304" pitchFamily="18" charset="0"/>
                        </a:rPr>
                        <a:t>6,3%</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extLst>
                  <a:ext uri="{0D108BD9-81ED-4DB2-BD59-A6C34878D82A}">
                    <a16:rowId xmlns:a16="http://schemas.microsoft.com/office/drawing/2014/main" val="4260694647"/>
                  </a:ext>
                </a:extLst>
              </a:tr>
              <a:tr h="513445">
                <a:tc>
                  <a:txBody>
                    <a:bodyPr/>
                    <a:lstStyle/>
                    <a:p>
                      <a:pPr marL="0" marR="0">
                        <a:lnSpc>
                          <a:spcPct val="100000"/>
                        </a:lnSpc>
                        <a:spcBef>
                          <a:spcPts val="0"/>
                        </a:spcBef>
                        <a:spcAft>
                          <a:spcPts val="0"/>
                        </a:spcAft>
                      </a:pPr>
                      <a:r>
                        <a:rPr lang="en-US" sz="2000">
                          <a:effectLst/>
                          <a:latin typeface="Times New Roman" panose="02020603050405020304" pitchFamily="18" charset="0"/>
                          <a:cs typeface="Times New Roman" panose="02020603050405020304" pitchFamily="18" charset="0"/>
                        </a:rPr>
                        <a:t>Traducere și limbi străine</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4</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800" b="1" dirty="0">
                          <a:effectLst/>
                          <a:latin typeface="Times New Roman" panose="02020603050405020304" pitchFamily="18" charset="0"/>
                          <a:cs typeface="Times New Roman" panose="02020603050405020304" pitchFamily="18" charset="0"/>
                        </a:rPr>
                        <a:t>5,1%</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extLst>
                  <a:ext uri="{0D108BD9-81ED-4DB2-BD59-A6C34878D82A}">
                    <a16:rowId xmlns:a16="http://schemas.microsoft.com/office/drawing/2014/main" val="4084930917"/>
                  </a:ext>
                </a:extLst>
              </a:tr>
              <a:tr h="513445">
                <a:tc>
                  <a:txBody>
                    <a:bodyPr/>
                    <a:lstStyle/>
                    <a:p>
                      <a:pPr marL="0" marR="0">
                        <a:lnSpc>
                          <a:spcPct val="100000"/>
                        </a:lnSpc>
                        <a:spcBef>
                          <a:spcPts val="0"/>
                        </a:spcBef>
                        <a:spcAft>
                          <a:spcPts val="0"/>
                        </a:spcAft>
                      </a:pPr>
                      <a:r>
                        <a:rPr lang="en-US" sz="2000">
                          <a:effectLst/>
                          <a:latin typeface="Times New Roman" panose="02020603050405020304" pitchFamily="18" charset="0"/>
                          <a:cs typeface="Times New Roman" panose="02020603050405020304" pitchFamily="18" charset="0"/>
                        </a:rPr>
                        <a:t>Estetică și sănătate</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800" dirty="0">
                          <a:effectLst/>
                          <a:latin typeface="Times New Roman" panose="02020603050405020304" pitchFamily="18" charset="0"/>
                          <a:cs typeface="Times New Roman" panose="02020603050405020304" pitchFamily="18" charset="0"/>
                        </a:rPr>
                        <a:t>4</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800" b="1" dirty="0">
                          <a:effectLst/>
                          <a:latin typeface="Times New Roman" panose="02020603050405020304" pitchFamily="18" charset="0"/>
                          <a:cs typeface="Times New Roman" panose="02020603050405020304" pitchFamily="18" charset="0"/>
                        </a:rPr>
                        <a:t>5,1%</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extLst>
                  <a:ext uri="{0D108BD9-81ED-4DB2-BD59-A6C34878D82A}">
                    <a16:rowId xmlns:a16="http://schemas.microsoft.com/office/drawing/2014/main" val="2098848032"/>
                  </a:ext>
                </a:extLst>
              </a:tr>
              <a:tr h="593987">
                <a:tc>
                  <a:txBody>
                    <a:bodyPr/>
                    <a:lstStyle/>
                    <a:p>
                      <a:pPr marL="0" marR="0">
                        <a:lnSpc>
                          <a:spcPct val="100000"/>
                        </a:lnSpc>
                        <a:spcBef>
                          <a:spcPts val="0"/>
                        </a:spcBef>
                        <a:spcAft>
                          <a:spcPts val="0"/>
                        </a:spcAft>
                      </a:pPr>
                      <a:r>
                        <a:rPr lang="en-US" sz="2000">
                          <a:effectLst/>
                          <a:latin typeface="Times New Roman" panose="02020603050405020304" pitchFamily="18" charset="0"/>
                          <a:cs typeface="Times New Roman" panose="02020603050405020304" pitchFamily="18" charset="0"/>
                        </a:rPr>
                        <a:t>Educație și personal didactic</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800">
                          <a:effectLst/>
                          <a:latin typeface="Times New Roman" panose="02020603050405020304" pitchFamily="18" charset="0"/>
                          <a:cs typeface="Times New Roman" panose="02020603050405020304" pitchFamily="18" charset="0"/>
                        </a:rPr>
                        <a:t>2</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tc>
                  <a:txBody>
                    <a:bodyPr/>
                    <a:lstStyle/>
                    <a:p>
                      <a:pPr marL="0" marR="0" algn="ctr">
                        <a:lnSpc>
                          <a:spcPct val="100000"/>
                        </a:lnSpc>
                        <a:spcBef>
                          <a:spcPts val="0"/>
                        </a:spcBef>
                        <a:spcAft>
                          <a:spcPts val="0"/>
                        </a:spcAft>
                      </a:pPr>
                      <a:r>
                        <a:rPr lang="en-US" sz="2800" b="1" dirty="0">
                          <a:effectLst/>
                          <a:latin typeface="Times New Roman" panose="02020603050405020304" pitchFamily="18" charset="0"/>
                          <a:cs typeface="Times New Roman" panose="02020603050405020304" pitchFamily="18" charset="0"/>
                        </a:rPr>
                        <a:t>2,5%</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504" marR="5504" marT="5504" marB="5504" anchor="ctr"/>
                </a:tc>
                <a:extLst>
                  <a:ext uri="{0D108BD9-81ED-4DB2-BD59-A6C34878D82A}">
                    <a16:rowId xmlns:a16="http://schemas.microsoft.com/office/drawing/2014/main" val="2287840009"/>
                  </a:ext>
                </a:extLst>
              </a:tr>
            </a:tbl>
          </a:graphicData>
        </a:graphic>
      </p:graphicFrame>
      <p:sp>
        <p:nvSpPr>
          <p:cNvPr id="13" name="TextBox 12">
            <a:extLst>
              <a:ext uri="{FF2B5EF4-FFF2-40B4-BE49-F238E27FC236}">
                <a16:creationId xmlns:a16="http://schemas.microsoft.com/office/drawing/2014/main" id="{CC2C9D4F-2260-4C9A-B0A5-A1422861C6EF}"/>
              </a:ext>
            </a:extLst>
          </p:cNvPr>
          <p:cNvSpPr txBox="1"/>
          <p:nvPr/>
        </p:nvSpPr>
        <p:spPr>
          <a:xfrm>
            <a:off x="163158" y="5872530"/>
            <a:ext cx="11743764" cy="461665"/>
          </a:xfrm>
          <a:prstGeom prst="rect">
            <a:avLst/>
          </a:prstGeom>
          <a:noFill/>
        </p:spPr>
        <p:txBody>
          <a:bodyPr wrap="square">
            <a:spAutoFit/>
          </a:bodyPr>
          <a:lstStyle/>
          <a:p>
            <a:r>
              <a:rPr lang="en-US" sz="18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ru-RU" sz="2400" b="1" dirty="0">
                <a:effectLst/>
                <a:latin typeface="Times New Roman" panose="02020603050405020304" pitchFamily="18" charset="0"/>
                <a:ea typeface="Times New Roman" panose="02020603050405020304" pitchFamily="18" charset="0"/>
              </a:rPr>
              <a:t>Total mențiuni analizate:</a:t>
            </a:r>
            <a:r>
              <a:rPr lang="ru-RU" sz="2400" dirty="0">
                <a:effectLst/>
                <a:latin typeface="Times New Roman" panose="02020603050405020304" pitchFamily="18" charset="0"/>
                <a:ea typeface="Times New Roman" panose="02020603050405020304" pitchFamily="18" charset="0"/>
              </a:rPr>
              <a:t> </a:t>
            </a:r>
            <a:r>
              <a:rPr lang="ru-RU" sz="2400" b="1" dirty="0">
                <a:effectLst/>
                <a:latin typeface="Times New Roman" panose="02020603050405020304" pitchFamily="18" charset="0"/>
                <a:ea typeface="Times New Roman" panose="02020603050405020304" pitchFamily="18" charset="0"/>
              </a:rPr>
              <a:t>79</a:t>
            </a:r>
            <a:r>
              <a:rPr lang="ru-RU" sz="2400" dirty="0">
                <a:effectLst/>
                <a:latin typeface="Times New Roman" panose="02020603050405020304" pitchFamily="18" charset="0"/>
                <a:ea typeface="Times New Roman" panose="02020603050405020304" pitchFamily="18" charset="0"/>
              </a:rPr>
              <a:t> (unele organizații au indicat mai multe domenii)</a:t>
            </a:r>
            <a:endParaRPr lang="ru-RU"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11">
            <a:extLst>
              <a:ext uri="{FF2B5EF4-FFF2-40B4-BE49-F238E27FC236}">
                <a16:creationId xmlns:a16="http://schemas.microsoft.com/office/drawing/2014/main" id="{FD61D537-A306-4D22-81C5-A937533F8035}"/>
              </a:ext>
            </a:extLst>
          </p:cNvPr>
          <p:cNvGraphicFramePr>
            <a:graphicFrameLocks noGrp="1"/>
          </p:cNvGraphicFramePr>
          <p:nvPr>
            <p:ph sz="half" idx="2"/>
            <p:extLst>
              <p:ext uri="{D42A27DB-BD31-4B8C-83A1-F6EECF244321}">
                <p14:modId xmlns:p14="http://schemas.microsoft.com/office/powerpoint/2010/main" val="2732891390"/>
              </p:ext>
            </p:extLst>
          </p:nvPr>
        </p:nvGraphicFramePr>
        <p:xfrm>
          <a:off x="159576" y="233456"/>
          <a:ext cx="5767387" cy="60420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FD61D537-A306-4D22-81C5-A937533F8035}"/>
              </a:ext>
            </a:extLst>
          </p:cNvPr>
          <p:cNvGraphicFramePr/>
          <p:nvPr>
            <p:extLst>
              <p:ext uri="{D42A27DB-BD31-4B8C-83A1-F6EECF244321}">
                <p14:modId xmlns:p14="http://schemas.microsoft.com/office/powerpoint/2010/main" val="1007860582"/>
              </p:ext>
            </p:extLst>
          </p:nvPr>
        </p:nvGraphicFramePr>
        <p:xfrm>
          <a:off x="6265039" y="143435"/>
          <a:ext cx="5767385" cy="613204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AA439B6-61AD-41FA-AA72-E764646274F1}"/>
              </a:ext>
            </a:extLst>
          </p:cNvPr>
          <p:cNvSpPr>
            <a:spLocks noGrp="1"/>
          </p:cNvSpPr>
          <p:nvPr>
            <p:ph type="title"/>
          </p:nvPr>
        </p:nvSpPr>
        <p:spPr>
          <a:xfrm>
            <a:off x="262312" y="87885"/>
            <a:ext cx="11785599" cy="1038952"/>
          </a:xfrm>
        </p:spPr>
        <p:txBody>
          <a:bodyPr>
            <a:noAutofit/>
          </a:bodyPr>
          <a:lstStyle/>
          <a:p>
            <a:r>
              <a:rPr lang="ru-RU" sz="3600" b="1" dirty="0">
                <a:latin typeface="Times New Roman" panose="02020603050405020304" pitchFamily="18" charset="0"/>
                <a:cs typeface="Times New Roman" panose="02020603050405020304" pitchFamily="18" charset="0"/>
              </a:rPr>
              <a:t>Categorii de competențe și necesități de pregătire a absolvenților,  identificate de angajatori</a:t>
            </a:r>
          </a:p>
        </p:txBody>
      </p:sp>
      <p:sp>
        <p:nvSpPr>
          <p:cNvPr id="8" name="Content Placeholder 7">
            <a:extLst>
              <a:ext uri="{FF2B5EF4-FFF2-40B4-BE49-F238E27FC236}">
                <a16:creationId xmlns:a16="http://schemas.microsoft.com/office/drawing/2014/main" id="{C4B518C2-18C7-418C-B87E-7A6FA179E595}"/>
              </a:ext>
            </a:extLst>
          </p:cNvPr>
          <p:cNvSpPr>
            <a:spLocks noGrp="1"/>
          </p:cNvSpPr>
          <p:nvPr>
            <p:ph sz="half" idx="1"/>
          </p:nvPr>
        </p:nvSpPr>
        <p:spPr>
          <a:xfrm>
            <a:off x="110836" y="1043709"/>
            <a:ext cx="5924203" cy="5181599"/>
          </a:xfrm>
        </p:spPr>
        <p:txBody>
          <a:bodyPr/>
          <a:lstStyle/>
          <a:p>
            <a:pPr>
              <a:spcBef>
                <a:spcPts val="0"/>
              </a:spcBef>
            </a:pPr>
            <a:r>
              <a:rPr lang="ru-RU" sz="2400" b="1" dirty="0">
                <a:latin typeface="Times New Roman" panose="02020603050405020304" pitchFamily="18" charset="0"/>
                <a:cs typeface="Times New Roman" panose="02020603050405020304" pitchFamily="18" charset="0"/>
              </a:rPr>
              <a:t>1. Experiență practică și aplicativitate – cea mai frecventă mențiune (20+ răspunsuri)</a:t>
            </a:r>
          </a:p>
          <a:p>
            <a:pPr>
              <a:spcBef>
                <a:spcPts val="0"/>
              </a:spcBef>
              <a:buFont typeface="Arial" panose="020B0604020202020204" pitchFamily="34" charset="0"/>
              <a:buChar char="•"/>
            </a:pPr>
            <a:r>
              <a:rPr lang="ru-RU" sz="2600" dirty="0">
                <a:latin typeface="Times New Roman" panose="02020603050405020304" pitchFamily="18" charset="0"/>
                <a:cs typeface="Times New Roman" panose="02020603050405020304" pitchFamily="18" charset="0"/>
              </a:rPr>
              <a:t>Mai multe ore de practică</a:t>
            </a:r>
          </a:p>
          <a:p>
            <a:pPr>
              <a:spcBef>
                <a:spcPts val="0"/>
              </a:spcBef>
              <a:buFont typeface="Arial" panose="020B0604020202020204" pitchFamily="34" charset="0"/>
              <a:buChar char="•"/>
            </a:pPr>
            <a:r>
              <a:rPr lang="ru-RU" sz="2600" dirty="0">
                <a:latin typeface="Times New Roman" panose="02020603050405020304" pitchFamily="18" charset="0"/>
                <a:cs typeface="Times New Roman" panose="02020603050405020304" pitchFamily="18" charset="0"/>
              </a:rPr>
              <a:t>Implicare activă în stagii/internshipuri</a:t>
            </a:r>
          </a:p>
          <a:p>
            <a:pPr>
              <a:spcBef>
                <a:spcPts val="0"/>
              </a:spcBef>
              <a:buFont typeface="Arial" panose="020B0604020202020204" pitchFamily="34" charset="0"/>
              <a:buChar char="•"/>
            </a:pPr>
            <a:r>
              <a:rPr lang="ru-RU" sz="2600" dirty="0">
                <a:latin typeface="Times New Roman" panose="02020603050405020304" pitchFamily="18" charset="0"/>
                <a:cs typeface="Times New Roman" panose="02020603050405020304" pitchFamily="18" charset="0"/>
              </a:rPr>
              <a:t>Condiții tehnice moderne și resurse pentru practică</a:t>
            </a:r>
          </a:p>
          <a:p>
            <a:pPr>
              <a:spcBef>
                <a:spcPts val="0"/>
              </a:spcBef>
              <a:buFont typeface="Arial" panose="020B0604020202020204" pitchFamily="34" charset="0"/>
              <a:buChar char="•"/>
            </a:pPr>
            <a:r>
              <a:rPr lang="ru-RU" sz="2600" dirty="0">
                <a:latin typeface="Times New Roman" panose="02020603050405020304" pitchFamily="18" charset="0"/>
                <a:cs typeface="Times New Roman" panose="02020603050405020304" pitchFamily="18" charset="0"/>
              </a:rPr>
              <a:t>Proiecte aplicative, simulări de situații reale</a:t>
            </a:r>
          </a:p>
          <a:p>
            <a:pPr>
              <a:spcBef>
                <a:spcPts val="0"/>
              </a:spcBef>
              <a:buFont typeface="Arial" panose="020B0604020202020204" pitchFamily="34" charset="0"/>
              <a:buChar char="•"/>
            </a:pPr>
            <a:r>
              <a:rPr lang="ru-RU" sz="2600" dirty="0">
                <a:latin typeface="Times New Roman" panose="02020603050405020304" pitchFamily="18" charset="0"/>
                <a:cs typeface="Times New Roman" panose="02020603050405020304" pitchFamily="18" charset="0"/>
              </a:rPr>
              <a:t>Practică în elaborarea actelor</a:t>
            </a:r>
          </a:p>
          <a:p>
            <a:pPr>
              <a:spcBef>
                <a:spcPts val="0"/>
              </a:spcBef>
            </a:pPr>
            <a:r>
              <a:rPr lang="ru-RU" sz="2600" dirty="0">
                <a:latin typeface="Times New Roman" panose="02020603050405020304" pitchFamily="18" charset="0"/>
                <a:cs typeface="Times New Roman" panose="02020603050405020304" pitchFamily="18" charset="0"/>
              </a:rPr>
              <a:t>🟩 Angajatorii subliniază constant nevoia de consolidare a competențelor practice. Studenții ar trebui să iasă din facultate nu doar cu cunoștințe teoretice, ci și cu experiență directă în contexte profesionale reale</a:t>
            </a:r>
            <a:r>
              <a:rPr lang="en-US" sz="2600" dirty="0"/>
              <a:t>.</a:t>
            </a:r>
          </a:p>
        </p:txBody>
      </p:sp>
      <p:sp>
        <p:nvSpPr>
          <p:cNvPr id="9" name="Content Placeholder 8">
            <a:extLst>
              <a:ext uri="{FF2B5EF4-FFF2-40B4-BE49-F238E27FC236}">
                <a16:creationId xmlns:a16="http://schemas.microsoft.com/office/drawing/2014/main" id="{F7D469C2-B6A9-4C20-9846-ACE3BB6C9101}"/>
              </a:ext>
            </a:extLst>
          </p:cNvPr>
          <p:cNvSpPr>
            <a:spLocks noGrp="1"/>
          </p:cNvSpPr>
          <p:nvPr>
            <p:ph sz="half" idx="2"/>
          </p:nvPr>
        </p:nvSpPr>
        <p:spPr>
          <a:xfrm>
            <a:off x="6217919" y="1219200"/>
            <a:ext cx="5798589" cy="5006108"/>
          </a:xfrm>
        </p:spPr>
        <p:txBody>
          <a:bodyPr/>
          <a:lstStyle/>
          <a:p>
            <a:pPr>
              <a:spcBef>
                <a:spcPts val="0"/>
              </a:spcBef>
            </a:pPr>
            <a:r>
              <a:rPr lang="ru-RU" sz="2800" b="1" dirty="0">
                <a:latin typeface="Times New Roman" panose="02020603050405020304" pitchFamily="18" charset="0"/>
                <a:cs typeface="Times New Roman" panose="02020603050405020304" pitchFamily="18" charset="0"/>
              </a:rPr>
              <a:t>2. Inițiativă și autonomie personală</a:t>
            </a:r>
          </a:p>
          <a:p>
            <a:pPr>
              <a:spcBef>
                <a:spcPts val="0"/>
              </a:spcBef>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Dezvoltarea capacității de inițiativă</a:t>
            </a:r>
          </a:p>
          <a:p>
            <a:pPr>
              <a:spcBef>
                <a:spcPts val="0"/>
              </a:spcBef>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Spirit de autoperfecționare</a:t>
            </a:r>
          </a:p>
          <a:p>
            <a:pPr>
              <a:spcBef>
                <a:spcPts val="0"/>
              </a:spcBef>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Implicare și responsabilitate</a:t>
            </a:r>
          </a:p>
          <a:p>
            <a:pPr>
              <a:spcBef>
                <a:spcPts val="0"/>
              </a:spcBef>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Perseverență</a:t>
            </a:r>
          </a:p>
          <a:p>
            <a:pPr>
              <a:spcBef>
                <a:spcPts val="0"/>
              </a:spcBef>
            </a:pPr>
            <a:r>
              <a:rPr lang="ru-RU" sz="2800" dirty="0">
                <a:latin typeface="Times New Roman" panose="02020603050405020304" pitchFamily="18" charset="0"/>
                <a:cs typeface="Times New Roman" panose="02020603050405020304" pitchFamily="18" charset="0"/>
              </a:rPr>
              <a:t>🟩 Se așteaptă ca absolvenții să manifeste proactivitate, autonomie și responsabilitate în raport cu sarcinile și dezvoltarea lor profesională. Aceste calități sunt văzute ca esențiale pentru integrarea rapidă în câmpul muncii.</a:t>
            </a:r>
          </a:p>
        </p:txBody>
      </p:sp>
    </p:spTree>
    <p:extLst>
      <p:ext uri="{BB962C8B-B14F-4D97-AF65-F5344CB8AC3E}">
        <p14:creationId xmlns:p14="http://schemas.microsoft.com/office/powerpoint/2010/main" val="3156542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7782AE-3FC8-47C4-80D1-7559FC55B9EA}"/>
              </a:ext>
            </a:extLst>
          </p:cNvPr>
          <p:cNvSpPr>
            <a:spLocks noGrp="1"/>
          </p:cNvSpPr>
          <p:nvPr>
            <p:ph sz="half" idx="1"/>
          </p:nvPr>
        </p:nvSpPr>
        <p:spPr>
          <a:xfrm>
            <a:off x="110836" y="157018"/>
            <a:ext cx="5924203" cy="5994400"/>
          </a:xfrm>
        </p:spPr>
        <p:txBody>
          <a:bodyPr/>
          <a:lstStyle/>
          <a:p>
            <a:pPr>
              <a:spcBef>
                <a:spcPts val="0"/>
              </a:spcBef>
            </a:pPr>
            <a:r>
              <a:rPr lang="ru-RU" sz="2500" b="1" dirty="0">
                <a:latin typeface="Times New Roman" panose="02020603050405020304" pitchFamily="18" charset="0"/>
                <a:cs typeface="Times New Roman" panose="02020603050405020304" pitchFamily="18" charset="0"/>
              </a:rPr>
              <a:t>3. Competențe sociale și de comunicare</a:t>
            </a:r>
          </a:p>
          <a:p>
            <a:pPr>
              <a:spcBef>
                <a:spcPts val="0"/>
              </a:spcBef>
              <a:buFont typeface="Arial" panose="020B0604020202020204" pitchFamily="34" charset="0"/>
              <a:buChar char="•"/>
            </a:pPr>
            <a:r>
              <a:rPr lang="ru-RU" sz="2500" dirty="0">
                <a:latin typeface="Times New Roman" panose="02020603050405020304" pitchFamily="18" charset="0"/>
                <a:cs typeface="Times New Roman" panose="02020603050405020304" pitchFamily="18" charset="0"/>
              </a:rPr>
              <a:t>Dezvoltarea competențelor sociale</a:t>
            </a:r>
          </a:p>
          <a:p>
            <a:pPr>
              <a:spcBef>
                <a:spcPts val="0"/>
              </a:spcBef>
              <a:buFont typeface="Arial" panose="020B0604020202020204" pitchFamily="34" charset="0"/>
              <a:buChar char="•"/>
            </a:pPr>
            <a:r>
              <a:rPr lang="ru-RU" sz="2500" dirty="0">
                <a:latin typeface="Times New Roman" panose="02020603050405020304" pitchFamily="18" charset="0"/>
                <a:cs typeface="Times New Roman" panose="02020603050405020304" pitchFamily="18" charset="0"/>
              </a:rPr>
              <a:t>Colaborare în proiecte comune</a:t>
            </a:r>
          </a:p>
          <a:p>
            <a:pPr>
              <a:spcBef>
                <a:spcPts val="0"/>
              </a:spcBef>
              <a:buFont typeface="Arial" panose="020B0604020202020204" pitchFamily="34" charset="0"/>
              <a:buChar char="•"/>
            </a:pPr>
            <a:r>
              <a:rPr lang="ru-RU" sz="2500" dirty="0">
                <a:latin typeface="Times New Roman" panose="02020603050405020304" pitchFamily="18" charset="0"/>
                <a:cs typeface="Times New Roman" panose="02020603050405020304" pitchFamily="18" charset="0"/>
              </a:rPr>
              <a:t>Activități curriculare cu impact formativ</a:t>
            </a:r>
          </a:p>
          <a:p>
            <a:pPr>
              <a:spcBef>
                <a:spcPts val="0"/>
              </a:spcBef>
            </a:pPr>
            <a:r>
              <a:rPr lang="ru-RU" sz="2500" dirty="0">
                <a:latin typeface="Times New Roman" panose="02020603050405020304" pitchFamily="18" charset="0"/>
                <a:cs typeface="Times New Roman" panose="02020603050405020304" pitchFamily="18" charset="0"/>
              </a:rPr>
              <a:t>🟨 Angajatorii remarcă importanța abilităților interpersonale, cum ar fi comunicarea, cooperarea și integrarea în echipe multidisciplinare.</a:t>
            </a:r>
          </a:p>
          <a:p>
            <a:pPr>
              <a:spcBef>
                <a:spcPts val="0"/>
              </a:spcBef>
            </a:pPr>
            <a:r>
              <a:rPr lang="ru-RU" sz="2500" b="1" dirty="0">
                <a:latin typeface="Times New Roman" panose="02020603050405020304" pitchFamily="18" charset="0"/>
                <a:cs typeface="Times New Roman" panose="02020603050405020304" pitchFamily="18" charset="0"/>
              </a:rPr>
              <a:t>4. Competențe digitale și tehnice</a:t>
            </a:r>
          </a:p>
          <a:p>
            <a:pPr>
              <a:spcBef>
                <a:spcPts val="0"/>
              </a:spcBef>
              <a:buFont typeface="Arial" panose="020B0604020202020204" pitchFamily="34" charset="0"/>
              <a:buChar char="•"/>
            </a:pPr>
            <a:r>
              <a:rPr lang="ru-RU" sz="2500" dirty="0">
                <a:latin typeface="Times New Roman" panose="02020603050405020304" pitchFamily="18" charset="0"/>
                <a:cs typeface="Times New Roman" panose="02020603050405020304" pitchFamily="18" charset="0"/>
              </a:rPr>
              <a:t>Cunoașterea softurilor de proiectare</a:t>
            </a:r>
          </a:p>
          <a:p>
            <a:pPr>
              <a:spcBef>
                <a:spcPts val="0"/>
              </a:spcBef>
              <a:buFont typeface="Arial" panose="020B0604020202020204" pitchFamily="34" charset="0"/>
              <a:buChar char="•"/>
            </a:pPr>
            <a:r>
              <a:rPr lang="ru-RU" sz="2500" dirty="0">
                <a:latin typeface="Times New Roman" panose="02020603050405020304" pitchFamily="18" charset="0"/>
                <a:cs typeface="Times New Roman" panose="02020603050405020304" pitchFamily="18" charset="0"/>
              </a:rPr>
              <a:t>Dezvoltarea competențelor digitale</a:t>
            </a:r>
          </a:p>
          <a:p>
            <a:pPr>
              <a:spcBef>
                <a:spcPts val="0"/>
              </a:spcBef>
              <a:buFont typeface="Arial" panose="020B0604020202020204" pitchFamily="34" charset="0"/>
              <a:buChar char="•"/>
            </a:pPr>
            <a:r>
              <a:rPr lang="ru-RU" sz="2500" dirty="0">
                <a:latin typeface="Times New Roman" panose="02020603050405020304" pitchFamily="18" charset="0"/>
                <a:cs typeface="Times New Roman" panose="02020603050405020304" pitchFamily="18" charset="0"/>
              </a:rPr>
              <a:t>Acces la dotări tehnice moderne</a:t>
            </a:r>
          </a:p>
          <a:p>
            <a:pPr>
              <a:spcBef>
                <a:spcPts val="0"/>
              </a:spcBef>
            </a:pPr>
            <a:r>
              <a:rPr lang="ru-RU" sz="2500" dirty="0">
                <a:latin typeface="Times New Roman" panose="02020603050405020304" pitchFamily="18" charset="0"/>
                <a:cs typeface="Times New Roman" panose="02020603050405020304" pitchFamily="18" charset="0"/>
              </a:rPr>
              <a:t>🟥 Se evidențiază nevoia ca studenții să fie familiarizați cu instrumentele digitale specifice domeniului, inclusiv software-uri de specialitate sau aplicații de lucru colaborativ.</a:t>
            </a:r>
          </a:p>
        </p:txBody>
      </p:sp>
      <p:sp>
        <p:nvSpPr>
          <p:cNvPr id="4" name="Content Placeholder 3">
            <a:extLst>
              <a:ext uri="{FF2B5EF4-FFF2-40B4-BE49-F238E27FC236}">
                <a16:creationId xmlns:a16="http://schemas.microsoft.com/office/drawing/2014/main" id="{063C1B8F-82CF-4DA4-A0A1-762D7C38D74C}"/>
              </a:ext>
            </a:extLst>
          </p:cNvPr>
          <p:cNvSpPr>
            <a:spLocks noGrp="1"/>
          </p:cNvSpPr>
          <p:nvPr>
            <p:ph sz="half" idx="2"/>
          </p:nvPr>
        </p:nvSpPr>
        <p:spPr>
          <a:xfrm>
            <a:off x="5828145" y="157018"/>
            <a:ext cx="6114473" cy="5994400"/>
          </a:xfrm>
        </p:spPr>
        <p:txBody>
          <a:bodyPr/>
          <a:lstStyle/>
          <a:p>
            <a:pPr>
              <a:spcBef>
                <a:spcPts val="0"/>
              </a:spcBef>
            </a:pPr>
            <a:r>
              <a:rPr lang="ru-RU" sz="2300" b="1" dirty="0">
                <a:latin typeface="Times New Roman" panose="02020603050405020304" pitchFamily="18" charset="0"/>
                <a:cs typeface="Times New Roman" panose="02020603050405020304" pitchFamily="18" charset="0"/>
              </a:rPr>
              <a:t>5. Curriculum flexibil și interdisciplinar</a:t>
            </a:r>
          </a:p>
          <a:p>
            <a:pPr>
              <a:spcBef>
                <a:spcPts val="0"/>
              </a:spcBef>
              <a:buFont typeface="Arial" panose="020B0604020202020204" pitchFamily="34" charset="0"/>
              <a:buChar char="•"/>
            </a:pPr>
            <a:r>
              <a:rPr lang="ru-RU" sz="2300" dirty="0">
                <a:latin typeface="Times New Roman" panose="02020603050405020304" pitchFamily="18" charset="0"/>
                <a:cs typeface="Times New Roman" panose="02020603050405020304" pitchFamily="18" charset="0"/>
              </a:rPr>
              <a:t>Curriculum interdisciplinar</a:t>
            </a:r>
          </a:p>
          <a:p>
            <a:pPr>
              <a:spcBef>
                <a:spcPts val="0"/>
              </a:spcBef>
              <a:buFont typeface="Arial" panose="020B0604020202020204" pitchFamily="34" charset="0"/>
              <a:buChar char="•"/>
            </a:pPr>
            <a:r>
              <a:rPr lang="ru-RU" sz="2300" dirty="0">
                <a:latin typeface="Times New Roman" panose="02020603050405020304" pitchFamily="18" charset="0"/>
                <a:cs typeface="Times New Roman" panose="02020603050405020304" pitchFamily="18" charset="0"/>
              </a:rPr>
              <a:t>Colaborare cu sectorul privat și programe de mentorat</a:t>
            </a:r>
          </a:p>
          <a:p>
            <a:pPr>
              <a:spcBef>
                <a:spcPts val="0"/>
              </a:spcBef>
              <a:buFont typeface="Arial" panose="020B0604020202020204" pitchFamily="34" charset="0"/>
              <a:buChar char="•"/>
            </a:pPr>
            <a:r>
              <a:rPr lang="ru-RU" sz="2300" dirty="0">
                <a:latin typeface="Times New Roman" panose="02020603050405020304" pitchFamily="18" charset="0"/>
                <a:cs typeface="Times New Roman" panose="02020603050405020304" pitchFamily="18" charset="0"/>
              </a:rPr>
              <a:t>Programe de schimb academic</a:t>
            </a:r>
          </a:p>
          <a:p>
            <a:pPr>
              <a:spcBef>
                <a:spcPts val="0"/>
              </a:spcBef>
            </a:pPr>
            <a:r>
              <a:rPr lang="ru-RU" sz="2300" dirty="0">
                <a:latin typeface="Times New Roman" panose="02020603050405020304" pitchFamily="18" charset="0"/>
                <a:cs typeface="Times New Roman" panose="02020603050405020304" pitchFamily="18" charset="0"/>
              </a:rPr>
              <a:t>🟪 Angajatorii apreciază inițiativele educaționale care oferă deschidere spre mai multe domenii și implicarea în proiecte colaborative, care facilitează adaptabilitatea profesională.</a:t>
            </a:r>
          </a:p>
          <a:p>
            <a:pPr>
              <a:spcBef>
                <a:spcPts val="0"/>
              </a:spcBef>
            </a:pPr>
            <a:r>
              <a:rPr lang="ru-RU" sz="2300" b="1" dirty="0">
                <a:latin typeface="Times New Roman" panose="02020603050405020304" pitchFamily="18" charset="0"/>
                <a:cs typeface="Times New Roman" panose="02020603050405020304" pitchFamily="18" charset="0"/>
              </a:rPr>
              <a:t>📌 Concluzie generală:</a:t>
            </a:r>
          </a:p>
          <a:p>
            <a:pPr>
              <a:spcBef>
                <a:spcPts val="0"/>
              </a:spcBef>
            </a:pPr>
            <a:r>
              <a:rPr lang="ru-RU" sz="2300" dirty="0">
                <a:latin typeface="Times New Roman" panose="02020603050405020304" pitchFamily="18" charset="0"/>
                <a:cs typeface="Times New Roman" panose="02020603050405020304" pitchFamily="18" charset="0"/>
              </a:rPr>
              <a:t>Răspunsurile reflectă o așteptare comună: ca absolvenții să fie bine pregătiți practic, să manifeste inițiativă și implicare, să posede abilități sociale și digitale, dar și să beneficieze de o formare flexibilă și conectată cu piața muncii.</a:t>
            </a:r>
          </a:p>
          <a:p>
            <a:pPr>
              <a:spcBef>
                <a:spcPts val="0"/>
              </a:spcBef>
            </a:pPr>
            <a:r>
              <a:rPr lang="ru-RU" sz="2300" dirty="0">
                <a:latin typeface="Times New Roman" panose="02020603050405020304" pitchFamily="18" charset="0"/>
                <a:cs typeface="Times New Roman" panose="02020603050405020304" pitchFamily="18" charset="0"/>
              </a:rPr>
              <a:t>Aceste concluzii pot ghida optimizarea curriculei, a parteneriatelor instituționale și a structurii stagiilor de practică.</a:t>
            </a:r>
          </a:p>
          <a:p>
            <a:endParaRPr lang="en-US" dirty="0"/>
          </a:p>
        </p:txBody>
      </p:sp>
    </p:spTree>
    <p:extLst>
      <p:ext uri="{BB962C8B-B14F-4D97-AF65-F5344CB8AC3E}">
        <p14:creationId xmlns:p14="http://schemas.microsoft.com/office/powerpoint/2010/main" val="1465953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6">
            <a:extLst>
              <a:ext uri="{FF2B5EF4-FFF2-40B4-BE49-F238E27FC236}">
                <a16:creationId xmlns:a16="http://schemas.microsoft.com/office/drawing/2014/main" id="{36903DB7-EBAF-4B42-BDD7-B4C76C169B38}"/>
              </a:ext>
            </a:extLst>
          </p:cNvPr>
          <p:cNvGraphicFramePr>
            <a:graphicFrameLocks noGrp="1"/>
          </p:cNvGraphicFramePr>
          <p:nvPr>
            <p:ph sz="half" idx="1"/>
            <p:extLst>
              <p:ext uri="{D42A27DB-BD31-4B8C-83A1-F6EECF244321}">
                <p14:modId xmlns:p14="http://schemas.microsoft.com/office/powerpoint/2010/main" val="1415700430"/>
              </p:ext>
            </p:extLst>
          </p:nvPr>
        </p:nvGraphicFramePr>
        <p:xfrm>
          <a:off x="116541" y="215153"/>
          <a:ext cx="5919134" cy="596152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5">
            <a:extLst>
              <a:ext uri="{FF2B5EF4-FFF2-40B4-BE49-F238E27FC236}">
                <a16:creationId xmlns:a16="http://schemas.microsoft.com/office/drawing/2014/main" id="{36903DB7-EBAF-4B42-BDD7-B4C76C169B38}"/>
              </a:ext>
            </a:extLst>
          </p:cNvPr>
          <p:cNvGraphicFramePr>
            <a:graphicFrameLocks noGrp="1"/>
          </p:cNvGraphicFramePr>
          <p:nvPr>
            <p:ph sz="half" idx="2"/>
            <p:extLst>
              <p:ext uri="{D42A27DB-BD31-4B8C-83A1-F6EECF244321}">
                <p14:modId xmlns:p14="http://schemas.microsoft.com/office/powerpoint/2010/main" val="2546638733"/>
              </p:ext>
            </p:extLst>
          </p:nvPr>
        </p:nvGraphicFramePr>
        <p:xfrm>
          <a:off x="6218238" y="215153"/>
          <a:ext cx="5749644" cy="59615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83615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ADBC6-1AB5-42CB-B4E8-2CA53EAF9293}"/>
              </a:ext>
            </a:extLst>
          </p:cNvPr>
          <p:cNvSpPr>
            <a:spLocks noGrp="1"/>
          </p:cNvSpPr>
          <p:nvPr>
            <p:ph type="title"/>
          </p:nvPr>
        </p:nvSpPr>
        <p:spPr>
          <a:xfrm>
            <a:off x="242047" y="161365"/>
            <a:ext cx="11743765" cy="1165411"/>
          </a:xfrm>
        </p:spPr>
        <p:txBody>
          <a:bodyPr>
            <a:noAutofit/>
          </a:bodyPr>
          <a:lstStyle/>
          <a:p>
            <a:r>
              <a:rPr lang="ru-RU" sz="2600" b="1" dirty="0">
                <a:latin typeface="Times New Roman" panose="02020603050405020304" pitchFamily="18" charset="0"/>
                <a:cs typeface="Times New Roman" panose="02020603050405020304" pitchFamily="18" charset="0"/>
              </a:rPr>
              <a:t>Întrebarea: </a:t>
            </a:r>
            <a:r>
              <a:rPr lang="ru-RU" sz="2600" i="1" dirty="0">
                <a:latin typeface="Times New Roman" panose="02020603050405020304" pitchFamily="18" charset="0"/>
                <a:cs typeface="Times New Roman" panose="02020603050405020304" pitchFamily="18" charset="0"/>
              </a:rPr>
              <a:t>Ce recomandări aveți pentru îmbunătățirea programelor de studii ale ULIM?</a:t>
            </a:r>
            <a:br>
              <a:rPr lang="ru-RU" sz="2600" dirty="0">
                <a:latin typeface="Times New Roman" panose="02020603050405020304" pitchFamily="18" charset="0"/>
                <a:cs typeface="Times New Roman" panose="02020603050405020304" pitchFamily="18" charset="0"/>
              </a:rPr>
            </a:br>
            <a:r>
              <a:rPr lang="ru-RU" sz="2600" b="1" dirty="0">
                <a:latin typeface="Times New Roman" panose="02020603050405020304" pitchFamily="18" charset="0"/>
                <a:cs typeface="Times New Roman" panose="02020603050405020304" pitchFamily="18" charset="0"/>
              </a:rPr>
              <a:t>Obiectiv: </a:t>
            </a:r>
            <a:r>
              <a:rPr lang="ru-RU" sz="2600" dirty="0">
                <a:latin typeface="Times New Roman" panose="02020603050405020304" pitchFamily="18" charset="0"/>
                <a:cs typeface="Times New Roman" panose="02020603050405020304" pitchFamily="18" charset="0"/>
              </a:rPr>
              <a:t>Colectarea sugestiilor angajatorilor pentru ajustarea ofertei educaționale în raport cu cerințele pieței muncii.</a:t>
            </a:r>
          </a:p>
        </p:txBody>
      </p:sp>
      <p:sp>
        <p:nvSpPr>
          <p:cNvPr id="5" name="Rectangle 1">
            <a:extLst>
              <a:ext uri="{FF2B5EF4-FFF2-40B4-BE49-F238E27FC236}">
                <a16:creationId xmlns:a16="http://schemas.microsoft.com/office/drawing/2014/main" id="{DF3BECA3-02EF-464B-AB8C-691558E8D073}"/>
              </a:ext>
            </a:extLst>
          </p:cNvPr>
          <p:cNvSpPr>
            <a:spLocks noGrp="1" noChangeArrowheads="1"/>
          </p:cNvSpPr>
          <p:nvPr>
            <p:ph sz="half" idx="1"/>
          </p:nvPr>
        </p:nvSpPr>
        <p:spPr bwMode="auto">
          <a:xfrm>
            <a:off x="116541" y="1403437"/>
            <a:ext cx="5522260" cy="4939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457200" rtl="0" eaLnBrk="0" fontAlgn="base" latinLnBrk="0" hangingPunct="0">
              <a:lnSpc>
                <a:spcPct val="100000"/>
              </a:lnSpc>
              <a:spcBef>
                <a:spcPct val="0"/>
              </a:spcBef>
              <a:spcAft>
                <a:spcPct val="0"/>
              </a:spcAft>
              <a:buClrTx/>
              <a:buSzTx/>
              <a:buFontTx/>
              <a:buNone/>
              <a:tabLst/>
            </a:pPr>
            <a:r>
              <a:rPr kumimoji="0" lang="ru-RU" altLang="en-US" sz="2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1. Adaptarea la piața muncii</a:t>
            </a:r>
          </a:p>
          <a:p>
            <a:pPr marL="0" marR="0" lvl="0" indent="0" algn="l" defTabSz="457200" rtl="0" eaLnBrk="0" fontAlgn="base" latinLnBrk="0" hangingPunct="0">
              <a:lnSpc>
                <a:spcPct val="100000"/>
              </a:lnSpc>
              <a:spcBef>
                <a:spcPct val="0"/>
              </a:spcBef>
              <a:spcAft>
                <a:spcPct val="0"/>
              </a:spcAft>
              <a:buClrTx/>
              <a:buSzTx/>
              <a:buFontTx/>
              <a:buNone/>
              <a:tabLst/>
            </a:pPr>
            <a: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Racordare permanentă la realitățile economice</a:t>
            </a:r>
            <a:b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Consultarea angajatorilor la elaborarea curriculei</a:t>
            </a:r>
            <a:b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Feedback de la studenți și absolvenți</a:t>
            </a:r>
            <a:b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Alinierea la standarde și tendințe actuale</a:t>
            </a:r>
          </a:p>
          <a:p>
            <a:pPr marL="0" marR="0" lvl="0" indent="0" algn="l" defTabSz="457200" rtl="0" eaLnBrk="0" fontAlgn="base" latinLnBrk="0" hangingPunct="0">
              <a:lnSpc>
                <a:spcPct val="100000"/>
              </a:lnSpc>
              <a:spcBef>
                <a:spcPct val="0"/>
              </a:spcBef>
              <a:spcAft>
                <a:spcPct val="0"/>
              </a:spcAft>
              <a:buClrTx/>
              <a:buSzTx/>
              <a:buFontTx/>
              <a:buNone/>
              <a:tabLst/>
            </a:pPr>
            <a:r>
              <a:rPr kumimoji="0" lang="ru-RU" altLang="en-US" sz="21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Racordarea continuă la cerințele pieței muncii</a:t>
            </a:r>
            <a:r>
              <a:rPr kumimoji="0" lang="en-US" altLang="en-US" sz="21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l" defTabSz="457200" rtl="0" eaLnBrk="0" fontAlgn="base" latinLnBrk="0" hangingPunct="0">
              <a:lnSpc>
                <a:spcPct val="100000"/>
              </a:lnSpc>
              <a:spcBef>
                <a:spcPct val="0"/>
              </a:spcBef>
              <a:spcAft>
                <a:spcPct val="0"/>
              </a:spcAft>
              <a:buClrTx/>
              <a:buSzTx/>
              <a:buFontTx/>
              <a:buNone/>
              <a:tabLst/>
            </a:pPr>
            <a:r>
              <a:rPr kumimoji="0" lang="ru-RU" altLang="en-US" sz="2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 Consolidarea componentei practice</a:t>
            </a:r>
          </a:p>
          <a:p>
            <a:pPr marL="0" marR="0" lvl="0" indent="0" algn="l" defTabSz="457200" rtl="0" eaLnBrk="0" fontAlgn="base" latinLnBrk="0" hangingPunct="0">
              <a:lnSpc>
                <a:spcPct val="100000"/>
              </a:lnSpc>
              <a:spcBef>
                <a:spcPct val="0"/>
              </a:spcBef>
              <a:spcAft>
                <a:spcPct val="0"/>
              </a:spcAft>
              <a:buClrTx/>
              <a:buSzTx/>
              <a:buFontTx/>
              <a:buNone/>
              <a:tabLst/>
            </a:pPr>
            <a: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Mai multe stagii și ore aplicative</a:t>
            </a:r>
            <a:b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Practică ghidată de profesioniști</a:t>
            </a:r>
            <a:b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Implicare timpurie în voluntariat și muncă practică</a:t>
            </a:r>
            <a:b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Experiențe concrete în instituții reale</a:t>
            </a:r>
          </a:p>
          <a:p>
            <a:pPr marL="0" marR="0" lvl="0" indent="0" algn="l" defTabSz="457200" rtl="0" eaLnBrk="0" fontAlgn="base" latinLnBrk="0" hangingPunct="0">
              <a:lnSpc>
                <a:spcPct val="100000"/>
              </a:lnSpc>
              <a:spcBef>
                <a:spcPct val="0"/>
              </a:spcBef>
              <a:spcAft>
                <a:spcPct val="0"/>
              </a:spcAft>
              <a:buClrTx/>
              <a:buSzTx/>
              <a:buFontTx/>
              <a:buNone/>
              <a:tabLst/>
            </a:pPr>
            <a:r>
              <a:rPr kumimoji="0" lang="ru-RU" altLang="en-US" sz="21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Mai multă practică, încă din primul an</a:t>
            </a:r>
            <a:r>
              <a:rPr kumimoji="0" lang="en-US" altLang="en-US" sz="21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endPar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Rectangle 3">
            <a:extLst>
              <a:ext uri="{FF2B5EF4-FFF2-40B4-BE49-F238E27FC236}">
                <a16:creationId xmlns:a16="http://schemas.microsoft.com/office/drawing/2014/main" id="{2BDA0201-D6E3-4630-A54F-A9C0C531CF40}"/>
              </a:ext>
            </a:extLst>
          </p:cNvPr>
          <p:cNvSpPr>
            <a:spLocks noChangeArrowheads="1"/>
          </p:cNvSpPr>
          <p:nvPr/>
        </p:nvSpPr>
        <p:spPr bwMode="auto">
          <a:xfrm>
            <a:off x="5638801" y="1726602"/>
            <a:ext cx="6096000" cy="42934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457200" rtl="0" eaLnBrk="0" fontAlgn="base" latinLnBrk="0" hangingPunct="0">
              <a:lnSpc>
                <a:spcPct val="100000"/>
              </a:lnSpc>
              <a:spcBef>
                <a:spcPct val="0"/>
              </a:spcBef>
              <a:spcAft>
                <a:spcPct val="0"/>
              </a:spcAft>
              <a:buClrTx/>
              <a:buSzTx/>
              <a:buFontTx/>
              <a:buNone/>
              <a:tabLst/>
            </a:pPr>
            <a:r>
              <a:rPr kumimoji="0" lang="ru-RU" altLang="en-US" sz="2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3. Competențe transversale și personale</a:t>
            </a:r>
          </a:p>
          <a:p>
            <a:pPr marL="0" marR="0" lvl="0" indent="0" algn="l" defTabSz="457200" rtl="0" eaLnBrk="0" fontAlgn="base" latinLnBrk="0" hangingPunct="0">
              <a:lnSpc>
                <a:spcPct val="100000"/>
              </a:lnSpc>
              <a:spcBef>
                <a:spcPct val="0"/>
              </a:spcBef>
              <a:spcAft>
                <a:spcPct val="0"/>
              </a:spcAft>
              <a:buClrTx/>
              <a:buSzTx/>
              <a:buFontTx/>
              <a:buNone/>
              <a:tabLst/>
            </a:pPr>
            <a: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Gândire critică</a:t>
            </a:r>
            <a:b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Inițiativă și autonomie</a:t>
            </a:r>
            <a:b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Lucru în echipă și comunicare</a:t>
            </a:r>
            <a:b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r>
              <a:rPr kumimoji="0" lang="ru-RU"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Comportament în situații de urgență</a:t>
            </a:r>
          </a:p>
          <a:p>
            <a:pPr marL="0" marR="0" lvl="0" indent="0" algn="l" defTabSz="457200" rtl="0" eaLnBrk="0" fontAlgn="base" latinLnBrk="0" hangingPunct="0">
              <a:lnSpc>
                <a:spcPct val="100000"/>
              </a:lnSpc>
              <a:spcBef>
                <a:spcPct val="0"/>
              </a:spcBef>
              <a:spcAft>
                <a:spcPct val="0"/>
              </a:spcAft>
              <a:buClrTx/>
              <a:buSzTx/>
              <a:buFontTx/>
              <a:buNone/>
              <a:tabLst/>
            </a:pPr>
            <a:r>
              <a:rPr kumimoji="0" lang="ru-RU" altLang="en-US" sz="21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Consolidarea abilităților soft, necesare în orice domeniu!</a:t>
            </a:r>
            <a:endParaRPr kumimoji="0" lang="en-US" altLang="en-US" sz="21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r>
              <a:rPr lang="ru-RU" sz="2100" b="1" dirty="0">
                <a:latin typeface="Times New Roman" panose="02020603050405020304" pitchFamily="18" charset="0"/>
                <a:cs typeface="Times New Roman" panose="02020603050405020304" pitchFamily="18" charset="0"/>
              </a:rPr>
              <a:t>4. Modernizare și tehnologizare</a:t>
            </a:r>
          </a:p>
          <a:p>
            <a:r>
              <a:rPr lang="ru-RU" sz="2100" dirty="0">
                <a:latin typeface="Times New Roman" panose="02020603050405020304" pitchFamily="18" charset="0"/>
                <a:cs typeface="Times New Roman" panose="02020603050405020304" pitchFamily="18" charset="0"/>
              </a:rPr>
              <a:t>🔹 Introducerea de cursuri de inteligență artificială</a:t>
            </a:r>
            <a:br>
              <a:rPr lang="ru-RU" sz="2100" dirty="0">
                <a:latin typeface="Times New Roman" panose="02020603050405020304" pitchFamily="18" charset="0"/>
                <a:cs typeface="Times New Roman" panose="02020603050405020304" pitchFamily="18" charset="0"/>
              </a:rPr>
            </a:br>
            <a:r>
              <a:rPr lang="ru-RU" sz="2100" dirty="0">
                <a:latin typeface="Times New Roman" panose="02020603050405020304" pitchFamily="18" charset="0"/>
                <a:cs typeface="Times New Roman" panose="02020603050405020304" pitchFamily="18" charset="0"/>
              </a:rPr>
              <a:t>🔹 Softuri de proiectare, modelare 3D</a:t>
            </a:r>
            <a:br>
              <a:rPr lang="ru-RU" sz="2100" dirty="0">
                <a:latin typeface="Times New Roman" panose="02020603050405020304" pitchFamily="18" charset="0"/>
                <a:cs typeface="Times New Roman" panose="02020603050405020304" pitchFamily="18" charset="0"/>
              </a:rPr>
            </a:br>
            <a:r>
              <a:rPr lang="ru-RU" sz="2100" dirty="0">
                <a:latin typeface="Times New Roman" panose="02020603050405020304" pitchFamily="18" charset="0"/>
                <a:cs typeface="Times New Roman" panose="02020603050405020304" pitchFamily="18" charset="0"/>
              </a:rPr>
              <a:t>🔹 Tehnologii moderne în laboratoare</a:t>
            </a:r>
            <a:br>
              <a:rPr lang="ru-RU" sz="2100" dirty="0">
                <a:latin typeface="Times New Roman" panose="02020603050405020304" pitchFamily="18" charset="0"/>
                <a:cs typeface="Times New Roman" panose="02020603050405020304" pitchFamily="18" charset="0"/>
              </a:rPr>
            </a:br>
            <a:r>
              <a:rPr lang="ru-RU" sz="2100" dirty="0">
                <a:latin typeface="Times New Roman" panose="02020603050405020304" pitchFamily="18" charset="0"/>
                <a:cs typeface="Times New Roman" panose="02020603050405020304" pitchFamily="18" charset="0"/>
              </a:rPr>
              <a:t>🔹 Legătura dintre teorie și practică</a:t>
            </a:r>
          </a:p>
          <a:p>
            <a:pPr marL="0" marR="0" lvl="0" indent="0" algn="l" defTabSz="457200" rtl="0" eaLnBrk="0" fontAlgn="base" latinLnBrk="0" hangingPunct="0">
              <a:lnSpc>
                <a:spcPct val="100000"/>
              </a:lnSpc>
              <a:spcBef>
                <a:spcPct val="0"/>
              </a:spcBef>
              <a:spcAft>
                <a:spcPct val="0"/>
              </a:spcAft>
              <a:buClrTx/>
              <a:buSzTx/>
              <a:buFontTx/>
              <a:buNone/>
              <a:tabLst/>
            </a:pPr>
            <a:r>
              <a:rPr lang="ru-RU" sz="2100" i="1" dirty="0">
                <a:latin typeface="Times New Roman" panose="02020603050405020304" pitchFamily="18" charset="0"/>
                <a:cs typeface="Times New Roman" panose="02020603050405020304" pitchFamily="18" charset="0"/>
              </a:rPr>
              <a:t>Implementarea de noi tehnologii și metode actuale!</a:t>
            </a:r>
            <a:endParaRPr kumimoji="0" lang="ru-RU" altLang="en-US" sz="21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65278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57D8E7-FBF1-4BC0-A0F1-0A3C67B8010F}"/>
              </a:ext>
            </a:extLst>
          </p:cNvPr>
          <p:cNvSpPr>
            <a:spLocks noGrp="1"/>
          </p:cNvSpPr>
          <p:nvPr>
            <p:ph sz="half" idx="1"/>
          </p:nvPr>
        </p:nvSpPr>
        <p:spPr>
          <a:xfrm>
            <a:off x="179294" y="394447"/>
            <a:ext cx="5855745" cy="5871882"/>
          </a:xfrm>
        </p:spPr>
        <p:txBody>
          <a:bodyPr/>
          <a:lstStyle/>
          <a:p>
            <a:pPr>
              <a:spcBef>
                <a:spcPts val="0"/>
              </a:spcBef>
            </a:pPr>
            <a:r>
              <a:rPr lang="ru-RU" sz="2500" b="1" dirty="0">
                <a:latin typeface="Times New Roman" panose="02020603050405020304" pitchFamily="18" charset="0"/>
                <a:cs typeface="Times New Roman" panose="02020603050405020304" pitchFamily="18" charset="0"/>
              </a:rPr>
              <a:t>5. Cooperare internațională și interdisciplinaritate</a:t>
            </a:r>
          </a:p>
          <a:p>
            <a:pPr>
              <a:spcBef>
                <a:spcPts val="0"/>
              </a:spcBef>
            </a:pPr>
            <a:r>
              <a:rPr lang="ru-RU" sz="2500" dirty="0">
                <a:latin typeface="Times New Roman" panose="02020603050405020304" pitchFamily="18" charset="0"/>
                <a:cs typeface="Times New Roman" panose="02020603050405020304" pitchFamily="18" charset="0"/>
              </a:rPr>
              <a:t>🔹 Programe de schimb academic</a:t>
            </a:r>
            <a:br>
              <a:rPr lang="ru-RU" sz="2500" dirty="0">
                <a:latin typeface="Times New Roman" panose="02020603050405020304" pitchFamily="18" charset="0"/>
                <a:cs typeface="Times New Roman" panose="02020603050405020304" pitchFamily="18" charset="0"/>
              </a:rPr>
            </a:br>
            <a:r>
              <a:rPr lang="ru-RU" sz="2500" dirty="0">
                <a:latin typeface="Times New Roman" panose="02020603050405020304" pitchFamily="18" charset="0"/>
                <a:cs typeface="Times New Roman" panose="02020603050405020304" pitchFamily="18" charset="0"/>
              </a:rPr>
              <a:t>🔹 Workshop-uri și conferințe internaționale</a:t>
            </a:r>
            <a:br>
              <a:rPr lang="ru-RU" sz="2500" dirty="0">
                <a:latin typeface="Times New Roman" panose="02020603050405020304" pitchFamily="18" charset="0"/>
                <a:cs typeface="Times New Roman" panose="02020603050405020304" pitchFamily="18" charset="0"/>
              </a:rPr>
            </a:br>
            <a:r>
              <a:rPr lang="ru-RU" sz="2500" dirty="0">
                <a:latin typeface="Times New Roman" panose="02020603050405020304" pitchFamily="18" charset="0"/>
                <a:cs typeface="Times New Roman" panose="02020603050405020304" pitchFamily="18" charset="0"/>
              </a:rPr>
              <a:t>🔹 Parteneriate cu universități din străinătate</a:t>
            </a:r>
            <a:br>
              <a:rPr lang="ru-RU" sz="2500" dirty="0">
                <a:latin typeface="Times New Roman" panose="02020603050405020304" pitchFamily="18" charset="0"/>
                <a:cs typeface="Times New Roman" panose="02020603050405020304" pitchFamily="18" charset="0"/>
              </a:rPr>
            </a:br>
            <a:r>
              <a:rPr lang="ru-RU" sz="2500" dirty="0">
                <a:latin typeface="Times New Roman" panose="02020603050405020304" pitchFamily="18" charset="0"/>
                <a:cs typeface="Times New Roman" panose="02020603050405020304" pitchFamily="18" charset="0"/>
              </a:rPr>
              <a:t>🔹 Combinarea domeniilor de formare</a:t>
            </a:r>
          </a:p>
          <a:p>
            <a:pPr>
              <a:spcBef>
                <a:spcPts val="0"/>
              </a:spcBef>
            </a:pPr>
            <a:r>
              <a:rPr lang="it-IT" sz="2500" i="1" dirty="0">
                <a:latin typeface="Times New Roman" panose="02020603050405020304" pitchFamily="18" charset="0"/>
                <a:cs typeface="Times New Roman" panose="02020603050405020304" pitchFamily="18" charset="0"/>
              </a:rPr>
              <a:t>Deschidere reală spre internaționalizare și colaborare</a:t>
            </a:r>
            <a:r>
              <a:rPr lang="en-US" sz="2500" i="1" dirty="0">
                <a:latin typeface="Times New Roman" panose="02020603050405020304" pitchFamily="18" charset="0"/>
                <a:cs typeface="Times New Roman" panose="02020603050405020304" pitchFamily="18" charset="0"/>
              </a:rPr>
              <a:t>!</a:t>
            </a:r>
          </a:p>
          <a:p>
            <a:pPr>
              <a:spcBef>
                <a:spcPts val="0"/>
              </a:spcBef>
            </a:pPr>
            <a:r>
              <a:rPr lang="ru-RU" sz="2500" b="1" dirty="0">
                <a:latin typeface="Times New Roman" panose="02020603050405020304" pitchFamily="18" charset="0"/>
                <a:cs typeface="Times New Roman" panose="02020603050405020304" pitchFamily="18" charset="0"/>
              </a:rPr>
              <a:t>6. Motivație și implicare</a:t>
            </a:r>
          </a:p>
          <a:p>
            <a:pPr>
              <a:spcBef>
                <a:spcPts val="0"/>
              </a:spcBef>
            </a:pPr>
            <a:r>
              <a:rPr lang="ru-RU" sz="2500" dirty="0">
                <a:latin typeface="Times New Roman" panose="02020603050405020304" pitchFamily="18" charset="0"/>
                <a:cs typeface="Times New Roman" panose="02020603050405020304" pitchFamily="18" charset="0"/>
              </a:rPr>
              <a:t>🔹 Motivarea cadrelor didactice</a:t>
            </a:r>
            <a:br>
              <a:rPr lang="ru-RU" sz="2500" dirty="0">
                <a:latin typeface="Times New Roman" panose="02020603050405020304" pitchFamily="18" charset="0"/>
                <a:cs typeface="Times New Roman" panose="02020603050405020304" pitchFamily="18" charset="0"/>
              </a:rPr>
            </a:br>
            <a:r>
              <a:rPr lang="ru-RU" sz="2500" dirty="0">
                <a:latin typeface="Times New Roman" panose="02020603050405020304" pitchFamily="18" charset="0"/>
                <a:cs typeface="Times New Roman" panose="02020603050405020304" pitchFamily="18" charset="0"/>
              </a:rPr>
              <a:t>🔹 Implicarea activă a studenților</a:t>
            </a:r>
            <a:br>
              <a:rPr lang="ru-RU" sz="2500" dirty="0">
                <a:latin typeface="Times New Roman" panose="02020603050405020304" pitchFamily="18" charset="0"/>
                <a:cs typeface="Times New Roman" panose="02020603050405020304" pitchFamily="18" charset="0"/>
              </a:rPr>
            </a:br>
            <a:r>
              <a:rPr lang="ru-RU" sz="2500" dirty="0">
                <a:latin typeface="Times New Roman" panose="02020603050405020304" pitchFamily="18" charset="0"/>
                <a:cs typeface="Times New Roman" panose="02020603050405020304" pitchFamily="18" charset="0"/>
              </a:rPr>
              <a:t>🔹 Colaborare cu practicieni și angajatori</a:t>
            </a:r>
            <a:br>
              <a:rPr lang="ru-RU" sz="2500" dirty="0">
                <a:latin typeface="Times New Roman" panose="02020603050405020304" pitchFamily="18" charset="0"/>
                <a:cs typeface="Times New Roman" panose="02020603050405020304" pitchFamily="18" charset="0"/>
              </a:rPr>
            </a:br>
            <a:r>
              <a:rPr lang="ru-RU" sz="2500" dirty="0">
                <a:latin typeface="Times New Roman" panose="02020603050405020304" pitchFamily="18" charset="0"/>
                <a:cs typeface="Times New Roman" panose="02020603050405020304" pitchFamily="18" charset="0"/>
              </a:rPr>
              <a:t>🔹 Proiecte de dezvoltare comunitară</a:t>
            </a:r>
          </a:p>
          <a:p>
            <a:pPr>
              <a:spcBef>
                <a:spcPts val="0"/>
              </a:spcBef>
            </a:pPr>
            <a:r>
              <a:rPr lang="ru-RU" sz="2500" i="1" dirty="0">
                <a:latin typeface="Times New Roman" panose="02020603050405020304" pitchFamily="18" charset="0"/>
                <a:cs typeface="Times New Roman" panose="02020603050405020304" pitchFamily="18" charset="0"/>
              </a:rPr>
              <a:t>Succes în ceea ce faceți – implicarea contează!</a:t>
            </a:r>
          </a:p>
          <a:p>
            <a:endParaRPr lang="en-US" dirty="0"/>
          </a:p>
        </p:txBody>
      </p:sp>
      <p:sp>
        <p:nvSpPr>
          <p:cNvPr id="4" name="Content Placeholder 3">
            <a:extLst>
              <a:ext uri="{FF2B5EF4-FFF2-40B4-BE49-F238E27FC236}">
                <a16:creationId xmlns:a16="http://schemas.microsoft.com/office/drawing/2014/main" id="{696739BB-021F-4B0F-94F3-B06785C5D801}"/>
              </a:ext>
            </a:extLst>
          </p:cNvPr>
          <p:cNvSpPr>
            <a:spLocks noGrp="1"/>
          </p:cNvSpPr>
          <p:nvPr>
            <p:ph sz="half" idx="2"/>
          </p:nvPr>
        </p:nvSpPr>
        <p:spPr>
          <a:xfrm>
            <a:off x="6400800" y="295834"/>
            <a:ext cx="5611906" cy="5871881"/>
          </a:xfrm>
        </p:spPr>
        <p:txBody>
          <a:bodyPr/>
          <a:lstStyle/>
          <a:p>
            <a:r>
              <a:rPr lang="ru-RU" sz="3200" dirty="0">
                <a:latin typeface="Times New Roman" panose="02020603050405020304" pitchFamily="18" charset="0"/>
                <a:cs typeface="Times New Roman" panose="02020603050405020304" pitchFamily="18" charset="0"/>
              </a:rPr>
              <a:t>📌 Recomandările angajatorilor vizează:</a:t>
            </a:r>
            <a:br>
              <a:rPr lang="ru-RU" sz="3200" dirty="0">
                <a:latin typeface="Times New Roman" panose="02020603050405020304" pitchFamily="18" charset="0"/>
                <a:cs typeface="Times New Roman" panose="02020603050405020304" pitchFamily="18" charset="0"/>
              </a:rPr>
            </a:br>
            <a:r>
              <a:rPr lang="ru-RU" sz="3200" dirty="0">
                <a:latin typeface="Times New Roman" panose="02020603050405020304" pitchFamily="18" charset="0"/>
                <a:cs typeface="Times New Roman" panose="02020603050405020304" pitchFamily="18" charset="0"/>
              </a:rPr>
              <a:t>✔ Adaptabilitate curriculară</a:t>
            </a:r>
            <a:br>
              <a:rPr lang="ru-RU" sz="3200" dirty="0">
                <a:latin typeface="Times New Roman" panose="02020603050405020304" pitchFamily="18" charset="0"/>
                <a:cs typeface="Times New Roman" panose="02020603050405020304" pitchFamily="18" charset="0"/>
              </a:rPr>
            </a:br>
            <a:r>
              <a:rPr lang="ru-RU" sz="3200" dirty="0">
                <a:latin typeface="Times New Roman" panose="02020603050405020304" pitchFamily="18" charset="0"/>
                <a:cs typeface="Times New Roman" panose="02020603050405020304" pitchFamily="18" charset="0"/>
              </a:rPr>
              <a:t>✔ Accent practic și tehnologic</a:t>
            </a:r>
            <a:br>
              <a:rPr lang="ru-RU" sz="3200" dirty="0">
                <a:latin typeface="Times New Roman" panose="02020603050405020304" pitchFamily="18" charset="0"/>
                <a:cs typeface="Times New Roman" panose="02020603050405020304" pitchFamily="18" charset="0"/>
              </a:rPr>
            </a:br>
            <a:r>
              <a:rPr lang="ru-RU" sz="3200" dirty="0">
                <a:latin typeface="Times New Roman" panose="02020603050405020304" pitchFamily="18" charset="0"/>
                <a:cs typeface="Times New Roman" panose="02020603050405020304" pitchFamily="18" charset="0"/>
              </a:rPr>
              <a:t>✔ Abilități transversale</a:t>
            </a:r>
            <a:br>
              <a:rPr lang="ru-RU" sz="3200" dirty="0">
                <a:latin typeface="Times New Roman" panose="02020603050405020304" pitchFamily="18" charset="0"/>
                <a:cs typeface="Times New Roman" panose="02020603050405020304" pitchFamily="18" charset="0"/>
              </a:rPr>
            </a:br>
            <a:r>
              <a:rPr lang="ru-RU" sz="3200" dirty="0">
                <a:latin typeface="Times New Roman" panose="02020603050405020304" pitchFamily="18" charset="0"/>
                <a:cs typeface="Times New Roman" panose="02020603050405020304" pitchFamily="18" charset="0"/>
              </a:rPr>
              <a:t>✔ Deschidere internațională</a:t>
            </a:r>
            <a:br>
              <a:rPr lang="ru-RU" sz="3200" dirty="0">
                <a:latin typeface="Times New Roman" panose="02020603050405020304" pitchFamily="18" charset="0"/>
                <a:cs typeface="Times New Roman" panose="02020603050405020304" pitchFamily="18" charset="0"/>
              </a:rPr>
            </a:br>
            <a:r>
              <a:rPr lang="ru-RU" sz="3200" dirty="0">
                <a:latin typeface="Times New Roman" panose="02020603050405020304" pitchFamily="18" charset="0"/>
                <a:cs typeface="Times New Roman" panose="02020603050405020304" pitchFamily="18" charset="0"/>
              </a:rPr>
              <a:t>✔ Implicare activă a tuturor actorilor educaționali</a:t>
            </a:r>
          </a:p>
          <a:p>
            <a:r>
              <a:rPr lang="ru-RU" sz="3200" dirty="0">
                <a:latin typeface="Times New Roman" panose="02020603050405020304" pitchFamily="18" charset="0"/>
                <a:cs typeface="Times New Roman" panose="02020603050405020304" pitchFamily="18" charset="0"/>
              </a:rPr>
              <a:t>🎯 </a:t>
            </a:r>
            <a:r>
              <a:rPr lang="ru-RU" sz="3200" i="1" dirty="0">
                <a:latin typeface="Times New Roman" panose="02020603050405020304" pitchFamily="18" charset="0"/>
                <a:cs typeface="Times New Roman" panose="02020603050405020304" pitchFamily="18" charset="0"/>
              </a:rPr>
              <a:t>ULIM – pregătirea pentru viitor începe azi.</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3211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3A20ED1-EE5E-49C9-A76E-16DA4679E017}"/>
              </a:ext>
            </a:extLst>
          </p:cNvPr>
          <p:cNvSpPr>
            <a:spLocks noGrp="1"/>
          </p:cNvSpPr>
          <p:nvPr>
            <p:ph type="title"/>
          </p:nvPr>
        </p:nvSpPr>
        <p:spPr>
          <a:xfrm>
            <a:off x="1066800" y="161833"/>
            <a:ext cx="10058400" cy="582238"/>
          </a:xfrm>
        </p:spPr>
        <p:txBody>
          <a:bodyPr>
            <a:normAutofit fontScale="90000"/>
          </a:bodyPr>
          <a:lstStyle/>
          <a:p>
            <a:pPr algn="ctr"/>
            <a:r>
              <a:rPr lang="en-US" sz="4000" b="1" dirty="0" err="1">
                <a:latin typeface="Times New Roman" panose="02020603050405020304" pitchFamily="18" charset="0"/>
                <a:cs typeface="Times New Roman" panose="02020603050405020304" pitchFamily="18" charset="0"/>
              </a:rPr>
              <a:t>Concluzii</a:t>
            </a:r>
            <a:r>
              <a:rPr lang="en-US" sz="4000" b="1" dirty="0">
                <a:latin typeface="Times New Roman" panose="02020603050405020304" pitchFamily="18" charset="0"/>
                <a:cs typeface="Times New Roman" panose="02020603050405020304" pitchFamily="18" charset="0"/>
              </a:rPr>
              <a:t> și </a:t>
            </a:r>
            <a:r>
              <a:rPr lang="en-US" sz="4000" b="1" dirty="0" err="1">
                <a:latin typeface="Times New Roman" panose="02020603050405020304" pitchFamily="18" charset="0"/>
                <a:cs typeface="Times New Roman" panose="02020603050405020304" pitchFamily="18" charset="0"/>
              </a:rPr>
              <a:t>recomandări</a:t>
            </a:r>
            <a:endParaRPr lang="en-US" sz="4000" dirty="0">
              <a:latin typeface="Times New Roman" panose="02020603050405020304" pitchFamily="18" charset="0"/>
              <a:cs typeface="Times New Roman" panose="02020603050405020304" pitchFamily="18" charset="0"/>
            </a:endParaRPr>
          </a:p>
        </p:txBody>
      </p:sp>
      <p:sp>
        <p:nvSpPr>
          <p:cNvPr id="6" name="Content Placeholder 5">
            <a:extLst>
              <a:ext uri="{FF2B5EF4-FFF2-40B4-BE49-F238E27FC236}">
                <a16:creationId xmlns:a16="http://schemas.microsoft.com/office/drawing/2014/main" id="{00A35CD9-D69B-4872-B636-187CBDE70A56}"/>
              </a:ext>
            </a:extLst>
          </p:cNvPr>
          <p:cNvSpPr>
            <a:spLocks noGrp="1"/>
          </p:cNvSpPr>
          <p:nvPr>
            <p:ph idx="1"/>
          </p:nvPr>
        </p:nvSpPr>
        <p:spPr>
          <a:xfrm>
            <a:off x="170328" y="744071"/>
            <a:ext cx="11842377" cy="5522258"/>
          </a:xfrm>
        </p:spPr>
        <p:txBody>
          <a:bodyPr/>
          <a:lstStyle/>
          <a:p>
            <a:r>
              <a:rPr lang="ru-RU" sz="2600" dirty="0">
                <a:latin typeface="Times New Roman" panose="02020603050405020304" pitchFamily="18" charset="0"/>
                <a:cs typeface="Times New Roman" panose="02020603050405020304" pitchFamily="18" charset="0"/>
              </a:rPr>
              <a:t>Analiza răspunsurilor angajatorilor privind satisfacția față de calitatea pregătirii profesionale a absolvenților ULIM evidențiază o apreciere generală pozitivă, însoțită de sugestii concrete pentru adaptarea programelor de studii la realitățile pieței muncii.</a:t>
            </a:r>
            <a:endParaRPr lang="en-US" sz="2600" dirty="0">
              <a:latin typeface="Times New Roman" panose="02020603050405020304" pitchFamily="18" charset="0"/>
              <a:cs typeface="Times New Roman" panose="02020603050405020304" pitchFamily="18" charset="0"/>
            </a:endParaRPr>
          </a:p>
          <a:p>
            <a:pPr>
              <a:spcBef>
                <a:spcPts val="0"/>
              </a:spcBef>
            </a:pPr>
            <a:r>
              <a:rPr lang="ru-RU" sz="2600" b="1" dirty="0">
                <a:latin typeface="Times New Roman" panose="02020603050405020304" pitchFamily="18" charset="0"/>
                <a:cs typeface="Times New Roman" panose="02020603050405020304" pitchFamily="18" charset="0"/>
              </a:rPr>
              <a:t>1. Consolidarea dimensiunii practice</a:t>
            </a:r>
          </a:p>
          <a:p>
            <a:pPr>
              <a:spcBef>
                <a:spcPts val="0"/>
              </a:spcBef>
            </a:pPr>
            <a:r>
              <a:rPr lang="ru-RU" sz="2600" dirty="0">
                <a:latin typeface="Times New Roman" panose="02020603050405020304" pitchFamily="18" charset="0"/>
                <a:cs typeface="Times New Roman" panose="02020603050405020304" pitchFamily="18" charset="0"/>
              </a:rPr>
              <a:t>Angajatorii insistă asupra creșterii ponderii activităților aplicative, a stagiilor de practică și a implicării timpurii a studenților în contexte profesionale reale. Se recomandă colaborarea cu practicieni și organizarea activităților dirijate de aceștia.</a:t>
            </a:r>
          </a:p>
          <a:p>
            <a:pPr>
              <a:spcBef>
                <a:spcPts val="0"/>
              </a:spcBef>
            </a:pPr>
            <a:r>
              <a:rPr lang="ru-RU" sz="2600" b="1" dirty="0">
                <a:latin typeface="Times New Roman" panose="02020603050405020304" pitchFamily="18" charset="0"/>
                <a:cs typeface="Times New Roman" panose="02020603050405020304" pitchFamily="18" charset="0"/>
              </a:rPr>
              <a:t>2. Racordarea continuă la cerințele pieței muncii</a:t>
            </a:r>
          </a:p>
          <a:p>
            <a:pPr>
              <a:spcBef>
                <a:spcPts val="0"/>
              </a:spcBef>
            </a:pPr>
            <a:r>
              <a:rPr lang="ru-RU" sz="2600" dirty="0">
                <a:latin typeface="Times New Roman" panose="02020603050405020304" pitchFamily="18" charset="0"/>
                <a:cs typeface="Times New Roman" panose="02020603050405020304" pitchFamily="18" charset="0"/>
              </a:rPr>
              <a:t>Programele de studii trebuie ajustate constant pe baza feedbackului oferit de angajatori și absolvenți, pentru a reflecta dinamica cererii profesionale și a încuraja flexibilitatea curriculară.</a:t>
            </a:r>
          </a:p>
          <a:p>
            <a:pPr>
              <a:spcBef>
                <a:spcPts val="0"/>
              </a:spcBef>
            </a:pPr>
            <a:r>
              <a:rPr lang="ru-RU" sz="2600" b="1" dirty="0">
                <a:latin typeface="Times New Roman" panose="02020603050405020304" pitchFamily="18" charset="0"/>
                <a:cs typeface="Times New Roman" panose="02020603050405020304" pitchFamily="18" charset="0"/>
              </a:rPr>
              <a:t>3. Dezvoltarea competențelor transversale</a:t>
            </a:r>
          </a:p>
          <a:p>
            <a:pPr>
              <a:spcBef>
                <a:spcPts val="0"/>
              </a:spcBef>
            </a:pPr>
            <a:r>
              <a:rPr lang="ru-RU" sz="2600" dirty="0">
                <a:latin typeface="Times New Roman" panose="02020603050405020304" pitchFamily="18" charset="0"/>
                <a:cs typeface="Times New Roman" panose="02020603050405020304" pitchFamily="18" charset="0"/>
              </a:rPr>
              <a:t>Se recomandă includerea și consolidarea abilităților de comunicare, gândire critică, inițiativă și lucru în echipă, considerate esențiale pentru integrarea eficientă pe piața muncii.</a:t>
            </a:r>
          </a:p>
          <a:p>
            <a:pPr marL="0" indent="0">
              <a:buNone/>
            </a:pPr>
            <a:endParaRPr lang="ru-RU"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95225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Объект 2">
            <a:extLst>
              <a:ext uri="{FF2B5EF4-FFF2-40B4-BE49-F238E27FC236}">
                <a16:creationId xmlns:a16="http://schemas.microsoft.com/office/drawing/2014/main" id="{0254E721-1976-40E0-B79B-C9DA4C6CDE6B}"/>
              </a:ext>
            </a:extLst>
          </p:cNvPr>
          <p:cNvSpPr>
            <a:spLocks noGrp="1" noChangeArrowheads="1"/>
          </p:cNvSpPr>
          <p:nvPr>
            <p:ph idx="1"/>
          </p:nvPr>
        </p:nvSpPr>
        <p:spPr>
          <a:xfrm>
            <a:off x="393700" y="223838"/>
            <a:ext cx="11331575" cy="6265862"/>
          </a:xfrm>
        </p:spPr>
        <p:txBody>
          <a:bodyPr/>
          <a:lstStyle/>
          <a:p>
            <a:pPr marL="0" indent="0" algn="just" eaLnBrk="1" hangingPunct="1">
              <a:buFont typeface="Wingdings 3" panose="05040102010807070707" pitchFamily="18" charset="2"/>
              <a:buNone/>
            </a:pPr>
            <a:r>
              <a:rPr lang="ru-RU" altLang="en-US" sz="2800" dirty="0">
                <a:solidFill>
                  <a:schemeClr val="tx1"/>
                </a:solidFill>
                <a:latin typeface="Times New Roman" panose="02020603050405020304" pitchFamily="18" charset="0"/>
                <a:cs typeface="Times New Roman" panose="02020603050405020304" pitchFamily="18" charset="0"/>
              </a:rPr>
              <a:t>Principalul obiectiv al prezentei cercetări constă în identificarea principalelor criterii utilizate de către companiile angajatoare în procesul de selecție ocupațională a absolvenților de studii superioare ULIM. Astfel pentru a putea identifica criteriile principale care determină decizia de angajare a companiilor, DAC a întreprins o analiză a nevoilor exprimate de către companiile angajatoare cu privire la pregătirea forței de muncă cu studii superioare</a:t>
            </a:r>
            <a:r>
              <a:rPr lang="en-US" altLang="en-US" sz="2800" dirty="0">
                <a:solidFill>
                  <a:schemeClr val="tx1"/>
                </a:solidFill>
                <a:latin typeface="Times New Roman" panose="02020603050405020304" pitchFamily="18" charset="0"/>
                <a:cs typeface="Times New Roman" panose="02020603050405020304" pitchFamily="18" charset="0"/>
              </a:rPr>
              <a:t>. </a:t>
            </a:r>
          </a:p>
          <a:p>
            <a:pPr marL="0" indent="0" algn="just" eaLnBrk="1" hangingPunct="1">
              <a:buFont typeface="Wingdings 3" panose="05040102010807070707" pitchFamily="18" charset="2"/>
              <a:buNone/>
            </a:pPr>
            <a:r>
              <a:rPr lang="en-US" altLang="en-US" sz="2800" b="1" dirty="0" err="1">
                <a:solidFill>
                  <a:schemeClr val="tx1"/>
                </a:solidFill>
                <a:latin typeface="Times New Roman" panose="02020603050405020304" pitchFamily="18" charset="0"/>
                <a:cs typeface="Times New Roman" panose="02020603050405020304" pitchFamily="18" charset="0"/>
              </a:rPr>
              <a:t>Obiectivele</a:t>
            </a:r>
            <a:r>
              <a:rPr lang="en-US" altLang="en-US" sz="2800" b="1" dirty="0">
                <a:solidFill>
                  <a:schemeClr val="tx1"/>
                </a:solidFill>
                <a:latin typeface="Times New Roman" panose="02020603050405020304" pitchFamily="18" charset="0"/>
                <a:cs typeface="Times New Roman" panose="02020603050405020304" pitchFamily="18" charset="0"/>
              </a:rPr>
              <a:t> specific </a:t>
            </a:r>
            <a:r>
              <a:rPr lang="en-US" altLang="en-US" sz="2800" b="1" dirty="0" err="1">
                <a:solidFill>
                  <a:schemeClr val="tx1"/>
                </a:solidFill>
                <a:latin typeface="Times New Roman" panose="02020603050405020304" pitchFamily="18" charset="0"/>
                <a:cs typeface="Times New Roman" panose="02020603050405020304" pitchFamily="18" charset="0"/>
              </a:rPr>
              <a:t>urm</a:t>
            </a:r>
            <a:r>
              <a:rPr lang="ro-RO" altLang="en-US" sz="2800" b="1" dirty="0">
                <a:solidFill>
                  <a:schemeClr val="tx1"/>
                </a:solidFill>
                <a:latin typeface="Times New Roman" panose="02020603050405020304" pitchFamily="18" charset="0"/>
                <a:cs typeface="Times New Roman" panose="02020603050405020304" pitchFamily="18" charset="0"/>
              </a:rPr>
              <a:t>ă</a:t>
            </a:r>
            <a:r>
              <a:rPr lang="en-US" altLang="en-US" sz="2800" b="1" dirty="0">
                <a:solidFill>
                  <a:schemeClr val="tx1"/>
                </a:solidFill>
                <a:latin typeface="Times New Roman" panose="02020603050405020304" pitchFamily="18" charset="0"/>
                <a:cs typeface="Times New Roman" panose="02020603050405020304" pitchFamily="18" charset="0"/>
              </a:rPr>
              <a:t>rite au fost </a:t>
            </a:r>
            <a:r>
              <a:rPr lang="en-US" altLang="en-US" sz="2800" b="1" dirty="0" err="1">
                <a:solidFill>
                  <a:schemeClr val="tx1"/>
                </a:solidFill>
                <a:latin typeface="Times New Roman" panose="02020603050405020304" pitchFamily="18" charset="0"/>
                <a:cs typeface="Times New Roman" panose="02020603050405020304" pitchFamily="18" charset="0"/>
              </a:rPr>
              <a:t>urm</a:t>
            </a:r>
            <a:r>
              <a:rPr lang="ro-RO" altLang="en-US" sz="2800" b="1" dirty="0">
                <a:solidFill>
                  <a:schemeClr val="tx1"/>
                </a:solidFill>
                <a:latin typeface="Times New Roman" panose="02020603050405020304" pitchFamily="18" charset="0"/>
                <a:cs typeface="Times New Roman" panose="02020603050405020304" pitchFamily="18" charset="0"/>
              </a:rPr>
              <a:t>ă</a:t>
            </a:r>
            <a:r>
              <a:rPr lang="en-US" altLang="en-US" sz="2800" b="1" dirty="0" err="1">
                <a:solidFill>
                  <a:schemeClr val="tx1"/>
                </a:solidFill>
                <a:latin typeface="Times New Roman" panose="02020603050405020304" pitchFamily="18" charset="0"/>
                <a:cs typeface="Times New Roman" panose="02020603050405020304" pitchFamily="18" charset="0"/>
              </a:rPr>
              <a:t>toarele</a:t>
            </a:r>
            <a:r>
              <a:rPr lang="en-US" altLang="en-US" sz="2800" b="1" dirty="0">
                <a:solidFill>
                  <a:schemeClr val="tx1"/>
                </a:solidFill>
                <a:latin typeface="Times New Roman" panose="02020603050405020304" pitchFamily="18" charset="0"/>
                <a:cs typeface="Times New Roman" panose="02020603050405020304" pitchFamily="18" charset="0"/>
              </a:rPr>
              <a:t>:</a:t>
            </a:r>
          </a:p>
          <a:p>
            <a:pPr marL="0" indent="0" algn="just" eaLnBrk="1" hangingPunct="1">
              <a:buFont typeface="Wingdings 3" panose="05040102010807070707" pitchFamily="18" charset="2"/>
              <a:buNone/>
            </a:pPr>
            <a:r>
              <a:rPr lang="en-US" altLang="en-US" sz="2800" dirty="0">
                <a:solidFill>
                  <a:schemeClr val="tx1"/>
                </a:solidFill>
                <a:latin typeface="Times New Roman" panose="02020603050405020304" pitchFamily="18" charset="0"/>
                <a:cs typeface="Times New Roman" panose="02020603050405020304" pitchFamily="18" charset="0"/>
              </a:rPr>
              <a:t>1. </a:t>
            </a:r>
            <a:r>
              <a:rPr lang="ru-RU" altLang="en-US" sz="2800" dirty="0">
                <a:solidFill>
                  <a:schemeClr val="tx1"/>
                </a:solidFill>
                <a:latin typeface="Times New Roman" panose="02020603050405020304" pitchFamily="18" charset="0"/>
                <a:cs typeface="Times New Roman" panose="02020603050405020304" pitchFamily="18" charset="0"/>
              </a:rPr>
              <a:t>Identificarea nevoilor angajatorilor;</a:t>
            </a:r>
          </a:p>
          <a:p>
            <a:pPr marL="0" indent="0" algn="just" eaLnBrk="1" hangingPunct="1">
              <a:buFont typeface="Wingdings 3" panose="05040102010807070707" pitchFamily="18" charset="2"/>
              <a:buNone/>
            </a:pPr>
            <a:r>
              <a:rPr lang="ru-RU" altLang="en-US" sz="2800" dirty="0">
                <a:solidFill>
                  <a:schemeClr val="tx1"/>
                </a:solidFill>
                <a:latin typeface="Times New Roman" panose="02020603050405020304" pitchFamily="18" charset="0"/>
                <a:cs typeface="Times New Roman" panose="02020603050405020304" pitchFamily="18" charset="0"/>
              </a:rPr>
              <a:t>2. Identificarea factorilor care influențează nevoia de forță de muncă a companiilor angajatoare</a:t>
            </a:r>
          </a:p>
          <a:p>
            <a:pPr marL="0" indent="0" algn="just" eaLnBrk="1" hangingPunct="1">
              <a:buFont typeface="Wingdings 3" panose="05040102010807070707" pitchFamily="18" charset="2"/>
              <a:buNone/>
            </a:pPr>
            <a:r>
              <a:rPr lang="ru-RU" altLang="en-US" sz="2800" dirty="0">
                <a:solidFill>
                  <a:schemeClr val="tx1"/>
                </a:solidFill>
                <a:latin typeface="Times New Roman" panose="02020603050405020304" pitchFamily="18" charset="0"/>
                <a:cs typeface="Times New Roman" panose="02020603050405020304" pitchFamily="18" charset="0"/>
              </a:rPr>
              <a:t>3.Identificarea diferenţelor existente în semnificația ideii de calitate a rezultatelor sistemului universitar pentru patru dintre categoriile de clienți: studenţi, absolvenți, cadre didactice şi companii angajatoare</a:t>
            </a:r>
            <a:r>
              <a:rPr lang="en-US" altLang="en-US" sz="2800" dirty="0">
                <a:solidFill>
                  <a:schemeClr val="tx1"/>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E3ABDD-613B-4D56-9214-925A239645DA}"/>
              </a:ext>
            </a:extLst>
          </p:cNvPr>
          <p:cNvSpPr>
            <a:spLocks noGrp="1"/>
          </p:cNvSpPr>
          <p:nvPr>
            <p:ph idx="1"/>
          </p:nvPr>
        </p:nvSpPr>
        <p:spPr>
          <a:xfrm>
            <a:off x="152400" y="143435"/>
            <a:ext cx="11914094" cy="6149789"/>
          </a:xfrm>
        </p:spPr>
        <p:txBody>
          <a:bodyPr/>
          <a:lstStyle/>
          <a:p>
            <a:pPr>
              <a:spcBef>
                <a:spcPts val="0"/>
              </a:spcBef>
            </a:pPr>
            <a:r>
              <a:rPr lang="ru-RU" sz="2500" b="1" dirty="0">
                <a:latin typeface="Times New Roman" panose="02020603050405020304" pitchFamily="18" charset="0"/>
                <a:cs typeface="Times New Roman" panose="02020603050405020304" pitchFamily="18" charset="0"/>
              </a:rPr>
              <a:t>4. Integrarea noilor tehnologii</a:t>
            </a:r>
          </a:p>
          <a:p>
            <a:pPr>
              <a:spcBef>
                <a:spcPts val="0"/>
              </a:spcBef>
            </a:pPr>
            <a:r>
              <a:rPr lang="ru-RU" sz="2500" dirty="0">
                <a:latin typeface="Times New Roman" panose="02020603050405020304" pitchFamily="18" charset="0"/>
                <a:cs typeface="Times New Roman" panose="02020603050405020304" pitchFamily="18" charset="0"/>
              </a:rPr>
              <a:t>Angajatorii subliniază necesitatea actualizării curriculei prin integrarea competențelor digitale (AI, software-uri de proiectare, modelare 3D), astfel încât absolvenții să fie pregătiți pentru provocările societății digitale.</a:t>
            </a:r>
          </a:p>
          <a:p>
            <a:pPr>
              <a:spcBef>
                <a:spcPts val="0"/>
              </a:spcBef>
            </a:pPr>
            <a:r>
              <a:rPr lang="ru-RU" sz="2500" b="1" dirty="0">
                <a:latin typeface="Times New Roman" panose="02020603050405020304" pitchFamily="18" charset="0"/>
                <a:cs typeface="Times New Roman" panose="02020603050405020304" pitchFamily="18" charset="0"/>
              </a:rPr>
              <a:t>5. Cooperare activă cu sectorul real</a:t>
            </a:r>
          </a:p>
          <a:p>
            <a:pPr>
              <a:spcBef>
                <a:spcPts val="0"/>
              </a:spcBef>
            </a:pPr>
            <a:r>
              <a:rPr lang="ru-RU" sz="2500" dirty="0">
                <a:latin typeface="Times New Roman" panose="02020603050405020304" pitchFamily="18" charset="0"/>
                <a:cs typeface="Times New Roman" panose="02020603050405020304" pitchFamily="18" charset="0"/>
              </a:rPr>
              <a:t>Este esențială implicarea angajatorilor în evaluarea și revizuirea programelor de studii, în organizarea stagiilor, atelierelor și proiectelor comune de cercetare/aplicație.</a:t>
            </a:r>
          </a:p>
          <a:p>
            <a:pPr>
              <a:spcBef>
                <a:spcPts val="0"/>
              </a:spcBef>
            </a:pPr>
            <a:r>
              <a:rPr lang="ru-RU" sz="2500" b="1" dirty="0">
                <a:latin typeface="Times New Roman" panose="02020603050405020304" pitchFamily="18" charset="0"/>
                <a:cs typeface="Times New Roman" panose="02020603050405020304" pitchFamily="18" charset="0"/>
              </a:rPr>
              <a:t>6. Deschidere internațională și colaborare interinstituțională</a:t>
            </a:r>
          </a:p>
          <a:p>
            <a:pPr>
              <a:spcBef>
                <a:spcPts val="0"/>
              </a:spcBef>
            </a:pPr>
            <a:r>
              <a:rPr lang="ru-RU" sz="2500" dirty="0">
                <a:latin typeface="Times New Roman" panose="02020603050405020304" pitchFamily="18" charset="0"/>
                <a:cs typeface="Times New Roman" panose="02020603050405020304" pitchFamily="18" charset="0"/>
              </a:rPr>
              <a:t>Se susține dezvoltarea de programe comune, schimburi academice și colaborări cu alte universități, pentru diversificarea experienței studenților și modernizarea procesului educațional.</a:t>
            </a:r>
          </a:p>
          <a:p>
            <a:r>
              <a:rPr lang="ru-RU" sz="2500" dirty="0">
                <a:latin typeface="Times New Roman" panose="02020603050405020304" pitchFamily="18" charset="0"/>
                <a:cs typeface="Times New Roman" panose="02020603050405020304" pitchFamily="18" charset="0"/>
              </a:rPr>
              <a:t>📌 </a:t>
            </a:r>
            <a:r>
              <a:rPr lang="ru-RU" sz="2500" b="1" dirty="0">
                <a:latin typeface="Times New Roman" panose="02020603050405020304" pitchFamily="18" charset="0"/>
                <a:cs typeface="Times New Roman" panose="02020603050405020304" pitchFamily="18" charset="0"/>
              </a:rPr>
              <a:t>Recomandare generală</a:t>
            </a:r>
            <a:br>
              <a:rPr lang="ru-RU" sz="2500" dirty="0">
                <a:latin typeface="Times New Roman" panose="02020603050405020304" pitchFamily="18" charset="0"/>
                <a:cs typeface="Times New Roman" panose="02020603050405020304" pitchFamily="18" charset="0"/>
              </a:rPr>
            </a:br>
            <a:r>
              <a:rPr lang="ru-RU" sz="2500" b="1" dirty="0">
                <a:latin typeface="Times New Roman" panose="02020603050405020304" pitchFamily="18" charset="0"/>
                <a:cs typeface="Times New Roman" panose="02020603050405020304" pitchFamily="18" charset="0"/>
              </a:rPr>
              <a:t>Pentru a răspunde așteptărilor exprimate de angajatori, ULIM este încurajată să dezvolte o strategie coerentă de colaborare cu sectorul real, fundamentată pe parteneriate durabile, adaptabilitate curriculară, integrarea progresivă a competențelor digitale și transversale, precum și deschiderea către inovație și internaționalizare.</a:t>
            </a:r>
          </a:p>
        </p:txBody>
      </p:sp>
    </p:spTree>
    <p:extLst>
      <p:ext uri="{BB962C8B-B14F-4D97-AF65-F5344CB8AC3E}">
        <p14:creationId xmlns:p14="http://schemas.microsoft.com/office/powerpoint/2010/main" val="13517268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7E009-9982-4B91-85CC-7A14BECBE2A4}"/>
              </a:ext>
            </a:extLst>
          </p:cNvPr>
          <p:cNvSpPr>
            <a:spLocks noGrp="1"/>
          </p:cNvSpPr>
          <p:nvPr>
            <p:ph type="title"/>
          </p:nvPr>
        </p:nvSpPr>
        <p:spPr>
          <a:xfrm>
            <a:off x="971550" y="115888"/>
            <a:ext cx="10058400" cy="601662"/>
          </a:xfrm>
        </p:spPr>
        <p:txBody>
          <a:bodyPr>
            <a:noAutofit/>
          </a:bodyPr>
          <a:lstStyle/>
          <a:p>
            <a:pPr eaLnBrk="1" fontAlgn="auto" hangingPunct="1">
              <a:spcAft>
                <a:spcPts val="0"/>
              </a:spcAft>
              <a:defRPr/>
            </a:pPr>
            <a:r>
              <a:rPr lang="ru-RU" sz="4000" b="1" dirty="0">
                <a:solidFill>
                  <a:schemeClr val="tx1">
                    <a:lumMod val="75000"/>
                    <a:lumOff val="25000"/>
                  </a:schemeClr>
                </a:solidFill>
                <a:latin typeface="Times New Roman" panose="02020603050405020304" pitchFamily="18" charset="0"/>
                <a:cs typeface="Times New Roman" panose="02020603050405020304" pitchFamily="18" charset="0"/>
              </a:rPr>
              <a:t>Proiect de decizie</a:t>
            </a:r>
          </a:p>
        </p:txBody>
      </p:sp>
      <p:sp>
        <p:nvSpPr>
          <p:cNvPr id="3" name="Content Placeholder 2">
            <a:extLst>
              <a:ext uri="{FF2B5EF4-FFF2-40B4-BE49-F238E27FC236}">
                <a16:creationId xmlns:a16="http://schemas.microsoft.com/office/drawing/2014/main" id="{5425126C-2CAC-4286-BA73-F5A0ED6E6111}"/>
              </a:ext>
            </a:extLst>
          </p:cNvPr>
          <p:cNvSpPr>
            <a:spLocks noGrp="1"/>
          </p:cNvSpPr>
          <p:nvPr>
            <p:ph idx="1"/>
          </p:nvPr>
        </p:nvSpPr>
        <p:spPr>
          <a:xfrm>
            <a:off x="169863" y="717550"/>
            <a:ext cx="11815762" cy="5513388"/>
          </a:xfrm>
        </p:spPr>
        <p:txBody>
          <a:bodyPr rtlCol="0">
            <a:normAutofit fontScale="85000" lnSpcReduction="10000"/>
          </a:bodyPr>
          <a:lstStyle/>
          <a:p>
            <a:pPr>
              <a:lnSpc>
                <a:spcPct val="110000"/>
              </a:lnSpc>
              <a:spcBef>
                <a:spcPts val="0"/>
              </a:spcBef>
              <a:spcAft>
                <a:spcPts val="0"/>
              </a:spcAft>
            </a:pPr>
            <a:r>
              <a:rPr lang="ru-RU" sz="3200" b="1" dirty="0">
                <a:latin typeface="Times New Roman" panose="02020603050405020304" pitchFamily="18" charset="0"/>
                <a:cs typeface="Times New Roman" panose="02020603050405020304" pitchFamily="18" charset="0"/>
              </a:rPr>
              <a:t>Constatând:</a:t>
            </a:r>
            <a:endParaRPr lang="ru-RU" sz="3200" dirty="0">
              <a:latin typeface="Times New Roman" panose="02020603050405020304" pitchFamily="18" charset="0"/>
              <a:cs typeface="Times New Roman" panose="02020603050405020304" pitchFamily="18" charset="0"/>
            </a:endParaRPr>
          </a:p>
          <a:p>
            <a:pPr>
              <a:lnSpc>
                <a:spcPct val="110000"/>
              </a:lnSpc>
              <a:spcBef>
                <a:spcPts val="0"/>
              </a:spcBef>
              <a:spcAft>
                <a:spcPts val="0"/>
              </a:spcAft>
              <a:buFont typeface="Arial" panose="020B0604020202020204" pitchFamily="34" charset="0"/>
              <a:buChar char="•"/>
            </a:pPr>
            <a:r>
              <a:rPr lang="ru-RU" sz="3200" dirty="0">
                <a:latin typeface="Times New Roman" panose="02020603050405020304" pitchFamily="18" charset="0"/>
                <a:cs typeface="Times New Roman" panose="02020603050405020304" pitchFamily="18" charset="0"/>
              </a:rPr>
              <a:t>necesitatea consolidării colaborării eficiente între Universitatea Liberă Internațională din Moldova (ULIM) și sectorul real;</a:t>
            </a:r>
          </a:p>
          <a:p>
            <a:pPr>
              <a:lnSpc>
                <a:spcPct val="110000"/>
              </a:lnSpc>
              <a:spcBef>
                <a:spcPts val="0"/>
              </a:spcBef>
              <a:spcAft>
                <a:spcPts val="0"/>
              </a:spcAft>
              <a:buFont typeface="Arial" panose="020B0604020202020204" pitchFamily="34" charset="0"/>
              <a:buChar char="•"/>
            </a:pPr>
            <a:r>
              <a:rPr lang="ru-RU" sz="3200" dirty="0">
                <a:latin typeface="Times New Roman" panose="02020603050405020304" pitchFamily="18" charset="0"/>
                <a:cs typeface="Times New Roman" panose="02020603050405020304" pitchFamily="18" charset="0"/>
              </a:rPr>
              <a:t>rezultatele pozitive ale chestionarului aplicat angajatorilor, care evidențiază interesul și disponibilitatea acestora pentru parteneriate active cu ULIM;</a:t>
            </a:r>
          </a:p>
          <a:p>
            <a:pPr>
              <a:lnSpc>
                <a:spcPct val="110000"/>
              </a:lnSpc>
              <a:spcBef>
                <a:spcPts val="0"/>
              </a:spcBef>
              <a:spcAft>
                <a:spcPts val="0"/>
              </a:spcAft>
              <a:buFont typeface="Arial" panose="020B0604020202020204" pitchFamily="34" charset="0"/>
              <a:buChar char="•"/>
            </a:pPr>
            <a:r>
              <a:rPr lang="ru-RU" sz="3200" dirty="0">
                <a:latin typeface="Times New Roman" panose="02020603050405020304" pitchFamily="18" charset="0"/>
                <a:cs typeface="Times New Roman" panose="02020603050405020304" pitchFamily="18" charset="0"/>
              </a:rPr>
              <a:t>importanța oferirii studenților de experiențe practice relevante, în vederea unei mai bune integrări pe piața muncii;</a:t>
            </a:r>
          </a:p>
          <a:p>
            <a:pPr>
              <a:lnSpc>
                <a:spcPct val="110000"/>
              </a:lnSpc>
              <a:spcBef>
                <a:spcPts val="0"/>
              </a:spcBef>
              <a:spcAft>
                <a:spcPts val="0"/>
              </a:spcAft>
              <a:buFont typeface="Arial" panose="020B0604020202020204" pitchFamily="34" charset="0"/>
              <a:buChar char="•"/>
            </a:pPr>
            <a:r>
              <a:rPr lang="ru-RU" sz="3200" dirty="0">
                <a:latin typeface="Times New Roman" panose="02020603050405020304" pitchFamily="18" charset="0"/>
                <a:cs typeface="Times New Roman" panose="02020603050405020304" pitchFamily="18" charset="0"/>
              </a:rPr>
              <a:t>necesitatea ajustării programelor educaționale și de formare continuă la cerințele actuale ale angajatorilor;</a:t>
            </a:r>
          </a:p>
          <a:p>
            <a:pPr>
              <a:lnSpc>
                <a:spcPct val="110000"/>
              </a:lnSpc>
              <a:spcBef>
                <a:spcPts val="0"/>
              </a:spcBef>
              <a:spcAft>
                <a:spcPts val="0"/>
              </a:spcAft>
            </a:pPr>
            <a:r>
              <a:rPr lang="ru-RU" sz="3200" b="1" dirty="0">
                <a:latin typeface="Times New Roman" panose="02020603050405020304" pitchFamily="18" charset="0"/>
                <a:cs typeface="Times New Roman" panose="02020603050405020304" pitchFamily="18" charset="0"/>
              </a:rPr>
              <a:t>Se decide:</a:t>
            </a:r>
            <a:endParaRPr lang="ru-RU" sz="3200" dirty="0">
              <a:latin typeface="Times New Roman" panose="02020603050405020304" pitchFamily="18" charset="0"/>
              <a:cs typeface="Times New Roman" panose="02020603050405020304" pitchFamily="18" charset="0"/>
            </a:endParaRPr>
          </a:p>
          <a:p>
            <a:pPr>
              <a:lnSpc>
                <a:spcPct val="110000"/>
              </a:lnSpc>
              <a:spcBef>
                <a:spcPts val="0"/>
              </a:spcBef>
              <a:spcAft>
                <a:spcPts val="0"/>
              </a:spcAft>
              <a:buFont typeface="+mj-lt"/>
              <a:buAutoNum type="arabicPeriod"/>
            </a:pPr>
            <a:r>
              <a:rPr lang="ru-RU" sz="3200" dirty="0">
                <a:latin typeface="Times New Roman" panose="02020603050405020304" pitchFamily="18" charset="0"/>
                <a:cs typeface="Times New Roman" panose="02020603050405020304" pitchFamily="18" charset="0"/>
              </a:rPr>
              <a:t>Dezvoltarea parteneriatelor cu sectorul real prin inițierea și consolidarea programelor comune (stagii, proiecte, formare continuă), reflectând activitatea și rezultatele în rapoartele anuale ale structurilor educaționale și de calitate ale ULIM.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64BB72-D0DC-4CCE-ADA9-E1991F43CF5E}"/>
              </a:ext>
            </a:extLst>
          </p:cNvPr>
          <p:cNvSpPr>
            <a:spLocks noGrp="1"/>
          </p:cNvSpPr>
          <p:nvPr>
            <p:ph idx="1"/>
          </p:nvPr>
        </p:nvSpPr>
        <p:spPr>
          <a:xfrm>
            <a:off x="241300" y="223838"/>
            <a:ext cx="11726863" cy="5997575"/>
          </a:xfrm>
        </p:spPr>
        <p:txBody>
          <a:bodyPr rtlCol="0">
            <a:normAutofit/>
          </a:bodyPr>
          <a:lstStyle/>
          <a:p>
            <a:pPr marL="0" marR="0">
              <a:lnSpc>
                <a:spcPct val="107000"/>
              </a:lnSpc>
              <a:spcBef>
                <a:spcPts val="0"/>
              </a:spcBef>
              <a:spcAft>
                <a:spcPts val="0"/>
              </a:spcAft>
            </a:pPr>
            <a:r>
              <a:rPr lang="ro-RO" sz="2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ro-RO" sz="2600" dirty="0">
                <a:effectLst/>
                <a:latin typeface="Times New Roman" panose="02020603050405020304" pitchFamily="18" charset="0"/>
                <a:ea typeface="Times New Roman" panose="02020603050405020304" pitchFamily="18" charset="0"/>
                <a:cs typeface="Times New Roman" panose="02020603050405020304" pitchFamily="18" charset="0"/>
              </a:rPr>
              <a:t>Organizarea anuală a unei întruniri cu reprezentanții angajatorilor, în luna aprilie, pentru analiza colaborărilor existente și identificarea direcțiilor viitoare. În acest scop, se va constitui un grup de coordonare format din reprezentanți ai rectoratului, structurilor de calitate, facultăților, catedrelor și sectorului real.</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ro-RO" sz="2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ro-RO" sz="2600" dirty="0">
                <a:effectLst/>
                <a:latin typeface="Times New Roman" panose="02020603050405020304" pitchFamily="18" charset="0"/>
                <a:ea typeface="Times New Roman" panose="02020603050405020304" pitchFamily="18" charset="0"/>
                <a:cs typeface="Times New Roman" panose="02020603050405020304" pitchFamily="18" charset="0"/>
              </a:rPr>
              <a:t>Discutarea în ședințele facultăților și catedrelor a modalităților concrete de colaborare cu angajatorii, cu includerea în planurile anuale a următoarelor acțiuni:</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ro-RO" sz="2600" dirty="0">
                <a:effectLst/>
                <a:latin typeface="Times New Roman" panose="02020603050405020304" pitchFamily="18" charset="0"/>
                <a:ea typeface="Times New Roman" panose="02020603050405020304" pitchFamily="18" charset="0"/>
                <a:cs typeface="Times New Roman" panose="02020603050405020304" pitchFamily="18" charset="0"/>
              </a:rPr>
              <a:t>identificarea nevoilor și priorităților comune;</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ro-RO" sz="2600" dirty="0">
                <a:effectLst/>
                <a:latin typeface="Times New Roman" panose="02020603050405020304" pitchFamily="18" charset="0"/>
                <a:ea typeface="Times New Roman" panose="02020603050405020304" pitchFamily="18" charset="0"/>
                <a:cs typeface="Times New Roman" panose="02020603050405020304" pitchFamily="18" charset="0"/>
              </a:rPr>
              <a:t>actualizarea programelor de stagii, ateliere, seminare, proiecte aplicative;</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ro-RO" sz="2600" dirty="0">
                <a:effectLst/>
                <a:latin typeface="Times New Roman" panose="02020603050405020304" pitchFamily="18" charset="0"/>
                <a:ea typeface="Times New Roman" panose="02020603050405020304" pitchFamily="18" charset="0"/>
                <a:cs typeface="Times New Roman" panose="02020603050405020304" pitchFamily="18" charset="0"/>
              </a:rPr>
              <a:t>dezvoltarea de programe de formare continuă și cursuri de perfecționare profesională;</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ro-RO" sz="2600" dirty="0">
                <a:effectLst/>
                <a:latin typeface="Times New Roman" panose="02020603050405020304" pitchFamily="18" charset="0"/>
                <a:ea typeface="Times New Roman" panose="02020603050405020304" pitchFamily="18" charset="0"/>
                <a:cs typeface="Times New Roman" panose="02020603050405020304" pitchFamily="18" charset="0"/>
              </a:rPr>
              <a:t>evaluarea periodică a activităților și monitorizarea rezultatelor.</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ro-RO" sz="2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4. </a:t>
            </a:r>
            <a:r>
              <a:rPr lang="ro-RO" sz="2600" dirty="0">
                <a:effectLst/>
                <a:latin typeface="Times New Roman" panose="02020603050405020304" pitchFamily="18" charset="0"/>
                <a:ea typeface="Times New Roman" panose="02020603050405020304" pitchFamily="18" charset="0"/>
                <a:cs typeface="Times New Roman" panose="02020603050405020304" pitchFamily="18" charset="0"/>
              </a:rPr>
              <a:t>Prezentarea în ședința Senatului ULIM din iunie 202</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5</a:t>
            </a:r>
            <a:r>
              <a:rPr lang="ro-RO" sz="2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600" dirty="0">
                <a:effectLst/>
                <a:latin typeface="Times New Roman" panose="02020603050405020304" pitchFamily="18" charset="0"/>
                <a:ea typeface="Times New Roman" panose="02020603050405020304" pitchFamily="18" charset="0"/>
                <a:cs typeface="Times New Roman" panose="02020603050405020304" pitchFamily="18" charset="0"/>
              </a:rPr>
              <a:t>în rapoartele anuale ale facultăților </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analizei</a:t>
            </a:r>
            <a:r>
              <a:rPr lang="ro-RO" sz="2600" dirty="0">
                <a:effectLst/>
                <a:latin typeface="Times New Roman" panose="02020603050405020304" pitchFamily="18" charset="0"/>
                <a:ea typeface="Times New Roman" panose="02020603050405020304" pitchFamily="18" charset="0"/>
                <a:cs typeface="Times New Roman" panose="02020603050405020304" pitchFamily="18" charset="0"/>
              </a:rPr>
              <a:t> privind modernizarea formelor de colaborare cu sectorul real, </a:t>
            </a:r>
            <a:r>
              <a:rPr lang="en-US" sz="2600" dirty="0">
                <a:effectLst/>
                <a:latin typeface="Times New Roman" panose="02020603050405020304" pitchFamily="18" charset="0"/>
                <a:ea typeface="Times New Roman" panose="02020603050405020304" pitchFamily="18" charset="0"/>
                <a:cs typeface="Times New Roman" panose="02020603050405020304" pitchFamily="18" charset="0"/>
              </a:rPr>
              <a:t>și </a:t>
            </a:r>
            <a:r>
              <a:rPr lang="ro-RO" sz="2600" dirty="0">
                <a:effectLst/>
                <a:latin typeface="Times New Roman" panose="02020603050405020304" pitchFamily="18" charset="0"/>
                <a:ea typeface="Times New Roman" panose="02020603050405020304" pitchFamily="18" charset="0"/>
                <a:cs typeface="Times New Roman" panose="02020603050405020304" pitchFamily="18" charset="0"/>
              </a:rPr>
              <a:t>includer</a:t>
            </a:r>
            <a:r>
              <a:rPr lang="en-US" sz="2600" dirty="0" err="1">
                <a:effectLst/>
                <a:latin typeface="Times New Roman" panose="02020603050405020304" pitchFamily="18" charset="0"/>
                <a:ea typeface="Times New Roman" panose="02020603050405020304" pitchFamily="18" charset="0"/>
                <a:cs typeface="Times New Roman" panose="02020603050405020304" pitchFamily="18" charset="0"/>
              </a:rPr>
              <a:t>ea</a:t>
            </a:r>
            <a:r>
              <a:rPr lang="ro-RO" sz="2600" dirty="0">
                <a:effectLst/>
                <a:latin typeface="Times New Roman" panose="02020603050405020304" pitchFamily="18" charset="0"/>
                <a:ea typeface="Times New Roman" panose="02020603050405020304" pitchFamily="18" charset="0"/>
                <a:cs typeface="Times New Roman" panose="02020603050405020304" pitchFamily="18" charset="0"/>
              </a:rPr>
              <a:t> acestora în planificarea anuală a activității structurilor responsabile.</a:t>
            </a:r>
            <a:endParaRPr lang="en-US" sz="26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Объект 2">
            <a:extLst>
              <a:ext uri="{FF2B5EF4-FFF2-40B4-BE49-F238E27FC236}">
                <a16:creationId xmlns:a16="http://schemas.microsoft.com/office/drawing/2014/main" id="{2FD318F5-BE40-4AAF-9C32-91B705B92C89}"/>
              </a:ext>
            </a:extLst>
          </p:cNvPr>
          <p:cNvSpPr>
            <a:spLocks noGrp="1" noChangeArrowheads="1"/>
          </p:cNvSpPr>
          <p:nvPr>
            <p:ph idx="1"/>
          </p:nvPr>
        </p:nvSpPr>
        <p:spPr>
          <a:xfrm>
            <a:off x="161925" y="223838"/>
            <a:ext cx="11734800" cy="5908675"/>
          </a:xfrm>
        </p:spPr>
        <p:txBody>
          <a:bodyPr rtlCol="0">
            <a:normAutofit fontScale="92500" lnSpcReduction="10000"/>
          </a:bodyPr>
          <a:lstStyle/>
          <a:p>
            <a:pPr marL="91440" indent="-91440" eaLnBrk="1" fontAlgn="auto" hangingPunct="1">
              <a:defRPr/>
            </a:pPr>
            <a:r>
              <a:rPr lang="ro-RO" altLang="en-US" sz="3200" dirty="0">
                <a:solidFill>
                  <a:schemeClr val="tx1"/>
                </a:solidFill>
                <a:latin typeface="Times New Roman" panose="02020603050405020304" pitchFamily="18" charset="0"/>
                <a:cs typeface="Times New Roman" panose="02020603050405020304" pitchFamily="18" charset="0"/>
              </a:rPr>
              <a:t>S</a:t>
            </a:r>
            <a:r>
              <a:rPr lang="en-US" altLang="en-US" sz="3200" dirty="0" err="1">
                <a:solidFill>
                  <a:schemeClr val="tx1"/>
                </a:solidFill>
                <a:latin typeface="Times New Roman" panose="02020603050405020304" pitchFamily="18" charset="0"/>
                <a:cs typeface="Times New Roman" panose="02020603050405020304" pitchFamily="18" charset="0"/>
              </a:rPr>
              <a:t>atisfacerea</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deplină</a:t>
            </a:r>
            <a:r>
              <a:rPr lang="en-US" altLang="en-US" sz="3200" dirty="0">
                <a:solidFill>
                  <a:schemeClr val="tx1"/>
                </a:solidFill>
                <a:latin typeface="Times New Roman" panose="02020603050405020304" pitchFamily="18" charset="0"/>
                <a:cs typeface="Times New Roman" panose="02020603050405020304" pitchFamily="18" charset="0"/>
              </a:rPr>
              <a:t> a </a:t>
            </a:r>
            <a:r>
              <a:rPr lang="en-US" altLang="en-US" sz="3200" dirty="0" err="1">
                <a:solidFill>
                  <a:schemeClr val="tx1"/>
                </a:solidFill>
                <a:latin typeface="Times New Roman" panose="02020603050405020304" pitchFamily="18" charset="0"/>
                <a:cs typeface="Times New Roman" panose="02020603050405020304" pitchFamily="18" charset="0"/>
              </a:rPr>
              <a:t>cerinţelor</a:t>
            </a:r>
            <a:r>
              <a:rPr lang="en-US" altLang="en-US" sz="3200" dirty="0">
                <a:solidFill>
                  <a:schemeClr val="tx1"/>
                </a:solidFill>
                <a:latin typeface="Times New Roman" panose="02020603050405020304" pitchFamily="18" charset="0"/>
                <a:cs typeface="Times New Roman" panose="02020603050405020304" pitchFamily="18" charset="0"/>
              </a:rPr>
              <a:t> angajatorilor </a:t>
            </a:r>
            <a:r>
              <a:rPr lang="en-US" altLang="en-US" sz="3200" dirty="0" err="1">
                <a:solidFill>
                  <a:schemeClr val="tx1"/>
                </a:solidFill>
                <a:latin typeface="Times New Roman" panose="02020603050405020304" pitchFamily="18" charset="0"/>
                <a:cs typeface="Times New Roman" panose="02020603050405020304" pitchFamily="18" charset="0"/>
              </a:rPr>
              <a:t>este</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obiectivul</a:t>
            </a:r>
            <a:r>
              <a:rPr lang="en-US" altLang="en-US" sz="3200" dirty="0">
                <a:solidFill>
                  <a:schemeClr val="tx1"/>
                </a:solidFill>
                <a:latin typeface="Times New Roman" panose="02020603050405020304" pitchFamily="18" charset="0"/>
                <a:cs typeface="Times New Roman" panose="02020603050405020304" pitchFamily="18" charset="0"/>
              </a:rPr>
              <a:t> principal </a:t>
            </a:r>
            <a:r>
              <a:rPr lang="en-US" altLang="en-US" sz="3200" dirty="0" err="1">
                <a:solidFill>
                  <a:schemeClr val="tx1"/>
                </a:solidFill>
                <a:latin typeface="Times New Roman" panose="02020603050405020304" pitchFamily="18" charset="0"/>
                <a:cs typeface="Times New Roman" panose="02020603050405020304" pitchFamily="18" charset="0"/>
              </a:rPr>
              <a:t>în</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domeniul</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calităţii</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oricărei</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instituții</a:t>
            </a:r>
            <a:r>
              <a:rPr lang="en-US" altLang="en-US" sz="3200" dirty="0">
                <a:solidFill>
                  <a:schemeClr val="tx1"/>
                </a:solidFill>
                <a:latin typeface="Times New Roman" panose="02020603050405020304" pitchFamily="18" charset="0"/>
                <a:cs typeface="Times New Roman" panose="02020603050405020304" pitchFamily="18" charset="0"/>
              </a:rPr>
              <a:t> de </a:t>
            </a:r>
            <a:r>
              <a:rPr lang="en-US" altLang="en-US" sz="3200" dirty="0" err="1">
                <a:solidFill>
                  <a:schemeClr val="tx1"/>
                </a:solidFill>
                <a:latin typeface="Times New Roman" panose="02020603050405020304" pitchFamily="18" charset="0"/>
                <a:cs typeface="Times New Roman" panose="02020603050405020304" pitchFamily="18" charset="0"/>
              </a:rPr>
              <a:t>învățământ</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învățământ</a:t>
            </a:r>
            <a:r>
              <a:rPr lang="en-US" altLang="en-US" sz="3200" dirty="0">
                <a:solidFill>
                  <a:schemeClr val="tx1"/>
                </a:solidFill>
                <a:latin typeface="Times New Roman" panose="02020603050405020304" pitchFamily="18" charset="0"/>
                <a:cs typeface="Times New Roman" panose="02020603050405020304" pitchFamily="18" charset="0"/>
              </a:rPr>
              <a:t> superior.</a:t>
            </a:r>
            <a:endParaRPr lang="ro-RO" altLang="en-US" sz="3200" dirty="0">
              <a:solidFill>
                <a:schemeClr val="tx1"/>
              </a:solidFill>
              <a:latin typeface="Times New Roman" panose="02020603050405020304" pitchFamily="18" charset="0"/>
              <a:cs typeface="Times New Roman" panose="02020603050405020304" pitchFamily="18" charset="0"/>
            </a:endParaRPr>
          </a:p>
          <a:p>
            <a:pPr marL="91440" indent="-91440" eaLnBrk="1" fontAlgn="auto" hangingPunct="1">
              <a:defRPr/>
            </a:pPr>
            <a:r>
              <a:rPr lang="ro-RO" altLang="en-US" sz="3200" dirty="0">
                <a:solidFill>
                  <a:schemeClr val="tx1"/>
                </a:solidFill>
                <a:latin typeface="Times New Roman" panose="02020603050405020304" pitchFamily="18" charset="0"/>
                <a:cs typeface="Times New Roman" panose="02020603050405020304" pitchFamily="18" charset="0"/>
              </a:rPr>
              <a:t>Astfel </a:t>
            </a:r>
            <a:r>
              <a:rPr lang="en-US" altLang="en-US" sz="3200" dirty="0" err="1">
                <a:solidFill>
                  <a:schemeClr val="tx1"/>
                </a:solidFill>
                <a:latin typeface="Times New Roman" panose="02020603050405020304" pitchFamily="18" charset="0"/>
                <a:cs typeface="Times New Roman" panose="02020603050405020304" pitchFamily="18" charset="0"/>
              </a:rPr>
              <a:t>Departamentul</a:t>
            </a:r>
            <a:r>
              <a:rPr lang="en-US" altLang="en-US" sz="3200" dirty="0">
                <a:solidFill>
                  <a:schemeClr val="tx1"/>
                </a:solidFill>
                <a:latin typeface="Times New Roman" panose="02020603050405020304" pitchFamily="18" charset="0"/>
                <a:cs typeface="Times New Roman" panose="02020603050405020304" pitchFamily="18" charset="0"/>
              </a:rPr>
              <a:t> de </a:t>
            </a:r>
            <a:r>
              <a:rPr lang="en-US" altLang="en-US" sz="3200" dirty="0" err="1">
                <a:solidFill>
                  <a:schemeClr val="tx1"/>
                </a:solidFill>
                <a:latin typeface="Times New Roman" panose="02020603050405020304" pitchFamily="18" charset="0"/>
                <a:cs typeface="Times New Roman" panose="02020603050405020304" pitchFamily="18" charset="0"/>
              </a:rPr>
              <a:t>Asigurare</a:t>
            </a:r>
            <a:r>
              <a:rPr lang="en-US" altLang="en-US" sz="3200" dirty="0">
                <a:solidFill>
                  <a:schemeClr val="tx1"/>
                </a:solidFill>
                <a:latin typeface="Times New Roman" panose="02020603050405020304" pitchFamily="18" charset="0"/>
                <a:cs typeface="Times New Roman" panose="02020603050405020304" pitchFamily="18" charset="0"/>
              </a:rPr>
              <a:t> a </a:t>
            </a:r>
            <a:r>
              <a:rPr lang="en-US" altLang="en-US" sz="3200" dirty="0" err="1">
                <a:solidFill>
                  <a:schemeClr val="tx1"/>
                </a:solidFill>
                <a:latin typeface="Times New Roman" panose="02020603050405020304" pitchFamily="18" charset="0"/>
                <a:cs typeface="Times New Roman" panose="02020603050405020304" pitchFamily="18" charset="0"/>
              </a:rPr>
              <a:t>Calității</a:t>
            </a:r>
            <a:r>
              <a:rPr lang="en-US" altLang="en-US" sz="3200" dirty="0">
                <a:solidFill>
                  <a:schemeClr val="tx1"/>
                </a:solidFill>
                <a:latin typeface="Times New Roman" panose="02020603050405020304" pitchFamily="18" charset="0"/>
                <a:cs typeface="Times New Roman" panose="02020603050405020304" pitchFamily="18" charset="0"/>
              </a:rPr>
              <a:t> ULIM </a:t>
            </a:r>
            <a:r>
              <a:rPr lang="ro-RO" altLang="en-US" sz="3200" dirty="0">
                <a:solidFill>
                  <a:schemeClr val="tx1"/>
                </a:solidFill>
                <a:latin typeface="Times New Roman" panose="02020603050405020304" pitchFamily="18" charset="0"/>
                <a:cs typeface="Times New Roman" panose="02020603050405020304" pitchFamily="18" charset="0"/>
              </a:rPr>
              <a:t>a </a:t>
            </a:r>
            <a:r>
              <a:rPr lang="en-US" altLang="en-US" sz="3200" dirty="0" err="1">
                <a:solidFill>
                  <a:schemeClr val="tx1"/>
                </a:solidFill>
                <a:latin typeface="Times New Roman" panose="02020603050405020304" pitchFamily="18" charset="0"/>
                <a:cs typeface="Times New Roman" panose="02020603050405020304" pitchFamily="18" charset="0"/>
              </a:rPr>
              <a:t>invit</a:t>
            </a:r>
            <a:r>
              <a:rPr lang="ro-RO" altLang="en-US" sz="3200" dirty="0">
                <a:solidFill>
                  <a:schemeClr val="tx1"/>
                </a:solidFill>
                <a:latin typeface="Times New Roman" panose="02020603050405020304" pitchFamily="18" charset="0"/>
                <a:cs typeface="Times New Roman" panose="02020603050405020304" pitchFamily="18" charset="0"/>
              </a:rPr>
              <a:t>at</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să</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particip</a:t>
            </a:r>
            <a:r>
              <a:rPr lang="ro-RO" altLang="en-US" sz="3200" dirty="0">
                <a:solidFill>
                  <a:schemeClr val="tx1"/>
                </a:solidFill>
                <a:latin typeface="Times New Roman" panose="02020603050405020304" pitchFamily="18" charset="0"/>
                <a:cs typeface="Times New Roman" panose="02020603050405020304" pitchFamily="18" charset="0"/>
              </a:rPr>
              <a:t>e</a:t>
            </a:r>
            <a:r>
              <a:rPr lang="en-US" altLang="en-US" sz="3200" dirty="0">
                <a:solidFill>
                  <a:schemeClr val="tx1"/>
                </a:solidFill>
                <a:latin typeface="Times New Roman" panose="02020603050405020304" pitchFamily="18" charset="0"/>
                <a:cs typeface="Times New Roman" panose="02020603050405020304" pitchFamily="18" charset="0"/>
              </a:rPr>
              <a:t> la </a:t>
            </a:r>
            <a:r>
              <a:rPr lang="ro-RO" altLang="en-US" sz="3200" dirty="0">
                <a:solidFill>
                  <a:schemeClr val="tx1"/>
                </a:solidFill>
                <a:latin typeface="Times New Roman" panose="02020603050405020304" pitchFamily="18" charset="0"/>
                <a:cs typeface="Times New Roman" panose="02020603050405020304" pitchFamily="18" charset="0"/>
              </a:rPr>
              <a:t>acest </a:t>
            </a:r>
            <a:r>
              <a:rPr lang="en-US" altLang="en-US" sz="3200" dirty="0" err="1">
                <a:solidFill>
                  <a:schemeClr val="tx1"/>
                </a:solidFill>
                <a:latin typeface="Times New Roman" panose="02020603050405020304" pitchFamily="18" charset="0"/>
                <a:cs typeface="Times New Roman" panose="02020603050405020304" pitchFamily="18" charset="0"/>
              </a:rPr>
              <a:t>sondaj</a:t>
            </a:r>
            <a:r>
              <a:rPr lang="en-US" altLang="en-US" sz="3200" dirty="0">
                <a:solidFill>
                  <a:schemeClr val="tx1"/>
                </a:solidFill>
                <a:latin typeface="Times New Roman" panose="02020603050405020304" pitchFamily="18" charset="0"/>
                <a:cs typeface="Times New Roman" panose="02020603050405020304" pitchFamily="18" charset="0"/>
              </a:rPr>
              <a:t> de </a:t>
            </a:r>
            <a:r>
              <a:rPr lang="en-US" altLang="en-US" sz="3200" dirty="0" err="1">
                <a:solidFill>
                  <a:schemeClr val="tx1"/>
                </a:solidFill>
                <a:latin typeface="Times New Roman" panose="02020603050405020304" pitchFamily="18" charset="0"/>
                <a:cs typeface="Times New Roman" panose="02020603050405020304" pitchFamily="18" charset="0"/>
              </a:rPr>
              <a:t>opiniei</a:t>
            </a:r>
            <a:r>
              <a:rPr lang="en-US" altLang="en-US" sz="3200" dirty="0">
                <a:solidFill>
                  <a:schemeClr val="tx1"/>
                </a:solidFill>
                <a:latin typeface="Times New Roman" panose="02020603050405020304" pitchFamily="18" charset="0"/>
                <a:cs typeface="Times New Roman" panose="02020603050405020304" pitchFamily="18" charset="0"/>
              </a:rPr>
              <a:t>, prin care s</a:t>
            </a:r>
            <a:r>
              <a:rPr lang="ro-RO" altLang="en-US" sz="3200" dirty="0">
                <a:solidFill>
                  <a:schemeClr val="tx1"/>
                </a:solidFill>
                <a:latin typeface="Times New Roman" panose="02020603050405020304" pitchFamily="18" charset="0"/>
                <a:cs typeface="Times New Roman" panose="02020603050405020304" pitchFamily="18" charset="0"/>
              </a:rPr>
              <a:t>-a</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intențion</a:t>
            </a:r>
            <a:r>
              <a:rPr lang="ro-RO" altLang="en-US" sz="3200" dirty="0">
                <a:solidFill>
                  <a:schemeClr val="tx1"/>
                </a:solidFill>
                <a:latin typeface="Times New Roman" panose="02020603050405020304" pitchFamily="18" charset="0"/>
                <a:cs typeface="Times New Roman" panose="02020603050405020304" pitchFamily="18" charset="0"/>
              </a:rPr>
              <a:t>at</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evaluarea</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calității</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pregătirii</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profesionale</a:t>
            </a:r>
            <a:r>
              <a:rPr lang="en-US" altLang="en-US" sz="3200" dirty="0">
                <a:solidFill>
                  <a:schemeClr val="tx1"/>
                </a:solidFill>
                <a:latin typeface="Times New Roman" panose="02020603050405020304" pitchFamily="18" charset="0"/>
                <a:cs typeface="Times New Roman" panose="02020603050405020304" pitchFamily="18" charset="0"/>
              </a:rPr>
              <a:t> a </a:t>
            </a:r>
            <a:r>
              <a:rPr lang="en-US" altLang="en-US" sz="3200" dirty="0" err="1">
                <a:solidFill>
                  <a:schemeClr val="tx1"/>
                </a:solidFill>
                <a:latin typeface="Times New Roman" panose="02020603050405020304" pitchFamily="18" charset="0"/>
                <a:cs typeface="Times New Roman" panose="02020603050405020304" pitchFamily="18" charset="0"/>
              </a:rPr>
              <a:t>absolvenților</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Universității</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Libere</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Internaționale</a:t>
            </a:r>
            <a:r>
              <a:rPr lang="en-US" altLang="en-US" sz="3200" dirty="0">
                <a:solidFill>
                  <a:schemeClr val="tx1"/>
                </a:solidFill>
                <a:latin typeface="Times New Roman" panose="02020603050405020304" pitchFamily="18" charset="0"/>
                <a:cs typeface="Times New Roman" panose="02020603050405020304" pitchFamily="18" charset="0"/>
              </a:rPr>
              <a:t> din Moldova de </a:t>
            </a:r>
            <a:r>
              <a:rPr lang="en-US" altLang="en-US" sz="3200" dirty="0" err="1">
                <a:solidFill>
                  <a:schemeClr val="tx1"/>
                </a:solidFill>
                <a:latin typeface="Times New Roman" panose="02020603050405020304" pitchFamily="18" charset="0"/>
                <a:cs typeface="Times New Roman" panose="02020603050405020304" pitchFamily="18" charset="0"/>
              </a:rPr>
              <a:t>către</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partenerii</a:t>
            </a:r>
            <a:r>
              <a:rPr lang="en-US" altLang="en-US" sz="3200" dirty="0">
                <a:solidFill>
                  <a:schemeClr val="tx1"/>
                </a:solidFill>
                <a:latin typeface="Times New Roman" panose="02020603050405020304" pitchFamily="18" charset="0"/>
                <a:cs typeface="Times New Roman" panose="02020603050405020304" pitchFamily="18" charset="0"/>
              </a:rPr>
              <a:t> din sectorul real</a:t>
            </a:r>
            <a:r>
              <a:rPr lang="ro-RO" altLang="en-US" sz="3200" dirty="0">
                <a:solidFill>
                  <a:schemeClr val="tx1"/>
                </a:solidFill>
                <a:latin typeface="Times New Roman" panose="02020603050405020304" pitchFamily="18" charset="0"/>
                <a:cs typeface="Times New Roman" panose="02020603050405020304" pitchFamily="18" charset="0"/>
              </a:rPr>
              <a:t> unde s-au propus ca obiective</a:t>
            </a:r>
            <a:r>
              <a:rPr lang="en-US" altLang="en-US" sz="3200" dirty="0">
                <a:solidFill>
                  <a:schemeClr val="tx1"/>
                </a:solidFill>
                <a:latin typeface="Times New Roman" panose="02020603050405020304" pitchFamily="18" charset="0"/>
                <a:cs typeface="Times New Roman" panose="02020603050405020304" pitchFamily="18" charset="0"/>
              </a:rPr>
              <a:t>:</a:t>
            </a:r>
          </a:p>
          <a:p>
            <a:pPr marL="91440" indent="-91440" eaLnBrk="1" fontAlgn="auto" hangingPunct="1">
              <a:defRPr/>
            </a:pPr>
            <a:r>
              <a:rPr lang="en-US" altLang="en-US" sz="3200" dirty="0">
                <a:solidFill>
                  <a:schemeClr val="tx1"/>
                </a:solidFill>
                <a:latin typeface="Times New Roman" panose="02020603050405020304" pitchFamily="18" charset="0"/>
                <a:cs typeface="Times New Roman" panose="02020603050405020304" pitchFamily="18" charset="0"/>
              </a:rPr>
              <a:t>• implicarea </a:t>
            </a:r>
            <a:r>
              <a:rPr lang="en-US" altLang="en-US" sz="3200" dirty="0" err="1">
                <a:solidFill>
                  <a:schemeClr val="tx1"/>
                </a:solidFill>
                <a:latin typeface="Times New Roman" panose="02020603050405020304" pitchFamily="18" charset="0"/>
                <a:cs typeface="Times New Roman" panose="02020603050405020304" pitchFamily="18" charset="0"/>
              </a:rPr>
              <a:t>activă</a:t>
            </a:r>
            <a:r>
              <a:rPr lang="en-US" altLang="en-US" sz="3200" dirty="0">
                <a:solidFill>
                  <a:schemeClr val="tx1"/>
                </a:solidFill>
                <a:latin typeface="Times New Roman" panose="02020603050405020304" pitchFamily="18" charset="0"/>
                <a:cs typeface="Times New Roman" panose="02020603050405020304" pitchFamily="18" charset="0"/>
              </a:rPr>
              <a:t> a </a:t>
            </a:r>
            <a:r>
              <a:rPr lang="en-US" altLang="en-US" sz="3200" dirty="0" err="1">
                <a:solidFill>
                  <a:schemeClr val="tx1"/>
                </a:solidFill>
                <a:latin typeface="Times New Roman" panose="02020603050405020304" pitchFamily="18" charset="0"/>
                <a:cs typeface="Times New Roman" panose="02020603050405020304" pitchFamily="18" charset="0"/>
              </a:rPr>
              <a:t>agenţilor</a:t>
            </a:r>
            <a:r>
              <a:rPr lang="en-US" altLang="en-US" sz="3200" dirty="0">
                <a:solidFill>
                  <a:schemeClr val="tx1"/>
                </a:solidFill>
                <a:latin typeface="Times New Roman" panose="02020603050405020304" pitchFamily="18" charset="0"/>
                <a:cs typeface="Times New Roman" panose="02020603050405020304" pitchFamily="18" charset="0"/>
              </a:rPr>
              <a:t> economici </a:t>
            </a:r>
            <a:r>
              <a:rPr lang="en-US" altLang="en-US" sz="3200" dirty="0" err="1">
                <a:solidFill>
                  <a:schemeClr val="tx1"/>
                </a:solidFill>
                <a:latin typeface="Times New Roman" panose="02020603050405020304" pitchFamily="18" charset="0"/>
                <a:cs typeface="Times New Roman" panose="02020603050405020304" pitchFamily="18" charset="0"/>
              </a:rPr>
              <a:t>în</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formarea</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profesională</a:t>
            </a:r>
            <a:r>
              <a:rPr lang="en-US" altLang="en-US" sz="3200" dirty="0">
                <a:solidFill>
                  <a:schemeClr val="tx1"/>
                </a:solidFill>
                <a:latin typeface="Times New Roman" panose="02020603050405020304" pitchFamily="18" charset="0"/>
                <a:cs typeface="Times New Roman" panose="02020603050405020304" pitchFamily="18" charset="0"/>
              </a:rPr>
              <a:t> a studen</a:t>
            </a:r>
            <a:r>
              <a:rPr lang="ro-RO" altLang="en-US" sz="3200" dirty="0">
                <a:solidFill>
                  <a:schemeClr val="tx1"/>
                </a:solidFill>
                <a:latin typeface="Times New Roman" panose="02020603050405020304" pitchFamily="18" charset="0"/>
                <a:cs typeface="Times New Roman" panose="02020603050405020304" pitchFamily="18" charset="0"/>
              </a:rPr>
              <a:t>ților</a:t>
            </a:r>
            <a:r>
              <a:rPr lang="en-US" altLang="en-US" sz="3200" dirty="0">
                <a:solidFill>
                  <a:schemeClr val="tx1"/>
                </a:solidFill>
                <a:latin typeface="Times New Roman" panose="02020603050405020304" pitchFamily="18" charset="0"/>
                <a:cs typeface="Times New Roman" panose="02020603050405020304" pitchFamily="18" charset="0"/>
              </a:rPr>
              <a:t>\</a:t>
            </a:r>
            <a:r>
              <a:rPr lang="en-US" altLang="en-US" sz="3200" dirty="0" err="1">
                <a:solidFill>
                  <a:schemeClr val="tx1"/>
                </a:solidFill>
                <a:latin typeface="Times New Roman" panose="02020603050405020304" pitchFamily="18" charset="0"/>
                <a:cs typeface="Times New Roman" panose="02020603050405020304" pitchFamily="18" charset="0"/>
              </a:rPr>
              <a:t>absolven</a:t>
            </a:r>
            <a:r>
              <a:rPr lang="ro-RO" altLang="en-US" sz="3200" dirty="0">
                <a:solidFill>
                  <a:schemeClr val="tx1"/>
                </a:solidFill>
                <a:latin typeface="Times New Roman" panose="02020603050405020304" pitchFamily="18" charset="0"/>
                <a:cs typeface="Times New Roman" panose="02020603050405020304" pitchFamily="18" charset="0"/>
              </a:rPr>
              <a:t>ților</a:t>
            </a:r>
            <a:r>
              <a:rPr lang="en-US" altLang="en-US" sz="3200" dirty="0">
                <a:solidFill>
                  <a:schemeClr val="tx1"/>
                </a:solidFill>
                <a:latin typeface="Times New Roman" panose="02020603050405020304" pitchFamily="18" charset="0"/>
                <a:cs typeface="Times New Roman" panose="02020603050405020304" pitchFamily="18" charset="0"/>
              </a:rPr>
              <a:t>; </a:t>
            </a:r>
          </a:p>
          <a:p>
            <a:pPr marL="91440" indent="-91440" eaLnBrk="1" fontAlgn="auto" hangingPunct="1">
              <a:defRPr/>
            </a:pP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asigurarea</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formării</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profesionale</a:t>
            </a:r>
            <a:r>
              <a:rPr lang="en-US" altLang="en-US" sz="3200" dirty="0">
                <a:solidFill>
                  <a:schemeClr val="tx1"/>
                </a:solidFill>
                <a:latin typeface="Times New Roman" panose="02020603050405020304" pitchFamily="18" charset="0"/>
                <a:cs typeface="Times New Roman" panose="02020603050405020304" pitchFamily="18" charset="0"/>
              </a:rPr>
              <a:t> a </a:t>
            </a:r>
            <a:r>
              <a:rPr lang="ro-RO" altLang="en-US" sz="3200" dirty="0">
                <a:solidFill>
                  <a:schemeClr val="tx1"/>
                </a:solidFill>
                <a:latin typeface="Times New Roman" panose="02020603050405020304" pitchFamily="18" charset="0"/>
                <a:cs typeface="Times New Roman" panose="02020603050405020304" pitchFamily="18" charset="0"/>
              </a:rPr>
              <a:t>studenților</a:t>
            </a:r>
            <a:r>
              <a:rPr lang="en-US" altLang="en-US" sz="3200" dirty="0">
                <a:solidFill>
                  <a:schemeClr val="tx1"/>
                </a:solidFill>
                <a:latin typeface="Times New Roman" panose="02020603050405020304" pitchFamily="18" charset="0"/>
                <a:cs typeface="Times New Roman" panose="02020603050405020304" pitchFamily="18" charset="0"/>
              </a:rPr>
              <a:t>\</a:t>
            </a:r>
            <a:r>
              <a:rPr lang="en-US" altLang="en-US" sz="3200" dirty="0" err="1">
                <a:solidFill>
                  <a:schemeClr val="tx1"/>
                </a:solidFill>
                <a:latin typeface="Times New Roman" panose="02020603050405020304" pitchFamily="18" charset="0"/>
                <a:cs typeface="Times New Roman" panose="02020603050405020304" pitchFamily="18" charset="0"/>
              </a:rPr>
              <a:t>absolventilor</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în</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condiţii</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similare</a:t>
            </a:r>
            <a:r>
              <a:rPr lang="en-US" altLang="en-US" sz="3200" dirty="0">
                <a:solidFill>
                  <a:schemeClr val="tx1"/>
                </a:solidFill>
                <a:latin typeface="Times New Roman" panose="02020603050405020304" pitchFamily="18" charset="0"/>
                <a:cs typeface="Times New Roman" panose="02020603050405020304" pitchFamily="18" charset="0"/>
              </a:rPr>
              <a:t> cu </a:t>
            </a:r>
            <a:r>
              <a:rPr lang="en-US" altLang="en-US" sz="3200" dirty="0" err="1">
                <a:solidFill>
                  <a:schemeClr val="tx1"/>
                </a:solidFill>
                <a:latin typeface="Times New Roman" panose="02020603050405020304" pitchFamily="18" charset="0"/>
                <a:cs typeface="Times New Roman" panose="02020603050405020304" pitchFamily="18" charset="0"/>
              </a:rPr>
              <a:t>cele</a:t>
            </a:r>
            <a:r>
              <a:rPr lang="en-US" altLang="en-US" sz="3200" dirty="0">
                <a:solidFill>
                  <a:schemeClr val="tx1"/>
                </a:solidFill>
                <a:latin typeface="Times New Roman" panose="02020603050405020304" pitchFamily="18" charset="0"/>
                <a:cs typeface="Times New Roman" panose="02020603050405020304" pitchFamily="18" charset="0"/>
              </a:rPr>
              <a:t> ale </a:t>
            </a:r>
            <a:r>
              <a:rPr lang="en-US" altLang="en-US" sz="3200" dirty="0" err="1">
                <a:solidFill>
                  <a:schemeClr val="tx1"/>
                </a:solidFill>
                <a:latin typeface="Times New Roman" panose="02020603050405020304" pitchFamily="18" charset="0"/>
                <a:cs typeface="Times New Roman" panose="02020603050405020304" pitchFamily="18" charset="0"/>
              </a:rPr>
              <a:t>viitorului</a:t>
            </a:r>
            <a:r>
              <a:rPr lang="en-US" altLang="en-US" sz="3200" dirty="0">
                <a:solidFill>
                  <a:schemeClr val="tx1"/>
                </a:solidFill>
                <a:latin typeface="Times New Roman" panose="02020603050405020304" pitchFamily="18" charset="0"/>
                <a:cs typeface="Times New Roman" panose="02020603050405020304" pitchFamily="18" charset="0"/>
              </a:rPr>
              <a:t> loc de </a:t>
            </a:r>
            <a:r>
              <a:rPr lang="en-US" altLang="en-US" sz="3200" dirty="0" err="1">
                <a:solidFill>
                  <a:schemeClr val="tx1"/>
                </a:solidFill>
                <a:latin typeface="Times New Roman" panose="02020603050405020304" pitchFamily="18" charset="0"/>
                <a:cs typeface="Times New Roman" panose="02020603050405020304" pitchFamily="18" charset="0"/>
              </a:rPr>
              <a:t>muncă</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în</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scopul</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unei</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mai</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bune</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inserţii</a:t>
            </a:r>
            <a:r>
              <a:rPr lang="en-US" altLang="en-US" sz="3200" dirty="0">
                <a:solidFill>
                  <a:schemeClr val="tx1"/>
                </a:solidFill>
                <a:latin typeface="Times New Roman" panose="02020603050405020304" pitchFamily="18" charset="0"/>
                <a:cs typeface="Times New Roman" panose="02020603050405020304" pitchFamily="18" charset="0"/>
              </a:rPr>
              <a:t> pe </a:t>
            </a:r>
            <a:r>
              <a:rPr lang="en-US" altLang="en-US" sz="3200" dirty="0" err="1">
                <a:solidFill>
                  <a:schemeClr val="tx1"/>
                </a:solidFill>
                <a:latin typeface="Times New Roman" panose="02020603050405020304" pitchFamily="18" charset="0"/>
                <a:cs typeface="Times New Roman" panose="02020603050405020304" pitchFamily="18" charset="0"/>
              </a:rPr>
              <a:t>piaţa</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muncii</a:t>
            </a:r>
            <a:r>
              <a:rPr lang="en-US" altLang="en-US" sz="3200" dirty="0">
                <a:solidFill>
                  <a:schemeClr val="tx1"/>
                </a:solidFill>
                <a:latin typeface="Times New Roman" panose="02020603050405020304" pitchFamily="18" charset="0"/>
                <a:cs typeface="Times New Roman" panose="02020603050405020304" pitchFamily="18" charset="0"/>
              </a:rPr>
              <a:t>; </a:t>
            </a:r>
          </a:p>
          <a:p>
            <a:pPr marL="91440" indent="-91440" eaLnBrk="1" fontAlgn="auto" hangingPunct="1">
              <a:defRPr/>
            </a:pP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adaptarea</a:t>
            </a: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curriculumului</a:t>
            </a:r>
            <a:r>
              <a:rPr lang="en-US" altLang="en-US" sz="3200" dirty="0">
                <a:solidFill>
                  <a:schemeClr val="tx1"/>
                </a:solidFill>
                <a:latin typeface="Times New Roman" panose="02020603050405020304" pitchFamily="18" charset="0"/>
                <a:cs typeface="Times New Roman" panose="02020603050405020304" pitchFamily="18" charset="0"/>
              </a:rPr>
              <a:t>. </a:t>
            </a:r>
            <a:endParaRPr lang="ro-RO" altLang="en-US" sz="3200" dirty="0">
              <a:solidFill>
                <a:schemeClr val="tx1"/>
              </a:solidFill>
              <a:latin typeface="Times New Roman" panose="02020603050405020304" pitchFamily="18" charset="0"/>
              <a:cs typeface="Times New Roman" panose="02020603050405020304" pitchFamily="18" charset="0"/>
            </a:endParaRPr>
          </a:p>
          <a:p>
            <a:pPr marL="91440" indent="-91440" eaLnBrk="1" fontAlgn="auto" hangingPunct="1">
              <a:defRPr/>
            </a:pPr>
            <a:r>
              <a:rPr lang="en-US" altLang="en-US" sz="3200" dirty="0">
                <a:solidFill>
                  <a:schemeClr val="tx1"/>
                </a:solidFill>
                <a:latin typeface="Times New Roman" panose="02020603050405020304" pitchFamily="18" charset="0"/>
                <a:cs typeface="Times New Roman" panose="02020603050405020304" pitchFamily="18" charset="0"/>
              </a:rPr>
              <a:t>• </a:t>
            </a:r>
            <a:r>
              <a:rPr lang="en-US" altLang="en-US" sz="3200" dirty="0" err="1">
                <a:solidFill>
                  <a:schemeClr val="tx1"/>
                </a:solidFill>
                <a:latin typeface="Times New Roman" panose="02020603050405020304" pitchFamily="18" charset="0"/>
                <a:cs typeface="Times New Roman" panose="02020603050405020304" pitchFamily="18" charset="0"/>
              </a:rPr>
              <a:t>responsabilizarea</a:t>
            </a:r>
            <a:r>
              <a:rPr lang="en-US" altLang="en-US" sz="3200" dirty="0">
                <a:solidFill>
                  <a:schemeClr val="tx1"/>
                </a:solidFill>
                <a:latin typeface="Times New Roman" panose="02020603050405020304" pitchFamily="18" charset="0"/>
                <a:cs typeface="Times New Roman" panose="02020603050405020304" pitchFamily="18" charset="0"/>
              </a:rPr>
              <a:t> </a:t>
            </a:r>
            <a:r>
              <a:rPr lang="ro-RO" altLang="en-US" sz="3200" dirty="0">
                <a:solidFill>
                  <a:schemeClr val="tx1"/>
                </a:solidFill>
                <a:latin typeface="Times New Roman" panose="02020603050405020304" pitchFamily="18" charset="0"/>
                <a:cs typeface="Times New Roman" panose="02020603050405020304" pitchFamily="18" charset="0"/>
              </a:rPr>
              <a:t>studenților</a:t>
            </a:r>
            <a:r>
              <a:rPr lang="en-US" altLang="en-US" sz="3200" dirty="0">
                <a:solidFill>
                  <a:schemeClr val="tx1"/>
                </a:solidFill>
                <a:latin typeface="Times New Roman" panose="02020603050405020304" pitchFamily="18" charset="0"/>
                <a:cs typeface="Times New Roman" panose="02020603050405020304" pitchFamily="18" charset="0"/>
              </a:rPr>
              <a:t>\</a:t>
            </a:r>
            <a:r>
              <a:rPr lang="en-US" altLang="en-US" sz="3200" dirty="0" err="1">
                <a:solidFill>
                  <a:schemeClr val="tx1"/>
                </a:solidFill>
                <a:latin typeface="Times New Roman" panose="02020603050405020304" pitchFamily="18" charset="0"/>
                <a:cs typeface="Times New Roman" panose="02020603050405020304" pitchFamily="18" charset="0"/>
              </a:rPr>
              <a:t>absolventilor</a:t>
            </a:r>
            <a:r>
              <a:rPr lang="en-US" altLang="en-US" sz="3200" dirty="0">
                <a:solidFill>
                  <a:schemeClr val="tx1"/>
                </a:solidFill>
                <a:latin typeface="Times New Roman" panose="02020603050405020304" pitchFamily="18" charset="0"/>
                <a:cs typeface="Times New Roman" panose="02020603050405020304" pitchFamily="18" charset="0"/>
              </a:rPr>
              <a:t> privind propria </a:t>
            </a:r>
            <a:r>
              <a:rPr lang="en-US" altLang="en-US" sz="3200" dirty="0" err="1">
                <a:solidFill>
                  <a:schemeClr val="tx1"/>
                </a:solidFill>
                <a:latin typeface="Times New Roman" panose="02020603050405020304" pitchFamily="18" charset="0"/>
                <a:cs typeface="Times New Roman" panose="02020603050405020304" pitchFamily="18" charset="0"/>
              </a:rPr>
              <a:t>formare</a:t>
            </a:r>
            <a:r>
              <a:rPr lang="en-US" altLang="en-US" sz="3200" dirty="0">
                <a:solidFill>
                  <a:schemeClr val="tx1"/>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9558FA6-CB55-4B73-9B3E-1883C074A9C8}"/>
              </a:ext>
            </a:extLst>
          </p:cNvPr>
          <p:cNvSpPr>
            <a:spLocks noGrp="1"/>
          </p:cNvSpPr>
          <p:nvPr>
            <p:ph type="title"/>
          </p:nvPr>
        </p:nvSpPr>
        <p:spPr>
          <a:xfrm>
            <a:off x="80681" y="251012"/>
            <a:ext cx="11949953" cy="1837763"/>
          </a:xfrm>
        </p:spPr>
        <p:txBody>
          <a:bodyPr>
            <a:noAutofit/>
          </a:bodyPr>
          <a:lstStyle/>
          <a:p>
            <a:pPr algn="just"/>
            <a:r>
              <a:rPr lang="en-US" sz="2600" dirty="0">
                <a:solidFill>
                  <a:schemeClr val="tx1"/>
                </a:solidFill>
                <a:latin typeface="Times New Roman" panose="02020603050405020304" pitchFamily="18" charset="0"/>
                <a:cs typeface="Times New Roman" panose="02020603050405020304" pitchFamily="18" charset="0"/>
              </a:rPr>
              <a:t>Nivelul de realizare a acestor obiective se evaluează prin obţinerea unor date şi informaţii de la benefeciarii direcți și indirecți ai ULIM (studen</a:t>
            </a:r>
            <a:r>
              <a:rPr lang="ro-RO" sz="2600" dirty="0">
                <a:solidFill>
                  <a:schemeClr val="tx1"/>
                </a:solidFill>
                <a:latin typeface="Times New Roman" panose="02020603050405020304" pitchFamily="18" charset="0"/>
                <a:cs typeface="Times New Roman" panose="02020603050405020304" pitchFamily="18" charset="0"/>
              </a:rPr>
              <a:t>ții</a:t>
            </a:r>
            <a:r>
              <a:rPr lang="en-US" sz="2600" dirty="0">
                <a:solidFill>
                  <a:schemeClr val="tx1"/>
                </a:solidFill>
                <a:latin typeface="Times New Roman" panose="02020603050405020304" pitchFamily="18" charset="0"/>
                <a:cs typeface="Times New Roman" panose="02020603050405020304" pitchFamily="18" charset="0"/>
              </a:rPr>
              <a:t> și angajatorii). Datele privind satisfacţia angajatorilor privind produsul </a:t>
            </a:r>
            <a:r>
              <a:rPr lang="ro-RO" sz="2600" dirty="0">
                <a:solidFill>
                  <a:schemeClr val="tx1"/>
                </a:solidFill>
                <a:latin typeface="Times New Roman" panose="02020603050405020304" pitchFamily="18" charset="0"/>
                <a:cs typeface="Times New Roman" panose="02020603050405020304" pitchFamily="18" charset="0"/>
              </a:rPr>
              <a:t>ULIM</a:t>
            </a:r>
            <a:r>
              <a:rPr lang="en-US" sz="2600" dirty="0">
                <a:solidFill>
                  <a:schemeClr val="tx1"/>
                </a:solidFill>
                <a:latin typeface="Times New Roman" panose="02020603050405020304" pitchFamily="18" charset="0"/>
                <a:cs typeface="Times New Roman" panose="02020603050405020304" pitchFamily="18" charset="0"/>
              </a:rPr>
              <a:t> au fost obţinute cu ajutorul unui chestionar</a:t>
            </a:r>
            <a:r>
              <a:rPr lang="ro-RO" sz="2600" dirty="0">
                <a:solidFill>
                  <a:schemeClr val="tx1"/>
                </a:solidFill>
                <a:latin typeface="Times New Roman" panose="02020603050405020304" pitchFamily="18" charset="0"/>
                <a:cs typeface="Times New Roman" panose="02020603050405020304" pitchFamily="18" charset="0"/>
              </a:rPr>
              <a:t>.</a:t>
            </a:r>
            <a:r>
              <a:rPr lang="en-US" sz="2600" dirty="0">
                <a:solidFill>
                  <a:schemeClr val="tx1"/>
                </a:solidFill>
                <a:latin typeface="Times New Roman" panose="02020603050405020304" pitchFamily="18" charset="0"/>
                <a:cs typeface="Times New Roman" panose="02020603050405020304" pitchFamily="18" charset="0"/>
              </a:rPr>
              <a:t> La acest chestionar au răspuns 65 de angajatori din 58 de organizații de pe teritoriul Republicii Moldova. Distribuirea pe domenii de activitate:</a:t>
            </a:r>
            <a:endParaRPr lang="en-US" sz="2600" dirty="0"/>
          </a:p>
        </p:txBody>
      </p:sp>
      <p:sp>
        <p:nvSpPr>
          <p:cNvPr id="3" name="Объект 2">
            <a:extLst>
              <a:ext uri="{FF2B5EF4-FFF2-40B4-BE49-F238E27FC236}">
                <a16:creationId xmlns:a16="http://schemas.microsoft.com/office/drawing/2014/main" id="{E2887080-DC07-4C96-A711-AEA398491EA1}"/>
              </a:ext>
            </a:extLst>
          </p:cNvPr>
          <p:cNvSpPr>
            <a:spLocks noGrp="1"/>
          </p:cNvSpPr>
          <p:nvPr>
            <p:ph sz="half" idx="1"/>
          </p:nvPr>
        </p:nvSpPr>
        <p:spPr>
          <a:xfrm>
            <a:off x="161366" y="2088776"/>
            <a:ext cx="5873673" cy="4114800"/>
          </a:xfrm>
        </p:spPr>
        <p:txBody>
          <a:bodyPr rtlCol="0">
            <a:normAutofit fontScale="92500" lnSpcReduction="10000"/>
          </a:bodyPr>
          <a:lstStyle/>
          <a:p>
            <a:pPr>
              <a:spcBef>
                <a:spcPts val="0"/>
              </a:spcBef>
            </a:pPr>
            <a:r>
              <a:rPr lang="ru-RU" sz="2400" b="1" dirty="0">
                <a:latin typeface="Times New Roman" panose="02020603050405020304" pitchFamily="18" charset="0"/>
                <a:cs typeface="Times New Roman" panose="02020603050405020304" pitchFamily="18" charset="0"/>
              </a:rPr>
              <a:t>1. Educație și Formare Profesională</a:t>
            </a:r>
          </a:p>
          <a:p>
            <a:pPr>
              <a:spcBef>
                <a:spcPts val="0"/>
              </a:spcBef>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Universitatea Liberă Internațională din Moldova (ULIM)</a:t>
            </a:r>
          </a:p>
          <a:p>
            <a:pPr>
              <a:spcBef>
                <a:spcPts val="0"/>
              </a:spcBef>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Universitatea de Studii Europene din Moldova (USEM)</a:t>
            </a:r>
          </a:p>
          <a:p>
            <a:pPr>
              <a:spcBef>
                <a:spcPts val="0"/>
              </a:spcBef>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Liceul Teoretic „Vasile Coroban”</a:t>
            </a:r>
          </a:p>
          <a:p>
            <a:pPr>
              <a:spcBef>
                <a:spcPts val="0"/>
              </a:spcBef>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Liceul Teoretic „Orizont”</a:t>
            </a:r>
          </a:p>
          <a:p>
            <a:pPr>
              <a:spcBef>
                <a:spcPts val="0"/>
              </a:spcBef>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IT „Regina Maria”, orașul Ialoveni</a:t>
            </a:r>
          </a:p>
          <a:p>
            <a:pPr>
              <a:spcBef>
                <a:spcPts val="0"/>
              </a:spcBef>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Centrul Republican de Asistență Psihopedagogică</a:t>
            </a:r>
          </a:p>
          <a:p>
            <a:pPr>
              <a:spcBef>
                <a:spcPts val="0"/>
              </a:spcBef>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Centrul Psiho-Socio-Pedagogic din municipiul Chișinău</a:t>
            </a:r>
          </a:p>
          <a:p>
            <a:pPr>
              <a:spcBef>
                <a:spcPts val="0"/>
              </a:spcBef>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Centrul Comunitar de Sănătate Mintală, sectorul Botanica</a:t>
            </a:r>
          </a:p>
          <a:p>
            <a:pPr>
              <a:spcBef>
                <a:spcPts val="0"/>
              </a:spcBef>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English Travel Education SRL</a:t>
            </a:r>
          </a:p>
          <a:p>
            <a:pPr marL="91440" indent="-91440" eaLnBrk="1" fontAlgn="auto" hangingPunct="1">
              <a:defRPr/>
            </a:pPr>
            <a:endParaRPr lang="en-US" dirty="0">
              <a:solidFill>
                <a:schemeClr val="tx1"/>
              </a:solidFill>
              <a:latin typeface="Roboto" panose="02000000000000000000" pitchFamily="2" charset="0"/>
            </a:endParaRPr>
          </a:p>
          <a:p>
            <a:pPr marL="0" indent="0" eaLnBrk="1" fontAlgn="auto" hangingPunct="1">
              <a:buFont typeface="Wingdings 3" panose="05040102010807070707" pitchFamily="18" charset="2"/>
              <a:buNone/>
              <a:defRPr/>
            </a:pPr>
            <a:endParaRPr lang="en-US" dirty="0">
              <a:solidFill>
                <a:schemeClr val="tx1"/>
              </a:solidFill>
              <a:latin typeface="Times New Roman" panose="02020603050405020304" pitchFamily="18" charset="0"/>
              <a:cs typeface="Times New Roman" panose="02020603050405020304" pitchFamily="18" charset="0"/>
            </a:endParaRPr>
          </a:p>
        </p:txBody>
      </p:sp>
      <p:sp>
        <p:nvSpPr>
          <p:cNvPr id="10" name="Content Placeholder 9">
            <a:extLst>
              <a:ext uri="{FF2B5EF4-FFF2-40B4-BE49-F238E27FC236}">
                <a16:creationId xmlns:a16="http://schemas.microsoft.com/office/drawing/2014/main" id="{181FF0B3-C7D2-4D0F-B49B-014954FA4E91}"/>
              </a:ext>
            </a:extLst>
          </p:cNvPr>
          <p:cNvSpPr>
            <a:spLocks noGrp="1"/>
          </p:cNvSpPr>
          <p:nvPr>
            <p:ph sz="half" idx="2"/>
          </p:nvPr>
        </p:nvSpPr>
        <p:spPr>
          <a:xfrm>
            <a:off x="6217920" y="1846729"/>
            <a:ext cx="5812714" cy="4356846"/>
          </a:xfrm>
        </p:spPr>
        <p:txBody>
          <a:bodyPr/>
          <a:lstStyle/>
          <a:p>
            <a:pPr>
              <a:spcBef>
                <a:spcPts val="0"/>
              </a:spcBef>
              <a:spcAft>
                <a:spcPts val="0"/>
              </a:spcAft>
            </a:pPr>
            <a:r>
              <a:rPr lang="ru-RU" b="1" dirty="0">
                <a:latin typeface="Times New Roman" panose="02020603050405020304" pitchFamily="18" charset="0"/>
                <a:cs typeface="Times New Roman" panose="02020603050405020304" pitchFamily="18" charset="0"/>
              </a:rPr>
              <a:t>2. Justiție, Drept și Administrație Publică</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Ministerul Justiției</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Consiliul Superior al Magistraturii</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Procuratura Republicii Moldova</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Consiliul Superior al Procurorilor</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Serviciul Fiscal de Stat</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Serviciul Vamal</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Biroul de Avocați / Cabinetul Avocatului</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Cabinetul Avocatului „Sîrbu Ion”</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Biroul Avocatului Pislaru Vitalie</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Inspectoratul de Poliție Buiucani</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Ministerul Afacerilor Externe al RM</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Camera de Comerț și Industrie Moldova–China</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Platforma pentru Inițiative de Securitate și Apărare</a:t>
            </a:r>
          </a:p>
          <a:p>
            <a:pPr>
              <a:spcBef>
                <a:spcPts val="0"/>
              </a:spcBef>
              <a:spcAft>
                <a:spcPts val="0"/>
              </a:spcAf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Departamentul Instituțiilor Penitenciare</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7693D7-133B-4D6A-A729-2227A56B73C1}"/>
              </a:ext>
            </a:extLst>
          </p:cNvPr>
          <p:cNvSpPr>
            <a:spLocks noGrp="1"/>
          </p:cNvSpPr>
          <p:nvPr>
            <p:ph sz="half" idx="1"/>
          </p:nvPr>
        </p:nvSpPr>
        <p:spPr>
          <a:xfrm>
            <a:off x="215153" y="206188"/>
            <a:ext cx="5819886" cy="5961530"/>
          </a:xfrm>
        </p:spPr>
        <p:txBody>
          <a:bodyPr/>
          <a:lstStyle/>
          <a:p>
            <a:pPr>
              <a:lnSpc>
                <a:spcPct val="100000"/>
              </a:lnSpc>
              <a:spcBef>
                <a:spcPts val="0"/>
              </a:spcBef>
              <a:spcAft>
                <a:spcPts val="0"/>
              </a:spcAft>
            </a:pPr>
            <a:r>
              <a:rPr lang="en-US" sz="2400" b="1" dirty="0">
                <a:latin typeface="Times New Roman" panose="02020603050405020304" pitchFamily="18" charset="0"/>
                <a:cs typeface="Times New Roman" panose="02020603050405020304" pitchFamily="18" charset="0"/>
              </a:rPr>
              <a:t>3. Asistență Socială, psihologie și ONG-uri din domeniu</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Direcția de Asistență Socială, sectorul Ciocana</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Structura Teritorială de Asistență Socială</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Direcția pentru Protecția Drepturilor Copilului</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AO „Curcubeul Speranței”</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AO „Amicul”</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AO „ADOR”</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Asociația „Motivație” din Moldova</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Hospices of Hope Moldova</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Centrul Vocațional de Reabilitare „VRC-Moldova”</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Asociația de Simboldramă și Psihoterapie Catatim-Imaginativă din RM</a:t>
            </a:r>
          </a:p>
          <a:p>
            <a:pPr>
              <a:lnSpc>
                <a:spcPct val="100000"/>
              </a:lnSpc>
              <a:spcBef>
                <a:spcPts val="0"/>
              </a:spcBef>
              <a:spcAft>
                <a:spcPts val="0"/>
              </a:spcAft>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Inspectoratul General pentru Situații de Urgență</a:t>
            </a:r>
            <a:r>
              <a:rPr lang="en-US" sz="2400" dirty="0">
                <a:latin typeface="Times New Roman" panose="02020603050405020304" pitchFamily="18" charset="0"/>
                <a:cs typeface="Times New Roman" panose="02020603050405020304" pitchFamily="18" charset="0"/>
              </a:rPr>
              <a:t>, Serviciul psihologic</a:t>
            </a:r>
            <a:endParaRPr lang="ru-RU" sz="2400" dirty="0">
              <a:latin typeface="Times New Roman" panose="02020603050405020304" pitchFamily="18" charset="0"/>
              <a:cs typeface="Times New Roman" panose="02020603050405020304" pitchFamily="18" charset="0"/>
            </a:endParaRPr>
          </a:p>
          <a:p>
            <a:endParaRPr lang="en-US" dirty="0"/>
          </a:p>
        </p:txBody>
      </p:sp>
      <p:sp>
        <p:nvSpPr>
          <p:cNvPr id="4" name="Content Placeholder 3">
            <a:extLst>
              <a:ext uri="{FF2B5EF4-FFF2-40B4-BE49-F238E27FC236}">
                <a16:creationId xmlns:a16="http://schemas.microsoft.com/office/drawing/2014/main" id="{F0580D15-CD6B-40A1-A4F6-B0E3B5128149}"/>
              </a:ext>
            </a:extLst>
          </p:cNvPr>
          <p:cNvSpPr>
            <a:spLocks noGrp="1"/>
          </p:cNvSpPr>
          <p:nvPr>
            <p:ph sz="half" idx="2"/>
          </p:nvPr>
        </p:nvSpPr>
        <p:spPr>
          <a:xfrm>
            <a:off x="6217919" y="206188"/>
            <a:ext cx="5758928" cy="5961530"/>
          </a:xfrm>
        </p:spPr>
        <p:txBody>
          <a:bodyPr/>
          <a:lstStyle/>
          <a:p>
            <a:pPr>
              <a:lnSpc>
                <a:spcPct val="100000"/>
              </a:lnSpc>
              <a:spcBef>
                <a:spcPts val="0"/>
              </a:spcBef>
              <a:spcAft>
                <a:spcPts val="0"/>
              </a:spcAft>
            </a:pPr>
            <a:r>
              <a:rPr lang="en-US" sz="2400" b="1" dirty="0">
                <a:latin typeface="Times New Roman" panose="02020603050405020304" pitchFamily="18" charset="0"/>
                <a:cs typeface="Times New Roman" panose="02020603050405020304" pitchFamily="18" charset="0"/>
              </a:rPr>
              <a:t>4</a:t>
            </a:r>
            <a:r>
              <a:rPr lang="ru-RU" sz="2400" b="1" dirty="0">
                <a:latin typeface="Times New Roman" panose="02020603050405020304" pitchFamily="18" charset="0"/>
                <a:cs typeface="Times New Roman" panose="02020603050405020304" pitchFamily="18" charset="0"/>
              </a:rPr>
              <a:t>. Apărare, Ordine Publică, Securitate Națională</a:t>
            </a:r>
          </a:p>
          <a:p>
            <a:pPr>
              <a:lnSpc>
                <a:spcPct val="100000"/>
              </a:lnSpc>
              <a:spcBef>
                <a:spcPts val="0"/>
              </a:spcBef>
              <a:spcAft>
                <a:spcPts val="0"/>
              </a:spcAft>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Ministerul Apărării al Republicii Moldova</a:t>
            </a:r>
          </a:p>
          <a:p>
            <a:pPr>
              <a:lnSpc>
                <a:spcPct val="100000"/>
              </a:lnSpc>
              <a:spcBef>
                <a:spcPts val="0"/>
              </a:spcBef>
              <a:spcAft>
                <a:spcPts val="0"/>
              </a:spcAft>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Ministerul Apărării – Serviciul de Asistență Psihologică al Armatei Naționale</a:t>
            </a:r>
          </a:p>
          <a:p>
            <a:pPr>
              <a:lnSpc>
                <a:spcPct val="100000"/>
              </a:lnSpc>
              <a:spcBef>
                <a:spcPts val="0"/>
              </a:spcBef>
              <a:spcAft>
                <a:spcPts val="0"/>
              </a:spcAft>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Inspectoratul General pentru Situații de Urgență</a:t>
            </a:r>
            <a:endParaRPr lang="en-US" sz="2400" dirty="0">
              <a:latin typeface="Times New Roman" panose="02020603050405020304" pitchFamily="18" charset="0"/>
              <a:cs typeface="Times New Roman" panose="02020603050405020304" pitchFamily="18" charset="0"/>
            </a:endParaRPr>
          </a:p>
          <a:p>
            <a:pPr>
              <a:lnSpc>
                <a:spcPct val="100000"/>
              </a:lnSpc>
              <a:spcBef>
                <a:spcPts val="0"/>
              </a:spcBef>
              <a:spcAft>
                <a:spcPts val="0"/>
              </a:spcAft>
            </a:pPr>
            <a:r>
              <a:rPr lang="en-US" sz="2400" b="1" dirty="0">
                <a:latin typeface="Times New Roman" panose="02020603050405020304" pitchFamily="18" charset="0"/>
                <a:cs typeface="Times New Roman" panose="02020603050405020304" pitchFamily="18" charset="0"/>
              </a:rPr>
              <a:t>5. Economic, Financiar, Business</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Moldova Agroindbank (MAIB)</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SRL „Intelcont Consulting”</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SRL „MGP Broker”</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SRL „Top Profil”</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SA „Serdecon”</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SA „Bicotra”</a:t>
            </a:r>
          </a:p>
          <a:p>
            <a:pPr>
              <a:lnSpc>
                <a:spcPct val="100000"/>
              </a:lnSpc>
              <a:spcBef>
                <a:spcPts val="0"/>
              </a:spcBef>
              <a:spcAft>
                <a:spcPts val="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Uniunea de Întreprinderi „Acvila-Grup”</a:t>
            </a:r>
          </a:p>
          <a:p>
            <a:pPr marL="0" indent="0">
              <a:buNone/>
            </a:pPr>
            <a:endParaRPr lang="en-US" dirty="0"/>
          </a:p>
        </p:txBody>
      </p:sp>
    </p:spTree>
    <p:extLst>
      <p:ext uri="{BB962C8B-B14F-4D97-AF65-F5344CB8AC3E}">
        <p14:creationId xmlns:p14="http://schemas.microsoft.com/office/powerpoint/2010/main" val="2063923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BB5FE6-D926-4509-9065-6E875431BAAC}"/>
              </a:ext>
            </a:extLst>
          </p:cNvPr>
          <p:cNvSpPr>
            <a:spLocks noGrp="1"/>
          </p:cNvSpPr>
          <p:nvPr>
            <p:ph sz="half" idx="1"/>
          </p:nvPr>
        </p:nvSpPr>
        <p:spPr>
          <a:xfrm>
            <a:off x="228600" y="390524"/>
            <a:ext cx="5806439" cy="5781675"/>
          </a:xfrm>
        </p:spPr>
        <p:txBody>
          <a:bodyPr/>
          <a:lstStyle/>
          <a:p>
            <a:pPr>
              <a:lnSpc>
                <a:spcPct val="100000"/>
              </a:lnSpc>
              <a:spcBef>
                <a:spcPts val="0"/>
              </a:spcBef>
              <a:spcAft>
                <a:spcPts val="0"/>
              </a:spcAft>
            </a:pPr>
            <a:r>
              <a:rPr lang="ru-RU" sz="2800" b="1" dirty="0">
                <a:latin typeface="Times New Roman" panose="02020603050405020304" pitchFamily="18" charset="0"/>
                <a:cs typeface="Times New Roman" panose="02020603050405020304" pitchFamily="18" charset="0"/>
              </a:rPr>
              <a:t>6. Comerț, Servicii și Industrie Ușoară</a:t>
            </a:r>
          </a:p>
          <a:p>
            <a:pPr>
              <a:lnSpc>
                <a:spcPct val="100000"/>
              </a:lnSpc>
              <a:spcBef>
                <a:spcPts val="0"/>
              </a:spcBef>
              <a:spcAft>
                <a:spcPts val="0"/>
              </a:spcAft>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SRL „Vitalite-Mihaela”</a:t>
            </a:r>
          </a:p>
          <a:p>
            <a:pPr>
              <a:lnSpc>
                <a:spcPct val="100000"/>
              </a:lnSpc>
              <a:spcBef>
                <a:spcPts val="0"/>
              </a:spcBef>
              <a:spcAft>
                <a:spcPts val="0"/>
              </a:spcAft>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SRL „Opticont Grup”</a:t>
            </a:r>
          </a:p>
          <a:p>
            <a:pPr>
              <a:lnSpc>
                <a:spcPct val="100000"/>
              </a:lnSpc>
              <a:spcBef>
                <a:spcPts val="0"/>
              </a:spcBef>
              <a:spcAft>
                <a:spcPts val="0"/>
              </a:spcAft>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SRL „Patium Design”</a:t>
            </a:r>
          </a:p>
          <a:p>
            <a:pPr>
              <a:lnSpc>
                <a:spcPct val="100000"/>
              </a:lnSpc>
              <a:spcBef>
                <a:spcPts val="0"/>
              </a:spcBef>
              <a:spcAft>
                <a:spcPts val="0"/>
              </a:spcAft>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SRL „MyDesign TS”</a:t>
            </a:r>
          </a:p>
          <a:p>
            <a:pPr>
              <a:lnSpc>
                <a:spcPct val="100000"/>
              </a:lnSpc>
              <a:spcBef>
                <a:spcPts val="0"/>
              </a:spcBef>
              <a:spcAft>
                <a:spcPts val="0"/>
              </a:spcAft>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SRL „Mobo Kitchens and Home”</a:t>
            </a:r>
          </a:p>
          <a:p>
            <a:pPr>
              <a:lnSpc>
                <a:spcPct val="100000"/>
              </a:lnSpc>
              <a:spcBef>
                <a:spcPts val="0"/>
              </a:spcBef>
              <a:spcAft>
                <a:spcPts val="0"/>
              </a:spcAft>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SRL „Vircostil Lux”</a:t>
            </a:r>
          </a:p>
          <a:p>
            <a:pPr>
              <a:lnSpc>
                <a:spcPct val="100000"/>
              </a:lnSpc>
              <a:spcBef>
                <a:spcPts val="0"/>
              </a:spcBef>
              <a:spcAft>
                <a:spcPts val="0"/>
              </a:spcAft>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SRL „Victoria Luci &amp; Still”</a:t>
            </a:r>
          </a:p>
          <a:p>
            <a:pPr>
              <a:lnSpc>
                <a:spcPct val="100000"/>
              </a:lnSpc>
              <a:spcBef>
                <a:spcPts val="0"/>
              </a:spcBef>
              <a:spcAft>
                <a:spcPts val="0"/>
              </a:spcAft>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SRL „Eusmol”</a:t>
            </a:r>
          </a:p>
          <a:p>
            <a:pPr>
              <a:lnSpc>
                <a:spcPct val="100000"/>
              </a:lnSpc>
              <a:spcBef>
                <a:spcPts val="0"/>
              </a:spcBef>
              <a:spcAft>
                <a:spcPts val="0"/>
              </a:spcAft>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SRL „NeroImpuls Club”</a:t>
            </a:r>
          </a:p>
          <a:p>
            <a:pPr>
              <a:lnSpc>
                <a:spcPct val="100000"/>
              </a:lnSpc>
              <a:spcBef>
                <a:spcPts val="0"/>
              </a:spcBef>
              <a:spcAft>
                <a:spcPts val="0"/>
              </a:spcAft>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Cabinet de cosmetologie</a:t>
            </a:r>
          </a:p>
        </p:txBody>
      </p:sp>
      <p:sp>
        <p:nvSpPr>
          <p:cNvPr id="4" name="Content Placeholder 3">
            <a:extLst>
              <a:ext uri="{FF2B5EF4-FFF2-40B4-BE49-F238E27FC236}">
                <a16:creationId xmlns:a16="http://schemas.microsoft.com/office/drawing/2014/main" id="{F057BE11-66C6-47F1-AFDF-86678BB57148}"/>
              </a:ext>
            </a:extLst>
          </p:cNvPr>
          <p:cNvSpPr>
            <a:spLocks noGrp="1"/>
          </p:cNvSpPr>
          <p:nvPr>
            <p:ph sz="half" idx="2"/>
          </p:nvPr>
        </p:nvSpPr>
        <p:spPr>
          <a:xfrm>
            <a:off x="6217920" y="390524"/>
            <a:ext cx="5745480" cy="5781676"/>
          </a:xfrm>
        </p:spPr>
        <p:txBody>
          <a:bodyPr/>
          <a:lstStyle/>
          <a:p>
            <a:r>
              <a:rPr lang="ru-RU" sz="2800" b="1" dirty="0">
                <a:latin typeface="Times New Roman" panose="02020603050405020304" pitchFamily="18" charset="0"/>
                <a:cs typeface="Times New Roman" panose="02020603050405020304" pitchFamily="18" charset="0"/>
              </a:rPr>
              <a:t>7. Agricultură, Alimentație și Mediu</a:t>
            </a:r>
          </a:p>
          <a:p>
            <a:pPr>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Agenția Națională pentru Siguranța Alimentelor</a:t>
            </a:r>
          </a:p>
          <a:p>
            <a:pPr>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Grădina Zoologică (Î.M.)</a:t>
            </a:r>
          </a:p>
          <a:p>
            <a:r>
              <a:rPr lang="ru-RU" sz="2800" b="1" dirty="0">
                <a:latin typeface="Times New Roman" panose="02020603050405020304" pitchFamily="18" charset="0"/>
                <a:cs typeface="Times New Roman" panose="02020603050405020304" pitchFamily="18" charset="0"/>
              </a:rPr>
              <a:t>8. Administrație publică locală / regională</a:t>
            </a:r>
          </a:p>
          <a:p>
            <a:pPr>
              <a:buFont typeface="Arial" panose="020B0604020202020204" pitchFamily="34" charset="0"/>
              <a:buChar char="•"/>
            </a:pPr>
            <a:r>
              <a:rPr lang="ru-RU" sz="2800" dirty="0">
                <a:latin typeface="Times New Roman" panose="02020603050405020304" pitchFamily="18" charset="0"/>
                <a:cs typeface="Times New Roman" panose="02020603050405020304" pitchFamily="18" charset="0"/>
              </a:rPr>
              <a:t>Agenția de Dezvoltare Regională, Municipiul Chișinău</a:t>
            </a:r>
          </a:p>
          <a:p>
            <a:endParaRPr lang="en-US" dirty="0"/>
          </a:p>
        </p:txBody>
      </p:sp>
    </p:spTree>
    <p:extLst>
      <p:ext uri="{BB962C8B-B14F-4D97-AF65-F5344CB8AC3E}">
        <p14:creationId xmlns:p14="http://schemas.microsoft.com/office/powerpoint/2010/main" val="3078568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C490B20-2567-4880-81DC-D44D884E07F5}"/>
              </a:ext>
            </a:extLst>
          </p:cNvPr>
          <p:cNvSpPr>
            <a:spLocks noGrp="1"/>
          </p:cNvSpPr>
          <p:nvPr>
            <p:ph type="title"/>
          </p:nvPr>
        </p:nvSpPr>
        <p:spPr>
          <a:xfrm>
            <a:off x="285750" y="287338"/>
            <a:ext cx="11658600" cy="1449387"/>
          </a:xfrm>
        </p:spPr>
        <p:txBody>
          <a:bodyPr/>
          <a:lstStyle/>
          <a:p>
            <a:pPr algn="ctr"/>
            <a:r>
              <a:rPr lang="en-US" b="1" dirty="0">
                <a:latin typeface="Times New Roman" panose="02020603050405020304" pitchFamily="18" charset="0"/>
                <a:cs typeface="Times New Roman" panose="02020603050405020304" pitchFamily="18" charset="0"/>
              </a:rPr>
              <a:t>Profilul </a:t>
            </a:r>
            <a:r>
              <a:rPr lang="en-US" b="1" dirty="0" err="1">
                <a:latin typeface="Times New Roman" panose="02020603050405020304" pitchFamily="18" charset="0"/>
                <a:cs typeface="Times New Roman" panose="02020603050405020304" pitchFamily="18" charset="0"/>
              </a:rPr>
              <a:t>organizațiilor-participante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în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procente</a:t>
            </a:r>
            <a:r>
              <a:rPr lang="en-US" b="1" dirty="0">
                <a:latin typeface="Times New Roman" panose="02020603050405020304" pitchFamily="18" charset="0"/>
                <a:cs typeface="Times New Roman" panose="02020603050405020304" pitchFamily="18" charset="0"/>
              </a:rPr>
              <a:t> (%%)</a:t>
            </a:r>
          </a:p>
        </p:txBody>
      </p:sp>
      <p:graphicFrame>
        <p:nvGraphicFramePr>
          <p:cNvPr id="7" name="Content Placeholder 6">
            <a:extLst>
              <a:ext uri="{FF2B5EF4-FFF2-40B4-BE49-F238E27FC236}">
                <a16:creationId xmlns:a16="http://schemas.microsoft.com/office/drawing/2014/main" id="{E2C55EBB-26CD-41F0-9487-FD322E206031}"/>
              </a:ext>
            </a:extLst>
          </p:cNvPr>
          <p:cNvGraphicFramePr>
            <a:graphicFrameLocks noGrp="1"/>
          </p:cNvGraphicFramePr>
          <p:nvPr>
            <p:ph idx="1"/>
            <p:extLst>
              <p:ext uri="{D42A27DB-BD31-4B8C-83A1-F6EECF244321}">
                <p14:modId xmlns:p14="http://schemas.microsoft.com/office/powerpoint/2010/main" val="3073181326"/>
              </p:ext>
            </p:extLst>
          </p:nvPr>
        </p:nvGraphicFramePr>
        <p:xfrm>
          <a:off x="285750" y="1846263"/>
          <a:ext cx="11658600" cy="437524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3E3D92D5-E900-4B5A-BD61-DA183C9D3E83}"/>
              </a:ext>
            </a:extLst>
          </p:cNvPr>
          <p:cNvGraphicFramePr>
            <a:graphicFrameLocks noGrp="1"/>
          </p:cNvGraphicFramePr>
          <p:nvPr>
            <p:ph idx="1"/>
            <p:extLst>
              <p:ext uri="{D42A27DB-BD31-4B8C-83A1-F6EECF244321}">
                <p14:modId xmlns:p14="http://schemas.microsoft.com/office/powerpoint/2010/main" val="2568397428"/>
              </p:ext>
            </p:extLst>
          </p:nvPr>
        </p:nvGraphicFramePr>
        <p:xfrm>
          <a:off x="184150" y="193675"/>
          <a:ext cx="11860213" cy="60864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extLst>
              <a:ext uri="{FF2B5EF4-FFF2-40B4-BE49-F238E27FC236}">
                <a16:creationId xmlns:a16="http://schemas.microsoft.com/office/drawing/2014/main" id="{FABDC68B-B0FC-49A6-A30D-1D4650D5FC89}"/>
              </a:ext>
            </a:extLst>
          </p:cNvPr>
          <p:cNvGraphicFramePr>
            <a:graphicFrameLocks noGrp="1"/>
          </p:cNvGraphicFramePr>
          <p:nvPr>
            <p:ph sz="half" idx="2"/>
            <p:extLst>
              <p:ext uri="{D42A27DB-BD31-4B8C-83A1-F6EECF244321}">
                <p14:modId xmlns:p14="http://schemas.microsoft.com/office/powerpoint/2010/main" val="293736255"/>
              </p:ext>
            </p:extLst>
          </p:nvPr>
        </p:nvGraphicFramePr>
        <p:xfrm>
          <a:off x="6218238" y="89647"/>
          <a:ext cx="5870574" cy="61714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ontent Placeholder 13">
            <a:extLst>
              <a:ext uri="{FF2B5EF4-FFF2-40B4-BE49-F238E27FC236}">
                <a16:creationId xmlns:a16="http://schemas.microsoft.com/office/drawing/2014/main" id="{279AE3AD-DB9E-4821-BB2F-223D61A36295}"/>
              </a:ext>
            </a:extLst>
          </p:cNvPr>
          <p:cNvGraphicFramePr>
            <a:graphicFrameLocks noGrp="1"/>
          </p:cNvGraphicFramePr>
          <p:nvPr>
            <p:ph sz="half" idx="1"/>
            <p:extLst>
              <p:ext uri="{D42A27DB-BD31-4B8C-83A1-F6EECF244321}">
                <p14:modId xmlns:p14="http://schemas.microsoft.com/office/powerpoint/2010/main" val="385087677"/>
              </p:ext>
            </p:extLst>
          </p:nvPr>
        </p:nvGraphicFramePr>
        <p:xfrm>
          <a:off x="103189" y="89647"/>
          <a:ext cx="5870574" cy="617145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1941</TotalTime>
  <Words>2155</Words>
  <Application>Microsoft Office PowerPoint</Application>
  <PresentationFormat>Широкоэкранный</PresentationFormat>
  <Paragraphs>224</Paragraphs>
  <Slides>22</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22</vt:i4>
      </vt:variant>
    </vt:vector>
  </HeadingPairs>
  <TitlesOfParts>
    <vt:vector size="31" baseType="lpstr">
      <vt:lpstr>Arial</vt:lpstr>
      <vt:lpstr>Calibri</vt:lpstr>
      <vt:lpstr>Calibri Light</vt:lpstr>
      <vt:lpstr>Roboto</vt:lpstr>
      <vt:lpstr>Segoe UI Emoji</vt:lpstr>
      <vt:lpstr>Symbol</vt:lpstr>
      <vt:lpstr>Times New Roman</vt:lpstr>
      <vt:lpstr>Wingdings 3</vt:lpstr>
      <vt:lpstr>Retrospect</vt:lpstr>
      <vt:lpstr>  Rezultatele cercetării opiniei angajatorilor privind satisfacția față de calitatea pregătirii profesionale a absolvenților ULIM - 2025</vt:lpstr>
      <vt:lpstr>Презентация PowerPoint</vt:lpstr>
      <vt:lpstr>Презентация PowerPoint</vt:lpstr>
      <vt:lpstr>Nivelul de realizare a acestor obiective se evaluează prin obţinerea unor date şi informaţii de la benefeciarii direcți și indirecți ai ULIM (studenții și angajatorii). Datele privind satisfacţia angajatorilor privind produsul ULIM au fost obţinute cu ajutorul unui chestionar. La acest chestionar au răspuns 65 de angajatori din 58 de organizații de pe teritoriul Republicii Moldova. Distribuirea pe domenii de activitate:</vt:lpstr>
      <vt:lpstr>Презентация PowerPoint</vt:lpstr>
      <vt:lpstr>Презентация PowerPoint</vt:lpstr>
      <vt:lpstr>Profilul organizațiilor-participante în procente (%%)</vt:lpstr>
      <vt:lpstr>Презентация PowerPoint</vt:lpstr>
      <vt:lpstr>Презентация PowerPoint</vt:lpstr>
      <vt:lpstr>Satisfacția angajatorilor de competențele absolvenților dezvoltate pe parcursul studiilor</vt:lpstr>
      <vt:lpstr>Rangul avantajelor și neajunsurilor conferite prin studii universitare absolvenților ULIM</vt:lpstr>
      <vt:lpstr>Angajatorii au indicat domeniile în care au nevoie de absolvenți ULIM. Analiza se bazează pe frecvența menționării domeniului în chestionar, reflectând interesul pieței muncii pentru anumite specialități.</vt:lpstr>
      <vt:lpstr>Презентация PowerPoint</vt:lpstr>
      <vt:lpstr>Categorii de competențe și necesități de pregătire a absolvenților,  identificate de angajatori</vt:lpstr>
      <vt:lpstr>Презентация PowerPoint</vt:lpstr>
      <vt:lpstr>Презентация PowerPoint</vt:lpstr>
      <vt:lpstr>Întrebarea: Ce recomandări aveți pentru îmbunătățirea programelor de studii ale ULIM? Obiectiv: Colectarea sugestiilor angajatorilor pentru ajustarea ofertei educaționale în raport cu cerințele pieței muncii.</vt:lpstr>
      <vt:lpstr>Презентация PowerPoint</vt:lpstr>
      <vt:lpstr>Concluzii și recomandări</vt:lpstr>
      <vt:lpstr>Презентация PowerPoint</vt:lpstr>
      <vt:lpstr>Proiect de decizie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ProfCol1</dc:creator>
  <cp:lastModifiedBy>ProfCol1</cp:lastModifiedBy>
  <cp:revision>94</cp:revision>
  <dcterms:created xsi:type="dcterms:W3CDTF">2024-02-23T07:24:40Z</dcterms:created>
  <dcterms:modified xsi:type="dcterms:W3CDTF">2025-10-06T10:21:10Z</dcterms:modified>
</cp:coreProperties>
</file>