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handoutMasterIdLst>
    <p:handoutMasterId r:id="rId72"/>
  </p:handoutMasterIdLst>
  <p:sldIdLst>
    <p:sldId id="256" r:id="rId3"/>
    <p:sldId id="257" r:id="rId4"/>
    <p:sldId id="258" r:id="rId5"/>
    <p:sldId id="263" r:id="rId6"/>
    <p:sldId id="262" r:id="rId7"/>
    <p:sldId id="400" r:id="rId8"/>
    <p:sldId id="312" r:id="rId9"/>
    <p:sldId id="376" r:id="rId10"/>
    <p:sldId id="313" r:id="rId11"/>
    <p:sldId id="314" r:id="rId12"/>
    <p:sldId id="271" r:id="rId13"/>
    <p:sldId id="315" r:id="rId14"/>
    <p:sldId id="316" r:id="rId15"/>
    <p:sldId id="317" r:id="rId16"/>
    <p:sldId id="318" r:id="rId17"/>
    <p:sldId id="319" r:id="rId18"/>
    <p:sldId id="320" r:id="rId19"/>
    <p:sldId id="321" r:id="rId20"/>
    <p:sldId id="323" r:id="rId21"/>
    <p:sldId id="397"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78" r:id="rId47"/>
    <p:sldId id="379" r:id="rId48"/>
    <p:sldId id="380" r:id="rId49"/>
    <p:sldId id="381" r:id="rId50"/>
    <p:sldId id="382" r:id="rId51"/>
    <p:sldId id="383" r:id="rId52"/>
    <p:sldId id="348" r:id="rId53"/>
    <p:sldId id="384" r:id="rId54"/>
    <p:sldId id="385" r:id="rId55"/>
    <p:sldId id="386" r:id="rId56"/>
    <p:sldId id="387" r:id="rId57"/>
    <p:sldId id="388" r:id="rId58"/>
    <p:sldId id="389" r:id="rId59"/>
    <p:sldId id="390" r:id="rId60"/>
    <p:sldId id="391" r:id="rId61"/>
    <p:sldId id="392" r:id="rId62"/>
    <p:sldId id="393" r:id="rId63"/>
    <p:sldId id="394" r:id="rId64"/>
    <p:sldId id="395" r:id="rId65"/>
    <p:sldId id="396" r:id="rId66"/>
    <p:sldId id="296" r:id="rId67"/>
    <p:sldId id="306" r:id="rId68"/>
    <p:sldId id="297" r:id="rId69"/>
    <p:sldId id="261" r:id="rId70"/>
  </p:sldIdLst>
  <p:sldSz cx="12192000" cy="6858000"/>
  <p:notesSz cx="9866313" cy="673576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83843" autoAdjust="0"/>
  </p:normalViewPr>
  <p:slideViewPr>
    <p:cSldViewPr>
      <p:cViewPr varScale="1">
        <p:scale>
          <a:sx n="83" d="100"/>
          <a:sy n="83" d="100"/>
        </p:scale>
        <p:origin x="821"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9.xml"/><Relationship Id="rId1" Type="http://schemas.microsoft.com/office/2011/relationships/chartStyle" Target="style4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1.xml"/><Relationship Id="rId1" Type="http://schemas.microsoft.com/office/2011/relationships/chartStyle" Target="style5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2.xml"/><Relationship Id="rId1" Type="http://schemas.microsoft.com/office/2011/relationships/chartStyle" Target="style5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3.xml"/><Relationship Id="rId1" Type="http://schemas.microsoft.com/office/2011/relationships/chartStyle" Target="style5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4.xml"/><Relationship Id="rId1" Type="http://schemas.microsoft.com/office/2011/relationships/chartStyle" Target="style5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5.xml"/><Relationship Id="rId1" Type="http://schemas.microsoft.com/office/2011/relationships/chartStyle" Target="style5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Drept</c:v>
                </c:pt>
                <c:pt idx="1">
                  <c:v>ȘE</c:v>
                </c:pt>
                <c:pt idx="2">
                  <c:v>BM</c:v>
                </c:pt>
                <c:pt idx="3">
                  <c:v>LS</c:v>
                </c:pt>
                <c:pt idx="4">
                  <c:v>IID</c:v>
                </c:pt>
                <c:pt idx="5">
                  <c:v>RIȘPJ</c:v>
                </c:pt>
                <c:pt idx="6">
                  <c:v>ȘSE</c:v>
                </c:pt>
              </c:strCache>
            </c:strRef>
          </c:cat>
          <c:val>
            <c:numRef>
              <c:f>Лист1!$B$2:$B$8</c:f>
              <c:numCache>
                <c:formatCode>General</c:formatCode>
                <c:ptCount val="7"/>
                <c:pt idx="0">
                  <c:v>14.97</c:v>
                </c:pt>
                <c:pt idx="1">
                  <c:v>20.7</c:v>
                </c:pt>
                <c:pt idx="2">
                  <c:v>20.57</c:v>
                </c:pt>
                <c:pt idx="3">
                  <c:v>11.45</c:v>
                </c:pt>
                <c:pt idx="4">
                  <c:v>8.3699999999999992</c:v>
                </c:pt>
                <c:pt idx="5">
                  <c:v>11.01</c:v>
                </c:pt>
                <c:pt idx="6">
                  <c:v>22.9</c:v>
                </c:pt>
              </c:numCache>
            </c:numRef>
          </c:val>
          <c:extLst>
            <c:ext xmlns:c16="http://schemas.microsoft.com/office/drawing/2014/chart" uri="{C3380CC4-5D6E-409C-BE32-E72D297353CC}">
              <c16:uniqueId val="{00000000-234A-43AE-9305-798AFF91B41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3122358012540099"/>
          <c:y val="0.91912096744525462"/>
          <c:w val="0.33617654564012833"/>
          <c:h val="6.33352559409543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594-429B-BC81-1F805598B063}"/>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Лист1!$B$2</c:f>
              <c:numCache>
                <c:formatCode>General</c:formatCode>
                <c:ptCount val="1"/>
                <c:pt idx="0">
                  <c:v>4.7</c:v>
                </c:pt>
              </c:numCache>
            </c:numRef>
          </c:val>
          <c:extLst>
            <c:ext xmlns:c16="http://schemas.microsoft.com/office/drawing/2014/chart" uri="{C3380CC4-5D6E-409C-BE32-E72D297353CC}">
              <c16:uniqueId val="{0000000E-3594-429B-BC81-1F805598B06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3594-429B-BC81-1F805598B06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3594-429B-BC81-1F805598B06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3594-429B-BC81-1F805598B063}"/>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3594-429B-BC81-1F805598B063}"/>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Лист1!$G$2</c:f>
              <c:numCache>
                <c:formatCode>General</c:formatCode>
                <c:ptCount val="1"/>
                <c:pt idx="0">
                  <c:v>4.2</c:v>
                </c:pt>
              </c:numCache>
            </c:numRef>
          </c:val>
          <c:extLst>
            <c:ext xmlns:c16="http://schemas.microsoft.com/office/drawing/2014/chart" uri="{C3380CC4-5D6E-409C-BE32-E72D297353CC}">
              <c16:uniqueId val="{00000013-3594-429B-BC81-1F805598B06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Лист1!$H$2</c:f>
              <c:numCache>
                <c:formatCode>General</c:formatCode>
                <c:ptCount val="1"/>
                <c:pt idx="0">
                  <c:v>4.0999999999999996</c:v>
                </c:pt>
              </c:numCache>
            </c:numRef>
          </c:val>
          <c:extLst>
            <c:ext xmlns:c16="http://schemas.microsoft.com/office/drawing/2014/chart" uri="{C3380CC4-5D6E-409C-BE32-E72D297353CC}">
              <c16:uniqueId val="{00000014-3594-429B-BC81-1F805598B063}"/>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1-4C49-49A2-8809-2CF79A977213}"/>
            </c:ext>
          </c:extLst>
        </c:ser>
        <c:dLbls>
          <c:dLblPos val="outEnd"/>
          <c:showLegendKey val="0"/>
          <c:showVal val="1"/>
          <c:showCatName val="0"/>
          <c:showSerName val="0"/>
          <c:showPercent val="0"/>
          <c:showBubbleSize val="0"/>
        </c:dLbls>
        <c:gapWidth val="100"/>
        <c:axId val="232587776"/>
        <c:axId val="232538688"/>
      </c:barChart>
      <c:catAx>
        <c:axId val="232587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38688"/>
        <c:crosses val="autoZero"/>
        <c:auto val="1"/>
        <c:lblAlgn val="ctr"/>
        <c:lblOffset val="100"/>
        <c:noMultiLvlLbl val="0"/>
      </c:catAx>
      <c:valAx>
        <c:axId val="2325386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3258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FFC7-4F44-A7B5-1AAB3655759B}"/>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FC7-4F44-A7B5-1AAB365575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Лист1!$B$2</c:f>
              <c:numCache>
                <c:formatCode>General</c:formatCode>
                <c:ptCount val="1"/>
                <c:pt idx="0">
                  <c:v>4.7</c:v>
                </c:pt>
              </c:numCache>
            </c:numRef>
          </c:val>
          <c:extLst>
            <c:ext xmlns:c16="http://schemas.microsoft.com/office/drawing/2014/chart" uri="{C3380CC4-5D6E-409C-BE32-E72D297353CC}">
              <c16:uniqueId val="{0000000E-FFC7-4F44-A7B5-1AAB3655759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F-FFC7-4F44-A7B5-1AAB3655759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10-FFC7-4F44-A7B5-1AAB3655759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FFC7-4F44-A7B5-1AAB3655759B}"/>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Лист1!$F$2</c:f>
              <c:numCache>
                <c:formatCode>General</c:formatCode>
                <c:ptCount val="1"/>
                <c:pt idx="0">
                  <c:v>4.5</c:v>
                </c:pt>
              </c:numCache>
            </c:numRef>
          </c:val>
          <c:extLst>
            <c:ext xmlns:c16="http://schemas.microsoft.com/office/drawing/2014/chart" uri="{C3380CC4-5D6E-409C-BE32-E72D297353CC}">
              <c16:uniqueId val="{00000012-FFC7-4F44-A7B5-1AAB3655759B}"/>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Лист1!$G$2</c:f>
              <c:numCache>
                <c:formatCode>General</c:formatCode>
                <c:ptCount val="1"/>
                <c:pt idx="0">
                  <c:v>4.8</c:v>
                </c:pt>
              </c:numCache>
            </c:numRef>
          </c:val>
          <c:extLst>
            <c:ext xmlns:c16="http://schemas.microsoft.com/office/drawing/2014/chart" uri="{C3380CC4-5D6E-409C-BE32-E72D297353CC}">
              <c16:uniqueId val="{00000013-FFC7-4F44-A7B5-1AAB365575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FFC7-4F44-A7B5-1AAB3655759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dLbl>
              <c:idx val="0"/>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4.6</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7870370370370371E-2"/>
                      <c:h val="0.11391100634273855"/>
                    </c:manualLayout>
                  </c15:layout>
                  <c15:showDataLabelsRange val="0"/>
                </c:ext>
                <c:ext xmlns:c16="http://schemas.microsoft.com/office/drawing/2014/chart" uri="{C3380CC4-5D6E-409C-BE32-E72D297353CC}">
                  <c16:uniqueId val="{00000001-B9F1-45C6-B743-81938329DEF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Лист1!$I$2</c:f>
              <c:numCache>
                <c:formatCode>General</c:formatCode>
                <c:ptCount val="1"/>
                <c:pt idx="0">
                  <c:v>4.5999999999999996</c:v>
                </c:pt>
              </c:numCache>
            </c:numRef>
          </c:val>
          <c:extLst>
            <c:ext xmlns:c16="http://schemas.microsoft.com/office/drawing/2014/chart" uri="{C3380CC4-5D6E-409C-BE32-E72D297353CC}">
              <c16:uniqueId val="{00000001-1C6B-4BAF-B68B-92300D70B9F2}"/>
            </c:ext>
          </c:extLst>
        </c:ser>
        <c:dLbls>
          <c:dLblPos val="outEnd"/>
          <c:showLegendKey val="0"/>
          <c:showVal val="1"/>
          <c:showCatName val="0"/>
          <c:showSerName val="0"/>
          <c:showPercent val="0"/>
          <c:showBubbleSize val="0"/>
        </c:dLbls>
        <c:gapWidth val="100"/>
        <c:axId val="231710208"/>
        <c:axId val="232540992"/>
      </c:barChart>
      <c:catAx>
        <c:axId val="231710208"/>
        <c:scaling>
          <c:orientation val="minMax"/>
        </c:scaling>
        <c:delete val="1"/>
        <c:axPos val="b"/>
        <c:numFmt formatCode="General" sourceLinked="1"/>
        <c:majorTickMark val="out"/>
        <c:minorTickMark val="none"/>
        <c:tickLblPos val="nextTo"/>
        <c:crossAx val="232540992"/>
        <c:crosses val="autoZero"/>
        <c:auto val="1"/>
        <c:lblAlgn val="ctr"/>
        <c:lblOffset val="100"/>
        <c:noMultiLvlLbl val="0"/>
      </c:catAx>
      <c:valAx>
        <c:axId val="232540992"/>
        <c:scaling>
          <c:orientation val="minMax"/>
        </c:scaling>
        <c:delete val="1"/>
        <c:axPos val="l"/>
        <c:numFmt formatCode="General" sourceLinked="1"/>
        <c:majorTickMark val="out"/>
        <c:minorTickMark val="none"/>
        <c:tickLblPos val="nextTo"/>
        <c:crossAx val="23171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9027-48CC-A735-66A3FB5BDF5A}"/>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Лист1!$B$2</c:f>
              <c:numCache>
                <c:formatCode>General</c:formatCode>
                <c:ptCount val="1"/>
                <c:pt idx="0">
                  <c:v>4.5</c:v>
                </c:pt>
              </c:numCache>
            </c:numRef>
          </c:val>
          <c:extLst>
            <c:ext xmlns:c16="http://schemas.microsoft.com/office/drawing/2014/chart" uri="{C3380CC4-5D6E-409C-BE32-E72D297353CC}">
              <c16:uniqueId val="{0000000E-9027-48CC-A735-66A3FB5BDF5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9027-48CC-A735-66A3FB5BDF5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10-9027-48CC-A735-66A3FB5BDF5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9027-48CC-A735-66A3FB5BDF5A}"/>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9027-48CC-A735-66A3FB5BDF5A}"/>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Лист1!$G$2</c:f>
              <c:numCache>
                <c:formatCode>General</c:formatCode>
                <c:ptCount val="1"/>
                <c:pt idx="0">
                  <c:v>4.2</c:v>
                </c:pt>
              </c:numCache>
            </c:numRef>
          </c:val>
          <c:extLst>
            <c:ext xmlns:c16="http://schemas.microsoft.com/office/drawing/2014/chart" uri="{C3380CC4-5D6E-409C-BE32-E72D297353CC}">
              <c16:uniqueId val="{00000013-9027-48CC-A735-66A3FB5BDF5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9027-48CC-A735-66A3FB5BDF5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1-AEDC-415B-9043-9EBEA1500C05}"/>
            </c:ext>
          </c:extLst>
        </c:ser>
        <c:dLbls>
          <c:dLblPos val="outEnd"/>
          <c:showLegendKey val="0"/>
          <c:showVal val="1"/>
          <c:showCatName val="0"/>
          <c:showSerName val="0"/>
          <c:showPercent val="0"/>
          <c:showBubbleSize val="0"/>
        </c:dLbls>
        <c:gapWidth val="100"/>
        <c:axId val="229257728"/>
        <c:axId val="232542720"/>
      </c:barChart>
      <c:catAx>
        <c:axId val="229257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2720"/>
        <c:crosses val="autoZero"/>
        <c:auto val="1"/>
        <c:lblAlgn val="ctr"/>
        <c:lblOffset val="100"/>
        <c:noMultiLvlLbl val="0"/>
      </c:catAx>
      <c:valAx>
        <c:axId val="232542720"/>
        <c:scaling>
          <c:orientation val="minMax"/>
        </c:scaling>
        <c:delete val="1"/>
        <c:axPos val="l"/>
        <c:numFmt formatCode="General" sourceLinked="1"/>
        <c:majorTickMark val="out"/>
        <c:minorTickMark val="none"/>
        <c:tickLblPos val="nextTo"/>
        <c:crossAx val="229257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Лист1!$B$2:$B$5</c:f>
              <c:numCache>
                <c:formatCode>General</c:formatCode>
                <c:ptCount val="4"/>
                <c:pt idx="0">
                  <c:v>4.2</c:v>
                </c:pt>
                <c:pt idx="1">
                  <c:v>4.0999999999999996</c:v>
                </c:pt>
                <c:pt idx="2" formatCode="0.0">
                  <c:v>4.0999999999999996</c:v>
                </c:pt>
                <c:pt idx="3">
                  <c:v>4.3</c:v>
                </c:pt>
              </c:numCache>
            </c:numRef>
          </c:val>
          <c:extLst>
            <c:ext xmlns:c16="http://schemas.microsoft.com/office/drawing/2014/chart" uri="{C3380CC4-5D6E-409C-BE32-E72D297353CC}">
              <c16:uniqueId val="{00000000-552E-4678-B441-BD7FF62FB611}"/>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Лист1!$C$2:$C$5</c:f>
              <c:numCache>
                <c:formatCode>General</c:formatCode>
                <c:ptCount val="4"/>
                <c:pt idx="0">
                  <c:v>3.9</c:v>
                </c:pt>
                <c:pt idx="1">
                  <c:v>3.9</c:v>
                </c:pt>
                <c:pt idx="2" formatCode="0.0">
                  <c:v>3.9</c:v>
                </c:pt>
                <c:pt idx="3">
                  <c:v>4.0999999999999996</c:v>
                </c:pt>
              </c:numCache>
            </c:numRef>
          </c:val>
          <c:extLst>
            <c:ext xmlns:c16="http://schemas.microsoft.com/office/drawing/2014/chart" uri="{C3380CC4-5D6E-409C-BE32-E72D297353CC}">
              <c16:uniqueId val="{00000001-552E-4678-B441-BD7FF62FB611}"/>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Лист1!$D$2:$D$5</c:f>
              <c:numCache>
                <c:formatCode>General</c:formatCode>
                <c:ptCount val="4"/>
                <c:pt idx="0">
                  <c:v>4</c:v>
                </c:pt>
                <c:pt idx="1">
                  <c:v>4.0999999999999996</c:v>
                </c:pt>
                <c:pt idx="2" formatCode="0.0">
                  <c:v>4.0999999999999996</c:v>
                </c:pt>
                <c:pt idx="3">
                  <c:v>4.3</c:v>
                </c:pt>
              </c:numCache>
            </c:numRef>
          </c:val>
          <c:extLst>
            <c:ext xmlns:c16="http://schemas.microsoft.com/office/drawing/2014/chart" uri="{C3380CC4-5D6E-409C-BE32-E72D297353CC}">
              <c16:uniqueId val="{00000002-552E-4678-B441-BD7FF62FB611}"/>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Лист1!$E$2:$E$5</c:f>
              <c:numCache>
                <c:formatCode>General</c:formatCode>
                <c:ptCount val="4"/>
                <c:pt idx="0">
                  <c:v>4.5</c:v>
                </c:pt>
                <c:pt idx="1">
                  <c:v>4.3</c:v>
                </c:pt>
                <c:pt idx="2" formatCode="0.0">
                  <c:v>4.3</c:v>
                </c:pt>
                <c:pt idx="3">
                  <c:v>4.4000000000000004</c:v>
                </c:pt>
              </c:numCache>
            </c:numRef>
          </c:val>
          <c:extLst>
            <c:ext xmlns:c16="http://schemas.microsoft.com/office/drawing/2014/chart" uri="{C3380CC4-5D6E-409C-BE32-E72D297353CC}">
              <c16:uniqueId val="{00000003-552E-4678-B441-BD7FF62FB611}"/>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Лист1!$F$2:$F$5</c:f>
              <c:numCache>
                <c:formatCode>General</c:formatCode>
                <c:ptCount val="4"/>
                <c:pt idx="0">
                  <c:v>4.0999999999999996</c:v>
                </c:pt>
                <c:pt idx="1">
                  <c:v>4.0999999999999996</c:v>
                </c:pt>
                <c:pt idx="2" formatCode="0.0">
                  <c:v>4.0999999999999996</c:v>
                </c:pt>
                <c:pt idx="3">
                  <c:v>4.2</c:v>
                </c:pt>
              </c:numCache>
            </c:numRef>
          </c:val>
          <c:extLst>
            <c:ext xmlns:c16="http://schemas.microsoft.com/office/drawing/2014/chart" uri="{C3380CC4-5D6E-409C-BE32-E72D297353CC}">
              <c16:uniqueId val="{00000004-552E-4678-B441-BD7FF62FB611}"/>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Лист1!$G$2:$G$5</c:f>
              <c:numCache>
                <c:formatCode>General</c:formatCode>
                <c:ptCount val="4"/>
                <c:pt idx="0">
                  <c:v>4.3</c:v>
                </c:pt>
                <c:pt idx="1">
                  <c:v>4.2</c:v>
                </c:pt>
                <c:pt idx="2" formatCode="0.0">
                  <c:v>4.2</c:v>
                </c:pt>
                <c:pt idx="3">
                  <c:v>4.5</c:v>
                </c:pt>
              </c:numCache>
            </c:numRef>
          </c:val>
          <c:extLst>
            <c:ext xmlns:c16="http://schemas.microsoft.com/office/drawing/2014/chart" uri="{C3380CC4-5D6E-409C-BE32-E72D297353CC}">
              <c16:uniqueId val="{00000005-552E-4678-B441-BD7FF62FB611}"/>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Лист1!$H$2:$H$5</c:f>
              <c:numCache>
                <c:formatCode>General</c:formatCode>
                <c:ptCount val="4"/>
                <c:pt idx="0">
                  <c:v>3.7</c:v>
                </c:pt>
                <c:pt idx="1">
                  <c:v>4</c:v>
                </c:pt>
                <c:pt idx="2" formatCode="0.0">
                  <c:v>4</c:v>
                </c:pt>
                <c:pt idx="3">
                  <c:v>4.0999999999999996</c:v>
                </c:pt>
              </c:numCache>
            </c:numRef>
          </c:val>
          <c:extLst>
            <c:ext xmlns:c16="http://schemas.microsoft.com/office/drawing/2014/chart" uri="{C3380CC4-5D6E-409C-BE32-E72D297353CC}">
              <c16:uniqueId val="{00000006-552E-4678-B441-BD7FF62FB611}"/>
            </c:ext>
          </c:extLst>
        </c:ser>
        <c:ser>
          <c:idx val="7"/>
          <c:order val="7"/>
          <c:tx>
            <c:strRef>
              <c:f>Лист1!$I$1</c:f>
              <c:strCache>
                <c:ptCount val="1"/>
                <c:pt idx="0">
                  <c:v>8</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Лист1!$I$2:$I$5</c:f>
              <c:numCache>
                <c:formatCode>General</c:formatCode>
                <c:ptCount val="4"/>
                <c:pt idx="0">
                  <c:v>4.0999999999999996</c:v>
                </c:pt>
                <c:pt idx="1">
                  <c:v>4</c:v>
                </c:pt>
                <c:pt idx="2" formatCode="0.0">
                  <c:v>4.0427</c:v>
                </c:pt>
                <c:pt idx="3">
                  <c:v>4</c:v>
                </c:pt>
              </c:numCache>
            </c:numRef>
          </c:val>
          <c:extLst>
            <c:ext xmlns:c16="http://schemas.microsoft.com/office/drawing/2014/chart" uri="{C3380CC4-5D6E-409C-BE32-E72D297353CC}">
              <c16:uniqueId val="{00000007-552E-4678-B441-BD7FF62FB611}"/>
            </c:ext>
          </c:extLst>
        </c:ser>
        <c:ser>
          <c:idx val="8"/>
          <c:order val="8"/>
          <c:tx>
            <c:strRef>
              <c:f>Лист1!$J$1</c:f>
              <c:strCache>
                <c:ptCount val="1"/>
                <c:pt idx="0">
                  <c:v>9</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Лист1!$J$2:$J$5</c:f>
              <c:numCache>
                <c:formatCode>General</c:formatCode>
                <c:ptCount val="4"/>
                <c:pt idx="0">
                  <c:v>4</c:v>
                </c:pt>
                <c:pt idx="1">
                  <c:v>4.0999999999999996</c:v>
                </c:pt>
                <c:pt idx="2" formatCode="0.0">
                  <c:v>4.0999999999999996</c:v>
                </c:pt>
                <c:pt idx="3">
                  <c:v>4.3</c:v>
                </c:pt>
              </c:numCache>
            </c:numRef>
          </c:val>
          <c:extLst>
            <c:ext xmlns:c16="http://schemas.microsoft.com/office/drawing/2014/chart" uri="{C3380CC4-5D6E-409C-BE32-E72D297353CC}">
              <c16:uniqueId val="{00000008-552E-4678-B441-BD7FF62FB611}"/>
            </c:ext>
          </c:extLst>
        </c:ser>
        <c:dLbls>
          <c:showLegendKey val="0"/>
          <c:showVal val="1"/>
          <c:showCatName val="0"/>
          <c:showSerName val="0"/>
          <c:showPercent val="0"/>
          <c:showBubbleSize val="0"/>
        </c:dLbls>
        <c:gapWidth val="150"/>
        <c:axId val="230045184"/>
        <c:axId val="229401728"/>
      </c:barChart>
      <c:catAx>
        <c:axId val="23004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29401728"/>
        <c:crosses val="autoZero"/>
        <c:auto val="1"/>
        <c:lblAlgn val="ctr"/>
        <c:lblOffset val="100"/>
        <c:noMultiLvlLbl val="0"/>
      </c:catAx>
      <c:valAx>
        <c:axId val="229401728"/>
        <c:scaling>
          <c:orientation val="minMax"/>
        </c:scaling>
        <c:delete val="1"/>
        <c:axPos val="l"/>
        <c:numFmt formatCode="General" sourceLinked="1"/>
        <c:majorTickMark val="none"/>
        <c:minorTickMark val="none"/>
        <c:tickLblPos val="nextTo"/>
        <c:crossAx val="230045184"/>
        <c:crosses val="autoZero"/>
        <c:crossBetween val="between"/>
      </c:valAx>
      <c:spPr>
        <a:noFill/>
        <a:ln>
          <a:noFill/>
        </a:ln>
        <a:effectLst/>
      </c:spPr>
    </c:plotArea>
    <c:legend>
      <c:legendPos val="t"/>
      <c:layout>
        <c:manualLayout>
          <c:xMode val="edge"/>
          <c:yMode val="edge"/>
          <c:x val="0.23559027777777777"/>
          <c:y val="2.9143892423085176E-2"/>
          <c:w val="0.44402531714785654"/>
          <c:h val="0.1903264435695538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6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962-4456-BD22-3CDF11E2DE08}"/>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Лист1!$B$2</c:f>
              <c:numCache>
                <c:formatCode>General</c:formatCode>
                <c:ptCount val="1"/>
                <c:pt idx="0">
                  <c:v>4.5</c:v>
                </c:pt>
              </c:numCache>
            </c:numRef>
          </c:val>
          <c:extLst>
            <c:ext xmlns:c16="http://schemas.microsoft.com/office/drawing/2014/chart" uri="{C3380CC4-5D6E-409C-BE32-E72D297353CC}">
              <c16:uniqueId val="{0000000E-8962-4456-BD22-3CDF11E2DE0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8962-4456-BD22-3CDF11E2DE0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Лист1!$D$2</c:f>
              <c:numCache>
                <c:formatCode>General</c:formatCode>
                <c:ptCount val="1"/>
                <c:pt idx="0">
                  <c:v>4</c:v>
                </c:pt>
              </c:numCache>
            </c:numRef>
          </c:val>
          <c:extLst>
            <c:ext xmlns:c16="http://schemas.microsoft.com/office/drawing/2014/chart" uri="{C3380CC4-5D6E-409C-BE32-E72D297353CC}">
              <c16:uniqueId val="{00000010-8962-4456-BD22-3CDF11E2DE0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8962-4456-BD22-3CDF11E2DE08}"/>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12-8962-4456-BD22-3CDF11E2DE08}"/>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8962-4456-BD22-3CDF11E2DE0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Лист1!$H$2</c:f>
              <c:numCache>
                <c:formatCode>General</c:formatCode>
                <c:ptCount val="1"/>
                <c:pt idx="0">
                  <c:v>4.0999999999999996</c:v>
                </c:pt>
              </c:numCache>
            </c:numRef>
          </c:val>
          <c:extLst>
            <c:ext xmlns:c16="http://schemas.microsoft.com/office/drawing/2014/chart" uri="{C3380CC4-5D6E-409C-BE32-E72D297353CC}">
              <c16:uniqueId val="{00000014-8962-4456-BD22-3CDF11E2DE0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1-1293-4A12-8EB0-1CC37C308C71}"/>
            </c:ext>
          </c:extLst>
        </c:ser>
        <c:dLbls>
          <c:dLblPos val="outEnd"/>
          <c:showLegendKey val="0"/>
          <c:showVal val="1"/>
          <c:showCatName val="0"/>
          <c:showSerName val="0"/>
          <c:showPercent val="0"/>
          <c:showBubbleSize val="0"/>
        </c:dLbls>
        <c:gapWidth val="100"/>
        <c:axId val="240350208"/>
        <c:axId val="229403456"/>
      </c:barChart>
      <c:catAx>
        <c:axId val="240350208"/>
        <c:scaling>
          <c:orientation val="minMax"/>
        </c:scaling>
        <c:delete val="1"/>
        <c:axPos val="b"/>
        <c:numFmt formatCode="General" sourceLinked="1"/>
        <c:majorTickMark val="out"/>
        <c:minorTickMark val="none"/>
        <c:tickLblPos val="nextTo"/>
        <c:crossAx val="229403456"/>
        <c:crosses val="autoZero"/>
        <c:auto val="1"/>
        <c:lblAlgn val="ctr"/>
        <c:lblOffset val="100"/>
        <c:noMultiLvlLbl val="0"/>
      </c:catAx>
      <c:valAx>
        <c:axId val="229403456"/>
        <c:scaling>
          <c:orientation val="minMax"/>
        </c:scaling>
        <c:delete val="1"/>
        <c:axPos val="l"/>
        <c:numFmt formatCode="General" sourceLinked="1"/>
        <c:majorTickMark val="out"/>
        <c:minorTickMark val="none"/>
        <c:tickLblPos val="nextTo"/>
        <c:crossAx val="24035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442-445F-8A92-1B6436373196}"/>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Лист1!$B$2</c:f>
              <c:numCache>
                <c:formatCode>General</c:formatCode>
                <c:ptCount val="1"/>
                <c:pt idx="0">
                  <c:v>4.3</c:v>
                </c:pt>
              </c:numCache>
            </c:numRef>
          </c:val>
          <c:extLst>
            <c:ext xmlns:c16="http://schemas.microsoft.com/office/drawing/2014/chart" uri="{C3380CC4-5D6E-409C-BE32-E72D297353CC}">
              <c16:uniqueId val="{0000000E-D442-445F-8A92-1B643637319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Лист1!$C$2</c:f>
              <c:numCache>
                <c:formatCode>General</c:formatCode>
                <c:ptCount val="1"/>
                <c:pt idx="0">
                  <c:v>3.8</c:v>
                </c:pt>
              </c:numCache>
            </c:numRef>
          </c:val>
          <c:extLst>
            <c:ext xmlns:c16="http://schemas.microsoft.com/office/drawing/2014/chart" uri="{C3380CC4-5D6E-409C-BE32-E72D297353CC}">
              <c16:uniqueId val="{0000000F-D442-445F-8A92-1B643637319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Лист1!$D$2</c:f>
              <c:numCache>
                <c:formatCode>General</c:formatCode>
                <c:ptCount val="1"/>
                <c:pt idx="0">
                  <c:v>3.8</c:v>
                </c:pt>
              </c:numCache>
            </c:numRef>
          </c:val>
          <c:extLst>
            <c:ext xmlns:c16="http://schemas.microsoft.com/office/drawing/2014/chart" uri="{C3380CC4-5D6E-409C-BE32-E72D297353CC}">
              <c16:uniqueId val="{00000010-D442-445F-8A92-1B643637319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Лист1!$E$2</c:f>
              <c:numCache>
                <c:formatCode>General</c:formatCode>
                <c:ptCount val="1"/>
                <c:pt idx="0">
                  <c:v>4.2</c:v>
                </c:pt>
              </c:numCache>
            </c:numRef>
          </c:val>
          <c:extLst>
            <c:ext xmlns:c16="http://schemas.microsoft.com/office/drawing/2014/chart" uri="{C3380CC4-5D6E-409C-BE32-E72D297353CC}">
              <c16:uniqueId val="{00000011-D442-445F-8A92-1B6436373196}"/>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Лист1!$F$2</c:f>
              <c:numCache>
                <c:formatCode>General</c:formatCode>
                <c:ptCount val="1"/>
                <c:pt idx="0">
                  <c:v>4</c:v>
                </c:pt>
              </c:numCache>
            </c:numRef>
          </c:val>
          <c:extLst>
            <c:ext xmlns:c16="http://schemas.microsoft.com/office/drawing/2014/chart" uri="{C3380CC4-5D6E-409C-BE32-E72D297353CC}">
              <c16:uniqueId val="{00000012-D442-445F-8A92-1B6436373196}"/>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Лист1!$G$2</c:f>
              <c:numCache>
                <c:formatCode>General</c:formatCode>
                <c:ptCount val="1"/>
                <c:pt idx="0">
                  <c:v>3.6</c:v>
                </c:pt>
              </c:numCache>
            </c:numRef>
          </c:val>
          <c:extLst>
            <c:ext xmlns:c16="http://schemas.microsoft.com/office/drawing/2014/chart" uri="{C3380CC4-5D6E-409C-BE32-E72D297353CC}">
              <c16:uniqueId val="{00000013-D442-445F-8A92-1B643637319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Лист1!$H$2</c:f>
              <c:numCache>
                <c:formatCode>General</c:formatCode>
                <c:ptCount val="1"/>
                <c:pt idx="0">
                  <c:v>3.7</c:v>
                </c:pt>
              </c:numCache>
            </c:numRef>
          </c:val>
          <c:extLst>
            <c:ext xmlns:c16="http://schemas.microsoft.com/office/drawing/2014/chart" uri="{C3380CC4-5D6E-409C-BE32-E72D297353CC}">
              <c16:uniqueId val="{00000014-D442-445F-8A92-1B6436373196}"/>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Лист1!$I$2</c:f>
              <c:numCache>
                <c:formatCode>General</c:formatCode>
                <c:ptCount val="1"/>
                <c:pt idx="0">
                  <c:v>3.9</c:v>
                </c:pt>
              </c:numCache>
            </c:numRef>
          </c:val>
          <c:extLst>
            <c:ext xmlns:c16="http://schemas.microsoft.com/office/drawing/2014/chart" uri="{C3380CC4-5D6E-409C-BE32-E72D297353CC}">
              <c16:uniqueId val="{00000001-090F-4751-8D65-C94AD4CF301E}"/>
            </c:ext>
          </c:extLst>
        </c:ser>
        <c:dLbls>
          <c:dLblPos val="outEnd"/>
          <c:showLegendKey val="0"/>
          <c:showVal val="1"/>
          <c:showCatName val="0"/>
          <c:showSerName val="0"/>
          <c:showPercent val="0"/>
          <c:showBubbleSize val="0"/>
        </c:dLbls>
        <c:gapWidth val="100"/>
        <c:axId val="240352256"/>
        <c:axId val="229406336"/>
      </c:barChart>
      <c:catAx>
        <c:axId val="240352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406336"/>
        <c:crosses val="autoZero"/>
        <c:auto val="1"/>
        <c:lblAlgn val="ctr"/>
        <c:lblOffset val="100"/>
        <c:noMultiLvlLbl val="0"/>
      </c:catAx>
      <c:valAx>
        <c:axId val="2294063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0352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121-4DCE-AF05-D2AB9D14249B}"/>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8121-4DCE-AF05-D2AB9D14249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8121-4DCE-AF05-D2AB9D14249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Лист1!$D$2</c:f>
              <c:numCache>
                <c:formatCode>General</c:formatCode>
                <c:ptCount val="1"/>
                <c:pt idx="0">
                  <c:v>3.8</c:v>
                </c:pt>
              </c:numCache>
            </c:numRef>
          </c:val>
          <c:extLst>
            <c:ext xmlns:c16="http://schemas.microsoft.com/office/drawing/2014/chart" uri="{C3380CC4-5D6E-409C-BE32-E72D297353CC}">
              <c16:uniqueId val="{00000010-8121-4DCE-AF05-D2AB9D14249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8121-4DCE-AF05-D2AB9D14249B}"/>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Лист1!$F$2</c:f>
              <c:numCache>
                <c:formatCode>General</c:formatCode>
                <c:ptCount val="1"/>
                <c:pt idx="0">
                  <c:v>3.9</c:v>
                </c:pt>
              </c:numCache>
            </c:numRef>
          </c:val>
          <c:extLst>
            <c:ext xmlns:c16="http://schemas.microsoft.com/office/drawing/2014/chart" uri="{C3380CC4-5D6E-409C-BE32-E72D297353CC}">
              <c16:uniqueId val="{00000012-8121-4DCE-AF05-D2AB9D14249B}"/>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Лист1!$G$2</c:f>
              <c:numCache>
                <c:formatCode>General</c:formatCode>
                <c:ptCount val="1"/>
                <c:pt idx="0">
                  <c:v>3.7</c:v>
                </c:pt>
              </c:numCache>
            </c:numRef>
          </c:val>
          <c:extLst>
            <c:ext xmlns:c16="http://schemas.microsoft.com/office/drawing/2014/chart" uri="{C3380CC4-5D6E-409C-BE32-E72D297353CC}">
              <c16:uniqueId val="{00000013-8121-4DCE-AF05-D2AB9D1424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8121-4DCE-AF05-D2AB9D14249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1-916D-44D5-85EB-2A8184464D8E}"/>
            </c:ext>
          </c:extLst>
        </c:ser>
        <c:dLbls>
          <c:dLblPos val="outEnd"/>
          <c:showLegendKey val="0"/>
          <c:showVal val="1"/>
          <c:showCatName val="0"/>
          <c:showSerName val="0"/>
          <c:showPercent val="0"/>
          <c:showBubbleSize val="0"/>
        </c:dLbls>
        <c:gapWidth val="100"/>
        <c:axId val="240506368"/>
        <c:axId val="258547712"/>
      </c:barChart>
      <c:catAx>
        <c:axId val="240506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47712"/>
        <c:crosses val="autoZero"/>
        <c:auto val="1"/>
        <c:lblAlgn val="ctr"/>
        <c:lblOffset val="100"/>
        <c:noMultiLvlLbl val="0"/>
      </c:catAx>
      <c:valAx>
        <c:axId val="2585477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0506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C6CB-400B-821D-6E8E28962076}"/>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C6CB-400B-821D-6E8E2896207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E-C6CB-400B-821D-6E8E2896207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C6CB-400B-821D-6E8E2896207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10-C6CB-400B-821D-6E8E2896207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C6CB-400B-821D-6E8E28962076}"/>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12-C6CB-400B-821D-6E8E28962076}"/>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C6CB-400B-821D-6E8E2896207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C6CB-400B-821D-6E8E28962076}"/>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Лист1!$I$2</c:f>
              <c:numCache>
                <c:formatCode>General</c:formatCode>
                <c:ptCount val="1"/>
                <c:pt idx="0">
                  <c:v>4.5</c:v>
                </c:pt>
              </c:numCache>
            </c:numRef>
          </c:val>
          <c:extLst>
            <c:ext xmlns:c16="http://schemas.microsoft.com/office/drawing/2014/chart" uri="{C3380CC4-5D6E-409C-BE32-E72D297353CC}">
              <c16:uniqueId val="{00000001-A272-4E59-B721-9BE6A1700E9D}"/>
            </c:ext>
          </c:extLst>
        </c:ser>
        <c:dLbls>
          <c:dLblPos val="outEnd"/>
          <c:showLegendKey val="0"/>
          <c:showVal val="1"/>
          <c:showCatName val="0"/>
          <c:showSerName val="0"/>
          <c:showPercent val="0"/>
          <c:showBubbleSize val="0"/>
        </c:dLbls>
        <c:gapWidth val="100"/>
        <c:axId val="240507904"/>
        <c:axId val="258550016"/>
      </c:barChart>
      <c:catAx>
        <c:axId val="240507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0016"/>
        <c:crosses val="autoZero"/>
        <c:auto val="1"/>
        <c:lblAlgn val="ctr"/>
        <c:lblOffset val="100"/>
        <c:noMultiLvlLbl val="0"/>
      </c:catAx>
      <c:valAx>
        <c:axId val="2585500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0507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74C3-492F-B4EB-BBFEC48AE062}"/>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4C3-492F-B4EB-BBFEC48AE06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74C3-492F-B4EB-BBFEC48AE06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74C3-492F-B4EB-BBFEC48AE06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Лист1!$D$2</c:f>
              <c:numCache>
                <c:formatCode>General</c:formatCode>
                <c:ptCount val="1"/>
                <c:pt idx="0">
                  <c:v>3.9</c:v>
                </c:pt>
              </c:numCache>
            </c:numRef>
          </c:val>
          <c:extLst>
            <c:ext xmlns:c16="http://schemas.microsoft.com/office/drawing/2014/chart" uri="{C3380CC4-5D6E-409C-BE32-E72D297353CC}">
              <c16:uniqueId val="{00000010-74C3-492F-B4EB-BBFEC48AE06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74C3-492F-B4EB-BBFEC48AE062}"/>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Лист1!$F$2</c:f>
              <c:numCache>
                <c:formatCode>General</c:formatCode>
                <c:ptCount val="1"/>
                <c:pt idx="0">
                  <c:v>4</c:v>
                </c:pt>
              </c:numCache>
            </c:numRef>
          </c:val>
          <c:extLst>
            <c:ext xmlns:c16="http://schemas.microsoft.com/office/drawing/2014/chart" uri="{C3380CC4-5D6E-409C-BE32-E72D297353CC}">
              <c16:uniqueId val="{00000012-74C3-492F-B4EB-BBFEC48AE062}"/>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Лист1!$G$2</c:f>
              <c:numCache>
                <c:formatCode>General</c:formatCode>
                <c:ptCount val="1"/>
                <c:pt idx="0">
                  <c:v>3.5</c:v>
                </c:pt>
              </c:numCache>
            </c:numRef>
          </c:val>
          <c:extLst>
            <c:ext xmlns:c16="http://schemas.microsoft.com/office/drawing/2014/chart" uri="{C3380CC4-5D6E-409C-BE32-E72D297353CC}">
              <c16:uniqueId val="{00000013-74C3-492F-B4EB-BBFEC48AE06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74C3-492F-B4EB-BBFEC48AE06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Лист1!$I$2</c:f>
              <c:numCache>
                <c:formatCode>General</c:formatCode>
                <c:ptCount val="1"/>
                <c:pt idx="0">
                  <c:v>4.0999999999999996</c:v>
                </c:pt>
              </c:numCache>
            </c:numRef>
          </c:val>
          <c:extLst>
            <c:ext xmlns:c16="http://schemas.microsoft.com/office/drawing/2014/chart" uri="{C3380CC4-5D6E-409C-BE32-E72D297353CC}">
              <c16:uniqueId val="{00000001-C0F6-413F-8149-1F25D19E77EB}"/>
            </c:ext>
          </c:extLst>
        </c:ser>
        <c:dLbls>
          <c:dLblPos val="outEnd"/>
          <c:showLegendKey val="0"/>
          <c:showVal val="1"/>
          <c:showCatName val="0"/>
          <c:showSerName val="0"/>
          <c:showPercent val="0"/>
          <c:showBubbleSize val="0"/>
        </c:dLbls>
        <c:gapWidth val="100"/>
        <c:axId val="258505216"/>
        <c:axId val="258552320"/>
      </c:barChart>
      <c:catAx>
        <c:axId val="258505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2320"/>
        <c:crosses val="autoZero"/>
        <c:auto val="1"/>
        <c:lblAlgn val="ctr"/>
        <c:lblOffset val="100"/>
        <c:noMultiLvlLbl val="0"/>
      </c:catAx>
      <c:valAx>
        <c:axId val="2585523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58505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1838163502441359"/>
          <c:w val="0.93981481481481477"/>
          <c:h val="0.6973994263762208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95CB-42FC-A4E7-925CB7B6CCF6}"/>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95CB-42FC-A4E7-925CB7B6CCF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Лист1!$B$2</c:f>
              <c:numCache>
                <c:formatCode>General</c:formatCode>
                <c:ptCount val="1"/>
                <c:pt idx="0">
                  <c:v>4.5</c:v>
                </c:pt>
              </c:numCache>
            </c:numRef>
          </c:val>
          <c:extLst>
            <c:ext xmlns:c16="http://schemas.microsoft.com/office/drawing/2014/chart" uri="{C3380CC4-5D6E-409C-BE32-E72D297353CC}">
              <c16:uniqueId val="{0000000E-95CB-42FC-A4E7-925CB7B6CCF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95CB-42FC-A4E7-925CB7B6CCF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95CB-42FC-A4E7-925CB7B6CCF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95CB-42FC-A4E7-925CB7B6CCF6}"/>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12-95CB-42FC-A4E7-925CB7B6CCF6}"/>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95CB-42FC-A4E7-925CB7B6CCF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Лист1!$H$2</c:f>
              <c:numCache>
                <c:formatCode>General</c:formatCode>
                <c:ptCount val="1"/>
                <c:pt idx="0">
                  <c:v>4.5999999999999996</c:v>
                </c:pt>
              </c:numCache>
            </c:numRef>
          </c:val>
          <c:extLst>
            <c:ext xmlns:c16="http://schemas.microsoft.com/office/drawing/2014/chart" uri="{C3380CC4-5D6E-409C-BE32-E72D297353CC}">
              <c16:uniqueId val="{00000014-95CB-42FC-A4E7-925CB7B6CCF6}"/>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1-098A-4CC4-88AA-376090E6A888}"/>
            </c:ext>
          </c:extLst>
        </c:ser>
        <c:dLbls>
          <c:dLblPos val="outEnd"/>
          <c:showLegendKey val="0"/>
          <c:showVal val="1"/>
          <c:showCatName val="0"/>
          <c:showSerName val="0"/>
          <c:showPercent val="0"/>
          <c:showBubbleSize val="0"/>
        </c:dLbls>
        <c:gapWidth val="100"/>
        <c:axId val="228314112"/>
        <c:axId val="258555200"/>
      </c:barChart>
      <c:catAx>
        <c:axId val="228314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5200"/>
        <c:crosses val="autoZero"/>
        <c:auto val="1"/>
        <c:lblAlgn val="ctr"/>
        <c:lblOffset val="100"/>
        <c:noMultiLvlLbl val="0"/>
      </c:catAx>
      <c:valAx>
        <c:axId val="258555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28314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o-RO" dirty="0"/>
              <a:t>Chestionarul 1 - </a:t>
            </a:r>
            <a:r>
              <a:rPr lang="en-US" dirty="0" err="1"/>
              <a:t>Facultăți</a:t>
            </a:r>
            <a:endParaRPr lang="en-US"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dirty="0"/>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3.0092592592592591E-2"/>
          <c:y val="0.33534211393243823"/>
          <c:w val="0.93981481481481477"/>
          <c:h val="0.61076725549899546"/>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55ED-4291-9216-5010E06C4FD8}"/>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Лист1!$A$2</c:f>
              <c:strCache>
                <c:ptCount val="1"/>
                <c:pt idx="0">
                  <c:v>Consilierea în carieră</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55ED-4291-9216-5010E06C4FD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Лист1!$C$2</c:f>
              <c:numCache>
                <c:formatCode>General</c:formatCode>
                <c:ptCount val="1"/>
                <c:pt idx="0">
                  <c:v>3.7</c:v>
                </c:pt>
              </c:numCache>
            </c:numRef>
          </c:val>
          <c:extLst>
            <c:ext xmlns:c16="http://schemas.microsoft.com/office/drawing/2014/chart" uri="{C3380CC4-5D6E-409C-BE32-E72D297353CC}">
              <c16:uniqueId val="{0000000F-55ED-4291-9216-5010E06C4FD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55ED-4291-9216-5010E06C4FD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55ED-4291-9216-5010E06C4FD8}"/>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Лист1!$F$2</c:f>
              <c:numCache>
                <c:formatCode>General</c:formatCode>
                <c:ptCount val="1"/>
                <c:pt idx="0">
                  <c:v>3.4</c:v>
                </c:pt>
              </c:numCache>
            </c:numRef>
          </c:val>
          <c:extLst>
            <c:ext xmlns:c16="http://schemas.microsoft.com/office/drawing/2014/chart" uri="{C3380CC4-5D6E-409C-BE32-E72D297353CC}">
              <c16:uniqueId val="{00000012-55ED-4291-9216-5010E06C4FD8}"/>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Лист1!$G$2</c:f>
              <c:numCache>
                <c:formatCode>General</c:formatCode>
                <c:ptCount val="1"/>
                <c:pt idx="0">
                  <c:v>3.5</c:v>
                </c:pt>
              </c:numCache>
            </c:numRef>
          </c:val>
          <c:extLst>
            <c:ext xmlns:c16="http://schemas.microsoft.com/office/drawing/2014/chart" uri="{C3380CC4-5D6E-409C-BE32-E72D297353CC}">
              <c16:uniqueId val="{00000013-55ED-4291-9216-5010E06C4FD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55ED-4291-9216-5010E06C4FD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Лист1!$I$2</c:f>
              <c:numCache>
                <c:formatCode>General</c:formatCode>
                <c:ptCount val="1"/>
                <c:pt idx="0">
                  <c:v>3.7</c:v>
                </c:pt>
              </c:numCache>
            </c:numRef>
          </c:val>
          <c:extLst>
            <c:ext xmlns:c16="http://schemas.microsoft.com/office/drawing/2014/chart" uri="{C3380CC4-5D6E-409C-BE32-E72D297353CC}">
              <c16:uniqueId val="{00000001-42EA-439E-B492-BC6EE523137A}"/>
            </c:ext>
          </c:extLst>
        </c:ser>
        <c:dLbls>
          <c:dLblPos val="outEnd"/>
          <c:showLegendKey val="0"/>
          <c:showVal val="1"/>
          <c:showCatName val="0"/>
          <c:showSerName val="0"/>
          <c:showPercent val="0"/>
          <c:showBubbleSize val="0"/>
        </c:dLbls>
        <c:gapWidth val="100"/>
        <c:axId val="228319744"/>
        <c:axId val="251004608"/>
      </c:barChart>
      <c:catAx>
        <c:axId val="228319744"/>
        <c:scaling>
          <c:orientation val="minMax"/>
        </c:scaling>
        <c:delete val="1"/>
        <c:axPos val="b"/>
        <c:numFmt formatCode="General" sourceLinked="1"/>
        <c:majorTickMark val="out"/>
        <c:minorTickMark val="none"/>
        <c:tickLblPos val="nextTo"/>
        <c:crossAx val="251004608"/>
        <c:crosses val="autoZero"/>
        <c:auto val="1"/>
        <c:lblAlgn val="ctr"/>
        <c:lblOffset val="100"/>
        <c:noMultiLvlLbl val="0"/>
      </c:catAx>
      <c:valAx>
        <c:axId val="2510046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28319744"/>
        <c:crosses val="autoZero"/>
        <c:crossBetween val="between"/>
      </c:valAx>
      <c:spPr>
        <a:noFill/>
        <a:ln>
          <a:noFill/>
        </a:ln>
        <a:effectLst/>
      </c:spPr>
    </c:plotArea>
    <c:legend>
      <c:legendPos val="r"/>
      <c:legendEntry>
        <c:idx val="8"/>
        <c:delete val="1"/>
      </c:legendEntry>
      <c:layout>
        <c:manualLayout>
          <c:xMode val="edge"/>
          <c:yMode val="edge"/>
          <c:x val="6.8310185185185196E-2"/>
          <c:y val="1.6866023871604782E-2"/>
          <c:w val="0.88886574074074076"/>
          <c:h val="0.23703596339607724"/>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22EB-4E68-BF37-3C69D7B224B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22EB-4E68-BF37-3C69D7B224B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EB-4E68-BF37-3C69D7B224B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EB-4E68-BF37-3C69D7B224B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EB-4E68-BF37-3C69D7B224B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EB-4E68-BF37-3C69D7B224B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EB-4E68-BF37-3C69D7B224B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EB-4E68-BF37-3C69D7B224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22EB-4E68-BF37-3C69D7B224B1}"/>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22EB-4E68-BF37-3C69D7B224B1}"/>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Лист1!$D$2</c:f>
              <c:numCache>
                <c:formatCode>General</c:formatCode>
                <c:ptCount val="1"/>
                <c:pt idx="0">
                  <c:v>4.0999999999999996</c:v>
                </c:pt>
              </c:numCache>
            </c:numRef>
          </c:val>
          <c:extLst>
            <c:ext xmlns:c16="http://schemas.microsoft.com/office/drawing/2014/chart" uri="{C3380CC4-5D6E-409C-BE32-E72D297353CC}">
              <c16:uniqueId val="{00000010-22EB-4E68-BF37-3C69D7B224B1}"/>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22EB-4E68-BF37-3C69D7B224B1}"/>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Лист1!$F$2</c:f>
              <c:numCache>
                <c:formatCode>General</c:formatCode>
                <c:ptCount val="1"/>
                <c:pt idx="0">
                  <c:v>3.7</c:v>
                </c:pt>
              </c:numCache>
            </c:numRef>
          </c:val>
          <c:extLst>
            <c:ext xmlns:c16="http://schemas.microsoft.com/office/drawing/2014/chart" uri="{C3380CC4-5D6E-409C-BE32-E72D297353CC}">
              <c16:uniqueId val="{00000012-22EB-4E68-BF37-3C69D7B224B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Лист1!$G$2</c:f>
              <c:numCache>
                <c:formatCode>General</c:formatCode>
                <c:ptCount val="1"/>
                <c:pt idx="0">
                  <c:v>4.7</c:v>
                </c:pt>
              </c:numCache>
            </c:numRef>
          </c:val>
          <c:extLst>
            <c:ext xmlns:c16="http://schemas.microsoft.com/office/drawing/2014/chart" uri="{C3380CC4-5D6E-409C-BE32-E72D297353CC}">
              <c16:uniqueId val="{00000013-22EB-4E68-BF37-3C69D7B224B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Лист1!$H$2</c:f>
              <c:numCache>
                <c:formatCode>General</c:formatCode>
                <c:ptCount val="1"/>
                <c:pt idx="0">
                  <c:v>5</c:v>
                </c:pt>
              </c:numCache>
            </c:numRef>
          </c:val>
          <c:extLst>
            <c:ext xmlns:c16="http://schemas.microsoft.com/office/drawing/2014/chart" uri="{C3380CC4-5D6E-409C-BE32-E72D297353CC}">
              <c16:uniqueId val="{00000014-22EB-4E68-BF37-3C69D7B224B1}"/>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Лист1!$I$2</c:f>
              <c:numCache>
                <c:formatCode>General</c:formatCode>
                <c:ptCount val="1"/>
                <c:pt idx="0">
                  <c:v>4.0999999999999996</c:v>
                </c:pt>
              </c:numCache>
            </c:numRef>
          </c:val>
          <c:extLst>
            <c:ext xmlns:c16="http://schemas.microsoft.com/office/drawing/2014/chart" uri="{C3380CC4-5D6E-409C-BE32-E72D297353CC}">
              <c16:uniqueId val="{00000002-86BE-4AC6-AF2B-BB65ED11726C}"/>
            </c:ext>
          </c:extLst>
        </c:ser>
        <c:dLbls>
          <c:showLegendKey val="0"/>
          <c:showVal val="0"/>
          <c:showCatName val="0"/>
          <c:showSerName val="0"/>
          <c:showPercent val="0"/>
          <c:showBubbleSize val="0"/>
        </c:dLbls>
        <c:gapWidth val="100"/>
        <c:axId val="228321280"/>
        <c:axId val="251006912"/>
      </c:barChart>
      <c:catAx>
        <c:axId val="228321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006912"/>
        <c:crosses val="autoZero"/>
        <c:auto val="1"/>
        <c:lblAlgn val="ctr"/>
        <c:lblOffset val="100"/>
        <c:noMultiLvlLbl val="0"/>
      </c:catAx>
      <c:valAx>
        <c:axId val="25100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212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9FC-45D5-B17A-D219D66982A3}"/>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9FC-45D5-B17A-D219D66982A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49FC-45D5-B17A-D219D66982A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49FC-45D5-B17A-D219D66982A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Лист1!$D$2</c:f>
              <c:numCache>
                <c:formatCode>General</c:formatCode>
                <c:ptCount val="1"/>
                <c:pt idx="0">
                  <c:v>4</c:v>
                </c:pt>
              </c:numCache>
            </c:numRef>
          </c:val>
          <c:extLst>
            <c:ext xmlns:c16="http://schemas.microsoft.com/office/drawing/2014/chart" uri="{C3380CC4-5D6E-409C-BE32-E72D297353CC}">
              <c16:uniqueId val="{00000010-49FC-45D5-B17A-D219D66982A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Лист1!$E$2</c:f>
              <c:numCache>
                <c:formatCode>General</c:formatCode>
                <c:ptCount val="1"/>
                <c:pt idx="0">
                  <c:v>4.2</c:v>
                </c:pt>
              </c:numCache>
            </c:numRef>
          </c:val>
          <c:extLst>
            <c:ext xmlns:c16="http://schemas.microsoft.com/office/drawing/2014/chart" uri="{C3380CC4-5D6E-409C-BE32-E72D297353CC}">
              <c16:uniqueId val="{00000011-49FC-45D5-B17A-D219D66982A3}"/>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49FC-45D5-B17A-D219D66982A3}"/>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49FC-45D5-B17A-D219D66982A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49FC-45D5-B17A-D219D66982A3}"/>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1-BA84-4079-B286-003EBC65C09A}"/>
            </c:ext>
          </c:extLst>
        </c:ser>
        <c:dLbls>
          <c:dLblPos val="outEnd"/>
          <c:showLegendKey val="0"/>
          <c:showVal val="1"/>
          <c:showCatName val="0"/>
          <c:showSerName val="0"/>
          <c:showPercent val="0"/>
          <c:showBubbleSize val="0"/>
        </c:dLbls>
        <c:gapWidth val="100"/>
        <c:axId val="258521088"/>
        <c:axId val="232545024"/>
      </c:barChart>
      <c:catAx>
        <c:axId val="258521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5024"/>
        <c:crosses val="autoZero"/>
        <c:auto val="1"/>
        <c:lblAlgn val="ctr"/>
        <c:lblOffset val="100"/>
        <c:noMultiLvlLbl val="0"/>
      </c:catAx>
      <c:valAx>
        <c:axId val="2325450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58521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Лист1!$B$2:$B$5</c:f>
              <c:numCache>
                <c:formatCode>General</c:formatCode>
                <c:ptCount val="4"/>
                <c:pt idx="0">
                  <c:v>3.3</c:v>
                </c:pt>
                <c:pt idx="1">
                  <c:v>2.8</c:v>
                </c:pt>
                <c:pt idx="2" formatCode="###0.0">
                  <c:v>3.52</c:v>
                </c:pt>
                <c:pt idx="3">
                  <c:v>3.9</c:v>
                </c:pt>
              </c:numCache>
            </c:numRef>
          </c:val>
          <c:extLst>
            <c:ext xmlns:c16="http://schemas.microsoft.com/office/drawing/2014/chart" uri="{C3380CC4-5D6E-409C-BE32-E72D297353CC}">
              <c16:uniqueId val="{00000000-7732-4E7E-8306-CE50928DE139}"/>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Лист1!$C$2:$C$5</c:f>
              <c:numCache>
                <c:formatCode>General</c:formatCode>
                <c:ptCount val="4"/>
                <c:pt idx="0">
                  <c:v>4.0999999999999996</c:v>
                </c:pt>
                <c:pt idx="1">
                  <c:v>4.0999999999999996</c:v>
                </c:pt>
                <c:pt idx="2" formatCode="###0.0">
                  <c:v>4.3325471698113205</c:v>
                </c:pt>
                <c:pt idx="3">
                  <c:v>4.4000000000000004</c:v>
                </c:pt>
              </c:numCache>
            </c:numRef>
          </c:val>
          <c:extLst>
            <c:ext xmlns:c16="http://schemas.microsoft.com/office/drawing/2014/chart" uri="{C3380CC4-5D6E-409C-BE32-E72D297353CC}">
              <c16:uniqueId val="{00000001-7732-4E7E-8306-CE50928DE139}"/>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Лист1!$D$2:$D$5</c:f>
              <c:numCache>
                <c:formatCode>General</c:formatCode>
                <c:ptCount val="4"/>
                <c:pt idx="0">
                  <c:v>3.8</c:v>
                </c:pt>
                <c:pt idx="1">
                  <c:v>3.8</c:v>
                </c:pt>
                <c:pt idx="2" formatCode="###0.0">
                  <c:v>3.9975369458128078</c:v>
                </c:pt>
                <c:pt idx="3">
                  <c:v>4</c:v>
                </c:pt>
              </c:numCache>
            </c:numRef>
          </c:val>
          <c:extLst>
            <c:ext xmlns:c16="http://schemas.microsoft.com/office/drawing/2014/chart" uri="{C3380CC4-5D6E-409C-BE32-E72D297353CC}">
              <c16:uniqueId val="{00000002-7732-4E7E-8306-CE50928DE139}"/>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Лист1!$E$2:$E$5</c:f>
              <c:numCache>
                <c:formatCode>General</c:formatCode>
                <c:ptCount val="4"/>
                <c:pt idx="0">
                  <c:v>3.8</c:v>
                </c:pt>
                <c:pt idx="1">
                  <c:v>3.8</c:v>
                </c:pt>
                <c:pt idx="2" formatCode="###0.0">
                  <c:v>3.650537634408602</c:v>
                </c:pt>
                <c:pt idx="3">
                  <c:v>3.8</c:v>
                </c:pt>
              </c:numCache>
            </c:numRef>
          </c:val>
          <c:extLst>
            <c:ext xmlns:c16="http://schemas.microsoft.com/office/drawing/2014/chart" uri="{C3380CC4-5D6E-409C-BE32-E72D297353CC}">
              <c16:uniqueId val="{00000003-7732-4E7E-8306-CE50928DE139}"/>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Лист1!$F$2:$F$5</c:f>
              <c:numCache>
                <c:formatCode>General</c:formatCode>
                <c:ptCount val="4"/>
                <c:pt idx="0">
                  <c:v>3.6</c:v>
                </c:pt>
                <c:pt idx="1">
                  <c:v>3.7</c:v>
                </c:pt>
                <c:pt idx="2" formatCode="###0.0">
                  <c:v>3.9786476868327401</c:v>
                </c:pt>
                <c:pt idx="3">
                  <c:v>4.3</c:v>
                </c:pt>
              </c:numCache>
            </c:numRef>
          </c:val>
          <c:extLst>
            <c:ext xmlns:c16="http://schemas.microsoft.com/office/drawing/2014/chart" uri="{C3380CC4-5D6E-409C-BE32-E72D297353CC}">
              <c16:uniqueId val="{00000004-7732-4E7E-8306-CE50928DE139}"/>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Лист1!$G$2:$G$5</c:f>
              <c:numCache>
                <c:formatCode>General</c:formatCode>
                <c:ptCount val="4"/>
                <c:pt idx="0">
                  <c:v>3.5</c:v>
                </c:pt>
                <c:pt idx="1">
                  <c:v>3.7</c:v>
                </c:pt>
                <c:pt idx="2" formatCode="###0.0">
                  <c:v>3.7932330827067671</c:v>
                </c:pt>
                <c:pt idx="3">
                  <c:v>3.8</c:v>
                </c:pt>
              </c:numCache>
            </c:numRef>
          </c:val>
          <c:extLst>
            <c:ext xmlns:c16="http://schemas.microsoft.com/office/drawing/2014/chart" uri="{C3380CC4-5D6E-409C-BE32-E72D297353CC}">
              <c16:uniqueId val="{00000005-7732-4E7E-8306-CE50928DE139}"/>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Лист1!$H$2:$H$5</c:f>
              <c:numCache>
                <c:formatCode>General</c:formatCode>
                <c:ptCount val="4"/>
                <c:pt idx="0">
                  <c:v>3.7</c:v>
                </c:pt>
                <c:pt idx="1">
                  <c:v>3.7</c:v>
                </c:pt>
                <c:pt idx="2" formatCode="###0.0">
                  <c:v>3.8354037267080745</c:v>
                </c:pt>
                <c:pt idx="3">
                  <c:v>3.9</c:v>
                </c:pt>
              </c:numCache>
            </c:numRef>
          </c:val>
          <c:extLst>
            <c:ext xmlns:c16="http://schemas.microsoft.com/office/drawing/2014/chart" uri="{C3380CC4-5D6E-409C-BE32-E72D297353CC}">
              <c16:uniqueId val="{00000006-7732-4E7E-8306-CE50928DE139}"/>
            </c:ext>
          </c:extLst>
        </c:ser>
        <c:dLbls>
          <c:showLegendKey val="0"/>
          <c:showVal val="1"/>
          <c:showCatName val="0"/>
          <c:showSerName val="0"/>
          <c:showPercent val="0"/>
          <c:showBubbleSize val="0"/>
        </c:dLbls>
        <c:gapWidth val="150"/>
        <c:overlap val="-25"/>
        <c:axId val="250989568"/>
        <c:axId val="252141568"/>
      </c:barChart>
      <c:catAx>
        <c:axId val="2509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52141568"/>
        <c:crosses val="autoZero"/>
        <c:auto val="1"/>
        <c:lblAlgn val="ctr"/>
        <c:lblOffset val="100"/>
        <c:noMultiLvlLbl val="0"/>
      </c:catAx>
      <c:valAx>
        <c:axId val="252141568"/>
        <c:scaling>
          <c:orientation val="minMax"/>
        </c:scaling>
        <c:delete val="1"/>
        <c:axPos val="l"/>
        <c:numFmt formatCode="General" sourceLinked="1"/>
        <c:majorTickMark val="none"/>
        <c:minorTickMark val="none"/>
        <c:tickLblPos val="nextTo"/>
        <c:crossAx val="250989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90E-4FA9-AC52-7CD1EAFEBFAF}"/>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90E-4FA9-AC52-7CD1EAFEBFAF}"/>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890E-4FA9-AC52-7CD1EAFEBFAF}"/>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Лист1!$C$2</c:f>
              <c:numCache>
                <c:formatCode>General</c:formatCode>
                <c:ptCount val="1"/>
                <c:pt idx="0">
                  <c:v>3</c:v>
                </c:pt>
              </c:numCache>
            </c:numRef>
          </c:val>
          <c:extLst>
            <c:ext xmlns:c16="http://schemas.microsoft.com/office/drawing/2014/chart" uri="{C3380CC4-5D6E-409C-BE32-E72D297353CC}">
              <c16:uniqueId val="{0000000F-890E-4FA9-AC52-7CD1EAFEBFAF}"/>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Лист1!$D$2</c:f>
              <c:numCache>
                <c:formatCode>General</c:formatCode>
                <c:ptCount val="1"/>
                <c:pt idx="0">
                  <c:v>3.1</c:v>
                </c:pt>
              </c:numCache>
            </c:numRef>
          </c:val>
          <c:extLst>
            <c:ext xmlns:c16="http://schemas.microsoft.com/office/drawing/2014/chart" uri="{C3380CC4-5D6E-409C-BE32-E72D297353CC}">
              <c16:uniqueId val="{00000010-890E-4FA9-AC52-7CD1EAFEBFAF}"/>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Лист1!$E$2</c:f>
              <c:numCache>
                <c:formatCode>General</c:formatCode>
                <c:ptCount val="1"/>
                <c:pt idx="0">
                  <c:v>3.5</c:v>
                </c:pt>
              </c:numCache>
            </c:numRef>
          </c:val>
          <c:extLst>
            <c:ext xmlns:c16="http://schemas.microsoft.com/office/drawing/2014/chart" uri="{C3380CC4-5D6E-409C-BE32-E72D297353CC}">
              <c16:uniqueId val="{00000011-890E-4FA9-AC52-7CD1EAFEBFAF}"/>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Лист1!$F$2</c:f>
              <c:numCache>
                <c:formatCode>General</c:formatCode>
                <c:ptCount val="1"/>
                <c:pt idx="0">
                  <c:v>3.4</c:v>
                </c:pt>
              </c:numCache>
            </c:numRef>
          </c:val>
          <c:extLst>
            <c:ext xmlns:c16="http://schemas.microsoft.com/office/drawing/2014/chart" uri="{C3380CC4-5D6E-409C-BE32-E72D297353CC}">
              <c16:uniqueId val="{00000012-890E-4FA9-AC52-7CD1EAFEBFAF}"/>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Лист1!$G$2</c:f>
              <c:numCache>
                <c:formatCode>General</c:formatCode>
                <c:ptCount val="1"/>
                <c:pt idx="0">
                  <c:v>3.2</c:v>
                </c:pt>
              </c:numCache>
            </c:numRef>
          </c:val>
          <c:extLst>
            <c:ext xmlns:c16="http://schemas.microsoft.com/office/drawing/2014/chart" uri="{C3380CC4-5D6E-409C-BE32-E72D297353CC}">
              <c16:uniqueId val="{00000013-890E-4FA9-AC52-7CD1EAFEBFAF}"/>
            </c:ext>
          </c:extLst>
        </c:ser>
        <c:ser>
          <c:idx val="6"/>
          <c:order val="6"/>
          <c:tx>
            <c:strRef>
              <c:f>Лист1!$H$1</c:f>
              <c:strCache>
                <c:ptCount val="1"/>
                <c:pt idx="0">
                  <c:v>RISP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Лист1!$H$2</c:f>
              <c:numCache>
                <c:formatCode>General</c:formatCode>
                <c:ptCount val="1"/>
                <c:pt idx="0">
                  <c:v>3.4</c:v>
                </c:pt>
              </c:numCache>
            </c:numRef>
          </c:val>
          <c:extLst>
            <c:ext xmlns:c16="http://schemas.microsoft.com/office/drawing/2014/chart" uri="{C3380CC4-5D6E-409C-BE32-E72D297353CC}">
              <c16:uniqueId val="{00000014-890E-4FA9-AC52-7CD1EAFEBFAF}"/>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Лист1!$I$2</c:f>
              <c:numCache>
                <c:formatCode>General</c:formatCode>
                <c:ptCount val="1"/>
                <c:pt idx="0">
                  <c:v>3.3</c:v>
                </c:pt>
              </c:numCache>
            </c:numRef>
          </c:val>
          <c:extLst>
            <c:ext xmlns:c16="http://schemas.microsoft.com/office/drawing/2014/chart" uri="{C3380CC4-5D6E-409C-BE32-E72D297353CC}">
              <c16:uniqueId val="{00000001-5F21-40E2-A88B-C0DEBE2AF272}"/>
            </c:ext>
          </c:extLst>
        </c:ser>
        <c:dLbls>
          <c:dLblPos val="outEnd"/>
          <c:showLegendKey val="0"/>
          <c:showVal val="1"/>
          <c:showCatName val="0"/>
          <c:showSerName val="0"/>
          <c:showPercent val="0"/>
          <c:showBubbleSize val="0"/>
        </c:dLbls>
        <c:gapWidth val="100"/>
        <c:axId val="251351552"/>
        <c:axId val="252145600"/>
      </c:barChart>
      <c:catAx>
        <c:axId val="251351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2145600"/>
        <c:crosses val="autoZero"/>
        <c:auto val="1"/>
        <c:lblAlgn val="ctr"/>
        <c:lblOffset val="100"/>
        <c:noMultiLvlLbl val="0"/>
      </c:catAx>
      <c:valAx>
        <c:axId val="2521456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51351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C33-41D8-8D5B-519846A9CAFC}"/>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C33-41D8-8D5B-519846A9CAF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Лист1!$B$2</c:f>
              <c:numCache>
                <c:formatCode>General</c:formatCode>
                <c:ptCount val="1"/>
                <c:pt idx="0">
                  <c:v>4.5999999999999996</c:v>
                </c:pt>
              </c:numCache>
            </c:numRef>
          </c:val>
          <c:extLst>
            <c:ext xmlns:c16="http://schemas.microsoft.com/office/drawing/2014/chart" uri="{C3380CC4-5D6E-409C-BE32-E72D297353CC}">
              <c16:uniqueId val="{0000000E-6C33-41D8-8D5B-519846A9CAFC}"/>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6C33-41D8-8D5B-519846A9CAFC}"/>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10-6C33-41D8-8D5B-519846A9CAFC}"/>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6C33-41D8-8D5B-519846A9CAFC}"/>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12-6C33-41D8-8D5B-519846A9CAFC}"/>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Лист1!$G$2</c:f>
              <c:numCache>
                <c:formatCode>General</c:formatCode>
                <c:ptCount val="1"/>
                <c:pt idx="0">
                  <c:v>4.0999999999999996</c:v>
                </c:pt>
              </c:numCache>
            </c:numRef>
          </c:val>
          <c:extLst>
            <c:ext xmlns:c16="http://schemas.microsoft.com/office/drawing/2014/chart" uri="{C3380CC4-5D6E-409C-BE32-E72D297353CC}">
              <c16:uniqueId val="{00000013-6C33-41D8-8D5B-519846A9CAF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6C33-41D8-8D5B-519846A9CAFC}"/>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Лист1!$I$2</c:f>
              <c:numCache>
                <c:formatCode>General</c:formatCode>
                <c:ptCount val="1"/>
                <c:pt idx="0">
                  <c:v>4.0999999999999996</c:v>
                </c:pt>
              </c:numCache>
            </c:numRef>
          </c:val>
          <c:extLst>
            <c:ext xmlns:c16="http://schemas.microsoft.com/office/drawing/2014/chart" uri="{C3380CC4-5D6E-409C-BE32-E72D297353CC}">
              <c16:uniqueId val="{00000001-14CD-42BB-B4CE-9C0B423412DC}"/>
            </c:ext>
          </c:extLst>
        </c:ser>
        <c:dLbls>
          <c:dLblPos val="outEnd"/>
          <c:showLegendKey val="0"/>
          <c:showVal val="1"/>
          <c:showCatName val="0"/>
          <c:showSerName val="0"/>
          <c:showPercent val="0"/>
          <c:showBubbleSize val="0"/>
        </c:dLbls>
        <c:gapWidth val="100"/>
        <c:axId val="251353088"/>
        <c:axId val="252147904"/>
      </c:barChart>
      <c:catAx>
        <c:axId val="251353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2147904"/>
        <c:crosses val="autoZero"/>
        <c:auto val="1"/>
        <c:lblAlgn val="ctr"/>
        <c:lblOffset val="100"/>
        <c:noMultiLvlLbl val="0"/>
      </c:catAx>
      <c:valAx>
        <c:axId val="25214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53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DAB-4841-8135-7DA9AB7920D7}"/>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DAB-4841-8135-7DA9AB7920D7}"/>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Лист1!$B$2</c:f>
              <c:numCache>
                <c:formatCode>General</c:formatCode>
                <c:ptCount val="1"/>
                <c:pt idx="0">
                  <c:v>4.3</c:v>
                </c:pt>
              </c:numCache>
            </c:numRef>
          </c:val>
          <c:extLst>
            <c:ext xmlns:c16="http://schemas.microsoft.com/office/drawing/2014/chart" uri="{C3380CC4-5D6E-409C-BE32-E72D297353CC}">
              <c16:uniqueId val="{0000000E-4DAB-4841-8135-7DA9AB7920D7}"/>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Лист1!$C$2</c:f>
              <c:numCache>
                <c:formatCode>General</c:formatCode>
                <c:ptCount val="1"/>
                <c:pt idx="0">
                  <c:v>3.8</c:v>
                </c:pt>
              </c:numCache>
            </c:numRef>
          </c:val>
          <c:extLst>
            <c:ext xmlns:c16="http://schemas.microsoft.com/office/drawing/2014/chart" uri="{C3380CC4-5D6E-409C-BE32-E72D297353CC}">
              <c16:uniqueId val="{0000000F-4DAB-4841-8135-7DA9AB7920D7}"/>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Лист1!$D$2</c:f>
              <c:numCache>
                <c:formatCode>General</c:formatCode>
                <c:ptCount val="1"/>
                <c:pt idx="0">
                  <c:v>3.5</c:v>
                </c:pt>
              </c:numCache>
            </c:numRef>
          </c:val>
          <c:extLst>
            <c:ext xmlns:c16="http://schemas.microsoft.com/office/drawing/2014/chart" uri="{C3380CC4-5D6E-409C-BE32-E72D297353CC}">
              <c16:uniqueId val="{00000010-4DAB-4841-8135-7DA9AB7920D7}"/>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4DAB-4841-8135-7DA9AB7920D7}"/>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4DAB-4841-8135-7DA9AB7920D7}"/>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Лист1!$G$2</c:f>
              <c:numCache>
                <c:formatCode>General</c:formatCode>
                <c:ptCount val="1"/>
                <c:pt idx="0">
                  <c:v>3</c:v>
                </c:pt>
              </c:numCache>
            </c:numRef>
          </c:val>
          <c:extLst>
            <c:ext xmlns:c16="http://schemas.microsoft.com/office/drawing/2014/chart" uri="{C3380CC4-5D6E-409C-BE32-E72D297353CC}">
              <c16:uniqueId val="{00000013-4DAB-4841-8135-7DA9AB7920D7}"/>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Лист1!$H$2</c:f>
              <c:numCache>
                <c:formatCode>General</c:formatCode>
                <c:ptCount val="1"/>
                <c:pt idx="0">
                  <c:v>3.4</c:v>
                </c:pt>
              </c:numCache>
            </c:numRef>
          </c:val>
          <c:extLst>
            <c:ext xmlns:c16="http://schemas.microsoft.com/office/drawing/2014/chart" uri="{C3380CC4-5D6E-409C-BE32-E72D297353CC}">
              <c16:uniqueId val="{00000014-4DAB-4841-8135-7DA9AB7920D7}"/>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Лист1!$I$2</c:f>
              <c:numCache>
                <c:formatCode>General</c:formatCode>
                <c:ptCount val="1"/>
                <c:pt idx="0">
                  <c:v>3.8</c:v>
                </c:pt>
              </c:numCache>
            </c:numRef>
          </c:val>
          <c:extLst>
            <c:ext xmlns:c16="http://schemas.microsoft.com/office/drawing/2014/chart" uri="{C3380CC4-5D6E-409C-BE32-E72D297353CC}">
              <c16:uniqueId val="{00000001-0E29-4A1B-AD5F-ACE4C0310E6C}"/>
            </c:ext>
          </c:extLst>
        </c:ser>
        <c:dLbls>
          <c:dLblPos val="outEnd"/>
          <c:showLegendKey val="0"/>
          <c:showVal val="1"/>
          <c:showCatName val="0"/>
          <c:showSerName val="0"/>
          <c:showPercent val="0"/>
          <c:showBubbleSize val="0"/>
        </c:dLbls>
        <c:gapWidth val="100"/>
        <c:axId val="251398144"/>
        <c:axId val="251626048"/>
      </c:barChart>
      <c:catAx>
        <c:axId val="251398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26048"/>
        <c:crosses val="autoZero"/>
        <c:auto val="1"/>
        <c:lblAlgn val="ctr"/>
        <c:lblOffset val="100"/>
        <c:noMultiLvlLbl val="0"/>
      </c:catAx>
      <c:valAx>
        <c:axId val="25162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98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F86C-440D-9573-BC05425A3B3C}"/>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86C-440D-9573-BC05425A3B3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F86C-440D-9573-BC05425A3B3C}"/>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Лист1!$C$2</c:f>
              <c:numCache>
                <c:formatCode>General</c:formatCode>
                <c:ptCount val="1"/>
                <c:pt idx="0">
                  <c:v>3.3</c:v>
                </c:pt>
              </c:numCache>
            </c:numRef>
          </c:val>
          <c:extLst>
            <c:ext xmlns:c16="http://schemas.microsoft.com/office/drawing/2014/chart" uri="{C3380CC4-5D6E-409C-BE32-E72D297353CC}">
              <c16:uniqueId val="{0000000F-F86C-440D-9573-BC05425A3B3C}"/>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Лист1!$D$2</c:f>
              <c:numCache>
                <c:formatCode>General</c:formatCode>
                <c:ptCount val="1"/>
                <c:pt idx="0">
                  <c:v>3.4</c:v>
                </c:pt>
              </c:numCache>
            </c:numRef>
          </c:val>
          <c:extLst>
            <c:ext xmlns:c16="http://schemas.microsoft.com/office/drawing/2014/chart" uri="{C3380CC4-5D6E-409C-BE32-E72D297353CC}">
              <c16:uniqueId val="{00000010-F86C-440D-9573-BC05425A3B3C}"/>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F86C-440D-9573-BC05425A3B3C}"/>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Лист1!$F$2</c:f>
              <c:numCache>
                <c:formatCode>General</c:formatCode>
                <c:ptCount val="1"/>
                <c:pt idx="0">
                  <c:v>3.6</c:v>
                </c:pt>
              </c:numCache>
            </c:numRef>
          </c:val>
          <c:extLst>
            <c:ext xmlns:c16="http://schemas.microsoft.com/office/drawing/2014/chart" uri="{C3380CC4-5D6E-409C-BE32-E72D297353CC}">
              <c16:uniqueId val="{00000012-F86C-440D-9573-BC05425A3B3C}"/>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Лист1!$G$2</c:f>
              <c:numCache>
                <c:formatCode>General</c:formatCode>
                <c:ptCount val="1"/>
                <c:pt idx="0">
                  <c:v>2.7</c:v>
                </c:pt>
              </c:numCache>
            </c:numRef>
          </c:val>
          <c:extLst>
            <c:ext xmlns:c16="http://schemas.microsoft.com/office/drawing/2014/chart" uri="{C3380CC4-5D6E-409C-BE32-E72D297353CC}">
              <c16:uniqueId val="{00000013-F86C-440D-9573-BC05425A3B3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Лист1!$H$2</c:f>
              <c:numCache>
                <c:formatCode>General</c:formatCode>
                <c:ptCount val="1"/>
                <c:pt idx="0">
                  <c:v>3</c:v>
                </c:pt>
              </c:numCache>
            </c:numRef>
          </c:val>
          <c:extLst>
            <c:ext xmlns:c16="http://schemas.microsoft.com/office/drawing/2014/chart" uri="{C3380CC4-5D6E-409C-BE32-E72D297353CC}">
              <c16:uniqueId val="{00000014-F86C-440D-9573-BC05425A3B3C}"/>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Лист1!$I$2</c:f>
              <c:numCache>
                <c:formatCode>General</c:formatCode>
                <c:ptCount val="1"/>
                <c:pt idx="0">
                  <c:v>3.8</c:v>
                </c:pt>
              </c:numCache>
            </c:numRef>
          </c:val>
          <c:extLst>
            <c:ext xmlns:c16="http://schemas.microsoft.com/office/drawing/2014/chart" uri="{C3380CC4-5D6E-409C-BE32-E72D297353CC}">
              <c16:uniqueId val="{00000001-E36C-4DF7-94DB-966045784C07}"/>
            </c:ext>
          </c:extLst>
        </c:ser>
        <c:dLbls>
          <c:dLblPos val="outEnd"/>
          <c:showLegendKey val="0"/>
          <c:showVal val="1"/>
          <c:showCatName val="0"/>
          <c:showSerName val="0"/>
          <c:showPercent val="0"/>
          <c:showBubbleSize val="0"/>
        </c:dLbls>
        <c:gapWidth val="100"/>
        <c:axId val="257085440"/>
        <c:axId val="251628352"/>
      </c:barChart>
      <c:catAx>
        <c:axId val="257085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28352"/>
        <c:crosses val="autoZero"/>
        <c:auto val="1"/>
        <c:lblAlgn val="ctr"/>
        <c:lblOffset val="100"/>
        <c:noMultiLvlLbl val="0"/>
      </c:catAx>
      <c:valAx>
        <c:axId val="25162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085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103-4423-955F-8DFA2C0A77E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103-4423-955F-8DFA2C0A77E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03-4423-955F-8DFA2C0A77E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03-4423-955F-8DFA2C0A77E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03-4423-955F-8DFA2C0A77E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03-4423-955F-8DFA2C0A77E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103-4423-955F-8DFA2C0A77E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03-4423-955F-8DFA2C0A77E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E-3103-4423-955F-8DFA2C0A77E1}"/>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Лист1!$C$2</c:f>
              <c:numCache>
                <c:formatCode>General</c:formatCode>
                <c:ptCount val="1"/>
                <c:pt idx="0">
                  <c:v>3.4</c:v>
                </c:pt>
              </c:numCache>
            </c:numRef>
          </c:val>
          <c:extLst>
            <c:ext xmlns:c16="http://schemas.microsoft.com/office/drawing/2014/chart" uri="{C3380CC4-5D6E-409C-BE32-E72D297353CC}">
              <c16:uniqueId val="{0000000F-3103-4423-955F-8DFA2C0A77E1}"/>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Лист1!$D$2</c:f>
              <c:numCache>
                <c:formatCode>General</c:formatCode>
                <c:ptCount val="1"/>
                <c:pt idx="0">
                  <c:v>3.4</c:v>
                </c:pt>
              </c:numCache>
            </c:numRef>
          </c:val>
          <c:extLst>
            <c:ext xmlns:c16="http://schemas.microsoft.com/office/drawing/2014/chart" uri="{C3380CC4-5D6E-409C-BE32-E72D297353CC}">
              <c16:uniqueId val="{00000010-3103-4423-955F-8DFA2C0A77E1}"/>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3103-4423-955F-8DFA2C0A77E1}"/>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Лист1!$F$2</c:f>
              <c:numCache>
                <c:formatCode>General</c:formatCode>
                <c:ptCount val="1"/>
                <c:pt idx="0">
                  <c:v>3.5</c:v>
                </c:pt>
              </c:numCache>
            </c:numRef>
          </c:val>
          <c:extLst>
            <c:ext xmlns:c16="http://schemas.microsoft.com/office/drawing/2014/chart" uri="{C3380CC4-5D6E-409C-BE32-E72D297353CC}">
              <c16:uniqueId val="{00000012-3103-4423-955F-8DFA2C0A77E1}"/>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Лист1!$G$2</c:f>
              <c:numCache>
                <c:formatCode>General</c:formatCode>
                <c:ptCount val="1"/>
                <c:pt idx="0">
                  <c:v>3</c:v>
                </c:pt>
              </c:numCache>
            </c:numRef>
          </c:val>
          <c:extLst>
            <c:ext xmlns:c16="http://schemas.microsoft.com/office/drawing/2014/chart" uri="{C3380CC4-5D6E-409C-BE32-E72D297353CC}">
              <c16:uniqueId val="{00000013-3103-4423-955F-8DFA2C0A77E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184-4C21-9CEA-D090EADBE7A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Лист1!$H$2</c:f>
              <c:numCache>
                <c:formatCode>General</c:formatCode>
                <c:ptCount val="1"/>
                <c:pt idx="0">
                  <c:v>3.7</c:v>
                </c:pt>
              </c:numCache>
            </c:numRef>
          </c:val>
          <c:extLst>
            <c:ext xmlns:c16="http://schemas.microsoft.com/office/drawing/2014/chart" uri="{C3380CC4-5D6E-409C-BE32-E72D297353CC}">
              <c16:uniqueId val="{00000014-3103-4423-955F-8DFA2C0A77E1}"/>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cat>
            <c:strRef>
              <c:f>Лист1!$A$2</c:f>
              <c:strCache>
                <c:ptCount val="1"/>
                <c:pt idx="0">
                  <c:v>Posibilitate cazare la cămin</c:v>
                </c:pt>
              </c:strCache>
            </c:strRef>
          </c:cat>
          <c:val>
            <c:numRef>
              <c:f>Лист1!$I$2</c:f>
              <c:numCache>
                <c:formatCode>General</c:formatCode>
                <c:ptCount val="1"/>
                <c:pt idx="0">
                  <c:v>3.7</c:v>
                </c:pt>
              </c:numCache>
            </c:numRef>
          </c:val>
          <c:extLst>
            <c:ext xmlns:c16="http://schemas.microsoft.com/office/drawing/2014/chart" uri="{C3380CC4-5D6E-409C-BE32-E72D297353CC}">
              <c16:uniqueId val="{00000001-C419-4716-892A-ED79730C0B98}"/>
            </c:ext>
          </c:extLst>
        </c:ser>
        <c:dLbls>
          <c:showLegendKey val="0"/>
          <c:showVal val="0"/>
          <c:showCatName val="0"/>
          <c:showSerName val="0"/>
          <c:showPercent val="0"/>
          <c:showBubbleSize val="0"/>
        </c:dLbls>
        <c:gapWidth val="100"/>
        <c:axId val="256995328"/>
        <c:axId val="251630656"/>
      </c:barChart>
      <c:catAx>
        <c:axId val="2569953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30656"/>
        <c:crosses val="autoZero"/>
        <c:auto val="1"/>
        <c:lblAlgn val="ctr"/>
        <c:lblOffset val="100"/>
        <c:noMultiLvlLbl val="0"/>
      </c:catAx>
      <c:valAx>
        <c:axId val="25163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6995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87E-4ACC-8C79-1E63F432CB33}"/>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D87E-4ACC-8C79-1E63F432CB3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D87E-4ACC-8C79-1E63F432CB3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Лист1!$C$2</c:f>
              <c:numCache>
                <c:formatCode>General</c:formatCode>
                <c:ptCount val="1"/>
                <c:pt idx="0">
                  <c:v>3.5</c:v>
                </c:pt>
              </c:numCache>
            </c:numRef>
          </c:val>
          <c:extLst>
            <c:ext xmlns:c16="http://schemas.microsoft.com/office/drawing/2014/chart" uri="{C3380CC4-5D6E-409C-BE32-E72D297353CC}">
              <c16:uniqueId val="{0000000F-D87E-4ACC-8C79-1E63F432CB3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Лист1!$D$2</c:f>
              <c:numCache>
                <c:formatCode>General</c:formatCode>
                <c:ptCount val="1"/>
                <c:pt idx="0">
                  <c:v>3.2</c:v>
                </c:pt>
              </c:numCache>
            </c:numRef>
          </c:val>
          <c:extLst>
            <c:ext xmlns:c16="http://schemas.microsoft.com/office/drawing/2014/chart" uri="{C3380CC4-5D6E-409C-BE32-E72D297353CC}">
              <c16:uniqueId val="{00000010-D87E-4ACC-8C79-1E63F432CB3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D87E-4ACC-8C79-1E63F432CB33}"/>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Лист1!$F$2</c:f>
              <c:numCache>
                <c:formatCode>General</c:formatCode>
                <c:ptCount val="1"/>
                <c:pt idx="0">
                  <c:v>3.6</c:v>
                </c:pt>
              </c:numCache>
            </c:numRef>
          </c:val>
          <c:extLst>
            <c:ext xmlns:c16="http://schemas.microsoft.com/office/drawing/2014/chart" uri="{C3380CC4-5D6E-409C-BE32-E72D297353CC}">
              <c16:uniqueId val="{00000012-D87E-4ACC-8C79-1E63F432CB33}"/>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Лист1!$G$2</c:f>
              <c:numCache>
                <c:formatCode>General</c:formatCode>
                <c:ptCount val="1"/>
                <c:pt idx="0">
                  <c:v>3.2</c:v>
                </c:pt>
              </c:numCache>
            </c:numRef>
          </c:val>
          <c:extLst>
            <c:ext xmlns:c16="http://schemas.microsoft.com/office/drawing/2014/chart" uri="{C3380CC4-5D6E-409C-BE32-E72D297353CC}">
              <c16:uniqueId val="{00000013-D87E-4ACC-8C79-1E63F432CB3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Лист1!$H$2</c:f>
              <c:numCache>
                <c:formatCode>General</c:formatCode>
                <c:ptCount val="1"/>
                <c:pt idx="0">
                  <c:v>3.8</c:v>
                </c:pt>
              </c:numCache>
            </c:numRef>
          </c:val>
          <c:extLst>
            <c:ext xmlns:c16="http://schemas.microsoft.com/office/drawing/2014/chart" uri="{C3380CC4-5D6E-409C-BE32-E72D297353CC}">
              <c16:uniqueId val="{00000014-D87E-4ACC-8C79-1E63F432CB33}"/>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Лист1!$I$2</c:f>
              <c:numCache>
                <c:formatCode>General</c:formatCode>
                <c:ptCount val="1"/>
                <c:pt idx="0">
                  <c:v>3.5</c:v>
                </c:pt>
              </c:numCache>
            </c:numRef>
          </c:val>
          <c:extLst>
            <c:ext xmlns:c16="http://schemas.microsoft.com/office/drawing/2014/chart" uri="{C3380CC4-5D6E-409C-BE32-E72D297353CC}">
              <c16:uniqueId val="{00000001-F876-4456-A0F3-7AD86FBC3DD5}"/>
            </c:ext>
          </c:extLst>
        </c:ser>
        <c:dLbls>
          <c:dLblPos val="outEnd"/>
          <c:showLegendKey val="0"/>
          <c:showVal val="1"/>
          <c:showCatName val="0"/>
          <c:showSerName val="0"/>
          <c:showPercent val="0"/>
          <c:showBubbleSize val="0"/>
        </c:dLbls>
        <c:gapWidth val="100"/>
        <c:axId val="256997376"/>
        <c:axId val="251632960"/>
      </c:barChart>
      <c:catAx>
        <c:axId val="256997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32960"/>
        <c:crosses val="autoZero"/>
        <c:auto val="1"/>
        <c:lblAlgn val="ctr"/>
        <c:lblOffset val="100"/>
        <c:noMultiLvlLbl val="0"/>
      </c:catAx>
      <c:valAx>
        <c:axId val="25163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6997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Studenti</a:t>
            </a:r>
            <a:r>
              <a:rPr lang="ro-RO" dirty="0"/>
              <a:t>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Лист1!$B$1</c:f>
              <c:strCache>
                <c:ptCount val="1"/>
                <c:pt idx="0">
                  <c:v>studenti</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Anul 1</c:v>
                </c:pt>
                <c:pt idx="1">
                  <c:v>Anul 2</c:v>
                </c:pt>
                <c:pt idx="2">
                  <c:v>Anul 3</c:v>
                </c:pt>
                <c:pt idx="3">
                  <c:v>Anul 4</c:v>
                </c:pt>
                <c:pt idx="4">
                  <c:v>Anul 5</c:v>
                </c:pt>
              </c:strCache>
            </c:strRef>
          </c:cat>
          <c:val>
            <c:numRef>
              <c:f>Лист1!$B$2:$B$6</c:f>
              <c:numCache>
                <c:formatCode>General</c:formatCode>
                <c:ptCount val="5"/>
                <c:pt idx="0">
                  <c:v>23.8</c:v>
                </c:pt>
                <c:pt idx="1">
                  <c:v>26.2</c:v>
                </c:pt>
                <c:pt idx="2">
                  <c:v>28</c:v>
                </c:pt>
                <c:pt idx="3">
                  <c:v>20.8</c:v>
                </c:pt>
                <c:pt idx="4">
                  <c:v>1.2</c:v>
                </c:pt>
              </c:numCache>
            </c:numRef>
          </c:val>
          <c:extLst>
            <c:ext xmlns:c16="http://schemas.microsoft.com/office/drawing/2014/chart" uri="{C3380CC4-5D6E-409C-BE32-E72D297353CC}">
              <c16:uniqueId val="{00000000-A6AE-4BA2-9A78-CAE568B9210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E4A-4629-8EC5-294757135553}"/>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E4A-4629-8EC5-29475713555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Лист1!$B$2</c:f>
              <c:numCache>
                <c:formatCode>General</c:formatCode>
                <c:ptCount val="1"/>
                <c:pt idx="0">
                  <c:v>4.5</c:v>
                </c:pt>
              </c:numCache>
            </c:numRef>
          </c:val>
          <c:extLst>
            <c:ext xmlns:c16="http://schemas.microsoft.com/office/drawing/2014/chart" uri="{C3380CC4-5D6E-409C-BE32-E72D297353CC}">
              <c16:uniqueId val="{0000000E-3E4A-4629-8EC5-29475713555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Лист1!$C$2</c:f>
              <c:numCache>
                <c:formatCode>General</c:formatCode>
                <c:ptCount val="1"/>
                <c:pt idx="0">
                  <c:v>3.3</c:v>
                </c:pt>
              </c:numCache>
            </c:numRef>
          </c:val>
          <c:extLst>
            <c:ext xmlns:c16="http://schemas.microsoft.com/office/drawing/2014/chart" uri="{C3380CC4-5D6E-409C-BE32-E72D297353CC}">
              <c16:uniqueId val="{0000000F-3E4A-4629-8EC5-29475713555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3E4A-4629-8EC5-29475713555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Лист1!$E$2</c:f>
              <c:numCache>
                <c:formatCode>General</c:formatCode>
                <c:ptCount val="1"/>
                <c:pt idx="0">
                  <c:v>4</c:v>
                </c:pt>
              </c:numCache>
            </c:numRef>
          </c:val>
          <c:extLst>
            <c:ext xmlns:c16="http://schemas.microsoft.com/office/drawing/2014/chart" uri="{C3380CC4-5D6E-409C-BE32-E72D297353CC}">
              <c16:uniqueId val="{00000011-3E4A-4629-8EC5-294757135553}"/>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Лист1!$F$2</c:f>
              <c:numCache>
                <c:formatCode>General</c:formatCode>
                <c:ptCount val="1"/>
                <c:pt idx="0">
                  <c:v>3.5</c:v>
                </c:pt>
              </c:numCache>
            </c:numRef>
          </c:val>
          <c:extLst>
            <c:ext xmlns:c16="http://schemas.microsoft.com/office/drawing/2014/chart" uri="{C3380CC4-5D6E-409C-BE32-E72D297353CC}">
              <c16:uniqueId val="{00000012-3E4A-4629-8EC5-294757135553}"/>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Лист1!$G$2</c:f>
              <c:numCache>
                <c:formatCode>General</c:formatCode>
                <c:ptCount val="1"/>
                <c:pt idx="0">
                  <c:v>2.9</c:v>
                </c:pt>
              </c:numCache>
            </c:numRef>
          </c:val>
          <c:extLst>
            <c:ext xmlns:c16="http://schemas.microsoft.com/office/drawing/2014/chart" uri="{C3380CC4-5D6E-409C-BE32-E72D297353CC}">
              <c16:uniqueId val="{00000013-3E4A-4629-8EC5-29475713555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Лист1!$H$2</c:f>
              <c:numCache>
                <c:formatCode>General</c:formatCode>
                <c:ptCount val="1"/>
                <c:pt idx="0">
                  <c:v>3.5</c:v>
                </c:pt>
              </c:numCache>
            </c:numRef>
          </c:val>
          <c:extLst>
            <c:ext xmlns:c16="http://schemas.microsoft.com/office/drawing/2014/chart" uri="{C3380CC4-5D6E-409C-BE32-E72D297353CC}">
              <c16:uniqueId val="{00000014-3E4A-4629-8EC5-294757135553}"/>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Лист1!$I$2</c:f>
              <c:numCache>
                <c:formatCode>General</c:formatCode>
                <c:ptCount val="1"/>
                <c:pt idx="0">
                  <c:v>3.7</c:v>
                </c:pt>
              </c:numCache>
            </c:numRef>
          </c:val>
          <c:extLst>
            <c:ext xmlns:c16="http://schemas.microsoft.com/office/drawing/2014/chart" uri="{C3380CC4-5D6E-409C-BE32-E72D297353CC}">
              <c16:uniqueId val="{00000001-C42C-4344-8C3B-1681DE8D5705}"/>
            </c:ext>
          </c:extLst>
        </c:ser>
        <c:dLbls>
          <c:dLblPos val="outEnd"/>
          <c:showLegendKey val="0"/>
          <c:showVal val="1"/>
          <c:showCatName val="0"/>
          <c:showSerName val="0"/>
          <c:showPercent val="0"/>
          <c:showBubbleSize val="0"/>
        </c:dLbls>
        <c:gapWidth val="100"/>
        <c:axId val="257089024"/>
        <c:axId val="257468672"/>
      </c:barChart>
      <c:catAx>
        <c:axId val="257089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468672"/>
        <c:crosses val="autoZero"/>
        <c:auto val="1"/>
        <c:lblAlgn val="ctr"/>
        <c:lblOffset val="100"/>
        <c:noMultiLvlLbl val="0"/>
      </c:catAx>
      <c:valAx>
        <c:axId val="25746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089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Лист1!$B$2:$B$5</c:f>
              <c:numCache>
                <c:formatCode>General</c:formatCode>
                <c:ptCount val="4"/>
                <c:pt idx="0">
                  <c:v>4.0999999999999996</c:v>
                </c:pt>
                <c:pt idx="1">
                  <c:v>3.9</c:v>
                </c:pt>
                <c:pt idx="2" formatCode="###0.0">
                  <c:v>3.9785202863961815</c:v>
                </c:pt>
                <c:pt idx="3">
                  <c:v>4.2</c:v>
                </c:pt>
              </c:numCache>
            </c:numRef>
          </c:val>
          <c:extLst>
            <c:ext xmlns:c16="http://schemas.microsoft.com/office/drawing/2014/chart" uri="{C3380CC4-5D6E-409C-BE32-E72D297353CC}">
              <c16:uniqueId val="{00000000-B8DF-4091-997E-FF064610EF07}"/>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Лист1!$C$2:$C$5</c:f>
              <c:numCache>
                <c:formatCode>General</c:formatCode>
                <c:ptCount val="4"/>
                <c:pt idx="0">
                  <c:v>3.8</c:v>
                </c:pt>
                <c:pt idx="1">
                  <c:v>3.8</c:v>
                </c:pt>
                <c:pt idx="2" formatCode="###0.0">
                  <c:v>3.9576059850374063</c:v>
                </c:pt>
                <c:pt idx="3">
                  <c:v>4.0999999999999996</c:v>
                </c:pt>
              </c:numCache>
            </c:numRef>
          </c:val>
          <c:extLst>
            <c:ext xmlns:c16="http://schemas.microsoft.com/office/drawing/2014/chart" uri="{C3380CC4-5D6E-409C-BE32-E72D297353CC}">
              <c16:uniqueId val="{00000001-B8DF-4091-997E-FF064610EF07}"/>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Лист1!$D$2:$D$5</c:f>
              <c:numCache>
                <c:formatCode>General</c:formatCode>
                <c:ptCount val="4"/>
                <c:pt idx="0">
                  <c:v>4.4000000000000004</c:v>
                </c:pt>
                <c:pt idx="1">
                  <c:v>4.2</c:v>
                </c:pt>
                <c:pt idx="2" formatCode="###0.0">
                  <c:v>4.4076738609112711</c:v>
                </c:pt>
                <c:pt idx="3">
                  <c:v>4.5</c:v>
                </c:pt>
              </c:numCache>
            </c:numRef>
          </c:val>
          <c:extLst>
            <c:ext xmlns:c16="http://schemas.microsoft.com/office/drawing/2014/chart" uri="{C3380CC4-5D6E-409C-BE32-E72D297353CC}">
              <c16:uniqueId val="{00000002-B8DF-4091-997E-FF064610EF07}"/>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Лист1!$E$2:$E$5</c:f>
              <c:numCache>
                <c:formatCode>General</c:formatCode>
                <c:ptCount val="4"/>
                <c:pt idx="0">
                  <c:v>3.9</c:v>
                </c:pt>
                <c:pt idx="1">
                  <c:v>3.9</c:v>
                </c:pt>
                <c:pt idx="2" formatCode="###0.0">
                  <c:v>4.1694915254237293</c:v>
                </c:pt>
                <c:pt idx="3">
                  <c:v>4.3</c:v>
                </c:pt>
              </c:numCache>
            </c:numRef>
          </c:val>
          <c:extLst>
            <c:ext xmlns:c16="http://schemas.microsoft.com/office/drawing/2014/chart" uri="{C3380CC4-5D6E-409C-BE32-E72D297353CC}">
              <c16:uniqueId val="{00000003-B8DF-4091-997E-FF064610EF07}"/>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Лист1!$F$2:$F$5</c:f>
              <c:numCache>
                <c:formatCode>General</c:formatCode>
                <c:ptCount val="4"/>
                <c:pt idx="0">
                  <c:v>4</c:v>
                </c:pt>
                <c:pt idx="1">
                  <c:v>4</c:v>
                </c:pt>
                <c:pt idx="2" formatCode="###0.0">
                  <c:v>4.1121951219512196</c:v>
                </c:pt>
                <c:pt idx="3">
                  <c:v>4.3</c:v>
                </c:pt>
              </c:numCache>
            </c:numRef>
          </c:val>
          <c:extLst>
            <c:ext xmlns:c16="http://schemas.microsoft.com/office/drawing/2014/chart" uri="{C3380CC4-5D6E-409C-BE32-E72D297353CC}">
              <c16:uniqueId val="{00000004-B8DF-4091-997E-FF064610EF07}"/>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2024-2025</c:v>
                </c:pt>
                <c:pt idx="1">
                  <c:v>2023-2024</c:v>
                </c:pt>
                <c:pt idx="2">
                  <c:v>2022-2023</c:v>
                </c:pt>
                <c:pt idx="3">
                  <c:v>2021-2022</c:v>
                </c:pt>
              </c:strCache>
            </c:strRef>
          </c:cat>
          <c:val>
            <c:numRef>
              <c:f>Лист1!$G$2:$G$5</c:f>
              <c:numCache>
                <c:formatCode>General</c:formatCode>
                <c:ptCount val="4"/>
                <c:pt idx="0">
                  <c:v>4</c:v>
                </c:pt>
                <c:pt idx="1">
                  <c:v>3.9</c:v>
                </c:pt>
                <c:pt idx="2" formatCode="###0.0">
                  <c:v>4.19559902200489</c:v>
                </c:pt>
                <c:pt idx="3">
                  <c:v>4.2</c:v>
                </c:pt>
              </c:numCache>
            </c:numRef>
          </c:val>
          <c:extLst>
            <c:ext xmlns:c16="http://schemas.microsoft.com/office/drawing/2014/chart" uri="{C3380CC4-5D6E-409C-BE32-E72D297353CC}">
              <c16:uniqueId val="{00000005-B8DF-4091-997E-FF064610EF07}"/>
            </c:ext>
          </c:extLst>
        </c:ser>
        <c:dLbls>
          <c:showLegendKey val="0"/>
          <c:showVal val="1"/>
          <c:showCatName val="0"/>
          <c:showSerName val="0"/>
          <c:showPercent val="0"/>
          <c:showBubbleSize val="0"/>
        </c:dLbls>
        <c:gapWidth val="150"/>
        <c:overlap val="-25"/>
        <c:axId val="257514496"/>
        <c:axId val="257471552"/>
      </c:barChart>
      <c:catAx>
        <c:axId val="25751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57471552"/>
        <c:crosses val="autoZero"/>
        <c:auto val="1"/>
        <c:lblAlgn val="ctr"/>
        <c:lblOffset val="100"/>
        <c:noMultiLvlLbl val="0"/>
      </c:catAx>
      <c:valAx>
        <c:axId val="257471552"/>
        <c:scaling>
          <c:orientation val="minMax"/>
        </c:scaling>
        <c:delete val="1"/>
        <c:axPos val="l"/>
        <c:numFmt formatCode="General" sourceLinked="1"/>
        <c:majorTickMark val="none"/>
        <c:minorTickMark val="none"/>
        <c:tickLblPos val="nextTo"/>
        <c:crossAx val="257514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120E-4930-9BBE-EDDE3E3E3A88}"/>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120E-4930-9BBE-EDDE3E3E3A8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Лист1!$B$2</c:f>
              <c:numCache>
                <c:formatCode>General</c:formatCode>
                <c:ptCount val="1"/>
                <c:pt idx="0">
                  <c:v>3.9</c:v>
                </c:pt>
              </c:numCache>
            </c:numRef>
          </c:val>
          <c:extLst>
            <c:ext xmlns:c16="http://schemas.microsoft.com/office/drawing/2014/chart" uri="{C3380CC4-5D6E-409C-BE32-E72D297353CC}">
              <c16:uniqueId val="{0000000E-120E-4930-9BBE-EDDE3E3E3A8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Лист1!$C$2</c:f>
              <c:numCache>
                <c:formatCode>General</c:formatCode>
                <c:ptCount val="1"/>
                <c:pt idx="0">
                  <c:v>3.8</c:v>
                </c:pt>
              </c:numCache>
            </c:numRef>
          </c:val>
          <c:extLst>
            <c:ext xmlns:c16="http://schemas.microsoft.com/office/drawing/2014/chart" uri="{C3380CC4-5D6E-409C-BE32-E72D297353CC}">
              <c16:uniqueId val="{0000000F-120E-4930-9BBE-EDDE3E3E3A8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Лист1!$D$2</c:f>
              <c:numCache>
                <c:formatCode>General</c:formatCode>
                <c:ptCount val="1"/>
                <c:pt idx="0">
                  <c:v>4</c:v>
                </c:pt>
              </c:numCache>
            </c:numRef>
          </c:val>
          <c:extLst>
            <c:ext xmlns:c16="http://schemas.microsoft.com/office/drawing/2014/chart" uri="{C3380CC4-5D6E-409C-BE32-E72D297353CC}">
              <c16:uniqueId val="{00000010-120E-4930-9BBE-EDDE3E3E3A8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120E-4930-9BBE-EDDE3E3E3A88}"/>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120E-4930-9BBE-EDDE3E3E3A88}"/>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Лист1!$G$2</c:f>
              <c:numCache>
                <c:formatCode>General</c:formatCode>
                <c:ptCount val="1"/>
                <c:pt idx="0">
                  <c:v>4.2</c:v>
                </c:pt>
              </c:numCache>
            </c:numRef>
          </c:val>
          <c:extLst>
            <c:ext xmlns:c16="http://schemas.microsoft.com/office/drawing/2014/chart" uri="{C3380CC4-5D6E-409C-BE32-E72D297353CC}">
              <c16:uniqueId val="{00000013-120E-4930-9BBE-EDDE3E3E3A8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120E-4930-9BBE-EDDE3E3E3A8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Лист1!$I$2</c:f>
              <c:numCache>
                <c:formatCode>General</c:formatCode>
                <c:ptCount val="1"/>
                <c:pt idx="0">
                  <c:v>4.0999999999999996</c:v>
                </c:pt>
              </c:numCache>
            </c:numRef>
          </c:val>
          <c:extLst>
            <c:ext xmlns:c16="http://schemas.microsoft.com/office/drawing/2014/chart" uri="{C3380CC4-5D6E-409C-BE32-E72D297353CC}">
              <c16:uniqueId val="{00000001-79EE-4A38-AFFD-2BC707508A65}"/>
            </c:ext>
          </c:extLst>
        </c:ser>
        <c:dLbls>
          <c:dLblPos val="outEnd"/>
          <c:showLegendKey val="0"/>
          <c:showVal val="1"/>
          <c:showCatName val="0"/>
          <c:showSerName val="0"/>
          <c:showPercent val="0"/>
          <c:showBubbleSize val="0"/>
        </c:dLbls>
        <c:gapWidth val="100"/>
        <c:axId val="258506240"/>
        <c:axId val="257473856"/>
      </c:barChart>
      <c:catAx>
        <c:axId val="258506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473856"/>
        <c:crosses val="autoZero"/>
        <c:auto val="1"/>
        <c:lblAlgn val="ctr"/>
        <c:lblOffset val="100"/>
        <c:noMultiLvlLbl val="0"/>
      </c:catAx>
      <c:valAx>
        <c:axId val="2574738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585062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7F2B-4E25-B662-646B364A7DAA}"/>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F2B-4E25-B662-646B364A7DA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7F2B-4E25-B662-646B364A7DA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Лист1!$C$2</c:f>
              <c:numCache>
                <c:formatCode>General</c:formatCode>
                <c:ptCount val="1"/>
                <c:pt idx="0">
                  <c:v>3.4</c:v>
                </c:pt>
              </c:numCache>
            </c:numRef>
          </c:val>
          <c:extLst>
            <c:ext xmlns:c16="http://schemas.microsoft.com/office/drawing/2014/chart" uri="{C3380CC4-5D6E-409C-BE32-E72D297353CC}">
              <c16:uniqueId val="{0000000F-7F2B-4E25-B662-646B364A7DA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10-7F2B-4E25-B662-646B364A7DA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Лист1!$E$2</c:f>
              <c:numCache>
                <c:formatCode>General</c:formatCode>
                <c:ptCount val="1"/>
                <c:pt idx="0">
                  <c:v>4.2</c:v>
                </c:pt>
              </c:numCache>
            </c:numRef>
          </c:val>
          <c:extLst>
            <c:ext xmlns:c16="http://schemas.microsoft.com/office/drawing/2014/chart" uri="{C3380CC4-5D6E-409C-BE32-E72D297353CC}">
              <c16:uniqueId val="{00000011-7F2B-4E25-B662-646B364A7DAA}"/>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Лист1!$F$2</c:f>
              <c:numCache>
                <c:formatCode>General</c:formatCode>
                <c:ptCount val="1"/>
                <c:pt idx="0">
                  <c:v>3.6</c:v>
                </c:pt>
              </c:numCache>
            </c:numRef>
          </c:val>
          <c:extLst>
            <c:ext xmlns:c16="http://schemas.microsoft.com/office/drawing/2014/chart" uri="{C3380CC4-5D6E-409C-BE32-E72D297353CC}">
              <c16:uniqueId val="{00000012-7F2B-4E25-B662-646B364A7DAA}"/>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Лист1!$G$2</c:f>
              <c:numCache>
                <c:formatCode>General</c:formatCode>
                <c:ptCount val="1"/>
                <c:pt idx="0">
                  <c:v>3.3</c:v>
                </c:pt>
              </c:numCache>
            </c:numRef>
          </c:val>
          <c:extLst>
            <c:ext xmlns:c16="http://schemas.microsoft.com/office/drawing/2014/chart" uri="{C3380CC4-5D6E-409C-BE32-E72D297353CC}">
              <c16:uniqueId val="{00000013-7F2B-4E25-B662-646B364A7DA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Лист1!$H$2</c:f>
              <c:numCache>
                <c:formatCode>General</c:formatCode>
                <c:ptCount val="1"/>
                <c:pt idx="0">
                  <c:v>3.8</c:v>
                </c:pt>
              </c:numCache>
            </c:numRef>
          </c:val>
          <c:extLst>
            <c:ext xmlns:c16="http://schemas.microsoft.com/office/drawing/2014/chart" uri="{C3380CC4-5D6E-409C-BE32-E72D297353CC}">
              <c16:uniqueId val="{00000014-7F2B-4E25-B662-646B364A7DA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Лист1!$I$2</c:f>
              <c:numCache>
                <c:formatCode>General</c:formatCode>
                <c:ptCount val="1"/>
                <c:pt idx="0">
                  <c:v>3.8</c:v>
                </c:pt>
              </c:numCache>
            </c:numRef>
          </c:val>
          <c:extLst>
            <c:ext xmlns:c16="http://schemas.microsoft.com/office/drawing/2014/chart" uri="{C3380CC4-5D6E-409C-BE32-E72D297353CC}">
              <c16:uniqueId val="{00000001-B947-4BA5-8909-E715E6839A1B}"/>
            </c:ext>
          </c:extLst>
        </c:ser>
        <c:dLbls>
          <c:dLblPos val="outEnd"/>
          <c:showLegendKey val="0"/>
          <c:showVal val="1"/>
          <c:showCatName val="0"/>
          <c:showSerName val="0"/>
          <c:showPercent val="0"/>
          <c:showBubbleSize val="0"/>
        </c:dLbls>
        <c:gapWidth val="100"/>
        <c:axId val="257892352"/>
        <c:axId val="258320640"/>
      </c:barChart>
      <c:catAx>
        <c:axId val="257892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0640"/>
        <c:crosses val="autoZero"/>
        <c:auto val="1"/>
        <c:lblAlgn val="ctr"/>
        <c:lblOffset val="100"/>
        <c:noMultiLvlLbl val="0"/>
      </c:catAx>
      <c:valAx>
        <c:axId val="25832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892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B5A-4A87-932C-5F075CF03E42}"/>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B5A-4A87-932C-5F075CF03E4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4B5A-4A87-932C-5F075CF03E4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4B5A-4A87-932C-5F075CF03E4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10-4B5A-4A87-932C-5F075CF03E4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4B5A-4A87-932C-5F075CF03E42}"/>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4B5A-4A87-932C-5F075CF03E42}"/>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Лист1!$G$2</c:f>
              <c:numCache>
                <c:formatCode>General</c:formatCode>
                <c:ptCount val="1"/>
                <c:pt idx="0">
                  <c:v>4.5999999999999996</c:v>
                </c:pt>
              </c:numCache>
            </c:numRef>
          </c:val>
          <c:extLst>
            <c:ext xmlns:c16="http://schemas.microsoft.com/office/drawing/2014/chart" uri="{C3380CC4-5D6E-409C-BE32-E72D297353CC}">
              <c16:uniqueId val="{00000013-4B5A-4A87-932C-5F075CF03E4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4B5A-4A87-932C-5F075CF03E4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Лист1!$I$2</c:f>
              <c:numCache>
                <c:formatCode>General</c:formatCode>
                <c:ptCount val="1"/>
                <c:pt idx="0">
                  <c:v>4.4000000000000004</c:v>
                </c:pt>
              </c:numCache>
            </c:numRef>
          </c:val>
          <c:extLst>
            <c:ext xmlns:c16="http://schemas.microsoft.com/office/drawing/2014/chart" uri="{C3380CC4-5D6E-409C-BE32-E72D297353CC}">
              <c16:uniqueId val="{00000001-2F07-487A-BA20-298875E115A0}"/>
            </c:ext>
          </c:extLst>
        </c:ser>
        <c:dLbls>
          <c:dLblPos val="outEnd"/>
          <c:showLegendKey val="0"/>
          <c:showVal val="1"/>
          <c:showCatName val="0"/>
          <c:showSerName val="0"/>
          <c:showPercent val="0"/>
          <c:showBubbleSize val="0"/>
        </c:dLbls>
        <c:gapWidth val="100"/>
        <c:axId val="258101248"/>
        <c:axId val="258322944"/>
      </c:barChart>
      <c:catAx>
        <c:axId val="258101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2944"/>
        <c:crosses val="autoZero"/>
        <c:auto val="1"/>
        <c:lblAlgn val="ctr"/>
        <c:lblOffset val="100"/>
        <c:noMultiLvlLbl val="0"/>
      </c:catAx>
      <c:valAx>
        <c:axId val="2583229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58101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586-49A6-A11E-F08E0AF69DDA}"/>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586-49A6-A11E-F08E0AF69DD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Лист1!$B$2</c:f>
              <c:numCache>
                <c:formatCode>General</c:formatCode>
                <c:ptCount val="1"/>
                <c:pt idx="0">
                  <c:v>4.3</c:v>
                </c:pt>
              </c:numCache>
            </c:numRef>
          </c:val>
          <c:extLst>
            <c:ext xmlns:c16="http://schemas.microsoft.com/office/drawing/2014/chart" uri="{C3380CC4-5D6E-409C-BE32-E72D297353CC}">
              <c16:uniqueId val="{0000000E-6586-49A6-A11E-F08E0AF69DD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Лист1!$C$2</c:f>
              <c:numCache>
                <c:formatCode>General</c:formatCode>
                <c:ptCount val="1"/>
                <c:pt idx="0">
                  <c:v>3.5</c:v>
                </c:pt>
              </c:numCache>
            </c:numRef>
          </c:val>
          <c:extLst>
            <c:ext xmlns:c16="http://schemas.microsoft.com/office/drawing/2014/chart" uri="{C3380CC4-5D6E-409C-BE32-E72D297353CC}">
              <c16:uniqueId val="{0000000F-6586-49A6-A11E-F08E0AF69DD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Лист1!$D$2</c:f>
              <c:numCache>
                <c:formatCode>General</c:formatCode>
                <c:ptCount val="1"/>
                <c:pt idx="0">
                  <c:v>3.9</c:v>
                </c:pt>
              </c:numCache>
            </c:numRef>
          </c:val>
          <c:extLst>
            <c:ext xmlns:c16="http://schemas.microsoft.com/office/drawing/2014/chart" uri="{C3380CC4-5D6E-409C-BE32-E72D297353CC}">
              <c16:uniqueId val="{00000010-6586-49A6-A11E-F08E0AF69DD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6586-49A6-A11E-F08E0AF69DDA}"/>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Лист1!$F$2</c:f>
              <c:numCache>
                <c:formatCode>General</c:formatCode>
                <c:ptCount val="1"/>
                <c:pt idx="0">
                  <c:v>3.7</c:v>
                </c:pt>
              </c:numCache>
            </c:numRef>
          </c:val>
          <c:extLst>
            <c:ext xmlns:c16="http://schemas.microsoft.com/office/drawing/2014/chart" uri="{C3380CC4-5D6E-409C-BE32-E72D297353CC}">
              <c16:uniqueId val="{00000012-6586-49A6-A11E-F08E0AF69DDA}"/>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Лист1!$G$2</c:f>
              <c:numCache>
                <c:formatCode>General</c:formatCode>
                <c:ptCount val="1"/>
                <c:pt idx="0">
                  <c:v>3.7</c:v>
                </c:pt>
              </c:numCache>
            </c:numRef>
          </c:val>
          <c:extLst>
            <c:ext xmlns:c16="http://schemas.microsoft.com/office/drawing/2014/chart" uri="{C3380CC4-5D6E-409C-BE32-E72D297353CC}">
              <c16:uniqueId val="{00000013-6586-49A6-A11E-F08E0AF69DD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6586-49A6-A11E-F08E0AF69DD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Лист1!$I$2</c:f>
              <c:numCache>
                <c:formatCode>General</c:formatCode>
                <c:ptCount val="1"/>
                <c:pt idx="0">
                  <c:v>3.9</c:v>
                </c:pt>
              </c:numCache>
            </c:numRef>
          </c:val>
          <c:extLst>
            <c:ext xmlns:c16="http://schemas.microsoft.com/office/drawing/2014/chart" uri="{C3380CC4-5D6E-409C-BE32-E72D297353CC}">
              <c16:uniqueId val="{00000001-A10B-4864-995B-6A61C0D12C0E}"/>
            </c:ext>
          </c:extLst>
        </c:ser>
        <c:dLbls>
          <c:dLblPos val="outEnd"/>
          <c:showLegendKey val="0"/>
          <c:showVal val="1"/>
          <c:showCatName val="0"/>
          <c:showSerName val="0"/>
          <c:showPercent val="0"/>
          <c:showBubbleSize val="0"/>
        </c:dLbls>
        <c:gapWidth val="100"/>
        <c:axId val="258056704"/>
        <c:axId val="258325248"/>
      </c:barChart>
      <c:catAx>
        <c:axId val="258056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5248"/>
        <c:crosses val="autoZero"/>
        <c:auto val="1"/>
        <c:lblAlgn val="ctr"/>
        <c:lblOffset val="100"/>
        <c:noMultiLvlLbl val="0"/>
      </c:catAx>
      <c:valAx>
        <c:axId val="2583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056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89D-4C37-AF8F-19425FC0BBB1}"/>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89D-4C37-AF8F-19425FC0BB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389D-4C37-AF8F-19425FC0BBB1}"/>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Лист1!$C$2</c:f>
              <c:numCache>
                <c:formatCode>General</c:formatCode>
                <c:ptCount val="1"/>
                <c:pt idx="0">
                  <c:v>3.6</c:v>
                </c:pt>
              </c:numCache>
            </c:numRef>
          </c:val>
          <c:extLst>
            <c:ext xmlns:c16="http://schemas.microsoft.com/office/drawing/2014/chart" uri="{C3380CC4-5D6E-409C-BE32-E72D297353CC}">
              <c16:uniqueId val="{0000000F-389D-4C37-AF8F-19425FC0BBB1}"/>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Лист1!$D$2</c:f>
              <c:numCache>
                <c:formatCode>General</c:formatCode>
                <c:ptCount val="1"/>
                <c:pt idx="0">
                  <c:v>4</c:v>
                </c:pt>
              </c:numCache>
            </c:numRef>
          </c:val>
          <c:extLst>
            <c:ext xmlns:c16="http://schemas.microsoft.com/office/drawing/2014/chart" uri="{C3380CC4-5D6E-409C-BE32-E72D297353CC}">
              <c16:uniqueId val="{00000010-389D-4C37-AF8F-19425FC0BBB1}"/>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389D-4C37-AF8F-19425FC0BBB1}"/>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Лист1!$F$2</c:f>
              <c:numCache>
                <c:formatCode>General</c:formatCode>
                <c:ptCount val="1"/>
                <c:pt idx="0">
                  <c:v>3.9</c:v>
                </c:pt>
              </c:numCache>
            </c:numRef>
          </c:val>
          <c:extLst>
            <c:ext xmlns:c16="http://schemas.microsoft.com/office/drawing/2014/chart" uri="{C3380CC4-5D6E-409C-BE32-E72D297353CC}">
              <c16:uniqueId val="{00000012-389D-4C37-AF8F-19425FC0BBB1}"/>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Лист1!$G$2</c:f>
              <c:numCache>
                <c:formatCode>General</c:formatCode>
                <c:ptCount val="1"/>
                <c:pt idx="0">
                  <c:v>3.3</c:v>
                </c:pt>
              </c:numCache>
            </c:numRef>
          </c:val>
          <c:extLst>
            <c:ext xmlns:c16="http://schemas.microsoft.com/office/drawing/2014/chart" uri="{C3380CC4-5D6E-409C-BE32-E72D297353CC}">
              <c16:uniqueId val="{00000013-389D-4C37-AF8F-19425FC0BBB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Лист1!$H$2</c:f>
              <c:numCache>
                <c:formatCode>General</c:formatCode>
                <c:ptCount val="1"/>
                <c:pt idx="0">
                  <c:v>3.9</c:v>
                </c:pt>
              </c:numCache>
            </c:numRef>
          </c:val>
          <c:extLst>
            <c:ext xmlns:c16="http://schemas.microsoft.com/office/drawing/2014/chart" uri="{C3380CC4-5D6E-409C-BE32-E72D297353CC}">
              <c16:uniqueId val="{00000014-389D-4C37-AF8F-19425FC0BBB1}"/>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1-81DF-4B13-922D-1491C78E8EB6}"/>
            </c:ext>
          </c:extLst>
        </c:ser>
        <c:dLbls>
          <c:dLblPos val="outEnd"/>
          <c:showLegendKey val="0"/>
          <c:showVal val="1"/>
          <c:showCatName val="0"/>
          <c:showSerName val="0"/>
          <c:showPercent val="0"/>
          <c:showBubbleSize val="0"/>
        </c:dLbls>
        <c:gapWidth val="100"/>
        <c:axId val="259598336"/>
        <c:axId val="259007616"/>
      </c:barChart>
      <c:catAx>
        <c:axId val="259598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007616"/>
        <c:crosses val="autoZero"/>
        <c:auto val="1"/>
        <c:lblAlgn val="ctr"/>
        <c:lblOffset val="100"/>
        <c:noMultiLvlLbl val="0"/>
      </c:catAx>
      <c:valAx>
        <c:axId val="25900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598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5601851851851849"/>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00E-4FED-A083-A01F65CF3AF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00E-4FED-A083-A01F65CF3AF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0E-4FED-A083-A01F65CF3AF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0E-4FED-A083-A01F65CF3AF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0E-4FED-A083-A01F65CF3AF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0E-4FED-A083-A01F65CF3AF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0E-4FED-A083-A01F65CF3AF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0E-4FED-A083-A01F65CF3AF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300E-4FED-A083-A01F65CF3AF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300E-4FED-A083-A01F65CF3AF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Лист1!$D$2</c:f>
              <c:numCache>
                <c:formatCode>General</c:formatCode>
                <c:ptCount val="1"/>
                <c:pt idx="0">
                  <c:v>4.2</c:v>
                </c:pt>
              </c:numCache>
            </c:numRef>
          </c:val>
          <c:extLst>
            <c:ext xmlns:c16="http://schemas.microsoft.com/office/drawing/2014/chart" uri="{C3380CC4-5D6E-409C-BE32-E72D297353CC}">
              <c16:uniqueId val="{00000010-300E-4FED-A083-A01F65CF3AF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300E-4FED-A083-A01F65CF3AFA}"/>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300E-4FED-A083-A01F65CF3AFA}"/>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Лист1!$G$2</c:f>
              <c:numCache>
                <c:formatCode>General</c:formatCode>
                <c:ptCount val="1"/>
                <c:pt idx="0">
                  <c:v>3.7</c:v>
                </c:pt>
              </c:numCache>
            </c:numRef>
          </c:val>
          <c:extLst>
            <c:ext xmlns:c16="http://schemas.microsoft.com/office/drawing/2014/chart" uri="{C3380CC4-5D6E-409C-BE32-E72D297353CC}">
              <c16:uniqueId val="{00000013-300E-4FED-A083-A01F65CF3AF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300E-4FED-A083-A01F65CF3AF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cat>
            <c:strRef>
              <c:f>Лист1!$A$2</c:f>
              <c:strCache>
                <c:ptCount val="1"/>
                <c:pt idx="0">
                  <c:v>Baza materială la facultate</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1-DD3E-4BA7-B23C-02F757C8A9B3}"/>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27956989247311E-2"/>
          <c:y val="0.28020488985148062"/>
          <c:w val="0.97634408602150535"/>
          <c:h val="0.49482086614173237"/>
        </c:manualLayout>
      </c:layout>
      <c:barChart>
        <c:barDir val="col"/>
        <c:grouping val="clustered"/>
        <c:varyColors val="0"/>
        <c:ser>
          <c:idx val="0"/>
          <c:order val="0"/>
          <c:tx>
            <c:strRef>
              <c:f>Sheet1!$B$1</c:f>
              <c:strCache>
                <c:ptCount val="1"/>
                <c:pt idx="0">
                  <c:v>1</c:v>
                </c:pt>
              </c:strCache>
            </c:strRef>
          </c:tx>
          <c:spPr>
            <a:solidFill>
              <a:schemeClr val="accent1"/>
            </a:solidFill>
            <a:ln>
              <a:noFill/>
            </a:ln>
            <a:effectLst/>
          </c:spPr>
          <c:invertIfNegative val="0"/>
          <c:dLbls>
            <c:dLbl>
              <c:idx val="1"/>
              <c:layout>
                <c:manualLayout>
                  <c:x val="2.1505376344086021E-3"/>
                  <c:y val="-1.164304461942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64-41CD-91DA-EAF792D9A082}"/>
                </c:ext>
              </c:extLst>
            </c:dLbl>
            <c:dLbl>
              <c:idx val="3"/>
              <c:layout>
                <c:manualLayout>
                  <c:x val="-2.1505376344086811E-3"/>
                  <c:y val="7.1845521944988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64-41CD-91DA-EAF792D9A082}"/>
                </c:ext>
              </c:extLst>
            </c:dLbl>
            <c:dLbl>
              <c:idx val="4"/>
              <c:layout>
                <c:manualLayout>
                  <c:x val="-3.2258064516129032E-3"/>
                  <c:y val="6.4660969750489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2024-2025</c:v>
                </c:pt>
                <c:pt idx="1">
                  <c:v>2023-2024</c:v>
                </c:pt>
                <c:pt idx="2">
                  <c:v>2022-2023</c:v>
                </c:pt>
              </c:strCache>
            </c:strRef>
          </c:cat>
          <c:val>
            <c:numRef>
              <c:f>Sheet1!$B$2:$B$4</c:f>
              <c:numCache>
                <c:formatCode>General</c:formatCode>
                <c:ptCount val="3"/>
                <c:pt idx="0">
                  <c:v>3.4</c:v>
                </c:pt>
                <c:pt idx="1">
                  <c:v>3.4</c:v>
                </c:pt>
                <c:pt idx="2" formatCode="###0.0">
                  <c:v>3.054862842892768</c:v>
                </c:pt>
              </c:numCache>
            </c:numRef>
          </c:val>
          <c:extLst>
            <c:ext xmlns:c16="http://schemas.microsoft.com/office/drawing/2014/chart" uri="{C3380CC4-5D6E-409C-BE32-E72D297353CC}">
              <c16:uniqueId val="{00000000-0964-41CD-91DA-EAF792D9A082}"/>
            </c:ext>
          </c:extLst>
        </c:ser>
        <c:ser>
          <c:idx val="1"/>
          <c:order val="1"/>
          <c:tx>
            <c:strRef>
              <c:f>Sheet1!$C$1</c:f>
              <c:strCache>
                <c:ptCount val="1"/>
                <c:pt idx="0">
                  <c:v>2</c:v>
                </c:pt>
              </c:strCache>
            </c:strRef>
          </c:tx>
          <c:spPr>
            <a:solidFill>
              <a:schemeClr val="accent2"/>
            </a:solidFill>
            <a:ln>
              <a:noFill/>
            </a:ln>
            <a:effectLst/>
          </c:spPr>
          <c:invertIfNegative val="0"/>
          <c:dLbls>
            <c:dLbl>
              <c:idx val="1"/>
              <c:layout>
                <c:manualLayout>
                  <c:x val="-1.07526881720438E-3"/>
                  <c:y val="-1.034842519685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64-41CD-91DA-EAF792D9A082}"/>
                </c:ext>
              </c:extLst>
            </c:dLbl>
            <c:dLbl>
              <c:idx val="3"/>
              <c:layout>
                <c:manualLayout>
                  <c:x val="-7.526881720430029E-3"/>
                  <c:y val="5.7476417555990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2024-2025</c:v>
                </c:pt>
                <c:pt idx="1">
                  <c:v>2023-2024</c:v>
                </c:pt>
                <c:pt idx="2">
                  <c:v>2022-2023</c:v>
                </c:pt>
              </c:strCache>
            </c:strRef>
          </c:cat>
          <c:val>
            <c:numRef>
              <c:f>Sheet1!$C$2:$C$4</c:f>
              <c:numCache>
                <c:formatCode>General</c:formatCode>
                <c:ptCount val="3"/>
                <c:pt idx="0">
                  <c:v>1.3</c:v>
                </c:pt>
                <c:pt idx="1">
                  <c:v>2</c:v>
                </c:pt>
                <c:pt idx="2" formatCode="###0.0">
                  <c:v>1.4</c:v>
                </c:pt>
              </c:numCache>
            </c:numRef>
          </c:val>
          <c:extLst>
            <c:ext xmlns:c16="http://schemas.microsoft.com/office/drawing/2014/chart" uri="{C3380CC4-5D6E-409C-BE32-E72D297353CC}">
              <c16:uniqueId val="{00000001-0964-41CD-91DA-EAF792D9A082}"/>
            </c:ext>
          </c:extLst>
        </c:ser>
        <c:ser>
          <c:idx val="2"/>
          <c:order val="2"/>
          <c:tx>
            <c:strRef>
              <c:f>Sheet1!$D$1</c:f>
              <c:strCache>
                <c:ptCount val="1"/>
                <c:pt idx="0">
                  <c:v>3</c:v>
                </c:pt>
              </c:strCache>
            </c:strRef>
          </c:tx>
          <c:spPr>
            <a:solidFill>
              <a:schemeClr val="accent3"/>
            </a:solidFill>
            <a:ln>
              <a:noFill/>
            </a:ln>
            <a:effectLst/>
          </c:spPr>
          <c:invertIfNegative val="0"/>
          <c:dLbls>
            <c:dLbl>
              <c:idx val="2"/>
              <c:layout>
                <c:manualLayout>
                  <c:x val="1.0752688172043011E-3"/>
                  <c:y val="-5.3884141458741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64-41CD-91DA-EAF792D9A082}"/>
                </c:ext>
              </c:extLst>
            </c:dLbl>
            <c:dLbl>
              <c:idx val="3"/>
              <c:layout>
                <c:manualLayout>
                  <c:x val="-5.3763440860216628E-3"/>
                  <c:y val="1.0776828291748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64-41CD-91DA-EAF792D9A082}"/>
                </c:ext>
              </c:extLst>
            </c:dLbl>
            <c:dLbl>
              <c:idx val="4"/>
              <c:layout>
                <c:manualLayout>
                  <c:x val="-1.0752688172043011E-3"/>
                  <c:y val="-7.543779804223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2024-2025</c:v>
                </c:pt>
                <c:pt idx="1">
                  <c:v>2023-2024</c:v>
                </c:pt>
                <c:pt idx="2">
                  <c:v>2022-2023</c:v>
                </c:pt>
              </c:strCache>
            </c:strRef>
          </c:cat>
          <c:val>
            <c:numRef>
              <c:f>Sheet1!$D$2:$D$4</c:f>
              <c:numCache>
                <c:formatCode>General</c:formatCode>
                <c:ptCount val="3"/>
                <c:pt idx="0">
                  <c:v>4</c:v>
                </c:pt>
                <c:pt idx="1">
                  <c:v>4</c:v>
                </c:pt>
                <c:pt idx="2" formatCode="###0.0">
                  <c:v>4.2240963855421683</c:v>
                </c:pt>
              </c:numCache>
            </c:numRef>
          </c:val>
          <c:extLst>
            <c:ext xmlns:c16="http://schemas.microsoft.com/office/drawing/2014/chart" uri="{C3380CC4-5D6E-409C-BE32-E72D297353CC}">
              <c16:uniqueId val="{00000002-0964-41CD-91DA-EAF792D9A082}"/>
            </c:ext>
          </c:extLst>
        </c:ser>
        <c:ser>
          <c:idx val="3"/>
          <c:order val="3"/>
          <c:tx>
            <c:strRef>
              <c:f>Sheet1!$E$1</c:f>
              <c:strCache>
                <c:ptCount val="1"/>
                <c:pt idx="0">
                  <c:v>4</c:v>
                </c:pt>
              </c:strCache>
            </c:strRef>
          </c:tx>
          <c:spPr>
            <a:solidFill>
              <a:schemeClr val="accent4"/>
            </a:solidFill>
            <a:ln>
              <a:noFill/>
            </a:ln>
            <a:effectLst/>
          </c:spPr>
          <c:invertIfNegative val="0"/>
          <c:dLbls>
            <c:dLbl>
              <c:idx val="1"/>
              <c:layout>
                <c:manualLayout>
                  <c:x val="4.3010752688172043E-3"/>
                  <c:y val="-2.0122375328084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2024-2025</c:v>
                </c:pt>
                <c:pt idx="1">
                  <c:v>2023-2024</c:v>
                </c:pt>
                <c:pt idx="2">
                  <c:v>2022-2023</c:v>
                </c:pt>
              </c:strCache>
            </c:strRef>
          </c:cat>
          <c:val>
            <c:numRef>
              <c:f>Sheet1!$E$2:$E$4</c:f>
              <c:numCache>
                <c:formatCode>General</c:formatCode>
                <c:ptCount val="3"/>
                <c:pt idx="0">
                  <c:v>4</c:v>
                </c:pt>
                <c:pt idx="1">
                  <c:v>4.2</c:v>
                </c:pt>
                <c:pt idx="2" formatCode="###0.0">
                  <c:v>4.1937046004842617</c:v>
                </c:pt>
              </c:numCache>
            </c:numRef>
          </c:val>
          <c:extLst>
            <c:ext xmlns:c16="http://schemas.microsoft.com/office/drawing/2014/chart" uri="{C3380CC4-5D6E-409C-BE32-E72D297353CC}">
              <c16:uniqueId val="{00000004-0964-41CD-91DA-EAF792D9A082}"/>
            </c:ext>
          </c:extLst>
        </c:ser>
        <c:ser>
          <c:idx val="4"/>
          <c:order val="4"/>
          <c:tx>
            <c:strRef>
              <c:f>Sheet1!$F$1</c:f>
              <c:strCache>
                <c:ptCount val="1"/>
                <c:pt idx="0">
                  <c:v>5</c:v>
                </c:pt>
              </c:strCache>
            </c:strRef>
          </c:tx>
          <c:spPr>
            <a:solidFill>
              <a:schemeClr val="accent5"/>
            </a:solidFill>
            <a:ln>
              <a:noFill/>
            </a:ln>
            <a:effectLst/>
          </c:spPr>
          <c:invertIfNegative val="0"/>
          <c:dLbls>
            <c:dLbl>
              <c:idx val="0"/>
              <c:layout>
                <c:manualLayout>
                  <c:x val="7.526881720430088E-3"/>
                  <c:y val="5.0291865361491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64-41CD-91DA-EAF792D9A082}"/>
                </c:ext>
              </c:extLst>
            </c:dLbl>
            <c:dLbl>
              <c:idx val="2"/>
              <c:layout>
                <c:manualLayout>
                  <c:x val="-1.0752688172043011E-3"/>
                  <c:y val="6.1068693653240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64-41CD-91DA-EAF792D9A082}"/>
                </c:ext>
              </c:extLst>
            </c:dLbl>
            <c:dLbl>
              <c:idx val="3"/>
              <c:layout>
                <c:manualLayout>
                  <c:x val="2.1505376344086021E-3"/>
                  <c:y val="5.0291865361491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964-41CD-91DA-EAF792D9A082}"/>
                </c:ext>
              </c:extLst>
            </c:dLbl>
            <c:dLbl>
              <c:idx val="4"/>
              <c:layout>
                <c:manualLayout>
                  <c:x val="1.0752688172043011E-3"/>
                  <c:y val="5.0291865361491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2024-2025</c:v>
                </c:pt>
                <c:pt idx="1">
                  <c:v>2023-2024</c:v>
                </c:pt>
                <c:pt idx="2">
                  <c:v>2022-2023</c:v>
                </c:pt>
              </c:strCache>
            </c:strRef>
          </c:cat>
          <c:val>
            <c:numRef>
              <c:f>Sheet1!$F$2:$F$4</c:f>
              <c:numCache>
                <c:formatCode>General</c:formatCode>
                <c:ptCount val="3"/>
                <c:pt idx="0">
                  <c:v>4.0999999999999996</c:v>
                </c:pt>
                <c:pt idx="1">
                  <c:v>4.0999999999999996</c:v>
                </c:pt>
                <c:pt idx="2" formatCode="###0.0">
                  <c:v>4.1766109785202863</c:v>
                </c:pt>
              </c:numCache>
            </c:numRef>
          </c:val>
          <c:extLst>
            <c:ext xmlns:c16="http://schemas.microsoft.com/office/drawing/2014/chart" uri="{C3380CC4-5D6E-409C-BE32-E72D297353CC}">
              <c16:uniqueId val="{00000005-0964-41CD-91DA-EAF792D9A082}"/>
            </c:ext>
          </c:extLst>
        </c:ser>
        <c:dLbls>
          <c:showLegendKey val="0"/>
          <c:showVal val="1"/>
          <c:showCatName val="0"/>
          <c:showSerName val="0"/>
          <c:showPercent val="0"/>
          <c:showBubbleSize val="0"/>
        </c:dLbls>
        <c:gapWidth val="150"/>
        <c:overlap val="-25"/>
        <c:axId val="1936955439"/>
        <c:axId val="1936963759"/>
      </c:barChart>
      <c:catAx>
        <c:axId val="193695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936963759"/>
        <c:crosses val="autoZero"/>
        <c:auto val="1"/>
        <c:lblAlgn val="ctr"/>
        <c:lblOffset val="100"/>
        <c:noMultiLvlLbl val="0"/>
      </c:catAx>
      <c:valAx>
        <c:axId val="1936963759"/>
        <c:scaling>
          <c:orientation val="minMax"/>
        </c:scaling>
        <c:delete val="1"/>
        <c:axPos val="l"/>
        <c:numFmt formatCode="General" sourceLinked="1"/>
        <c:majorTickMark val="none"/>
        <c:minorTickMark val="none"/>
        <c:tickLblPos val="nextTo"/>
        <c:crossAx val="19369554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89FB-452F-8FDC-4CAD82CF969A}"/>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89FB-452F-8FDC-4CAD82CF969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Лист1!$B$2</c:f>
              <c:numCache>
                <c:formatCode>General</c:formatCode>
                <c:ptCount val="1"/>
                <c:pt idx="0">
                  <c:v>3</c:v>
                </c:pt>
              </c:numCache>
            </c:numRef>
          </c:val>
          <c:extLst>
            <c:ext xmlns:c16="http://schemas.microsoft.com/office/drawing/2014/chart" uri="{C3380CC4-5D6E-409C-BE32-E72D297353CC}">
              <c16:uniqueId val="{00000007-89FB-452F-8FDC-4CAD82CF969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Лист1!$C$2</c:f>
              <c:numCache>
                <c:formatCode>General</c:formatCode>
                <c:ptCount val="1"/>
                <c:pt idx="0">
                  <c:v>3.2</c:v>
                </c:pt>
              </c:numCache>
            </c:numRef>
          </c:val>
          <c:extLst>
            <c:ext xmlns:c16="http://schemas.microsoft.com/office/drawing/2014/chart" uri="{C3380CC4-5D6E-409C-BE32-E72D297353CC}">
              <c16:uniqueId val="{00000008-89FB-452F-8FDC-4CAD82CF969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Лист1!$D$2</c:f>
              <c:numCache>
                <c:formatCode>General</c:formatCode>
                <c:ptCount val="1"/>
                <c:pt idx="0">
                  <c:v>3.4</c:v>
                </c:pt>
              </c:numCache>
            </c:numRef>
          </c:val>
          <c:extLst>
            <c:ext xmlns:c16="http://schemas.microsoft.com/office/drawing/2014/chart" uri="{C3380CC4-5D6E-409C-BE32-E72D297353CC}">
              <c16:uniqueId val="{00000009-89FB-452F-8FDC-4CAD82CF969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Лист1!$E$2</c:f>
              <c:numCache>
                <c:formatCode>General</c:formatCode>
                <c:ptCount val="1"/>
                <c:pt idx="0">
                  <c:v>3.5</c:v>
                </c:pt>
              </c:numCache>
            </c:numRef>
          </c:val>
          <c:extLst>
            <c:ext xmlns:c16="http://schemas.microsoft.com/office/drawing/2014/chart" uri="{C3380CC4-5D6E-409C-BE32-E72D297353CC}">
              <c16:uniqueId val="{0000000A-89FB-452F-8FDC-4CAD82CF969A}"/>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Лист1!$F$2</c:f>
              <c:numCache>
                <c:formatCode>General</c:formatCode>
                <c:ptCount val="1"/>
                <c:pt idx="0">
                  <c:v>3.7</c:v>
                </c:pt>
              </c:numCache>
            </c:numRef>
          </c:val>
          <c:extLst>
            <c:ext xmlns:c16="http://schemas.microsoft.com/office/drawing/2014/chart" uri="{C3380CC4-5D6E-409C-BE32-E72D297353CC}">
              <c16:uniqueId val="{0000000B-89FB-452F-8FDC-4CAD82CF969A}"/>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Лист1!$G$2</c:f>
              <c:numCache>
                <c:formatCode>General</c:formatCode>
                <c:ptCount val="1"/>
                <c:pt idx="0">
                  <c:v>3.1</c:v>
                </c:pt>
              </c:numCache>
            </c:numRef>
          </c:val>
          <c:extLst>
            <c:ext xmlns:c16="http://schemas.microsoft.com/office/drawing/2014/chart" uri="{C3380CC4-5D6E-409C-BE32-E72D297353CC}">
              <c16:uniqueId val="{0000000C-89FB-452F-8FDC-4CAD82CF969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Лист1!$H$2</c:f>
              <c:numCache>
                <c:formatCode>General</c:formatCode>
                <c:ptCount val="1"/>
                <c:pt idx="0">
                  <c:v>3.8</c:v>
                </c:pt>
              </c:numCache>
            </c:numRef>
          </c:val>
          <c:extLst>
            <c:ext xmlns:c16="http://schemas.microsoft.com/office/drawing/2014/chart" uri="{C3380CC4-5D6E-409C-BE32-E72D297353CC}">
              <c16:uniqueId val="{0000000D-89FB-452F-8FDC-4CAD82CF969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Лист1!$I$2</c:f>
              <c:numCache>
                <c:formatCode>General</c:formatCode>
                <c:ptCount val="1"/>
                <c:pt idx="0">
                  <c:v>3.4</c:v>
                </c:pt>
              </c:numCache>
            </c:numRef>
          </c:val>
          <c:extLst>
            <c:ext xmlns:c16="http://schemas.microsoft.com/office/drawing/2014/chart" uri="{C3380CC4-5D6E-409C-BE32-E72D297353CC}">
              <c16:uniqueId val="{00000001-A763-45CA-81E0-B6B47DF830BE}"/>
            </c:ext>
          </c:extLst>
        </c:ser>
        <c:dLbls>
          <c:dLblPos val="outEnd"/>
          <c:showLegendKey val="0"/>
          <c:showVal val="1"/>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0.23925634295713039"/>
          <c:w val="0.95601851851851849"/>
          <c:h val="0.70685289338832646"/>
        </c:manualLayout>
      </c:layout>
      <c:pie3DChart>
        <c:varyColors val="1"/>
        <c:dLbls>
          <c:showLegendKey val="0"/>
          <c:showVal val="0"/>
          <c:showCatName val="0"/>
          <c:showSerName val="0"/>
          <c:showPercent val="1"/>
          <c:showBubbleSize val="0"/>
          <c:showLeaderLines val="0"/>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D806-499E-9A3A-3C83881FD952}"/>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D806-499E-9A3A-3C83881FD95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Лист1!$B$2</c:f>
              <c:numCache>
                <c:formatCode>General</c:formatCode>
                <c:ptCount val="1"/>
                <c:pt idx="0">
                  <c:v>1</c:v>
                </c:pt>
              </c:numCache>
            </c:numRef>
          </c:val>
          <c:extLst>
            <c:ext xmlns:c16="http://schemas.microsoft.com/office/drawing/2014/chart" uri="{C3380CC4-5D6E-409C-BE32-E72D297353CC}">
              <c16:uniqueId val="{00000007-D806-499E-9A3A-3C83881FD95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Лист1!$C$2</c:f>
              <c:numCache>
                <c:formatCode>General</c:formatCode>
                <c:ptCount val="1"/>
                <c:pt idx="0">
                  <c:v>1.5</c:v>
                </c:pt>
              </c:numCache>
            </c:numRef>
          </c:val>
          <c:extLst>
            <c:ext xmlns:c16="http://schemas.microsoft.com/office/drawing/2014/chart" uri="{C3380CC4-5D6E-409C-BE32-E72D297353CC}">
              <c16:uniqueId val="{00000008-D806-499E-9A3A-3C83881FD95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Лист1!$D$2</c:f>
              <c:numCache>
                <c:formatCode>General</c:formatCode>
                <c:ptCount val="1"/>
                <c:pt idx="0">
                  <c:v>1.2</c:v>
                </c:pt>
              </c:numCache>
            </c:numRef>
          </c:val>
          <c:extLst>
            <c:ext xmlns:c16="http://schemas.microsoft.com/office/drawing/2014/chart" uri="{C3380CC4-5D6E-409C-BE32-E72D297353CC}">
              <c16:uniqueId val="{00000009-D806-499E-9A3A-3C83881FD95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Лист1!$E$2</c:f>
              <c:numCache>
                <c:formatCode>General</c:formatCode>
                <c:ptCount val="1"/>
                <c:pt idx="0">
                  <c:v>1.8</c:v>
                </c:pt>
              </c:numCache>
            </c:numRef>
          </c:val>
          <c:extLst>
            <c:ext xmlns:c16="http://schemas.microsoft.com/office/drawing/2014/chart" uri="{C3380CC4-5D6E-409C-BE32-E72D297353CC}">
              <c16:uniqueId val="{0000000A-D806-499E-9A3A-3C83881FD952}"/>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Лист1!$F$2</c:f>
              <c:numCache>
                <c:formatCode>General</c:formatCode>
                <c:ptCount val="1"/>
                <c:pt idx="0">
                  <c:v>1.5</c:v>
                </c:pt>
              </c:numCache>
            </c:numRef>
          </c:val>
          <c:extLst>
            <c:ext xmlns:c16="http://schemas.microsoft.com/office/drawing/2014/chart" uri="{C3380CC4-5D6E-409C-BE32-E72D297353CC}">
              <c16:uniqueId val="{0000000B-D806-499E-9A3A-3C83881FD952}"/>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Лист1!$G$2</c:f>
              <c:numCache>
                <c:formatCode>General</c:formatCode>
                <c:ptCount val="1"/>
                <c:pt idx="0">
                  <c:v>1</c:v>
                </c:pt>
              </c:numCache>
            </c:numRef>
          </c:val>
          <c:extLst>
            <c:ext xmlns:c16="http://schemas.microsoft.com/office/drawing/2014/chart" uri="{C3380CC4-5D6E-409C-BE32-E72D297353CC}">
              <c16:uniqueId val="{0000000C-D806-499E-9A3A-3C83881FD95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Лист1!$H$2</c:f>
              <c:numCache>
                <c:formatCode>General</c:formatCode>
                <c:ptCount val="1"/>
                <c:pt idx="0">
                  <c:v>1.4</c:v>
                </c:pt>
              </c:numCache>
            </c:numRef>
          </c:val>
          <c:extLst>
            <c:ext xmlns:c16="http://schemas.microsoft.com/office/drawing/2014/chart" uri="{C3380CC4-5D6E-409C-BE32-E72D297353CC}">
              <c16:uniqueId val="{0000000D-D806-499E-9A3A-3C83881FD95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Лист1!$I$2</c:f>
              <c:numCache>
                <c:formatCode>General</c:formatCode>
                <c:ptCount val="1"/>
                <c:pt idx="0">
                  <c:v>1.3</c:v>
                </c:pt>
              </c:numCache>
            </c:numRef>
          </c:val>
          <c:extLst>
            <c:ext xmlns:c16="http://schemas.microsoft.com/office/drawing/2014/chart" uri="{C3380CC4-5D6E-409C-BE32-E72D297353CC}">
              <c16:uniqueId val="{00000001-F4AA-4914-B939-EFE5508CF7CA}"/>
            </c:ext>
          </c:extLst>
        </c:ser>
        <c:dLbls>
          <c:dLblPos val="outEnd"/>
          <c:showLegendKey val="0"/>
          <c:showVal val="1"/>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3713097080113116"/>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625-49DE-B209-52D83A15A582}"/>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A625-49DE-B209-52D83A15A58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Лист1!$B$2</c:f>
              <c:numCache>
                <c:formatCode>General</c:formatCode>
                <c:ptCount val="1"/>
                <c:pt idx="0">
                  <c:v>3.9</c:v>
                </c:pt>
              </c:numCache>
            </c:numRef>
          </c:val>
          <c:extLst>
            <c:ext xmlns:c16="http://schemas.microsoft.com/office/drawing/2014/chart" uri="{C3380CC4-5D6E-409C-BE32-E72D297353CC}">
              <c16:uniqueId val="{00000007-A625-49DE-B209-52D83A15A58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8-A625-49DE-B209-52D83A15A58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Лист1!$D$2</c:f>
              <c:numCache>
                <c:formatCode>General</c:formatCode>
                <c:ptCount val="1"/>
                <c:pt idx="0">
                  <c:v>4.2</c:v>
                </c:pt>
              </c:numCache>
            </c:numRef>
          </c:val>
          <c:extLst>
            <c:ext xmlns:c16="http://schemas.microsoft.com/office/drawing/2014/chart" uri="{C3380CC4-5D6E-409C-BE32-E72D297353CC}">
              <c16:uniqueId val="{00000009-A625-49DE-B209-52D83A15A58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0A-A625-49DE-B209-52D83A15A582}"/>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0B-A625-49DE-B209-52D83A15A582}"/>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0C-A625-49DE-B209-52D83A15A58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0D-A625-49DE-B209-52D83A15A58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1-E238-4090-AB0E-57E79040EF3E}"/>
            </c:ext>
          </c:extLst>
        </c:ser>
        <c:dLbls>
          <c:dLblPos val="outEnd"/>
          <c:showLegendKey val="0"/>
          <c:showVal val="1"/>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1FC-4342-B28F-E0EE88DAD2B6}"/>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A1FC-4342-B28F-E0EE88DAD2B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Лист1!$B$2</c:f>
              <c:numCache>
                <c:formatCode>General</c:formatCode>
                <c:ptCount val="1"/>
                <c:pt idx="0">
                  <c:v>4.3</c:v>
                </c:pt>
              </c:numCache>
            </c:numRef>
          </c:val>
          <c:extLst>
            <c:ext xmlns:c16="http://schemas.microsoft.com/office/drawing/2014/chart" uri="{C3380CC4-5D6E-409C-BE32-E72D297353CC}">
              <c16:uniqueId val="{00000007-A1FC-4342-B28F-E0EE88DAD2B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8-A1FC-4342-B28F-E0EE88DAD2B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Лист1!$D$2</c:f>
              <c:numCache>
                <c:formatCode>General</c:formatCode>
                <c:ptCount val="1"/>
                <c:pt idx="0">
                  <c:v>4</c:v>
                </c:pt>
              </c:numCache>
            </c:numRef>
          </c:val>
          <c:extLst>
            <c:ext xmlns:c16="http://schemas.microsoft.com/office/drawing/2014/chart" uri="{C3380CC4-5D6E-409C-BE32-E72D297353CC}">
              <c16:uniqueId val="{00000009-A1FC-4342-B28F-E0EE88DAD2B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0A-A1FC-4342-B28F-E0EE88DAD2B6}"/>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A1FC-4342-B28F-E0EE88DAD2B6}"/>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Лист1!$G$2</c:f>
              <c:numCache>
                <c:formatCode>General</c:formatCode>
                <c:ptCount val="1"/>
                <c:pt idx="0">
                  <c:v>4</c:v>
                </c:pt>
              </c:numCache>
            </c:numRef>
          </c:val>
          <c:extLst>
            <c:ext xmlns:c16="http://schemas.microsoft.com/office/drawing/2014/chart" uri="{C3380CC4-5D6E-409C-BE32-E72D297353CC}">
              <c16:uniqueId val="{0000000C-A1FC-4342-B28F-E0EE88DAD2B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0D-A1FC-4342-B28F-E0EE88DAD2B6}"/>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1-42B5-49F6-B574-D4E82A9C8887}"/>
            </c:ext>
          </c:extLst>
        </c:ser>
        <c:dLbls>
          <c:dLblPos val="outEnd"/>
          <c:showLegendKey val="0"/>
          <c:showVal val="1"/>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F1C5-4ADE-A959-CB608D9894C8}"/>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F1C5-4ADE-A959-CB608D9894C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7-F1C5-4ADE-A959-CB608D9894C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8-F1C5-4ADE-A959-CB608D9894C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4.0999999999999996</c:v>
                </c:pt>
              </c:numCache>
            </c:numRef>
          </c:val>
          <c:extLst>
            <c:ext xmlns:c16="http://schemas.microsoft.com/office/drawing/2014/chart" uri="{C3380CC4-5D6E-409C-BE32-E72D297353CC}">
              <c16:uniqueId val="{00000009-F1C5-4ADE-A959-CB608D9894C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0A-F1C5-4ADE-A959-CB608D9894C8}"/>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0B-F1C5-4ADE-A959-CB608D9894C8}"/>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3.6</c:v>
                </c:pt>
              </c:numCache>
            </c:numRef>
          </c:val>
          <c:extLst>
            <c:ext xmlns:c16="http://schemas.microsoft.com/office/drawing/2014/chart" uri="{C3380CC4-5D6E-409C-BE32-E72D297353CC}">
              <c16:uniqueId val="{0000000C-F1C5-4ADE-A959-CB608D9894C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0D-F1C5-4ADE-A959-CB608D9894C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4.0999999999999996</c:v>
                </c:pt>
              </c:numCache>
            </c:numRef>
          </c:val>
          <c:extLst>
            <c:ext xmlns:c16="http://schemas.microsoft.com/office/drawing/2014/chart" uri="{C3380CC4-5D6E-409C-BE32-E72D297353CC}">
              <c16:uniqueId val="{00000001-0DC1-42A1-BE8A-70EC6E0F3911}"/>
            </c:ext>
          </c:extLst>
        </c:ser>
        <c:dLbls>
          <c:dLblPos val="outEnd"/>
          <c:showLegendKey val="0"/>
          <c:showVal val="1"/>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82570806100218E-2"/>
          <c:y val="0.11991746286922805"/>
          <c:w val="0.97603485838779958"/>
          <c:h val="0.34574449849544531"/>
        </c:manualLayout>
      </c:layout>
      <c:barChart>
        <c:barDir val="col"/>
        <c:grouping val="clustered"/>
        <c:varyColors val="0"/>
        <c:ser>
          <c:idx val="0"/>
          <c:order val="0"/>
          <c:tx>
            <c:strRef>
              <c:f>Лист1!$B$1</c:f>
              <c:strCache>
                <c:ptCount val="1"/>
                <c:pt idx="0">
                  <c:v>2022-2023</c:v>
                </c:pt>
              </c:strCache>
            </c:strRef>
          </c:tx>
          <c:spPr>
            <a:solidFill>
              <a:schemeClr val="accent1"/>
            </a:solidFill>
            <a:ln>
              <a:noFill/>
            </a:ln>
            <a:effectLst/>
          </c:spPr>
          <c:invertIfNegative val="0"/>
          <c:dLbls>
            <c:dLbl>
              <c:idx val="8"/>
              <c:layout>
                <c:manualLayout>
                  <c:x val="-5.4466230936819175E-3"/>
                  <c:y val="2.3076923076923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FF-4EED-986C-0F2D319D170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Лист1!$B$2:$B$15</c:f>
              <c:numCache>
                <c:formatCode>0.0</c:formatCode>
                <c:ptCount val="14"/>
                <c:pt idx="0">
                  <c:v>4.8</c:v>
                </c:pt>
                <c:pt idx="1">
                  <c:v>4.7</c:v>
                </c:pt>
                <c:pt idx="2">
                  <c:v>4.7</c:v>
                </c:pt>
                <c:pt idx="3">
                  <c:v>4.7</c:v>
                </c:pt>
                <c:pt idx="4">
                  <c:v>4.7</c:v>
                </c:pt>
                <c:pt idx="5">
                  <c:v>4.7</c:v>
                </c:pt>
                <c:pt idx="6">
                  <c:v>4.7</c:v>
                </c:pt>
                <c:pt idx="7">
                  <c:v>4.7</c:v>
                </c:pt>
                <c:pt idx="8">
                  <c:v>4.8</c:v>
                </c:pt>
                <c:pt idx="9">
                  <c:v>4.8</c:v>
                </c:pt>
                <c:pt idx="10">
                  <c:v>4.8</c:v>
                </c:pt>
                <c:pt idx="11">
                  <c:v>4.8</c:v>
                </c:pt>
                <c:pt idx="12">
                  <c:v>4.8</c:v>
                </c:pt>
                <c:pt idx="13">
                  <c:v>4.7</c:v>
                </c:pt>
              </c:numCache>
            </c:numRef>
          </c:val>
          <c:extLst>
            <c:ext xmlns:c16="http://schemas.microsoft.com/office/drawing/2014/chart" uri="{C3380CC4-5D6E-409C-BE32-E72D297353CC}">
              <c16:uniqueId val="{00000000-B0C9-4F24-AABB-84409994AFDB}"/>
            </c:ext>
          </c:extLst>
        </c:ser>
        <c:ser>
          <c:idx val="1"/>
          <c:order val="1"/>
          <c:tx>
            <c:strRef>
              <c:f>Лист1!$C$1</c:f>
              <c:strCache>
                <c:ptCount val="1"/>
                <c:pt idx="0">
                  <c:v>2023-2024</c:v>
                </c:pt>
              </c:strCache>
            </c:strRef>
          </c:tx>
          <c:spPr>
            <a:solidFill>
              <a:schemeClr val="accent2"/>
            </a:solidFill>
            <a:ln>
              <a:noFill/>
            </a:ln>
            <a:effectLst/>
          </c:spPr>
          <c:invertIfNegative val="0"/>
          <c:dLbls>
            <c:dLbl>
              <c:idx val="8"/>
              <c:layout>
                <c:manualLayout>
                  <c:x val="6.5359477124182211E-3"/>
                  <c:y val="-1.5384615384615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FF-4EED-986C-0F2D319D170D}"/>
                </c:ext>
              </c:extLst>
            </c:dLbl>
            <c:dLbl>
              <c:idx val="12"/>
              <c:layout>
                <c:manualLayout>
                  <c:x val="2.1786492374727671E-3"/>
                  <c:y val="-1.7948717948717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FF-4EED-986C-0F2D319D17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Лист1!$C$2:$C$15</c:f>
              <c:numCache>
                <c:formatCode>General</c:formatCode>
                <c:ptCount val="14"/>
                <c:pt idx="0">
                  <c:v>4.8</c:v>
                </c:pt>
                <c:pt idx="1">
                  <c:v>4.7</c:v>
                </c:pt>
                <c:pt idx="2">
                  <c:v>4.7</c:v>
                </c:pt>
                <c:pt idx="3">
                  <c:v>4.5999999999999996</c:v>
                </c:pt>
                <c:pt idx="4">
                  <c:v>4.5999999999999996</c:v>
                </c:pt>
                <c:pt idx="5">
                  <c:v>4.5999999999999996</c:v>
                </c:pt>
                <c:pt idx="6">
                  <c:v>4.5999999999999996</c:v>
                </c:pt>
                <c:pt idx="7">
                  <c:v>4.7</c:v>
                </c:pt>
                <c:pt idx="8">
                  <c:v>4.7</c:v>
                </c:pt>
                <c:pt idx="9">
                  <c:v>4.7</c:v>
                </c:pt>
                <c:pt idx="10">
                  <c:v>4.7</c:v>
                </c:pt>
                <c:pt idx="11">
                  <c:v>4.7</c:v>
                </c:pt>
                <c:pt idx="12">
                  <c:v>4.7</c:v>
                </c:pt>
                <c:pt idx="13">
                  <c:v>4.5999999999999996</c:v>
                </c:pt>
              </c:numCache>
            </c:numRef>
          </c:val>
          <c:extLst>
            <c:ext xmlns:c16="http://schemas.microsoft.com/office/drawing/2014/chart" uri="{C3380CC4-5D6E-409C-BE32-E72D297353CC}">
              <c16:uniqueId val="{00000001-31FF-4EED-986C-0F2D319D170D}"/>
            </c:ext>
          </c:extLst>
        </c:ser>
        <c:ser>
          <c:idx val="2"/>
          <c:order val="2"/>
          <c:tx>
            <c:strRef>
              <c:f>Лист1!$D$1</c:f>
              <c:strCache>
                <c:ptCount val="1"/>
                <c:pt idx="0">
                  <c:v>2024-2025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Лист1!$D$2:$D$15</c:f>
              <c:numCache>
                <c:formatCode>General</c:formatCode>
                <c:ptCount val="14"/>
                <c:pt idx="0">
                  <c:v>4.5</c:v>
                </c:pt>
                <c:pt idx="1">
                  <c:v>4.4000000000000004</c:v>
                </c:pt>
                <c:pt idx="2">
                  <c:v>4.5999999999999996</c:v>
                </c:pt>
                <c:pt idx="3">
                  <c:v>4.7</c:v>
                </c:pt>
                <c:pt idx="4">
                  <c:v>4.5999999999999996</c:v>
                </c:pt>
                <c:pt idx="5">
                  <c:v>4.5</c:v>
                </c:pt>
                <c:pt idx="6">
                  <c:v>4.5</c:v>
                </c:pt>
                <c:pt idx="7">
                  <c:v>4.7</c:v>
                </c:pt>
                <c:pt idx="8">
                  <c:v>4.5999999999999996</c:v>
                </c:pt>
                <c:pt idx="9">
                  <c:v>4.5</c:v>
                </c:pt>
                <c:pt idx="10">
                  <c:v>4.5999999999999996</c:v>
                </c:pt>
                <c:pt idx="11">
                  <c:v>4.5</c:v>
                </c:pt>
                <c:pt idx="12">
                  <c:v>4.5999999999999996</c:v>
                </c:pt>
                <c:pt idx="13">
                  <c:v>4.5999999999999996</c:v>
                </c:pt>
              </c:numCache>
            </c:numRef>
          </c:val>
          <c:extLst>
            <c:ext xmlns:c16="http://schemas.microsoft.com/office/drawing/2014/chart" uri="{C3380CC4-5D6E-409C-BE32-E72D297353CC}">
              <c16:uniqueId val="{00000000-8EB5-4800-8557-73C48C43B080}"/>
            </c:ext>
          </c:extLst>
        </c:ser>
        <c:dLbls>
          <c:showLegendKey val="0"/>
          <c:showVal val="1"/>
          <c:showCatName val="0"/>
          <c:showSerName val="0"/>
          <c:showPercent val="0"/>
          <c:showBubbleSize val="0"/>
        </c:dLbls>
        <c:gapWidth val="150"/>
        <c:axId val="180654592"/>
        <c:axId val="180710784"/>
      </c:barChart>
      <c:catAx>
        <c:axId val="18065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710784"/>
        <c:crosses val="autoZero"/>
        <c:auto val="1"/>
        <c:lblAlgn val="ctr"/>
        <c:lblOffset val="100"/>
        <c:noMultiLvlLbl val="0"/>
      </c:catAx>
      <c:valAx>
        <c:axId val="180710784"/>
        <c:scaling>
          <c:orientation val="minMax"/>
        </c:scaling>
        <c:delete val="1"/>
        <c:axPos val="l"/>
        <c:numFmt formatCode="0.0" sourceLinked="1"/>
        <c:majorTickMark val="none"/>
        <c:minorTickMark val="none"/>
        <c:tickLblPos val="nextTo"/>
        <c:crossAx val="180654592"/>
        <c:crosses val="autoZero"/>
        <c:crossBetween val="between"/>
      </c:valAx>
      <c:spPr>
        <a:noFill/>
        <a:ln>
          <a:noFill/>
        </a:ln>
        <a:effectLst/>
      </c:spPr>
    </c:plotArea>
    <c:legend>
      <c:legendPos val="t"/>
      <c:layout>
        <c:manualLayout>
          <c:xMode val="edge"/>
          <c:yMode val="edge"/>
          <c:x val="0.37241409774758549"/>
          <c:y val="5.1282051282051282E-3"/>
          <c:w val="0.37622167327123324"/>
          <c:h val="6.598869372097718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94A2-4048-8550-843DF53BD6B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94A2-4048-8550-843DF53BD6B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A2-4048-8550-843DF53BD6B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A2-4048-8550-843DF53BD6B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A2-4048-8550-843DF53BD6B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A2-4048-8550-843DF53BD6B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A2-4048-8550-843DF53BD6B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A2-4048-8550-843DF53BD6B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4.3</c:v>
                </c:pt>
              </c:numCache>
            </c:numRef>
          </c:val>
          <c:extLst>
            <c:ext xmlns:c16="http://schemas.microsoft.com/office/drawing/2014/chart" uri="{C3380CC4-5D6E-409C-BE32-E72D297353CC}">
              <c16:uniqueId val="{00000007-94A2-4048-8550-843DF53BD6B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4.8</c:v>
                </c:pt>
              </c:numCache>
            </c:numRef>
          </c:val>
          <c:extLst>
            <c:ext xmlns:c16="http://schemas.microsoft.com/office/drawing/2014/chart" uri="{C3380CC4-5D6E-409C-BE32-E72D297353CC}">
              <c16:uniqueId val="{00000008-94A2-4048-8550-843DF53BD6B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09-94A2-4048-8550-843DF53BD6B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0A-94A2-4048-8550-843DF53BD6BA}"/>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94A2-4048-8550-843DF53BD6B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0C-94A2-4048-8550-843DF53BD6B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0D-94A2-4048-8550-843DF53BD6B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4.5</c:v>
                </c:pt>
              </c:numCache>
            </c:numRef>
          </c:val>
          <c:extLst>
            <c:ext xmlns:c16="http://schemas.microsoft.com/office/drawing/2014/chart" uri="{C3380CC4-5D6E-409C-BE32-E72D297353CC}">
              <c16:uniqueId val="{0000000E-94A2-4048-8550-843DF53BD6BA}"/>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497C-4ABB-A921-EF11C226290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497C-4ABB-A921-EF11C226290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7C-4ABB-A921-EF11C226290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7C-4ABB-A921-EF11C226290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7C-4ABB-A921-EF11C226290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7C-4ABB-A921-EF11C226290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7C-4ABB-A921-EF11C226290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7C-4ABB-A921-EF11C226290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4.3</c:v>
                </c:pt>
              </c:numCache>
            </c:numRef>
          </c:val>
          <c:extLst>
            <c:ext xmlns:c16="http://schemas.microsoft.com/office/drawing/2014/chart" uri="{C3380CC4-5D6E-409C-BE32-E72D297353CC}">
              <c16:uniqueId val="{00000007-497C-4ABB-A921-EF11C226290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8-497C-4ABB-A921-EF11C226290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09-497C-4ABB-A921-EF11C226290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0A-497C-4ABB-A921-EF11C2262902}"/>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0B-497C-4ABB-A921-EF11C226290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4.5</c:v>
                </c:pt>
              </c:numCache>
            </c:numRef>
          </c:val>
          <c:extLst>
            <c:ext xmlns:c16="http://schemas.microsoft.com/office/drawing/2014/chart" uri="{C3380CC4-5D6E-409C-BE32-E72D297353CC}">
              <c16:uniqueId val="{0000000C-497C-4ABB-A921-EF11C226290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497C-4ABB-A921-EF11C226290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4.4000000000000004</c:v>
                </c:pt>
              </c:numCache>
            </c:numRef>
          </c:val>
          <c:extLst>
            <c:ext xmlns:c16="http://schemas.microsoft.com/office/drawing/2014/chart" uri="{C3380CC4-5D6E-409C-BE32-E72D297353CC}">
              <c16:uniqueId val="{0000000E-497C-4ABB-A921-EF11C2262902}"/>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E4A4-464D-8628-616AE563B6B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E4A4-464D-8628-616AE563B6B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A4-464D-8628-616AE563B6B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A4-464D-8628-616AE563B6B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A4-464D-8628-616AE563B6B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A4-464D-8628-616AE563B6B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A4-464D-8628-616AE563B6B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A4-464D-8628-616AE563B6B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7-E4A4-464D-8628-616AE563B6B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E4A4-464D-8628-616AE563B6B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E4A4-464D-8628-616AE563B6B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4.8</c:v>
                </c:pt>
              </c:numCache>
            </c:numRef>
          </c:val>
          <c:extLst>
            <c:ext xmlns:c16="http://schemas.microsoft.com/office/drawing/2014/chart" uri="{C3380CC4-5D6E-409C-BE32-E72D297353CC}">
              <c16:uniqueId val="{0000000A-E4A4-464D-8628-616AE563B6BA}"/>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E4A4-464D-8628-616AE563B6B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4.5999999999999996</c:v>
                </c:pt>
              </c:numCache>
            </c:numRef>
          </c:val>
          <c:extLst>
            <c:ext xmlns:c16="http://schemas.microsoft.com/office/drawing/2014/chart" uri="{C3380CC4-5D6E-409C-BE32-E72D297353CC}">
              <c16:uniqueId val="{0000000C-E4A4-464D-8628-616AE563B6B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0D-E4A4-464D-8628-616AE563B6B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4.5999999999999996</c:v>
                </c:pt>
              </c:numCache>
            </c:numRef>
          </c:val>
          <c:extLst>
            <c:ext xmlns:c16="http://schemas.microsoft.com/office/drawing/2014/chart" uri="{C3380CC4-5D6E-409C-BE32-E72D297353CC}">
              <c16:uniqueId val="{0000000E-E4A4-464D-8628-616AE563B6BA}"/>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36E8-4960-913D-DF0A3D964EC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36E8-4960-913D-DF0A3D964EC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E8-4960-913D-DF0A3D964EC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E8-4960-913D-DF0A3D964EC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E8-4960-913D-DF0A3D964EC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E8-4960-913D-DF0A3D964EC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E8-4960-913D-DF0A3D964EC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E8-4960-913D-DF0A3D964EC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7-36E8-4960-913D-DF0A3D964EC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36E8-4960-913D-DF0A3D964EC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09-36E8-4960-913D-DF0A3D964EC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4.8</c:v>
                </c:pt>
              </c:numCache>
            </c:numRef>
          </c:val>
          <c:extLst>
            <c:ext xmlns:c16="http://schemas.microsoft.com/office/drawing/2014/chart" uri="{C3380CC4-5D6E-409C-BE32-E72D297353CC}">
              <c16:uniqueId val="{0000000A-36E8-4960-913D-DF0A3D964ECA}"/>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36E8-4960-913D-DF0A3D964EC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36E8-4960-913D-DF0A3D964EC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36E8-4960-913D-DF0A3D964EC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36E8-4960-913D-DF0A3D964ECA}"/>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D703-4E92-8D19-0DD3C61A5E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D703-4E92-8D19-0DD3C61A5E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03-4E92-8D19-0DD3C61A5E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03-4E92-8D19-0DD3C61A5E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03-4E92-8D19-0DD3C61A5E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03-4E92-8D19-0DD3C61A5E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03-4E92-8D19-0DD3C61A5E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03-4E92-8D19-0DD3C61A5E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7-D703-4E92-8D19-0DD3C61A5E9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D703-4E92-8D19-0DD3C61A5E9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D703-4E92-8D19-0DD3C61A5E9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4.8</c:v>
                </c:pt>
              </c:numCache>
            </c:numRef>
          </c:val>
          <c:extLst>
            <c:ext xmlns:c16="http://schemas.microsoft.com/office/drawing/2014/chart" uri="{C3380CC4-5D6E-409C-BE32-E72D297353CC}">
              <c16:uniqueId val="{0000000A-D703-4E92-8D19-0DD3C61A5E9B}"/>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D703-4E92-8D19-0DD3C61A5E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D703-4E92-8D19-0DD3C61A5E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D703-4E92-8D19-0DD3C61A5E9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D703-4E92-8D19-0DD3C61A5E9B}"/>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25385333544719E-2"/>
          <c:y val="0.11018829168093119"/>
          <c:w val="0.95187457304138356"/>
          <c:h val="0.72095743466849249"/>
        </c:manualLayout>
      </c:layout>
      <c:barChart>
        <c:barDir val="col"/>
        <c:grouping val="clustered"/>
        <c:varyColors val="0"/>
        <c:ser>
          <c:idx val="0"/>
          <c:order val="0"/>
          <c:tx>
            <c:strRef>
              <c:f>Лист1!$B$3</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Лист1!$A$4:$A$7</c:f>
              <c:strCache>
                <c:ptCount val="3"/>
                <c:pt idx="0">
                  <c:v>Medii 2024-2025</c:v>
                </c:pt>
                <c:pt idx="1">
                  <c:v>Medii 2023-2024</c:v>
                </c:pt>
                <c:pt idx="2">
                  <c:v>Medii 2022-2023</c:v>
                </c:pt>
              </c:strCache>
            </c:strRef>
          </c:cat>
          <c:val>
            <c:numRef>
              <c:f>Лист1!$B$4:$B$7</c:f>
              <c:numCache>
                <c:formatCode>General</c:formatCode>
                <c:ptCount val="4"/>
                <c:pt idx="0">
                  <c:v>4.4000000000000004</c:v>
                </c:pt>
                <c:pt idx="1">
                  <c:v>4.5999999999999996</c:v>
                </c:pt>
                <c:pt idx="2">
                  <c:v>4.4000000000000004</c:v>
                </c:pt>
              </c:numCache>
            </c:numRef>
          </c:val>
          <c:extLst>
            <c:ext xmlns:c16="http://schemas.microsoft.com/office/drawing/2014/chart" uri="{C3380CC4-5D6E-409C-BE32-E72D297353CC}">
              <c16:uniqueId val="{00000000-61BB-4C88-A99D-8D87ED2CDF5E}"/>
            </c:ext>
          </c:extLst>
        </c:ser>
        <c:ser>
          <c:idx val="1"/>
          <c:order val="1"/>
          <c:tx>
            <c:strRef>
              <c:f>Лист1!$C$3</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Лист1!$A$4:$A$7</c:f>
              <c:strCache>
                <c:ptCount val="3"/>
                <c:pt idx="0">
                  <c:v>Medii 2024-2025</c:v>
                </c:pt>
                <c:pt idx="1">
                  <c:v>Medii 2023-2024</c:v>
                </c:pt>
                <c:pt idx="2">
                  <c:v>Medii 2022-2023</c:v>
                </c:pt>
              </c:strCache>
            </c:strRef>
          </c:cat>
          <c:val>
            <c:numRef>
              <c:f>Лист1!$C$4:$C$7</c:f>
              <c:numCache>
                <c:formatCode>General</c:formatCode>
                <c:ptCount val="4"/>
                <c:pt idx="0">
                  <c:v>4.0999999999999996</c:v>
                </c:pt>
                <c:pt idx="1">
                  <c:v>4</c:v>
                </c:pt>
                <c:pt idx="2">
                  <c:v>4.3</c:v>
                </c:pt>
              </c:numCache>
            </c:numRef>
          </c:val>
          <c:extLst>
            <c:ext xmlns:c16="http://schemas.microsoft.com/office/drawing/2014/chart" uri="{C3380CC4-5D6E-409C-BE32-E72D297353CC}">
              <c16:uniqueId val="{00000001-61BB-4C88-A99D-8D87ED2CDF5E}"/>
            </c:ext>
          </c:extLst>
        </c:ser>
        <c:ser>
          <c:idx val="2"/>
          <c:order val="2"/>
          <c:tx>
            <c:strRef>
              <c:f>Лист1!$D$3</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Лист1!$A$4:$A$7</c:f>
              <c:strCache>
                <c:ptCount val="3"/>
                <c:pt idx="0">
                  <c:v>Medii 2024-2025</c:v>
                </c:pt>
                <c:pt idx="1">
                  <c:v>Medii 2023-2024</c:v>
                </c:pt>
                <c:pt idx="2">
                  <c:v>Medii 2022-2023</c:v>
                </c:pt>
              </c:strCache>
            </c:strRef>
          </c:cat>
          <c:val>
            <c:numRef>
              <c:f>Лист1!$D$4:$D$7</c:f>
              <c:numCache>
                <c:formatCode>General</c:formatCode>
                <c:ptCount val="4"/>
                <c:pt idx="0">
                  <c:v>4.5</c:v>
                </c:pt>
                <c:pt idx="1">
                  <c:v>4.0999999999999996</c:v>
                </c:pt>
                <c:pt idx="2">
                  <c:v>4.5</c:v>
                </c:pt>
              </c:numCache>
            </c:numRef>
          </c:val>
          <c:extLst>
            <c:ext xmlns:c16="http://schemas.microsoft.com/office/drawing/2014/chart" uri="{C3380CC4-5D6E-409C-BE32-E72D297353CC}">
              <c16:uniqueId val="{00000002-61BB-4C88-A99D-8D87ED2CDF5E}"/>
            </c:ext>
          </c:extLst>
        </c:ser>
        <c:ser>
          <c:idx val="3"/>
          <c:order val="3"/>
          <c:tx>
            <c:strRef>
              <c:f>Лист1!$E$3</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Лист1!$A$4:$A$7</c:f>
              <c:strCache>
                <c:ptCount val="3"/>
                <c:pt idx="0">
                  <c:v>Medii 2024-2025</c:v>
                </c:pt>
                <c:pt idx="1">
                  <c:v>Medii 2023-2024</c:v>
                </c:pt>
                <c:pt idx="2">
                  <c:v>Medii 2022-2023</c:v>
                </c:pt>
              </c:strCache>
            </c:strRef>
          </c:cat>
          <c:val>
            <c:numRef>
              <c:f>Лист1!$E$4:$E$7</c:f>
              <c:numCache>
                <c:formatCode>General</c:formatCode>
                <c:ptCount val="4"/>
                <c:pt idx="0">
                  <c:v>4.3</c:v>
                </c:pt>
                <c:pt idx="1">
                  <c:v>4.4000000000000004</c:v>
                </c:pt>
                <c:pt idx="2">
                  <c:v>4.4000000000000004</c:v>
                </c:pt>
              </c:numCache>
            </c:numRef>
          </c:val>
          <c:extLst>
            <c:ext xmlns:c16="http://schemas.microsoft.com/office/drawing/2014/chart" uri="{C3380CC4-5D6E-409C-BE32-E72D297353CC}">
              <c16:uniqueId val="{00000003-61BB-4C88-A99D-8D87ED2CDF5E}"/>
            </c:ext>
          </c:extLst>
        </c:ser>
        <c:ser>
          <c:idx val="4"/>
          <c:order val="4"/>
          <c:tx>
            <c:strRef>
              <c:f>Лист1!$F$3</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Лист1!$A$4:$A$7</c:f>
              <c:strCache>
                <c:ptCount val="3"/>
                <c:pt idx="0">
                  <c:v>Medii 2024-2025</c:v>
                </c:pt>
                <c:pt idx="1">
                  <c:v>Medii 2023-2024</c:v>
                </c:pt>
                <c:pt idx="2">
                  <c:v>Medii 2022-2023</c:v>
                </c:pt>
              </c:strCache>
            </c:strRef>
          </c:cat>
          <c:val>
            <c:numRef>
              <c:f>Лист1!$F$4:$F$7</c:f>
              <c:numCache>
                <c:formatCode>General</c:formatCode>
                <c:ptCount val="4"/>
                <c:pt idx="0">
                  <c:v>4.3</c:v>
                </c:pt>
                <c:pt idx="1">
                  <c:v>3.9</c:v>
                </c:pt>
                <c:pt idx="2">
                  <c:v>4.3</c:v>
                </c:pt>
              </c:numCache>
            </c:numRef>
          </c:val>
          <c:extLst>
            <c:ext xmlns:c16="http://schemas.microsoft.com/office/drawing/2014/chart" uri="{C3380CC4-5D6E-409C-BE32-E72D297353CC}">
              <c16:uniqueId val="{00000004-61BB-4C88-A99D-8D87ED2CDF5E}"/>
            </c:ext>
          </c:extLst>
        </c:ser>
        <c:ser>
          <c:idx val="5"/>
          <c:order val="5"/>
          <c:tx>
            <c:strRef>
              <c:f>Лист1!$G$3</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Лист1!$A$4:$A$7</c:f>
              <c:strCache>
                <c:ptCount val="3"/>
                <c:pt idx="0">
                  <c:v>Medii 2024-2025</c:v>
                </c:pt>
                <c:pt idx="1">
                  <c:v>Medii 2023-2024</c:v>
                </c:pt>
                <c:pt idx="2">
                  <c:v>Medii 2022-2023</c:v>
                </c:pt>
              </c:strCache>
            </c:strRef>
          </c:cat>
          <c:val>
            <c:numRef>
              <c:f>Лист1!$G$4:$G$7</c:f>
              <c:numCache>
                <c:formatCode>General</c:formatCode>
                <c:ptCount val="4"/>
                <c:pt idx="0">
                  <c:v>4.5999999999999996</c:v>
                </c:pt>
                <c:pt idx="1">
                  <c:v>3.8</c:v>
                </c:pt>
                <c:pt idx="2">
                  <c:v>4.4000000000000004</c:v>
                </c:pt>
              </c:numCache>
            </c:numRef>
          </c:val>
          <c:extLst>
            <c:ext xmlns:c16="http://schemas.microsoft.com/office/drawing/2014/chart" uri="{C3380CC4-5D6E-409C-BE32-E72D297353CC}">
              <c16:uniqueId val="{00000005-61BB-4C88-A99D-8D87ED2CDF5E}"/>
            </c:ext>
          </c:extLst>
        </c:ser>
        <c:ser>
          <c:idx val="6"/>
          <c:order val="6"/>
          <c:tx>
            <c:strRef>
              <c:f>Лист1!$H$3</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Лист1!$A$4:$A$7</c:f>
              <c:strCache>
                <c:ptCount val="3"/>
                <c:pt idx="0">
                  <c:v>Medii 2024-2025</c:v>
                </c:pt>
                <c:pt idx="1">
                  <c:v>Medii 2023-2024</c:v>
                </c:pt>
                <c:pt idx="2">
                  <c:v>Medii 2022-2023</c:v>
                </c:pt>
              </c:strCache>
            </c:strRef>
          </c:cat>
          <c:val>
            <c:numRef>
              <c:f>Лист1!$H$4:$H$7</c:f>
              <c:numCache>
                <c:formatCode>General</c:formatCode>
                <c:ptCount val="4"/>
                <c:pt idx="0">
                  <c:v>4.3</c:v>
                </c:pt>
                <c:pt idx="1">
                  <c:v>4.2</c:v>
                </c:pt>
                <c:pt idx="2">
                  <c:v>4.2</c:v>
                </c:pt>
              </c:numCache>
            </c:numRef>
          </c:val>
          <c:extLst>
            <c:ext xmlns:c16="http://schemas.microsoft.com/office/drawing/2014/chart" uri="{C3380CC4-5D6E-409C-BE32-E72D297353CC}">
              <c16:uniqueId val="{00000006-61BB-4C88-A99D-8D87ED2CDF5E}"/>
            </c:ext>
          </c:extLst>
        </c:ser>
        <c:dLbls>
          <c:showLegendKey val="0"/>
          <c:showVal val="1"/>
          <c:showCatName val="0"/>
          <c:showSerName val="0"/>
          <c:showPercent val="0"/>
          <c:showBubbleSize val="0"/>
        </c:dLbls>
        <c:gapWidth val="150"/>
        <c:overlap val="-25"/>
        <c:axId val="155110400"/>
        <c:axId val="153491648"/>
      </c:barChart>
      <c:catAx>
        <c:axId val="15511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3491648"/>
        <c:crosses val="autoZero"/>
        <c:auto val="1"/>
        <c:lblAlgn val="ctr"/>
        <c:lblOffset val="100"/>
        <c:noMultiLvlLbl val="0"/>
      </c:catAx>
      <c:valAx>
        <c:axId val="153491648"/>
        <c:scaling>
          <c:orientation val="minMax"/>
        </c:scaling>
        <c:delete val="1"/>
        <c:axPos val="l"/>
        <c:numFmt formatCode="General" sourceLinked="1"/>
        <c:majorTickMark val="none"/>
        <c:minorTickMark val="none"/>
        <c:tickLblPos val="nextTo"/>
        <c:crossAx val="155110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85F-42A1-BF5B-71F86EA7947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A85F-42A1-BF5B-71F86EA7947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5F-42A1-BF5B-71F86EA7947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5F-42A1-BF5B-71F86EA7947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5F-42A1-BF5B-71F86EA7947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5F-42A1-BF5B-71F86EA7947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5F-42A1-BF5B-71F86EA7947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5F-42A1-BF5B-71F86EA7947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7-A85F-42A1-BF5B-71F86EA7947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A85F-42A1-BF5B-71F86EA7947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09-A85F-42A1-BF5B-71F86EA7947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A85F-42A1-BF5B-71F86EA7947B}"/>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A85F-42A1-BF5B-71F86EA7947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4.7</c:v>
                </c:pt>
              </c:numCache>
            </c:numRef>
          </c:val>
          <c:extLst>
            <c:ext xmlns:c16="http://schemas.microsoft.com/office/drawing/2014/chart" uri="{C3380CC4-5D6E-409C-BE32-E72D297353CC}">
              <c16:uniqueId val="{0000000C-A85F-42A1-BF5B-71F86EA7947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A85F-42A1-BF5B-71F86EA7947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4.5999999999999996</c:v>
                </c:pt>
              </c:numCache>
            </c:numRef>
          </c:val>
          <c:extLst>
            <c:ext xmlns:c16="http://schemas.microsoft.com/office/drawing/2014/chart" uri="{C3380CC4-5D6E-409C-BE32-E72D297353CC}">
              <c16:uniqueId val="{0000000E-A85F-42A1-BF5B-71F86EA7947B}"/>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C2F4-4C09-BF08-160BD33787F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C2F4-4C09-BF08-160BD33787F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F4-4C09-BF08-160BD33787F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F4-4C09-BF08-160BD33787F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F4-4C09-BF08-160BD33787F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F4-4C09-BF08-160BD33787F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F4-4C09-BF08-160BD33787F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F4-4C09-BF08-160BD33787F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7-C2F4-4C09-BF08-160BD33787F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C2F4-4C09-BF08-160BD33787F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C2F4-4C09-BF08-160BD33787F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4.8</c:v>
                </c:pt>
              </c:numCache>
            </c:numRef>
          </c:val>
          <c:extLst>
            <c:ext xmlns:c16="http://schemas.microsoft.com/office/drawing/2014/chart" uri="{C3380CC4-5D6E-409C-BE32-E72D297353CC}">
              <c16:uniqueId val="{0000000A-C2F4-4C09-BF08-160BD33787F2}"/>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C2F4-4C09-BF08-160BD33787F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4.5</c:v>
                </c:pt>
              </c:numCache>
            </c:numRef>
          </c:val>
          <c:extLst>
            <c:ext xmlns:c16="http://schemas.microsoft.com/office/drawing/2014/chart" uri="{C3380CC4-5D6E-409C-BE32-E72D297353CC}">
              <c16:uniqueId val="{0000000C-C2F4-4C09-BF08-160BD33787F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0D-C2F4-4C09-BF08-160BD33787F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4.5</c:v>
                </c:pt>
              </c:numCache>
            </c:numRef>
          </c:val>
          <c:extLst>
            <c:ext xmlns:c16="http://schemas.microsoft.com/office/drawing/2014/chart" uri="{C3380CC4-5D6E-409C-BE32-E72D297353CC}">
              <c16:uniqueId val="{0000000E-C2F4-4C09-BF08-160BD33787F2}"/>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C863-4419-8B14-9ABE1D466367}"/>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C863-4419-8B14-9ABE1D466367}"/>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63-4419-8B14-9ABE1D466367}"/>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63-4419-8B14-9ABE1D466367}"/>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63-4419-8B14-9ABE1D466367}"/>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63-4419-8B14-9ABE1D466367}"/>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63-4419-8B14-9ABE1D466367}"/>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63-4419-8B14-9ABE1D466367}"/>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7-C863-4419-8B14-9ABE1D466367}"/>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4.8</c:v>
                </c:pt>
              </c:numCache>
            </c:numRef>
          </c:val>
          <c:extLst>
            <c:ext xmlns:c16="http://schemas.microsoft.com/office/drawing/2014/chart" uri="{C3380CC4-5D6E-409C-BE32-E72D297353CC}">
              <c16:uniqueId val="{00000008-C863-4419-8B14-9ABE1D466367}"/>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C863-4419-8B14-9ABE1D466367}"/>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0A-C863-4419-8B14-9ABE1D466367}"/>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0B-C863-4419-8B14-9ABE1D466367}"/>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4.4000000000000004</c:v>
                </c:pt>
              </c:numCache>
            </c:numRef>
          </c:val>
          <c:extLst>
            <c:ext xmlns:c16="http://schemas.microsoft.com/office/drawing/2014/chart" uri="{C3380CC4-5D6E-409C-BE32-E72D297353CC}">
              <c16:uniqueId val="{0000000C-C863-4419-8B14-9ABE1D466367}"/>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0D-C863-4419-8B14-9ABE1D466367}"/>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4.5</c:v>
                </c:pt>
              </c:numCache>
            </c:numRef>
          </c:val>
          <c:extLst>
            <c:ext xmlns:c16="http://schemas.microsoft.com/office/drawing/2014/chart" uri="{C3380CC4-5D6E-409C-BE32-E72D297353CC}">
              <c16:uniqueId val="{0000000E-C863-4419-8B14-9ABE1D466367}"/>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C6B7-435C-9FC1-5281CD6966C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C6B7-435C-9FC1-5281CD6966C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B7-435C-9FC1-5281CD6966C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B7-435C-9FC1-5281CD6966C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B7-435C-9FC1-5281CD6966C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B7-435C-9FC1-5281CD6966C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B7-435C-9FC1-5281CD6966C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B7-435C-9FC1-5281CD6966C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4.5999999999999996</c:v>
                </c:pt>
              </c:numCache>
            </c:numRef>
          </c:val>
          <c:extLst>
            <c:ext xmlns:c16="http://schemas.microsoft.com/office/drawing/2014/chart" uri="{C3380CC4-5D6E-409C-BE32-E72D297353CC}">
              <c16:uniqueId val="{00000007-C6B7-435C-9FC1-5281CD6966C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C6B7-435C-9FC1-5281CD6966C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C6B7-435C-9FC1-5281CD6966C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C6B7-435C-9FC1-5281CD6966CB}"/>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0B-C6B7-435C-9FC1-5281CD6966C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0C-C6B7-435C-9FC1-5281CD6966C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C6B7-435C-9FC1-5281CD6966C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C6B7-435C-9FC1-5281CD6966CB}"/>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7760-4D75-8307-7E5CF5A3B139}"/>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7760-4D75-8307-7E5CF5A3B139}"/>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60-4D75-8307-7E5CF5A3B139}"/>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60-4D75-8307-7E5CF5A3B139}"/>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60-4D75-8307-7E5CF5A3B139}"/>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60-4D75-8307-7E5CF5A3B139}"/>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60-4D75-8307-7E5CF5A3B139}"/>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60-4D75-8307-7E5CF5A3B139}"/>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7-7760-4D75-8307-7E5CF5A3B139}"/>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7760-4D75-8307-7E5CF5A3B139}"/>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7760-4D75-8307-7E5CF5A3B139}"/>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4.8</c:v>
                </c:pt>
              </c:numCache>
            </c:numRef>
          </c:val>
          <c:extLst>
            <c:ext xmlns:c16="http://schemas.microsoft.com/office/drawing/2014/chart" uri="{C3380CC4-5D6E-409C-BE32-E72D297353CC}">
              <c16:uniqueId val="{0000000A-7760-4D75-8307-7E5CF5A3B139}"/>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0B-7760-4D75-8307-7E5CF5A3B139}"/>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4.5999999999999996</c:v>
                </c:pt>
              </c:numCache>
            </c:numRef>
          </c:val>
          <c:extLst>
            <c:ext xmlns:c16="http://schemas.microsoft.com/office/drawing/2014/chart" uri="{C3380CC4-5D6E-409C-BE32-E72D297353CC}">
              <c16:uniqueId val="{0000000C-7760-4D75-8307-7E5CF5A3B139}"/>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0D-7760-4D75-8307-7E5CF5A3B139}"/>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4.5999999999999996</c:v>
                </c:pt>
              </c:numCache>
            </c:numRef>
          </c:val>
          <c:extLst>
            <c:ext xmlns:c16="http://schemas.microsoft.com/office/drawing/2014/chart" uri="{C3380CC4-5D6E-409C-BE32-E72D297353CC}">
              <c16:uniqueId val="{0000000E-7760-4D75-8307-7E5CF5A3B139}"/>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3D1-4E7A-A33E-B96E332879AD}"/>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A3D1-4E7A-A33E-B96E332879AD}"/>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D1-4E7A-A33E-B96E332879AD}"/>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D1-4E7A-A33E-B96E332879AD}"/>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D1-4E7A-A33E-B96E332879AD}"/>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D1-4E7A-A33E-B96E332879AD}"/>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D1-4E7A-A33E-B96E332879AD}"/>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D1-4E7A-A33E-B96E332879AD}"/>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7-A3D1-4E7A-A33E-B96E332879AD}"/>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4.8</c:v>
                </c:pt>
              </c:numCache>
            </c:numRef>
          </c:val>
          <c:extLst>
            <c:ext xmlns:c16="http://schemas.microsoft.com/office/drawing/2014/chart" uri="{C3380CC4-5D6E-409C-BE32-E72D297353CC}">
              <c16:uniqueId val="{00000008-A3D1-4E7A-A33E-B96E332879AD}"/>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4.5</c:v>
                </c:pt>
              </c:numCache>
            </c:numRef>
          </c:val>
          <c:extLst>
            <c:ext xmlns:c16="http://schemas.microsoft.com/office/drawing/2014/chart" uri="{C3380CC4-5D6E-409C-BE32-E72D297353CC}">
              <c16:uniqueId val="{00000009-A3D1-4E7A-A33E-B96E332879AD}"/>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0A-A3D1-4E7A-A33E-B96E332879AD}"/>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0B-A3D1-4E7A-A33E-B96E332879AD}"/>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4.2</c:v>
                </c:pt>
              </c:numCache>
            </c:numRef>
          </c:val>
          <c:extLst>
            <c:ext xmlns:c16="http://schemas.microsoft.com/office/drawing/2014/chart" uri="{C3380CC4-5D6E-409C-BE32-E72D297353CC}">
              <c16:uniqueId val="{0000000C-A3D1-4E7A-A33E-B96E332879AD}"/>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0D-A3D1-4E7A-A33E-B96E332879AD}"/>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4.5</c:v>
                </c:pt>
              </c:numCache>
            </c:numRef>
          </c:val>
          <c:extLst>
            <c:ext xmlns:c16="http://schemas.microsoft.com/office/drawing/2014/chart" uri="{C3380CC4-5D6E-409C-BE32-E72D297353CC}">
              <c16:uniqueId val="{0000000E-A3D1-4E7A-A33E-B96E332879AD}"/>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E102-4333-8ED5-D34B1898709F}"/>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E102-4333-8ED5-D34B1898709F}"/>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02-4333-8ED5-D34B1898709F}"/>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02-4333-8ED5-D34B1898709F}"/>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02-4333-8ED5-D34B1898709F}"/>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02-4333-8ED5-D34B1898709F}"/>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02-4333-8ED5-D34B1898709F}"/>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02-4333-8ED5-D34B1898709F}"/>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7-E102-4333-8ED5-D34B1898709F}"/>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4.8</c:v>
                </c:pt>
              </c:numCache>
            </c:numRef>
          </c:val>
          <c:extLst>
            <c:ext xmlns:c16="http://schemas.microsoft.com/office/drawing/2014/chart" uri="{C3380CC4-5D6E-409C-BE32-E72D297353CC}">
              <c16:uniqueId val="{00000008-E102-4333-8ED5-D34B1898709F}"/>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E102-4333-8ED5-D34B1898709F}"/>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E102-4333-8ED5-D34B1898709F}"/>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0B-E102-4333-8ED5-D34B1898709F}"/>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4.5999999999999996</c:v>
                </c:pt>
              </c:numCache>
            </c:numRef>
          </c:val>
          <c:extLst>
            <c:ext xmlns:c16="http://schemas.microsoft.com/office/drawing/2014/chart" uri="{C3380CC4-5D6E-409C-BE32-E72D297353CC}">
              <c16:uniqueId val="{0000000C-E102-4333-8ED5-D34B1898709F}"/>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0D-E102-4333-8ED5-D34B1898709F}"/>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4.5999999999999996</c:v>
                </c:pt>
              </c:numCache>
            </c:numRef>
          </c:val>
          <c:extLst>
            <c:ext xmlns:c16="http://schemas.microsoft.com/office/drawing/2014/chart" uri="{C3380CC4-5D6E-409C-BE32-E72D297353CC}">
              <c16:uniqueId val="{0000000E-E102-4333-8ED5-D34B1898709F}"/>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4C9A-4DDA-8F49-ED17A78BFD1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4C9A-4DDA-8F49-ED17A78BFD1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9A-4DDA-8F49-ED17A78BFD1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9A-4DDA-8F49-ED17A78BFD1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9A-4DDA-8F49-ED17A78BFD1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9A-4DDA-8F49-ED17A78BFD1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9A-4DDA-8F49-ED17A78BFD1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9A-4DDA-8F49-ED17A78BFD1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4.5</c:v>
                </c:pt>
              </c:numCache>
            </c:numRef>
          </c:val>
          <c:extLst>
            <c:ext xmlns:c16="http://schemas.microsoft.com/office/drawing/2014/chart" uri="{C3380CC4-5D6E-409C-BE32-E72D297353CC}">
              <c16:uniqueId val="{00000007-4C9A-4DDA-8F49-ED17A78BFD1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4.8</c:v>
                </c:pt>
              </c:numCache>
            </c:numRef>
          </c:val>
          <c:extLst>
            <c:ext xmlns:c16="http://schemas.microsoft.com/office/drawing/2014/chart" uri="{C3380CC4-5D6E-409C-BE32-E72D297353CC}">
              <c16:uniqueId val="{00000008-4C9A-4DDA-8F49-ED17A78BFD1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4C9A-4DDA-8F49-ED17A78BFD1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4C9A-4DDA-8F49-ED17A78BFD18}"/>
            </c:ext>
          </c:extLst>
        </c:ser>
        <c:ser>
          <c:idx val="4"/>
          <c:order val="4"/>
          <c:tx>
            <c:strRef>
              <c:f>Лист1!$F$1</c:f>
              <c:strCache>
                <c:ptCount val="1"/>
                <c:pt idx="0">
                  <c:v>Limbi straine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0B-4C9A-4DDA-8F49-ED17A78BFD1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0C-4C9A-4DDA-8F49-ED17A78BFD1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0D-4C9A-4DDA-8F49-ED17A78BFD1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4.5999999999999996</c:v>
                </c:pt>
              </c:numCache>
            </c:numRef>
          </c:val>
          <c:extLst>
            <c:ext xmlns:c16="http://schemas.microsoft.com/office/drawing/2014/chart" uri="{C3380CC4-5D6E-409C-BE32-E72D297353CC}">
              <c16:uniqueId val="{0000000E-4C9A-4DDA-8F49-ED17A78BFD18}"/>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05442176870748E-2"/>
          <c:y val="0.14958739167774901"/>
          <c:w val="0.97505668934240364"/>
          <c:h val="0.72882235228171333"/>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551C-48E6-A4C8-B1FFD3873C07}"/>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Лист1!$B$2</c:f>
              <c:numCache>
                <c:formatCode>General</c:formatCode>
                <c:ptCount val="1"/>
                <c:pt idx="0">
                  <c:v>4.3</c:v>
                </c:pt>
              </c:numCache>
            </c:numRef>
          </c:val>
          <c:extLst>
            <c:ext xmlns:c16="http://schemas.microsoft.com/office/drawing/2014/chart" uri="{C3380CC4-5D6E-409C-BE32-E72D297353CC}">
              <c16:uniqueId val="{0000000E-551C-48E6-A4C8-B1FFD3873C07}"/>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E-54F2-4DDE-A9ED-3DCDE162B28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0F-54F2-4DDE-A9ED-3DCDE162B28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0-54F2-4DDE-A9ED-3DCDE162B28B}"/>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1-54F2-4DDE-A9ED-3DCDE162B28B}"/>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Лист1!$G$2</c:f>
              <c:numCache>
                <c:formatCode>General</c:formatCode>
                <c:ptCount val="1"/>
                <c:pt idx="0">
                  <c:v>4.5999999999999996</c:v>
                </c:pt>
              </c:numCache>
            </c:numRef>
          </c:val>
          <c:extLst>
            <c:ext xmlns:c16="http://schemas.microsoft.com/office/drawing/2014/chart" uri="{C3380CC4-5D6E-409C-BE32-E72D297353CC}">
              <c16:uniqueId val="{00000012-54F2-4DDE-A9ED-3DCDE162B28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3-54F2-4DDE-A9ED-3DCDE162B28B}"/>
            </c:ext>
          </c:extLst>
        </c:ser>
        <c:ser>
          <c:idx val="7"/>
          <c:order val="7"/>
          <c:tx>
            <c:strRef>
              <c:f>Лист1!$I$1</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Rectorat</c:v>
                </c:pt>
              </c:strCache>
            </c:strRef>
          </c:cat>
          <c:val>
            <c:numRef>
              <c:f>Лист1!$I$2</c:f>
              <c:numCache>
                <c:formatCode>General</c:formatCode>
                <c:ptCount val="1"/>
                <c:pt idx="0">
                  <c:v>4.4000000000000004</c:v>
                </c:pt>
              </c:numCache>
            </c:numRef>
          </c:val>
          <c:extLst>
            <c:ext xmlns:c16="http://schemas.microsoft.com/office/drawing/2014/chart" uri="{C3380CC4-5D6E-409C-BE32-E72D297353CC}">
              <c16:uniqueId val="{00000001-2004-4DE5-AF23-B923D9357891}"/>
            </c:ext>
          </c:extLst>
        </c:ser>
        <c:dLbls>
          <c:showLegendKey val="0"/>
          <c:showVal val="1"/>
          <c:showCatName val="0"/>
          <c:showSerName val="0"/>
          <c:showPercent val="0"/>
          <c:showBubbleSize val="0"/>
        </c:dLbls>
        <c:gapWidth val="150"/>
        <c:overlap val="-25"/>
        <c:axId val="167063552"/>
        <c:axId val="157501120"/>
      </c:barChart>
      <c:catAx>
        <c:axId val="1670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1120"/>
        <c:crosses val="autoZero"/>
        <c:auto val="1"/>
        <c:lblAlgn val="ctr"/>
        <c:lblOffset val="100"/>
        <c:noMultiLvlLbl val="0"/>
      </c:catAx>
      <c:valAx>
        <c:axId val="157501120"/>
        <c:scaling>
          <c:orientation val="minMax"/>
        </c:scaling>
        <c:delete val="1"/>
        <c:axPos val="l"/>
        <c:numFmt formatCode="General" sourceLinked="1"/>
        <c:majorTickMark val="out"/>
        <c:minorTickMark val="none"/>
        <c:tickLblPos val="nextTo"/>
        <c:crossAx val="167063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0704-4727-A969-FD5F949EC94E}"/>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Лист1!$B$2</c:f>
              <c:numCache>
                <c:formatCode>General</c:formatCode>
                <c:ptCount val="1"/>
                <c:pt idx="0">
                  <c:v>4.5</c:v>
                </c:pt>
              </c:numCache>
            </c:numRef>
          </c:val>
          <c:extLst>
            <c:ext xmlns:c16="http://schemas.microsoft.com/office/drawing/2014/chart" uri="{C3380CC4-5D6E-409C-BE32-E72D297353CC}">
              <c16:uniqueId val="{0000000E-0704-4727-A969-FD5F949EC94E}"/>
            </c:ext>
          </c:extLst>
        </c:ser>
        <c:ser>
          <c:idx val="1"/>
          <c:order val="1"/>
          <c:tx>
            <c:strRef>
              <c:f>Лист1!$C$1</c:f>
              <c:strCache>
                <c:ptCount val="1"/>
                <c:pt idx="0">
                  <c:v>SSE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0704-4727-A969-FD5F949EC94E}"/>
            </c:ext>
          </c:extLst>
        </c:ser>
        <c:ser>
          <c:idx val="2"/>
          <c:order val="2"/>
          <c:tx>
            <c:strRef>
              <c:f>Лист1!$D$1</c:f>
              <c:strCache>
                <c:ptCount val="1"/>
                <c:pt idx="0">
                  <c:v>SE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0704-4727-A969-FD5F949EC94E}"/>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Лист1!$E$2</c:f>
              <c:numCache>
                <c:formatCode>General</c:formatCode>
                <c:ptCount val="1"/>
                <c:pt idx="0">
                  <c:v>4.2</c:v>
                </c:pt>
              </c:numCache>
            </c:numRef>
          </c:val>
          <c:extLst>
            <c:ext xmlns:c16="http://schemas.microsoft.com/office/drawing/2014/chart" uri="{C3380CC4-5D6E-409C-BE32-E72D297353CC}">
              <c16:uniqueId val="{00000011-0704-4727-A969-FD5F949EC94E}"/>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Лист1!$F$2</c:f>
              <c:numCache>
                <c:formatCode>General</c:formatCode>
                <c:ptCount val="1"/>
                <c:pt idx="0">
                  <c:v>4</c:v>
                </c:pt>
              </c:numCache>
            </c:numRef>
          </c:val>
          <c:extLst>
            <c:ext xmlns:c16="http://schemas.microsoft.com/office/drawing/2014/chart" uri="{C3380CC4-5D6E-409C-BE32-E72D297353CC}">
              <c16:uniqueId val="{00000012-0704-4727-A969-FD5F949EC94E}"/>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Лист1!$G$2</c:f>
              <c:numCache>
                <c:formatCode>General</c:formatCode>
                <c:ptCount val="1"/>
                <c:pt idx="0">
                  <c:v>4.2</c:v>
                </c:pt>
              </c:numCache>
            </c:numRef>
          </c:val>
          <c:extLst>
            <c:ext xmlns:c16="http://schemas.microsoft.com/office/drawing/2014/chart" uri="{C3380CC4-5D6E-409C-BE32-E72D297353CC}">
              <c16:uniqueId val="{00000013-0704-4727-A969-FD5F949EC94E}"/>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0704-4727-A969-FD5F949EC94E}"/>
            </c:ext>
          </c:extLst>
        </c:ser>
        <c:ser>
          <c:idx val="7"/>
          <c:order val="7"/>
          <c:tx>
            <c:strRef>
              <c:f>Лист1!$I$1</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OSA</c:v>
                </c:pt>
              </c:strCache>
            </c:strRef>
          </c:cat>
          <c:val>
            <c:numRef>
              <c:f>Лист1!$I$2</c:f>
              <c:numCache>
                <c:formatCode>General</c:formatCode>
                <c:ptCount val="1"/>
                <c:pt idx="0">
                  <c:v>4.0999999999999996</c:v>
                </c:pt>
              </c:numCache>
            </c:numRef>
          </c:val>
          <c:extLst>
            <c:ext xmlns:c16="http://schemas.microsoft.com/office/drawing/2014/chart" uri="{C3380CC4-5D6E-409C-BE32-E72D297353CC}">
              <c16:uniqueId val="{00000001-6C8D-4C71-921B-947A4D9EA4B6}"/>
            </c:ext>
          </c:extLst>
        </c:ser>
        <c:dLbls>
          <c:showLegendKey val="0"/>
          <c:showVal val="1"/>
          <c:showCatName val="0"/>
          <c:showSerName val="0"/>
          <c:showPercent val="0"/>
          <c:showBubbleSize val="0"/>
        </c:dLbls>
        <c:gapWidth val="150"/>
        <c:overlap val="-25"/>
        <c:axId val="224614400"/>
        <c:axId val="157503424"/>
      </c:barChart>
      <c:catAx>
        <c:axId val="2246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3424"/>
        <c:crosses val="autoZero"/>
        <c:auto val="1"/>
        <c:lblAlgn val="ctr"/>
        <c:lblOffset val="100"/>
        <c:noMultiLvlLbl val="0"/>
      </c:catAx>
      <c:valAx>
        <c:axId val="157503424"/>
        <c:scaling>
          <c:orientation val="minMax"/>
        </c:scaling>
        <c:delete val="1"/>
        <c:axPos val="l"/>
        <c:numFmt formatCode="General" sourceLinked="1"/>
        <c:majorTickMark val="out"/>
        <c:minorTickMark val="none"/>
        <c:tickLblPos val="nextTo"/>
        <c:crossAx val="224614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C74-4818-927D-CB0B2383078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C74-4818-927D-CB0B2383078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74-4818-927D-CB0B2383078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74-4818-927D-CB0B2383078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74-4818-927D-CB0B2383078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74-4818-927D-CB0B2383078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74-4818-927D-CB0B2383078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74-4818-927D-CB0B2383078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Лист1!$B$2</c:f>
              <c:numCache>
                <c:formatCode>General</c:formatCode>
                <c:ptCount val="1"/>
                <c:pt idx="0">
                  <c:v>4.8</c:v>
                </c:pt>
              </c:numCache>
            </c:numRef>
          </c:val>
          <c:extLst>
            <c:ext xmlns:c16="http://schemas.microsoft.com/office/drawing/2014/chart" uri="{C3380CC4-5D6E-409C-BE32-E72D297353CC}">
              <c16:uniqueId val="{0000000E-4C74-4818-927D-CB0B2383078C}"/>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4C74-4818-927D-CB0B2383078C}"/>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10-4C74-4818-927D-CB0B2383078C}"/>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4C74-4818-927D-CB0B2383078C}"/>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12-4C74-4818-927D-CB0B2383078C}"/>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Лист1!$G$2</c:f>
              <c:numCache>
                <c:formatCode>General</c:formatCode>
                <c:ptCount val="1"/>
                <c:pt idx="0">
                  <c:v>4.4000000000000004</c:v>
                </c:pt>
              </c:numCache>
            </c:numRef>
          </c:val>
          <c:extLst>
            <c:ext xmlns:c16="http://schemas.microsoft.com/office/drawing/2014/chart" uri="{C3380CC4-5D6E-409C-BE32-E72D297353CC}">
              <c16:uniqueId val="{00000013-4C74-4818-927D-CB0B2383078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Лист1!$H$2</c:f>
              <c:numCache>
                <c:formatCode>General</c:formatCode>
                <c:ptCount val="1"/>
                <c:pt idx="0">
                  <c:v>4.7</c:v>
                </c:pt>
              </c:numCache>
            </c:numRef>
          </c:val>
          <c:extLst>
            <c:ext xmlns:c16="http://schemas.microsoft.com/office/drawing/2014/chart" uri="{C3380CC4-5D6E-409C-BE32-E72D297353CC}">
              <c16:uniqueId val="{00000014-4C74-4818-927D-CB0B2383078C}"/>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Лист1!$I$2</c:f>
              <c:numCache>
                <c:formatCode>General</c:formatCode>
                <c:ptCount val="1"/>
                <c:pt idx="0">
                  <c:v>4.5</c:v>
                </c:pt>
              </c:numCache>
            </c:numRef>
          </c:val>
          <c:extLst>
            <c:ext xmlns:c16="http://schemas.microsoft.com/office/drawing/2014/chart" uri="{C3380CC4-5D6E-409C-BE32-E72D297353CC}">
              <c16:uniqueId val="{00000001-BEAF-4596-A501-B6982D3E9C9F}"/>
            </c:ext>
          </c:extLst>
        </c:ser>
        <c:dLbls>
          <c:showLegendKey val="0"/>
          <c:showVal val="0"/>
          <c:showCatName val="0"/>
          <c:showSerName val="0"/>
          <c:showPercent val="0"/>
          <c:showBubbleSize val="0"/>
        </c:dLbls>
        <c:gapWidth val="100"/>
        <c:axId val="224615424"/>
        <c:axId val="157506304"/>
      </c:barChart>
      <c:catAx>
        <c:axId val="224615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6304"/>
        <c:crosses val="autoZero"/>
        <c:auto val="1"/>
        <c:lblAlgn val="ctr"/>
        <c:lblOffset val="100"/>
        <c:noMultiLvlLbl val="0"/>
      </c:catAx>
      <c:valAx>
        <c:axId val="1575063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24615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CF6-46E1-8669-8BB6D75D1C98}"/>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Лист1!$B$2</c:f>
              <c:numCache>
                <c:formatCode>General</c:formatCode>
                <c:ptCount val="1"/>
                <c:pt idx="0">
                  <c:v>4.5999999999999996</c:v>
                </c:pt>
              </c:numCache>
            </c:numRef>
          </c:val>
          <c:extLst>
            <c:ext xmlns:c16="http://schemas.microsoft.com/office/drawing/2014/chart" uri="{C3380CC4-5D6E-409C-BE32-E72D297353CC}">
              <c16:uniqueId val="{0000000E-6CF6-46E1-8669-8BB6D75D1C9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6CF6-46E1-8669-8BB6D75D1C9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6CF6-46E1-8669-8BB6D75D1C9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6CF6-46E1-8669-8BB6D75D1C98}"/>
            </c:ext>
          </c:extLst>
        </c:ser>
        <c:ser>
          <c:idx val="4"/>
          <c:order val="4"/>
          <c:tx>
            <c:strRef>
              <c:f>Лист1!$F$1</c:f>
              <c:strCache>
                <c:ptCount val="1"/>
                <c:pt idx="0">
                  <c:v>IID</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6CF6-46E1-8669-8BB6D75D1C98}"/>
            </c:ext>
          </c:extLst>
        </c:ser>
        <c:ser>
          <c:idx val="5"/>
          <c:order val="5"/>
          <c:tx>
            <c:strRef>
              <c:f>Лист1!$G$1</c:f>
              <c:strCache>
                <c:ptCount val="1"/>
                <c:pt idx="0">
                  <c:v>Limbi straine</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6CF6-46E1-8669-8BB6D75D1C9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6CF6-46E1-8669-8BB6D75D1C9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1-17F2-478A-A0A4-B867A7C40F67}"/>
            </c:ext>
          </c:extLst>
        </c:ser>
        <c:dLbls>
          <c:dLblPos val="outEnd"/>
          <c:showLegendKey val="0"/>
          <c:showVal val="1"/>
          <c:showCatName val="0"/>
          <c:showSerName val="0"/>
          <c:showPercent val="0"/>
          <c:showBubbleSize val="0"/>
        </c:dLbls>
        <c:gapWidth val="100"/>
        <c:axId val="232261632"/>
        <c:axId val="224720512"/>
      </c:barChart>
      <c:catAx>
        <c:axId val="23226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4720512"/>
        <c:crosses val="autoZero"/>
        <c:auto val="1"/>
        <c:lblAlgn val="ctr"/>
        <c:lblOffset val="100"/>
        <c:noMultiLvlLbl val="0"/>
      </c:catAx>
      <c:valAx>
        <c:axId val="2247205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32261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627" y="0"/>
            <a:ext cx="4275403" cy="336788"/>
          </a:xfrm>
          <a:prstGeom prst="rect">
            <a:avLst/>
          </a:prstGeom>
        </p:spPr>
        <p:txBody>
          <a:bodyPr vert="horz" lIns="91440" tIns="45720" rIns="91440" bIns="45720" rtlCol="0"/>
          <a:lstStyle>
            <a:lvl1pPr algn="r">
              <a:defRPr sz="1200"/>
            </a:lvl1pPr>
          </a:lstStyle>
          <a:p>
            <a:fld id="{32CDE651-DBCB-4BFD-B25E-9F1DDD08E772}" type="datetimeFigureOut">
              <a:rPr lang="en-US" smtClean="0"/>
              <a:t>6/23/2025</a:t>
            </a:fld>
            <a:endParaRPr lang="en-US"/>
          </a:p>
        </p:txBody>
      </p:sp>
      <p:sp>
        <p:nvSpPr>
          <p:cNvPr id="4" name="Footer Placeholder 3"/>
          <p:cNvSpPr>
            <a:spLocks noGrp="1"/>
          </p:cNvSpPr>
          <p:nvPr>
            <p:ph type="ftr" sz="quarter" idx="2"/>
          </p:nvPr>
        </p:nvSpPr>
        <p:spPr>
          <a:xfrm>
            <a:off x="1" y="6397806"/>
            <a:ext cx="4275403" cy="3367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627" y="6397806"/>
            <a:ext cx="4275403" cy="336788"/>
          </a:xfrm>
          <a:prstGeom prst="rect">
            <a:avLst/>
          </a:prstGeom>
        </p:spPr>
        <p:txBody>
          <a:bodyPr vert="horz" lIns="91440" tIns="45720" rIns="91440" bIns="45720" rtlCol="0" anchor="b"/>
          <a:lstStyle>
            <a:lvl1pPr algn="r">
              <a:defRPr sz="1200"/>
            </a:lvl1pPr>
          </a:lstStyle>
          <a:p>
            <a:fld id="{B034A190-DD84-4501-94AD-3DA240D7D7F7}" type="slidenum">
              <a:rPr lang="en-US" smtClean="0"/>
              <a:t>‹#›</a:t>
            </a:fld>
            <a:endParaRPr lang="en-US"/>
          </a:p>
        </p:txBody>
      </p:sp>
    </p:spTree>
    <p:extLst>
      <p:ext uri="{BB962C8B-B14F-4D97-AF65-F5344CB8AC3E}">
        <p14:creationId xmlns:p14="http://schemas.microsoft.com/office/powerpoint/2010/main" val="1032158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84E8DD8F-B457-48BA-83ED-23FC2C9F630E}" type="datetimeFigureOut">
              <a:rPr lang="en-US" smtClean="0"/>
              <a:t>6/23/2025</a:t>
            </a:fld>
            <a:endParaRPr lang="en-US"/>
          </a:p>
        </p:txBody>
      </p:sp>
      <p:sp>
        <p:nvSpPr>
          <p:cNvPr id="4" name="Образ слайда 3"/>
          <p:cNvSpPr>
            <a:spLocks noGrp="1" noRot="1" noChangeAspect="1"/>
          </p:cNvSpPr>
          <p:nvPr>
            <p:ph type="sldImg" idx="2"/>
          </p:nvPr>
        </p:nvSpPr>
        <p:spPr>
          <a:xfrm>
            <a:off x="2913063" y="841375"/>
            <a:ext cx="4041775" cy="22733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D8B77108-D4E5-457D-893E-190E5830B474}" type="slidenum">
              <a:rPr lang="en-US" smtClean="0"/>
              <a:t>‹#›</a:t>
            </a:fld>
            <a:endParaRPr lang="en-US"/>
          </a:p>
        </p:txBody>
      </p:sp>
    </p:spTree>
    <p:extLst>
      <p:ext uri="{BB962C8B-B14F-4D97-AF65-F5344CB8AC3E}">
        <p14:creationId xmlns:p14="http://schemas.microsoft.com/office/powerpoint/2010/main" val="155349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D8B77108-D4E5-457D-893E-190E5830B474}" type="slidenum">
              <a:rPr lang="en-US" smtClean="0"/>
              <a:t>7</a:t>
            </a:fld>
            <a:endParaRPr lang="en-US"/>
          </a:p>
        </p:txBody>
      </p:sp>
    </p:spTree>
    <p:extLst>
      <p:ext uri="{BB962C8B-B14F-4D97-AF65-F5344CB8AC3E}">
        <p14:creationId xmlns:p14="http://schemas.microsoft.com/office/powerpoint/2010/main" val="59656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D8B77108-D4E5-457D-893E-190E5830B474}" type="slidenum">
              <a:rPr lang="en-US" smtClean="0"/>
              <a:t>16</a:t>
            </a:fld>
            <a:endParaRPr lang="en-US"/>
          </a:p>
        </p:txBody>
      </p:sp>
    </p:spTree>
    <p:extLst>
      <p:ext uri="{BB962C8B-B14F-4D97-AF65-F5344CB8AC3E}">
        <p14:creationId xmlns:p14="http://schemas.microsoft.com/office/powerpoint/2010/main" val="315561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D8B77108-D4E5-457D-893E-190E5830B474}" type="slidenum">
              <a:rPr lang="en-US" smtClean="0"/>
              <a:t>18</a:t>
            </a:fld>
            <a:endParaRPr lang="en-US"/>
          </a:p>
        </p:txBody>
      </p:sp>
    </p:spTree>
    <p:extLst>
      <p:ext uri="{BB962C8B-B14F-4D97-AF65-F5344CB8AC3E}">
        <p14:creationId xmlns:p14="http://schemas.microsoft.com/office/powerpoint/2010/main" val="91163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D8B77108-D4E5-457D-893E-190E5830B474}" type="slidenum">
              <a:rPr lang="en-US" smtClean="0"/>
              <a:t>20</a:t>
            </a:fld>
            <a:endParaRPr lang="en-US"/>
          </a:p>
        </p:txBody>
      </p:sp>
    </p:spTree>
    <p:extLst>
      <p:ext uri="{BB962C8B-B14F-4D97-AF65-F5344CB8AC3E}">
        <p14:creationId xmlns:p14="http://schemas.microsoft.com/office/powerpoint/2010/main" val="95328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pPr>
                <a:defRPr/>
              </a:pPr>
              <a:t>23/06/2025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pPr>
                <a:defRPr/>
              </a:pPr>
              <a:t>‹#›</a:t>
            </a:fld>
            <a:endParaRPr lang="fr-CA"/>
          </a:p>
        </p:txBody>
      </p:sp>
    </p:spTree>
    <p:extLst>
      <p:ext uri="{BB962C8B-B14F-4D97-AF65-F5344CB8AC3E}">
        <p14:creationId xmlns:p14="http://schemas.microsoft.com/office/powerpoint/2010/main" val="349186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pPr>
                <a:defRPr/>
              </a:pPr>
              <a:t>23/06/2025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pPr>
                <a:defRPr/>
              </a:pPr>
              <a:t>‹#›</a:t>
            </a:fld>
            <a:endParaRPr lang="fr-CA"/>
          </a:p>
        </p:txBody>
      </p:sp>
    </p:spTree>
    <p:extLst>
      <p:ext uri="{BB962C8B-B14F-4D97-AF65-F5344CB8AC3E}">
        <p14:creationId xmlns:p14="http://schemas.microsoft.com/office/powerpoint/2010/main" val="118687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pPr>
                <a:defRPr/>
              </a:pPr>
              <a:t>23/06/2025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pPr>
                <a:defRPr/>
              </a:pPr>
              <a:t>‹#›</a:t>
            </a:fld>
            <a:endParaRPr lang="fr-CA"/>
          </a:p>
        </p:txBody>
      </p:sp>
    </p:spTree>
    <p:extLst>
      <p:ext uri="{BB962C8B-B14F-4D97-AF65-F5344CB8AC3E}">
        <p14:creationId xmlns:p14="http://schemas.microsoft.com/office/powerpoint/2010/main" val="133075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solidFill>
                  <a:prstClr val="black">
                    <a:tint val="75000"/>
                  </a:prstClr>
                </a:solidFill>
              </a:rPr>
              <a:pPr>
                <a:defRPr/>
              </a:pPr>
              <a:t>23/06/2025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1181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solidFill>
                  <a:prstClr val="black">
                    <a:tint val="75000"/>
                  </a:prstClr>
                </a:solidFill>
              </a:rPr>
              <a:pPr>
                <a:defRPr/>
              </a:pPr>
              <a:t>23/06/2025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9029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solidFill>
                  <a:prstClr val="black">
                    <a:tint val="75000"/>
                  </a:prstClr>
                </a:solidFill>
              </a:rPr>
              <a:pPr>
                <a:defRPr/>
              </a:pPr>
              <a:t>23/06/2025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6662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solidFill>
                  <a:prstClr val="black">
                    <a:tint val="75000"/>
                  </a:prstClr>
                </a:solidFill>
              </a:rPr>
              <a:pPr>
                <a:defRPr/>
              </a:pPr>
              <a:t>23/06/2025</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36220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solidFill>
                  <a:prstClr val="black">
                    <a:tint val="75000"/>
                  </a:prstClr>
                </a:solidFill>
              </a:rPr>
              <a:pPr>
                <a:defRPr/>
              </a:pPr>
              <a:t>23/06/2025</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70927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solidFill>
                  <a:prstClr val="black">
                    <a:tint val="75000"/>
                  </a:prstClr>
                </a:solidFill>
              </a:rPr>
              <a:pPr>
                <a:defRPr/>
              </a:pPr>
              <a:t>23/06/2025</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2193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solidFill>
                  <a:prstClr val="black">
                    <a:tint val="75000"/>
                  </a:prstClr>
                </a:solidFill>
              </a:rPr>
              <a:pPr>
                <a:defRPr/>
              </a:pPr>
              <a:t>23/06/2025</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6497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solidFill>
                  <a:prstClr val="black">
                    <a:tint val="75000"/>
                  </a:prstClr>
                </a:solidFill>
              </a:rPr>
              <a:pPr>
                <a:defRPr/>
              </a:pPr>
              <a:t>23/06/2025</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860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pPr>
                <a:defRPr/>
              </a:pPr>
              <a:t>23/06/2025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pPr>
                <a:defRPr/>
              </a:pPr>
              <a:t>‹#›</a:t>
            </a:fld>
            <a:endParaRPr lang="fr-CA"/>
          </a:p>
        </p:txBody>
      </p:sp>
    </p:spTree>
    <p:extLst>
      <p:ext uri="{BB962C8B-B14F-4D97-AF65-F5344CB8AC3E}">
        <p14:creationId xmlns:p14="http://schemas.microsoft.com/office/powerpoint/2010/main" val="181703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solidFill>
                  <a:prstClr val="black">
                    <a:tint val="75000"/>
                  </a:prstClr>
                </a:solidFill>
              </a:rPr>
              <a:pPr>
                <a:defRPr/>
              </a:pPr>
              <a:t>23/06/2025</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42294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solidFill>
                  <a:prstClr val="black">
                    <a:tint val="75000"/>
                  </a:prstClr>
                </a:solidFill>
              </a:rPr>
              <a:pPr>
                <a:defRPr/>
              </a:pPr>
              <a:t>23/06/2025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28643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solidFill>
                  <a:prstClr val="black">
                    <a:tint val="75000"/>
                  </a:prstClr>
                </a:solidFill>
              </a:rPr>
              <a:pPr>
                <a:defRPr/>
              </a:pPr>
              <a:t>23/06/2025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5774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pPr>
                <a:defRPr/>
              </a:pPr>
              <a:t>23/06/2025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pPr>
                <a:defRPr/>
              </a:pPr>
              <a:t>‹#›</a:t>
            </a:fld>
            <a:endParaRPr lang="fr-CA"/>
          </a:p>
        </p:txBody>
      </p:sp>
    </p:spTree>
    <p:extLst>
      <p:ext uri="{BB962C8B-B14F-4D97-AF65-F5344CB8AC3E}">
        <p14:creationId xmlns:p14="http://schemas.microsoft.com/office/powerpoint/2010/main" val="425168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pPr>
                <a:defRPr/>
              </a:pPr>
              <a:t>23/06/2025</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pPr>
                <a:defRPr/>
              </a:pPr>
              <a:t>‹#›</a:t>
            </a:fld>
            <a:endParaRPr lang="fr-CA"/>
          </a:p>
        </p:txBody>
      </p:sp>
    </p:spTree>
    <p:extLst>
      <p:ext uri="{BB962C8B-B14F-4D97-AF65-F5344CB8AC3E}">
        <p14:creationId xmlns:p14="http://schemas.microsoft.com/office/powerpoint/2010/main" val="419596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pPr>
                <a:defRPr/>
              </a:pPr>
              <a:t>23/06/2025</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pPr>
                <a:defRPr/>
              </a:pPr>
              <a:t>‹#›</a:t>
            </a:fld>
            <a:endParaRPr lang="fr-CA"/>
          </a:p>
        </p:txBody>
      </p:sp>
    </p:spTree>
    <p:extLst>
      <p:ext uri="{BB962C8B-B14F-4D97-AF65-F5344CB8AC3E}">
        <p14:creationId xmlns:p14="http://schemas.microsoft.com/office/powerpoint/2010/main" val="372314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pPr>
                <a:defRPr/>
              </a:pPr>
              <a:t>23/06/2025</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pPr>
                <a:defRPr/>
              </a:pPr>
              <a:t>‹#›</a:t>
            </a:fld>
            <a:endParaRPr lang="fr-CA"/>
          </a:p>
        </p:txBody>
      </p:sp>
    </p:spTree>
    <p:extLst>
      <p:ext uri="{BB962C8B-B14F-4D97-AF65-F5344CB8AC3E}">
        <p14:creationId xmlns:p14="http://schemas.microsoft.com/office/powerpoint/2010/main" val="5631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pPr>
                <a:defRPr/>
              </a:pPr>
              <a:t>23/06/2025</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pPr>
                <a:defRPr/>
              </a:pPr>
              <a:t>‹#›</a:t>
            </a:fld>
            <a:endParaRPr lang="fr-CA"/>
          </a:p>
        </p:txBody>
      </p:sp>
    </p:spTree>
    <p:extLst>
      <p:ext uri="{BB962C8B-B14F-4D97-AF65-F5344CB8AC3E}">
        <p14:creationId xmlns:p14="http://schemas.microsoft.com/office/powerpoint/2010/main" val="420039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pPr>
                <a:defRPr/>
              </a:pPr>
              <a:t>23/06/2025</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pPr>
                <a:defRPr/>
              </a:pPr>
              <a:t>‹#›</a:t>
            </a:fld>
            <a:endParaRPr lang="fr-CA"/>
          </a:p>
        </p:txBody>
      </p:sp>
    </p:spTree>
    <p:extLst>
      <p:ext uri="{BB962C8B-B14F-4D97-AF65-F5344CB8AC3E}">
        <p14:creationId xmlns:p14="http://schemas.microsoft.com/office/powerpoint/2010/main" val="32771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pPr>
                <a:defRPr/>
              </a:pPr>
              <a:t>23/06/2025</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pPr>
                <a:defRPr/>
              </a:pPr>
              <a:t>‹#›</a:t>
            </a:fld>
            <a:endParaRPr lang="fr-CA"/>
          </a:p>
        </p:txBody>
      </p:sp>
    </p:spTree>
    <p:extLst>
      <p:ext uri="{BB962C8B-B14F-4D97-AF65-F5344CB8AC3E}">
        <p14:creationId xmlns:p14="http://schemas.microsoft.com/office/powerpoint/2010/main" val="60570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pPr>
                <a:defRPr/>
              </a:pPr>
              <a:t>23/06/2025</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solidFill>
                  <a:prstClr val="black">
                    <a:tint val="75000"/>
                  </a:prstClr>
                </a:solidFill>
              </a:rPr>
              <a:pPr>
                <a:defRPr/>
              </a:pPr>
              <a:t>23/06/2025</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13136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28600" y="304800"/>
            <a:ext cx="11658600" cy="2590800"/>
          </a:xfrm>
        </p:spPr>
        <p:txBody>
          <a:bodyPr/>
          <a:lstStyle/>
          <a:p>
            <a:r>
              <a:rPr lang="ro-RO" sz="2800" b="1" dirty="0"/>
              <a:t>Studiu sociologic în baza sondajului de opinie a studenţilor privind calitatea proceselor universitare în anul universitar 2024-2025</a:t>
            </a:r>
            <a:br>
              <a:rPr lang="ro-RO" sz="3200" b="1" dirty="0"/>
            </a:br>
            <a:r>
              <a:rPr lang="ro-RO" sz="3200" b="1" dirty="0"/>
              <a:t>Aplicarea chestionarelor – 05.05-20.06.2025</a:t>
            </a:r>
            <a:br>
              <a:rPr lang="en-US" sz="2800" b="1" dirty="0"/>
            </a:br>
            <a:endParaRPr lang="en-US" sz="2800" dirty="0"/>
          </a:p>
        </p:txBody>
      </p:sp>
      <p:sp>
        <p:nvSpPr>
          <p:cNvPr id="2" name="Подзаголовок 1">
            <a:extLst>
              <a:ext uri="{FF2B5EF4-FFF2-40B4-BE49-F238E27FC236}">
                <a16:creationId xmlns:a16="http://schemas.microsoft.com/office/drawing/2014/main" id="{A278B348-7B77-2E57-F070-66D676FA7FC8}"/>
              </a:ext>
            </a:extLst>
          </p:cNvPr>
          <p:cNvSpPr>
            <a:spLocks noGrp="1"/>
          </p:cNvSpPr>
          <p:nvPr>
            <p:ph type="subTitle" idx="1"/>
          </p:nvPr>
        </p:nvSpPr>
        <p:spPr>
          <a:xfrm>
            <a:off x="1828800" y="3886200"/>
            <a:ext cx="8534400" cy="990600"/>
          </a:xfrm>
        </p:spPr>
        <p:txBody>
          <a:bodyPr/>
          <a:lstStyle/>
          <a:p>
            <a:endParaRPr lang="ro-RO" b="1" dirty="0">
              <a:solidFill>
                <a:schemeClr val="tx1"/>
              </a:solidFill>
              <a:latin typeface="Times New Roman" panose="02020603050405020304" pitchFamily="18" charset="0"/>
              <a:cs typeface="Times New Roman" panose="02020603050405020304" pitchFamily="18" charset="0"/>
            </a:endParaRPr>
          </a:p>
          <a:p>
            <a:endParaRPr lang="ro-RO" b="1" dirty="0">
              <a:solidFill>
                <a:schemeClr val="tx1"/>
              </a:solidFill>
              <a:latin typeface="Times New Roman" panose="02020603050405020304" pitchFamily="18" charset="0"/>
              <a:cs typeface="Times New Roman" panose="02020603050405020304" pitchFamily="18" charset="0"/>
            </a:endParaRPr>
          </a:p>
          <a:p>
            <a:endParaRPr lang="ro-RO" b="1" dirty="0">
              <a:solidFill>
                <a:schemeClr val="tx1"/>
              </a:solidFill>
              <a:latin typeface="Times New Roman" panose="02020603050405020304" pitchFamily="18" charset="0"/>
              <a:cs typeface="Times New Roman" panose="02020603050405020304" pitchFamily="18" charset="0"/>
            </a:endParaRPr>
          </a:p>
          <a:p>
            <a:r>
              <a:rPr lang="en-US" b="1" dirty="0" err="1">
                <a:solidFill>
                  <a:schemeClr val="tx1"/>
                </a:solidFill>
                <a:latin typeface="Times New Roman" panose="02020603050405020304" pitchFamily="18" charset="0"/>
                <a:cs typeface="Times New Roman" panose="02020603050405020304" pitchFamily="18" charset="0"/>
              </a:rPr>
              <a:t>Departamentul</a:t>
            </a:r>
            <a:r>
              <a:rPr lang="en-US" b="1" dirty="0">
                <a:solidFill>
                  <a:schemeClr val="tx1"/>
                </a:solidFill>
                <a:latin typeface="Times New Roman" panose="02020603050405020304" pitchFamily="18" charset="0"/>
                <a:cs typeface="Times New Roman" panose="02020603050405020304" pitchFamily="18" charset="0"/>
              </a:rPr>
              <a:t> de </a:t>
            </a:r>
            <a:r>
              <a:rPr lang="en-US" b="1" dirty="0" err="1">
                <a:solidFill>
                  <a:schemeClr val="tx1"/>
                </a:solidFill>
                <a:latin typeface="Times New Roman" panose="02020603050405020304" pitchFamily="18" charset="0"/>
                <a:cs typeface="Times New Roman" panose="02020603050405020304" pitchFamily="18" charset="0"/>
              </a:rPr>
              <a:t>Asigurare</a:t>
            </a:r>
            <a:r>
              <a:rPr lang="en-US" b="1" dirty="0">
                <a:solidFill>
                  <a:schemeClr val="tx1"/>
                </a:solidFill>
                <a:latin typeface="Times New Roman" panose="02020603050405020304" pitchFamily="18" charset="0"/>
                <a:cs typeface="Times New Roman" panose="02020603050405020304" pitchFamily="18" charset="0"/>
              </a:rPr>
              <a:t> a </a:t>
            </a:r>
            <a:r>
              <a:rPr lang="en-US" b="1" dirty="0" err="1">
                <a:solidFill>
                  <a:schemeClr val="tx1"/>
                </a:solidFill>
                <a:latin typeface="Times New Roman" panose="02020603050405020304" pitchFamily="18" charset="0"/>
                <a:cs typeface="Times New Roman" panose="02020603050405020304" pitchFamily="18" charset="0"/>
              </a:rPr>
              <a:t>Calit</a:t>
            </a:r>
            <a:r>
              <a:rPr lang="ro-RO" b="1" dirty="0">
                <a:solidFill>
                  <a:schemeClr val="tx1"/>
                </a:solidFill>
                <a:latin typeface="Times New Roman" panose="02020603050405020304" pitchFamily="18" charset="0"/>
                <a:cs typeface="Times New Roman" panose="02020603050405020304" pitchFamily="18" charset="0"/>
              </a:rPr>
              <a:t>ății</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dirty="0"/>
              <a:t>Ciclul de studii universitare</a:t>
            </a:r>
            <a:endParaRPr lang="ru-RU" b="1" dirty="0"/>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1351252675"/>
              </p:ext>
            </p:extLst>
          </p:nvPr>
        </p:nvGraphicFramePr>
        <p:xfrm>
          <a:off x="381000" y="1417638"/>
          <a:ext cx="5257800" cy="5059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3"/>
          <p:cNvGraphicFramePr>
            <a:graphicFrameLocks noGrp="1"/>
          </p:cNvGraphicFramePr>
          <p:nvPr>
            <p:ph sz="half" idx="2"/>
            <p:extLst>
              <p:ext uri="{D42A27DB-BD31-4B8C-83A1-F6EECF244321}">
                <p14:modId xmlns:p14="http://schemas.microsoft.com/office/powerpoint/2010/main" val="2267929864"/>
              </p:ext>
            </p:extLst>
          </p:nvPr>
        </p:nvGraphicFramePr>
        <p:xfrm>
          <a:off x="609601" y="1417638"/>
          <a:ext cx="10972800" cy="4525961"/>
        </p:xfrm>
        <a:graphic>
          <a:graphicData uri="http://schemas.openxmlformats.org/drawingml/2006/table">
            <a:tbl>
              <a:tblPr>
                <a:tableStyleId>{5C22544A-7EE6-4342-B048-85BDC9FD1C3A}</a:tableStyleId>
              </a:tblPr>
              <a:tblGrid>
                <a:gridCol w="1751958">
                  <a:extLst>
                    <a:ext uri="{9D8B030D-6E8A-4147-A177-3AD203B41FA5}">
                      <a16:colId xmlns:a16="http://schemas.microsoft.com/office/drawing/2014/main" val="404314349"/>
                    </a:ext>
                  </a:extLst>
                </a:gridCol>
                <a:gridCol w="1552730">
                  <a:extLst>
                    <a:ext uri="{9D8B030D-6E8A-4147-A177-3AD203B41FA5}">
                      <a16:colId xmlns:a16="http://schemas.microsoft.com/office/drawing/2014/main" val="3767725911"/>
                    </a:ext>
                  </a:extLst>
                </a:gridCol>
                <a:gridCol w="1648284">
                  <a:extLst>
                    <a:ext uri="{9D8B030D-6E8A-4147-A177-3AD203B41FA5}">
                      <a16:colId xmlns:a16="http://schemas.microsoft.com/office/drawing/2014/main" val="2115419589"/>
                    </a:ext>
                  </a:extLst>
                </a:gridCol>
                <a:gridCol w="1289962">
                  <a:extLst>
                    <a:ext uri="{9D8B030D-6E8A-4147-A177-3AD203B41FA5}">
                      <a16:colId xmlns:a16="http://schemas.microsoft.com/office/drawing/2014/main" val="1906217689"/>
                    </a:ext>
                  </a:extLst>
                </a:gridCol>
                <a:gridCol w="1681865">
                  <a:extLst>
                    <a:ext uri="{9D8B030D-6E8A-4147-A177-3AD203B41FA5}">
                      <a16:colId xmlns:a16="http://schemas.microsoft.com/office/drawing/2014/main" val="1020582743"/>
                    </a:ext>
                  </a:extLst>
                </a:gridCol>
                <a:gridCol w="1471379">
                  <a:extLst>
                    <a:ext uri="{9D8B030D-6E8A-4147-A177-3AD203B41FA5}">
                      <a16:colId xmlns:a16="http://schemas.microsoft.com/office/drawing/2014/main" val="3536031154"/>
                    </a:ext>
                  </a:extLst>
                </a:gridCol>
                <a:gridCol w="1576622">
                  <a:extLst>
                    <a:ext uri="{9D8B030D-6E8A-4147-A177-3AD203B41FA5}">
                      <a16:colId xmlns:a16="http://schemas.microsoft.com/office/drawing/2014/main" val="1928392374"/>
                    </a:ext>
                  </a:extLst>
                </a:gridCol>
              </a:tblGrid>
              <a:tr h="875344">
                <a:tc>
                  <a:txBody>
                    <a:bodyPr/>
                    <a:lstStyle/>
                    <a:p>
                      <a:pPr marL="0" algn="just">
                        <a:lnSpc>
                          <a:spcPct val="115000"/>
                        </a:lnSpc>
                        <a:spcAft>
                          <a:spcPts val="0"/>
                        </a:spcAft>
                      </a:pP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en-US" sz="2800" b="1" dirty="0" err="1">
                          <a:effectLst/>
                        </a:rPr>
                        <a:t>a.u</a:t>
                      </a:r>
                      <a:r>
                        <a:rPr lang="en-US" sz="2800" b="1" dirty="0">
                          <a:effectLst/>
                        </a:rPr>
                        <a:t>. 2022-2023</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c gridSpan="2">
                  <a:txBody>
                    <a:bodyPr/>
                    <a:lstStyle/>
                    <a:p>
                      <a:pPr marL="0" algn="ctr">
                        <a:lnSpc>
                          <a:spcPct val="115000"/>
                        </a:lnSpc>
                        <a:spcAft>
                          <a:spcPts val="0"/>
                        </a:spcAft>
                      </a:pP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a.u</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2023-2024</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0" algn="ctr">
                        <a:lnSpc>
                          <a:spcPct val="115000"/>
                        </a:lnSpc>
                        <a:spcAft>
                          <a:spcPts val="0"/>
                        </a:spcAft>
                      </a:pP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a.u</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2024-2025</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499971"/>
                  </a:ext>
                </a:extLst>
              </a:tr>
              <a:tr h="699892">
                <a:tc>
                  <a:txBody>
                    <a:bodyPr/>
                    <a:lstStyle/>
                    <a:p>
                      <a:pPr marL="0" algn="just">
                        <a:lnSpc>
                          <a:spcPct val="115000"/>
                        </a:lnSpc>
                        <a:spcAft>
                          <a:spcPts val="0"/>
                        </a:spcAft>
                      </a:pP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b="1" dirty="0">
                          <a:effectLst/>
                        </a:rPr>
                        <a:t>Nr.</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Nr.</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Nr.</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27047916"/>
                  </a:ext>
                </a:extLst>
              </a:tr>
              <a:tr h="759014">
                <a:tc>
                  <a:txBody>
                    <a:bodyPr/>
                    <a:lstStyle/>
                    <a:p>
                      <a:pPr marL="0" algn="just">
                        <a:lnSpc>
                          <a:spcPct val="115000"/>
                        </a:lnSpc>
                        <a:spcAft>
                          <a:spcPts val="0"/>
                        </a:spcAft>
                      </a:pPr>
                      <a:r>
                        <a:rPr lang="ro-RO" sz="2800" b="1" dirty="0">
                          <a:effectLst/>
                        </a:rPr>
                        <a:t>Licență</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407</a:t>
                      </a:r>
                    </a:p>
                  </a:txBody>
                  <a:tcPr marL="9525" marR="9525" marT="9525" marB="0"/>
                </a:tc>
                <a:tc>
                  <a:txBody>
                    <a:bodyPr/>
                    <a:lstStyle/>
                    <a:p>
                      <a:pPr algn="ctr" fontAlgn="t"/>
                      <a:r>
                        <a:rPr lang="en-US" sz="2800" b="0" i="0" u="none" strike="noStrike" dirty="0">
                          <a:solidFill>
                            <a:schemeClr val="tx1"/>
                          </a:solidFill>
                          <a:effectLst/>
                          <a:latin typeface="+mj-lt"/>
                        </a:rPr>
                        <a:t>93.6%</a:t>
                      </a:r>
                    </a:p>
                  </a:txBody>
                  <a:tcPr marL="9525" marR="9525" marT="9525" marB="0"/>
                </a:tc>
                <a:tc>
                  <a:txBody>
                    <a:bodyPr/>
                    <a:lstStyle/>
                    <a:p>
                      <a:pPr algn="ctr" fontAlgn="t"/>
                      <a:r>
                        <a:rPr lang="ro-RO" sz="2800" b="0" i="0" u="none" strike="noStrike" dirty="0">
                          <a:solidFill>
                            <a:schemeClr val="tx1"/>
                          </a:solidFill>
                          <a:effectLst/>
                          <a:latin typeface="+mj-lt"/>
                        </a:rPr>
                        <a:t>187</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75.6%</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217</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95.59%</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1535350957"/>
                  </a:ext>
                </a:extLst>
              </a:tr>
              <a:tr h="791927">
                <a:tc>
                  <a:txBody>
                    <a:bodyPr/>
                    <a:lstStyle/>
                    <a:p>
                      <a:pPr marL="0" algn="just">
                        <a:lnSpc>
                          <a:spcPct val="115000"/>
                        </a:lnSpc>
                        <a:spcAft>
                          <a:spcPts val="0"/>
                        </a:spcAft>
                      </a:pPr>
                      <a:r>
                        <a:rPr lang="ro-RO" sz="2800" b="1" dirty="0">
                          <a:effectLst/>
                        </a:rPr>
                        <a:t>Masterat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28</a:t>
                      </a:r>
                    </a:p>
                  </a:txBody>
                  <a:tcPr marL="9525" marR="9525" marT="9525" marB="0"/>
                </a:tc>
                <a:tc>
                  <a:txBody>
                    <a:bodyPr/>
                    <a:lstStyle/>
                    <a:p>
                      <a:pPr algn="ctr" fontAlgn="t"/>
                      <a:r>
                        <a:rPr lang="en-US" sz="2800" b="0" i="0" u="none" strike="noStrike" dirty="0">
                          <a:solidFill>
                            <a:schemeClr val="tx1"/>
                          </a:solidFill>
                          <a:effectLst/>
                          <a:latin typeface="+mj-lt"/>
                        </a:rPr>
                        <a:t>6.4%</a:t>
                      </a:r>
                    </a:p>
                  </a:txBody>
                  <a:tcPr marL="9525" marR="9525" marT="9525" marB="0"/>
                </a:tc>
                <a:tc>
                  <a:txBody>
                    <a:bodyPr/>
                    <a:lstStyle/>
                    <a:p>
                      <a:pPr algn="ctr" fontAlgn="t"/>
                      <a:r>
                        <a:rPr lang="ro-RO" sz="2800" b="0" i="0" u="none" strike="noStrike" dirty="0">
                          <a:solidFill>
                            <a:schemeClr val="tx1"/>
                          </a:solidFill>
                          <a:effectLst/>
                          <a:latin typeface="+mj-lt"/>
                        </a:rPr>
                        <a:t>57</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24.4%</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10</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4.41%</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3613034171"/>
                  </a:ext>
                </a:extLst>
              </a:tr>
              <a:tr h="699892">
                <a:tc>
                  <a:txBody>
                    <a:bodyPr/>
                    <a:lstStyle/>
                    <a:p>
                      <a:pPr marL="0" algn="just">
                        <a:lnSpc>
                          <a:spcPct val="115000"/>
                        </a:lnSpc>
                        <a:spcAft>
                          <a:spcPts val="0"/>
                        </a:spcAft>
                      </a:pPr>
                      <a:r>
                        <a:rPr lang="ro-RO" sz="2800" b="1" dirty="0">
                          <a:effectLst/>
                        </a:rPr>
                        <a:t>Doctorat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a:t>
                      </a:r>
                    </a:p>
                  </a:txBody>
                  <a:tcPr marL="9525" marR="9525" marT="9525" marB="0"/>
                </a:tc>
                <a:tc>
                  <a:txBody>
                    <a:bodyPr/>
                    <a:lstStyle/>
                    <a:p>
                      <a:pPr algn="ctr" fontAlgn="t"/>
                      <a:r>
                        <a:rPr lang="en-US" sz="2800" b="0" i="0" u="none" strike="noStrike" dirty="0">
                          <a:solidFill>
                            <a:schemeClr val="tx1"/>
                          </a:solidFill>
                          <a:effectLst/>
                          <a:latin typeface="+mj-lt"/>
                        </a:rPr>
                        <a:t>-</a:t>
                      </a:r>
                    </a:p>
                  </a:txBody>
                  <a:tcPr marL="9525" marR="9525" marT="9525" marB="0"/>
                </a:tc>
                <a:tc>
                  <a:txBody>
                    <a:bodyPr/>
                    <a:lstStyle/>
                    <a:p>
                      <a:pPr algn="ctr" fontAlgn="t"/>
                      <a:r>
                        <a:rPr lang="ro-RO" sz="2800" b="0" i="0" u="none" strike="noStrike" dirty="0">
                          <a:solidFill>
                            <a:schemeClr val="tx1"/>
                          </a:solidFill>
                          <a:effectLst/>
                          <a:latin typeface="+mj-lt"/>
                        </a:rPr>
                        <a:t>-</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a:t>
                      </a:r>
                      <a:endParaRPr lang="en-US" sz="2800" b="0" i="0" u="none" strike="noStrike" dirty="0">
                        <a:solidFill>
                          <a:schemeClr val="tx1"/>
                        </a:solidFill>
                        <a:effectLst/>
                        <a:latin typeface="+mj-lt"/>
                      </a:endParaRPr>
                    </a:p>
                  </a:txBody>
                  <a:tcPr marL="9525" marR="9525" marT="9525" marB="0"/>
                </a:tc>
                <a:tc>
                  <a:txBody>
                    <a:bodyPr/>
                    <a:lstStyle/>
                    <a:p>
                      <a:pPr algn="ctr" fontAlgn="t"/>
                      <a:r>
                        <a:rPr lang="en-US" sz="2800" b="0" i="0" u="none" strike="noStrike" dirty="0">
                          <a:solidFill>
                            <a:schemeClr val="tx1"/>
                          </a:solidFill>
                          <a:effectLst/>
                          <a:latin typeface="+mj-lt"/>
                        </a:rPr>
                        <a:t>-</a:t>
                      </a:r>
                    </a:p>
                  </a:txBody>
                  <a:tcPr marL="9525" marR="9525" marT="9525" marB="0"/>
                </a:tc>
                <a:tc>
                  <a:txBody>
                    <a:bodyPr/>
                    <a:lstStyle/>
                    <a:p>
                      <a:pPr algn="ctr" fontAlgn="t"/>
                      <a:r>
                        <a:rPr lang="en-US" sz="2800" b="0" i="0" u="none" strike="noStrike" dirty="0">
                          <a:solidFill>
                            <a:schemeClr val="tx1"/>
                          </a:solidFill>
                          <a:effectLst/>
                          <a:latin typeface="+mj-lt"/>
                        </a:rPr>
                        <a:t>-</a:t>
                      </a:r>
                    </a:p>
                  </a:txBody>
                  <a:tcPr marL="9525" marR="9525" marT="9525" marB="0"/>
                </a:tc>
                <a:extLst>
                  <a:ext uri="{0D108BD9-81ED-4DB2-BD59-A6C34878D82A}">
                    <a16:rowId xmlns:a16="http://schemas.microsoft.com/office/drawing/2014/main" val="1604167383"/>
                  </a:ext>
                </a:extLst>
              </a:tr>
              <a:tr h="699892">
                <a:tc>
                  <a:txBody>
                    <a:bodyPr/>
                    <a:lstStyle/>
                    <a:p>
                      <a:pPr marL="0" algn="just">
                        <a:lnSpc>
                          <a:spcPct val="115000"/>
                        </a:lnSpc>
                        <a:spcAft>
                          <a:spcPts val="0"/>
                        </a:spcAft>
                      </a:pPr>
                      <a:r>
                        <a:rPr lang="ru-RU" sz="2800" b="1" dirty="0">
                          <a:effectLst/>
                        </a:rPr>
                        <a:t>Total</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435</a:t>
                      </a:r>
                    </a:p>
                  </a:txBody>
                  <a:tcPr marL="9525" marR="9525" marT="9525" marB="0"/>
                </a:tc>
                <a:tc>
                  <a:txBody>
                    <a:bodyPr/>
                    <a:lstStyle/>
                    <a:p>
                      <a:pPr algn="ctr" fontAlgn="t"/>
                      <a:r>
                        <a:rPr lang="en-US" sz="2800" b="0" i="0" u="none" strike="noStrike" dirty="0">
                          <a:solidFill>
                            <a:schemeClr val="tx1"/>
                          </a:solidFill>
                          <a:effectLst/>
                          <a:latin typeface="+mj-lt"/>
                        </a:rPr>
                        <a:t>100.0%</a:t>
                      </a:r>
                    </a:p>
                  </a:txBody>
                  <a:tcPr marL="9525" marR="9525" marT="9525" marB="0"/>
                </a:tc>
                <a:tc>
                  <a:txBody>
                    <a:bodyPr/>
                    <a:lstStyle/>
                    <a:p>
                      <a:pPr algn="ctr" fontAlgn="t"/>
                      <a:r>
                        <a:rPr lang="ro-RO" sz="2800" b="0" i="0" u="none" strike="noStrike" dirty="0">
                          <a:solidFill>
                            <a:schemeClr val="tx1"/>
                          </a:solidFill>
                          <a:effectLst/>
                          <a:latin typeface="+mj-lt"/>
                        </a:rPr>
                        <a:t>243</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100%</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227</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100%</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2112769590"/>
                  </a:ext>
                </a:extLst>
              </a:tr>
            </a:tbl>
          </a:graphicData>
        </a:graphic>
      </p:graphicFrame>
    </p:spTree>
    <p:extLst>
      <p:ext uri="{BB962C8B-B14F-4D97-AF65-F5344CB8AC3E}">
        <p14:creationId xmlns:p14="http://schemas.microsoft.com/office/powerpoint/2010/main" val="342300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2087562"/>
          </a:xfrm>
        </p:spPr>
        <p:txBody>
          <a:bodyPr/>
          <a:lstStyle/>
          <a:p>
            <a:r>
              <a:rPr lang="ro-RO" dirty="0"/>
              <a:t>Rezultatele Chestionarului - ”ASIGURAREA CALITĂȚII STUDIILOR UNIVERSITARE LA ULIM ÎN CONTEXTUL EXIGENȚELOR EUROPENE” </a:t>
            </a:r>
            <a:endParaRPr lang="ru-RU" dirty="0"/>
          </a:p>
        </p:txBody>
      </p:sp>
      <p:sp>
        <p:nvSpPr>
          <p:cNvPr id="6" name="Content Placeholder 5"/>
          <p:cNvSpPr>
            <a:spLocks noGrp="1"/>
          </p:cNvSpPr>
          <p:nvPr>
            <p:ph idx="1"/>
          </p:nvPr>
        </p:nvSpPr>
        <p:spPr>
          <a:xfrm>
            <a:off x="609600" y="2362200"/>
            <a:ext cx="10972800" cy="3763964"/>
          </a:xfrm>
        </p:spPr>
        <p:txBody>
          <a:bodyPr/>
          <a:lstStyle/>
          <a:p>
            <a:pPr marL="0" indent="0">
              <a:buNone/>
            </a:pPr>
            <a:r>
              <a:rPr lang="ro-RO" dirty="0"/>
              <a:t>Aprecierile s-au realizat de la 1 la 5:</a:t>
            </a:r>
          </a:p>
          <a:p>
            <a:pPr marL="0" indent="0">
              <a:buNone/>
            </a:pPr>
            <a:r>
              <a:rPr lang="ro-RO" b="1" i="1" dirty="0"/>
              <a:t>1 – deloc suficient, </a:t>
            </a:r>
          </a:p>
          <a:p>
            <a:pPr marL="0" indent="0">
              <a:buNone/>
            </a:pPr>
            <a:r>
              <a:rPr lang="ro-RO" b="1" i="1" dirty="0"/>
              <a:t>2 – suficient în foarte mică măsură, </a:t>
            </a:r>
          </a:p>
          <a:p>
            <a:pPr marL="0" indent="0">
              <a:buNone/>
            </a:pPr>
            <a:r>
              <a:rPr lang="ro-RO" b="1" i="1" dirty="0"/>
              <a:t>3 – suficient în măsură medie, </a:t>
            </a:r>
          </a:p>
          <a:p>
            <a:pPr marL="0" indent="0">
              <a:buNone/>
            </a:pPr>
            <a:r>
              <a:rPr lang="ro-RO" b="1" i="1" dirty="0"/>
              <a:t>4 – suficient în măsură mare; </a:t>
            </a:r>
          </a:p>
          <a:p>
            <a:pPr marL="0" indent="0">
              <a:buNone/>
            </a:pPr>
            <a:r>
              <a:rPr lang="ro-RO" b="1" i="1" dirty="0"/>
              <a:t>5 – foarte bine</a:t>
            </a:r>
            <a:endParaRPr lang="en-US" dirty="0"/>
          </a:p>
        </p:txBody>
      </p:sp>
    </p:spTree>
    <p:extLst>
      <p:ext uri="{BB962C8B-B14F-4D97-AF65-F5344CB8AC3E}">
        <p14:creationId xmlns:p14="http://schemas.microsoft.com/office/powerpoint/2010/main" val="117070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274638"/>
            <a:ext cx="11658600" cy="1143000"/>
          </a:xfrm>
        </p:spPr>
        <p:txBody>
          <a:bodyPr/>
          <a:lstStyle/>
          <a:p>
            <a:r>
              <a:rPr lang="ro-RO" dirty="0"/>
              <a:t>Date generale: Eficiența serviciilor administrative</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532966392"/>
              </p:ext>
            </p:extLst>
          </p:nvPr>
        </p:nvGraphicFramePr>
        <p:xfrm>
          <a:off x="609600" y="1143000"/>
          <a:ext cx="11353800"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652636485"/>
              </p:ext>
            </p:extLst>
          </p:nvPr>
        </p:nvGraphicFramePr>
        <p:xfrm>
          <a:off x="152400" y="4648200"/>
          <a:ext cx="11658600" cy="1950720"/>
        </p:xfrm>
        <a:graphic>
          <a:graphicData uri="http://schemas.openxmlformats.org/drawingml/2006/table">
            <a:tbl>
              <a:tblPr firstRow="1" firstCol="1" bandRow="1">
                <a:tableStyleId>{5C22544A-7EE6-4342-B048-85BDC9FD1C3A}</a:tableStyleId>
              </a:tblPr>
              <a:tblGrid>
                <a:gridCol w="11658600">
                  <a:extLst>
                    <a:ext uri="{9D8B030D-6E8A-4147-A177-3AD203B41FA5}">
                      <a16:colId xmlns:a16="http://schemas.microsoft.com/office/drawing/2014/main" val="2857508647"/>
                    </a:ext>
                  </a:extLst>
                </a:gridCol>
              </a:tblGrid>
              <a:tr h="251381">
                <a:tc>
                  <a:txBody>
                    <a:bodyPr/>
                    <a:lstStyle/>
                    <a:p>
                      <a:pPr marL="0" indent="0" algn="just">
                        <a:spcAft>
                          <a:spcPts val="0"/>
                        </a:spcAft>
                      </a:pPr>
                      <a:r>
                        <a:rPr lang="ro-RO" sz="1800" dirty="0">
                          <a:solidFill>
                            <a:schemeClr val="tx1"/>
                          </a:solidFill>
                          <a:effectLst/>
                        </a:rPr>
                        <a:t>1. Accesul și calitatea satisfacerii solicitărilor de către rectorat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4229598073"/>
                  </a:ext>
                </a:extLst>
              </a:tr>
              <a:tr h="221376">
                <a:tc>
                  <a:txBody>
                    <a:bodyPr/>
                    <a:lstStyle/>
                    <a:p>
                      <a:pPr marL="0" indent="0" algn="just">
                        <a:spcAft>
                          <a:spcPts val="0"/>
                        </a:spcAft>
                      </a:pPr>
                      <a:r>
                        <a:rPr lang="ro-RO" sz="1800" dirty="0">
                          <a:solidFill>
                            <a:schemeClr val="tx1"/>
                          </a:solidFill>
                          <a:effectLst/>
                        </a:rPr>
                        <a:t>2. Accesul și calitatea satisfacerii solicitărilor de către Oficiul Suport Academic (Secția Studii)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947440112"/>
                  </a:ext>
                </a:extLst>
              </a:tr>
              <a:tr h="251381">
                <a:tc>
                  <a:txBody>
                    <a:bodyPr/>
                    <a:lstStyle/>
                    <a:p>
                      <a:pPr marL="0" indent="0" algn="just">
                        <a:spcAft>
                          <a:spcPts val="0"/>
                        </a:spcAft>
                      </a:pPr>
                      <a:r>
                        <a:rPr lang="ro-RO" sz="1800" dirty="0">
                          <a:solidFill>
                            <a:schemeClr val="tx1"/>
                          </a:solidFill>
                          <a:effectLst/>
                        </a:rPr>
                        <a:t>3. Accesul și calitatea satisfacerii solicitărilor de către decanat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013288964"/>
                  </a:ext>
                </a:extLst>
              </a:tr>
              <a:tr h="251381">
                <a:tc>
                  <a:txBody>
                    <a:bodyPr/>
                    <a:lstStyle/>
                    <a:p>
                      <a:pPr marL="0" indent="0" algn="just">
                        <a:spcAft>
                          <a:spcPts val="0"/>
                        </a:spcAft>
                      </a:pPr>
                      <a:r>
                        <a:rPr lang="ro-RO" sz="1800" dirty="0">
                          <a:solidFill>
                            <a:schemeClr val="tx1"/>
                          </a:solidFill>
                          <a:effectLst/>
                        </a:rPr>
                        <a:t>4. Accesul și calitatea satisfacerii solicitărilor de către catedra de profil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974839400"/>
                  </a:ext>
                </a:extLst>
              </a:tr>
              <a:tr h="251381">
                <a:tc>
                  <a:txBody>
                    <a:bodyPr/>
                    <a:lstStyle/>
                    <a:p>
                      <a:pPr marL="0" indent="0" algn="just">
                        <a:spcAft>
                          <a:spcPts val="0"/>
                        </a:spcAft>
                      </a:pPr>
                      <a:r>
                        <a:rPr lang="ro-RO" sz="1800" dirty="0">
                          <a:solidFill>
                            <a:schemeClr val="tx1"/>
                          </a:solidFill>
                          <a:effectLst/>
                        </a:rPr>
                        <a:t>5. Accesul și calitatea satisfacerii solicitărilor de către Secția Contracte studenți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814602088"/>
                  </a:ext>
                </a:extLst>
              </a:tr>
              <a:tr h="304800">
                <a:tc>
                  <a:txBody>
                    <a:bodyPr/>
                    <a:lstStyle/>
                    <a:p>
                      <a:pPr marL="0" indent="0" algn="just">
                        <a:spcAft>
                          <a:spcPts val="0"/>
                        </a:spcAft>
                      </a:pPr>
                      <a:r>
                        <a:rPr lang="ro-RO" sz="1800" dirty="0">
                          <a:solidFill>
                            <a:schemeClr val="tx1"/>
                          </a:solidFill>
                          <a:effectLst/>
                        </a:rPr>
                        <a:t>6. Accesul la informaţii utile cu privire la universitate (informaţiile de pe pagina web, facebook, anunţuri la aviziere)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258515955"/>
                  </a:ext>
                </a:extLst>
              </a:tr>
              <a:tr h="251381">
                <a:tc>
                  <a:txBody>
                    <a:bodyPr/>
                    <a:lstStyle/>
                    <a:p>
                      <a:pPr marL="0" indent="0" algn="just">
                        <a:spcAft>
                          <a:spcPts val="0"/>
                        </a:spcAft>
                      </a:pPr>
                      <a:r>
                        <a:rPr lang="ro-RO" sz="1800" dirty="0">
                          <a:solidFill>
                            <a:schemeClr val="tx1"/>
                          </a:solidFill>
                          <a:effectLst/>
                        </a:rPr>
                        <a:t>7. </a:t>
                      </a:r>
                      <a:r>
                        <a:rPr lang="en-US" sz="1800" dirty="0" err="1">
                          <a:solidFill>
                            <a:schemeClr val="tx1"/>
                          </a:solidFill>
                          <a:effectLst/>
                        </a:rPr>
                        <a:t>Eficienţa</a:t>
                      </a:r>
                      <a:r>
                        <a:rPr lang="en-US" sz="1800" dirty="0">
                          <a:solidFill>
                            <a:schemeClr val="tx1"/>
                          </a:solidFill>
                          <a:effectLst/>
                        </a:rPr>
                        <a:t> </a:t>
                      </a:r>
                      <a:r>
                        <a:rPr lang="en-US" sz="1800" dirty="0" err="1">
                          <a:solidFill>
                            <a:schemeClr val="tx1"/>
                          </a:solidFill>
                          <a:effectLst/>
                        </a:rPr>
                        <a:t>organizaţiilor</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 </a:t>
                      </a:r>
                      <a:r>
                        <a:rPr lang="en-US" sz="1800" dirty="0" err="1">
                          <a:solidFill>
                            <a:schemeClr val="tx1"/>
                          </a:solidFill>
                          <a:effectLst/>
                        </a:rPr>
                        <a:t>reprezentanţilor</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a:t>
                      </a:r>
                      <a:endParaRPr lang="ru-RU" sz="3600"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547396870"/>
                  </a:ext>
                </a:extLst>
              </a:tr>
            </a:tbl>
          </a:graphicData>
        </a:graphic>
      </p:graphicFrame>
    </p:spTree>
    <p:extLst>
      <p:ext uri="{BB962C8B-B14F-4D97-AF65-F5344CB8AC3E}">
        <p14:creationId xmlns:p14="http://schemas.microsoft.com/office/powerpoint/2010/main" val="425847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rectorat</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91001449"/>
              </p:ext>
            </p:extLst>
          </p:nvPr>
        </p:nvGraphicFramePr>
        <p:xfrm>
          <a:off x="609600" y="1600201"/>
          <a:ext cx="11201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43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164" y="304800"/>
            <a:ext cx="8839200" cy="1143000"/>
          </a:xfrm>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Oficiul</a:t>
            </a:r>
            <a:r>
              <a:rPr lang="en-US" sz="3600" b="1" dirty="0"/>
              <a:t> </a:t>
            </a:r>
            <a:r>
              <a:rPr lang="en-US" sz="3600" b="1" dirty="0" err="1"/>
              <a:t>Suport</a:t>
            </a:r>
            <a:r>
              <a:rPr lang="en-US" sz="3600" b="1" dirty="0"/>
              <a:t> Academic</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5827880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970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decanat</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86885582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06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catedra</a:t>
            </a:r>
            <a:r>
              <a:rPr lang="en-US" sz="3600" b="1" dirty="0"/>
              <a:t> de </a:t>
            </a:r>
            <a:r>
              <a:rPr lang="en-US" sz="3600" b="1" dirty="0" err="1"/>
              <a:t>profil</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67864162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372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Secția</a:t>
            </a:r>
            <a:r>
              <a:rPr lang="en-US" sz="3600" b="1" dirty="0"/>
              <a:t> Co</a:t>
            </a:r>
            <a:r>
              <a:rPr lang="ro-RO" sz="3600" b="1" dirty="0"/>
              <a:t>n</a:t>
            </a:r>
            <a:r>
              <a:rPr lang="en-US" sz="3600" b="1" dirty="0" err="1"/>
              <a:t>tracte</a:t>
            </a:r>
            <a:r>
              <a:rPr lang="en-US" sz="3600" b="1" dirty="0"/>
              <a:t> </a:t>
            </a:r>
            <a:r>
              <a:rPr lang="en-US" sz="3600" b="1" dirty="0" err="1"/>
              <a:t>studenți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77959279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9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152400"/>
            <a:ext cx="8686800" cy="1219200"/>
          </a:xfrm>
        </p:spPr>
        <p:txBody>
          <a:bodyPr/>
          <a:lstStyle/>
          <a:p>
            <a:r>
              <a:rPr lang="en-US" sz="3200" b="1" dirty="0" err="1"/>
              <a:t>Accesul</a:t>
            </a:r>
            <a:r>
              <a:rPr lang="en-US" sz="3200" b="1" dirty="0"/>
              <a:t> la </a:t>
            </a:r>
            <a:r>
              <a:rPr lang="en-US" sz="3200" b="1" dirty="0" err="1"/>
              <a:t>informaţii</a:t>
            </a:r>
            <a:r>
              <a:rPr lang="en-US" sz="3200" b="1" dirty="0"/>
              <a:t> utile cu </a:t>
            </a:r>
            <a:r>
              <a:rPr lang="en-US" sz="3200" b="1" dirty="0" err="1"/>
              <a:t>privire</a:t>
            </a:r>
            <a:r>
              <a:rPr lang="en-US" sz="3200" b="1" dirty="0"/>
              <a:t> la </a:t>
            </a:r>
            <a:r>
              <a:rPr lang="en-US" sz="3200" b="1" dirty="0" err="1"/>
              <a:t>universitate</a:t>
            </a:r>
            <a:r>
              <a:rPr lang="en-US" sz="3200" b="1" dirty="0"/>
              <a:t> (</a:t>
            </a:r>
            <a:r>
              <a:rPr lang="en-US" sz="3200" b="1" dirty="0" err="1"/>
              <a:t>informaţiile</a:t>
            </a:r>
            <a:r>
              <a:rPr lang="en-US" sz="3200" b="1" dirty="0"/>
              <a:t> de </a:t>
            </a:r>
            <a:r>
              <a:rPr lang="en-US" sz="3200" b="1" dirty="0" err="1"/>
              <a:t>pe</a:t>
            </a:r>
            <a:r>
              <a:rPr lang="en-US" sz="3200" b="1" dirty="0"/>
              <a:t> </a:t>
            </a:r>
            <a:r>
              <a:rPr lang="en-US" sz="3200" b="1" dirty="0" err="1"/>
              <a:t>pagina</a:t>
            </a:r>
            <a:r>
              <a:rPr lang="en-US" sz="3200" b="1" dirty="0"/>
              <a:t> web, </a:t>
            </a:r>
            <a:r>
              <a:rPr lang="en-US" sz="3200" b="1" dirty="0" err="1"/>
              <a:t>facebook</a:t>
            </a:r>
            <a:r>
              <a:rPr lang="en-US" sz="3200" b="1" dirty="0"/>
              <a:t>, </a:t>
            </a:r>
            <a:r>
              <a:rPr lang="en-US" sz="3200" b="1" dirty="0" err="1"/>
              <a:t>anunţuri</a:t>
            </a:r>
            <a:r>
              <a:rPr lang="en-US" sz="3200" b="1" dirty="0"/>
              <a:t> la </a:t>
            </a:r>
            <a:r>
              <a:rPr lang="en-US" sz="3200" b="1" dirty="0" err="1"/>
              <a:t>aviziere</a:t>
            </a:r>
            <a:r>
              <a:rPr lang="en-US" sz="3200" b="1" dirty="0"/>
              <a:t>)</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3024704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356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Eficienţa</a:t>
            </a:r>
            <a:r>
              <a:rPr lang="en-US" b="1" dirty="0"/>
              <a:t> </a:t>
            </a:r>
            <a:r>
              <a:rPr lang="en-US" b="1" dirty="0" err="1"/>
              <a:t>organizaţiilor</a:t>
            </a:r>
            <a:r>
              <a:rPr lang="en-US" b="1" dirty="0"/>
              <a:t> </a:t>
            </a:r>
            <a:r>
              <a:rPr lang="en-US" b="1" dirty="0" err="1"/>
              <a:t>studenţeşti</a:t>
            </a:r>
            <a:r>
              <a:rPr lang="en-US" b="1" dirty="0"/>
              <a:t> </a:t>
            </a:r>
            <a:r>
              <a:rPr lang="en-US" b="1" dirty="0" err="1"/>
              <a:t>şi</a:t>
            </a:r>
            <a:r>
              <a:rPr lang="en-US" b="1" dirty="0"/>
              <a:t> a </a:t>
            </a:r>
            <a:r>
              <a:rPr lang="en-US" b="1" dirty="0" err="1"/>
              <a:t>reprezentanţilor</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55162880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461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304800" y="457200"/>
            <a:ext cx="11430000" cy="6019800"/>
          </a:xfrm>
        </p:spPr>
        <p:txBody>
          <a:bodyPr/>
          <a:lstStyle/>
          <a:p>
            <a:pPr marL="0" indent="0" algn="just">
              <a:buNone/>
            </a:pPr>
            <a:r>
              <a:rPr lang="ro-RO" sz="4400" dirty="0"/>
              <a:t>Cercetarea opiniei studenților se realizează anual în conformitate cu prevederile normative, stipulate în documentele relevante organizării activității educaționale în învățământul universitar, regulamentele interne ULIM, în special cu </a:t>
            </a:r>
            <a:r>
              <a:rPr lang="ro-RO" sz="4400" b="1" dirty="0"/>
              <a:t>Regulamentul privind organizarea sondajului anonim al opiniei studenților cu referință la calitatea studiilor</a:t>
            </a:r>
            <a:r>
              <a:rPr lang="ro-RO" sz="4400" dirty="0"/>
              <a:t>. </a:t>
            </a:r>
            <a:endParaRPr lang="fr-CA" alt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7">
            <a:extLst>
              <a:ext uri="{FF2B5EF4-FFF2-40B4-BE49-F238E27FC236}">
                <a16:creationId xmlns:a16="http://schemas.microsoft.com/office/drawing/2014/main" id="{65169BF8-5664-59C7-842B-6A820F399DC0}"/>
              </a:ext>
            </a:extLst>
          </p:cNvPr>
          <p:cNvGraphicFramePr>
            <a:graphicFrameLocks noGrp="1"/>
          </p:cNvGraphicFramePr>
          <p:nvPr>
            <p:ph idx="1"/>
            <p:extLst>
              <p:ext uri="{D42A27DB-BD31-4B8C-83A1-F6EECF244321}">
                <p14:modId xmlns:p14="http://schemas.microsoft.com/office/powerpoint/2010/main" val="1976096209"/>
              </p:ext>
            </p:extLst>
          </p:nvPr>
        </p:nvGraphicFramePr>
        <p:xfrm>
          <a:off x="609600" y="1447801"/>
          <a:ext cx="10972800" cy="24384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a:extLst>
              <a:ext uri="{FF2B5EF4-FFF2-40B4-BE49-F238E27FC236}">
                <a16:creationId xmlns:a16="http://schemas.microsoft.com/office/drawing/2014/main" id="{E5115FAD-5A1F-FFA9-A15B-740C7669D44F}"/>
              </a:ext>
            </a:extLst>
          </p:cNvPr>
          <p:cNvPicPr>
            <a:picLocks noChangeAspect="1"/>
          </p:cNvPicPr>
          <p:nvPr/>
        </p:nvPicPr>
        <p:blipFill>
          <a:blip r:embed="rId4"/>
          <a:stretch>
            <a:fillRect/>
          </a:stretch>
        </p:blipFill>
        <p:spPr>
          <a:xfrm>
            <a:off x="419604" y="4114800"/>
            <a:ext cx="11772396" cy="2743200"/>
          </a:xfrm>
          <a:prstGeom prst="rect">
            <a:avLst/>
          </a:prstGeom>
        </p:spPr>
      </p:pic>
      <p:sp>
        <p:nvSpPr>
          <p:cNvPr id="6" name="Заголовок 3">
            <a:extLst>
              <a:ext uri="{FF2B5EF4-FFF2-40B4-BE49-F238E27FC236}">
                <a16:creationId xmlns:a16="http://schemas.microsoft.com/office/drawing/2014/main" id="{0BB870E2-F50B-EF5E-58CC-95825B5215C4}"/>
              </a:ext>
            </a:extLst>
          </p:cNvPr>
          <p:cNvSpPr>
            <a:spLocks noGrp="1"/>
          </p:cNvSpPr>
          <p:nvPr>
            <p:ph type="title"/>
          </p:nvPr>
        </p:nvSpPr>
        <p:spPr>
          <a:xfrm>
            <a:off x="1981200" y="274638"/>
            <a:ext cx="8229600" cy="563562"/>
          </a:xfrm>
        </p:spPr>
        <p:txBody>
          <a:bodyPr/>
          <a:lstStyle/>
          <a:p>
            <a:r>
              <a:rPr lang="en-US" sz="3200" b="1" dirty="0" err="1"/>
              <a:t>Eficienţa</a:t>
            </a:r>
            <a:r>
              <a:rPr lang="en-US" sz="3200" b="1" dirty="0"/>
              <a:t> </a:t>
            </a:r>
            <a:r>
              <a:rPr lang="en-US" sz="3200" b="1" dirty="0" err="1"/>
              <a:t>serviciilor</a:t>
            </a:r>
            <a:r>
              <a:rPr lang="en-US" sz="3200" b="1" dirty="0"/>
              <a:t> </a:t>
            </a:r>
            <a:r>
              <a:rPr lang="en-US" sz="3200" b="1" dirty="0" err="1"/>
              <a:t>educaționale</a:t>
            </a:r>
            <a:r>
              <a:rPr lang="ro-RO" sz="3200" b="1" dirty="0"/>
              <a:t>: date generale</a:t>
            </a:r>
            <a:endParaRPr lang="ru-RU" sz="3200" dirty="0"/>
          </a:p>
        </p:txBody>
      </p:sp>
    </p:spTree>
    <p:extLst>
      <p:ext uri="{BB962C8B-B14F-4D97-AF65-F5344CB8AC3E}">
        <p14:creationId xmlns:p14="http://schemas.microsoft.com/office/powerpoint/2010/main" val="311147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Informaţiile</a:t>
            </a:r>
            <a:r>
              <a:rPr lang="en-US" sz="3200" b="1" dirty="0"/>
              <a:t> </a:t>
            </a:r>
            <a:r>
              <a:rPr lang="en-US" sz="3200" b="1" dirty="0" err="1"/>
              <a:t>disponibile</a:t>
            </a:r>
            <a:r>
              <a:rPr lang="en-US" sz="3200" b="1" dirty="0"/>
              <a:t> la </a:t>
            </a:r>
            <a:r>
              <a:rPr lang="en-US" sz="3200" b="1" dirty="0" err="1"/>
              <a:t>începutul</a:t>
            </a:r>
            <a:r>
              <a:rPr lang="en-US" sz="3200" b="1" dirty="0"/>
              <a:t> </a:t>
            </a:r>
            <a:r>
              <a:rPr lang="en-US" sz="3200" b="1" dirty="0" err="1"/>
              <a:t>fiecărui</a:t>
            </a:r>
            <a:r>
              <a:rPr lang="en-US" sz="3200" b="1" dirty="0"/>
              <a:t> </a:t>
            </a:r>
            <a:r>
              <a:rPr lang="en-US" sz="3200" b="1" dirty="0" err="1"/>
              <a:t>semestru</a:t>
            </a:r>
            <a:r>
              <a:rPr lang="en-US" sz="3200" b="1" dirty="0"/>
              <a:t> </a:t>
            </a:r>
            <a:r>
              <a:rPr lang="en-US" sz="3200" b="1" dirty="0" err="1"/>
              <a:t>despre</a:t>
            </a:r>
            <a:r>
              <a:rPr lang="en-US" sz="3200" b="1" dirty="0"/>
              <a:t> </a:t>
            </a:r>
            <a:r>
              <a:rPr lang="en-US" sz="3200" b="1" dirty="0" err="1"/>
              <a:t>cursurile</a:t>
            </a:r>
            <a:r>
              <a:rPr lang="en-US" sz="3200" b="1" dirty="0"/>
              <a:t> care </a:t>
            </a:r>
            <a:r>
              <a:rPr lang="en-US" sz="3200" b="1" dirty="0" err="1"/>
              <a:t>vor</a:t>
            </a:r>
            <a:r>
              <a:rPr lang="en-US" sz="3200" b="1" dirty="0"/>
              <a:t> fi </a:t>
            </a:r>
            <a:r>
              <a:rPr lang="en-US" sz="3200" b="1" dirty="0" err="1"/>
              <a:t>urmate</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3044210131"/>
              </p:ext>
            </p:extLst>
          </p:nvPr>
        </p:nvGraphicFramePr>
        <p:xfrm>
          <a:off x="609600" y="1417638"/>
          <a:ext cx="10972800" cy="4708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568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Informaţiile</a:t>
            </a:r>
            <a:r>
              <a:rPr lang="en-US" sz="3600" b="1" dirty="0"/>
              <a:t> </a:t>
            </a:r>
            <a:r>
              <a:rPr lang="en-US" sz="3600" b="1" dirty="0" err="1"/>
              <a:t>disponibile</a:t>
            </a:r>
            <a:r>
              <a:rPr lang="en-US" sz="3600" b="1" dirty="0"/>
              <a:t> </a:t>
            </a:r>
            <a:r>
              <a:rPr lang="en-US" sz="3600" b="1" dirty="0" err="1"/>
              <a:t>despre</a:t>
            </a:r>
            <a:r>
              <a:rPr lang="en-US" sz="3600" b="1" dirty="0"/>
              <a:t> </a:t>
            </a:r>
            <a:r>
              <a:rPr lang="en-US" sz="3600" b="1" dirty="0" err="1"/>
              <a:t>cursurile</a:t>
            </a:r>
            <a:r>
              <a:rPr lang="en-US" sz="3600" b="1" dirty="0"/>
              <a:t> </a:t>
            </a:r>
            <a:r>
              <a:rPr lang="en-US" sz="3600" b="1" dirty="0" err="1"/>
              <a:t>opţionale</a:t>
            </a:r>
            <a:r>
              <a:rPr lang="en-US" sz="3600" b="1" dirty="0"/>
              <a:t> din care </a:t>
            </a:r>
            <a:r>
              <a:rPr lang="en-US" sz="3600" b="1" dirty="0" err="1"/>
              <a:t>puteţi</a:t>
            </a:r>
            <a:r>
              <a:rPr lang="en-US" sz="3600" b="1" dirty="0"/>
              <a:t> </a:t>
            </a:r>
            <a:r>
              <a:rPr lang="en-US" sz="3600" b="1" dirty="0" err="1"/>
              <a:t>să</a:t>
            </a:r>
            <a:r>
              <a:rPr lang="en-US" sz="3600" b="1" dirty="0"/>
              <a:t> </a:t>
            </a:r>
            <a:r>
              <a:rPr lang="en-US" sz="3600" b="1" dirty="0" err="1"/>
              <a:t>alegeţi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92463634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75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Sprijinul</a:t>
            </a:r>
            <a:r>
              <a:rPr lang="en-US" sz="3600" b="1" dirty="0"/>
              <a:t> </a:t>
            </a:r>
            <a:r>
              <a:rPr lang="en-US" sz="3600" b="1" dirty="0" err="1"/>
              <a:t>oferit</a:t>
            </a:r>
            <a:r>
              <a:rPr lang="en-US" sz="3600" b="1" dirty="0"/>
              <a:t> din </a:t>
            </a:r>
            <a:r>
              <a:rPr lang="en-US" sz="3600" b="1" dirty="0" err="1"/>
              <a:t>partea</a:t>
            </a:r>
            <a:r>
              <a:rPr lang="en-US" sz="3600" b="1" dirty="0"/>
              <a:t> </a:t>
            </a:r>
            <a:r>
              <a:rPr lang="en-US" sz="3600" b="1" dirty="0" err="1"/>
              <a:t>tutorilor</a:t>
            </a:r>
            <a:r>
              <a:rPr lang="en-US" sz="3600" b="1" dirty="0"/>
              <a:t> - </a:t>
            </a:r>
            <a:r>
              <a:rPr lang="en-US" sz="3600" b="1" dirty="0" err="1"/>
              <a:t>îndrumătorilor</a:t>
            </a:r>
            <a:r>
              <a:rPr lang="en-US" sz="3600" b="1" dirty="0"/>
              <a:t> de </a:t>
            </a:r>
            <a:r>
              <a:rPr lang="en-US" sz="3600" b="1" dirty="0" err="1"/>
              <a:t>grupă</a:t>
            </a:r>
            <a:r>
              <a:rPr lang="en-US" sz="3600" b="1" dirty="0"/>
              <a:t> academic</a:t>
            </a:r>
            <a:r>
              <a:rPr lang="ro-RO" sz="3600" b="1" dirty="0"/>
              <a:t>ă</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49573991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84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Calitatea</a:t>
            </a:r>
            <a:r>
              <a:rPr lang="en-US" sz="3200" b="1" dirty="0"/>
              <a:t> </a:t>
            </a:r>
            <a:r>
              <a:rPr lang="en-US" sz="3200" b="1" dirty="0" err="1"/>
              <a:t>pregătirii</a:t>
            </a:r>
            <a:r>
              <a:rPr lang="en-US" sz="3200" b="1" dirty="0"/>
              <a:t> </a:t>
            </a:r>
            <a:r>
              <a:rPr lang="en-US" sz="3200" b="1" dirty="0" err="1"/>
              <a:t>didactice</a:t>
            </a:r>
            <a:r>
              <a:rPr lang="en-US" sz="3200" b="1" dirty="0"/>
              <a:t> </a:t>
            </a:r>
            <a:r>
              <a:rPr lang="en-US" sz="3200" b="1" dirty="0" err="1"/>
              <a:t>şi</a:t>
            </a:r>
            <a:r>
              <a:rPr lang="en-US" sz="3200" b="1" dirty="0"/>
              <a:t> </a:t>
            </a:r>
            <a:r>
              <a:rPr lang="en-US" sz="3200" b="1" dirty="0" err="1"/>
              <a:t>ştiinţifice</a:t>
            </a:r>
            <a:r>
              <a:rPr lang="en-US" sz="3200" b="1" dirty="0"/>
              <a:t> a </a:t>
            </a:r>
            <a:r>
              <a:rPr lang="en-US" sz="3200" b="1" dirty="0" err="1"/>
              <a:t>personalului</a:t>
            </a:r>
            <a:r>
              <a:rPr lang="en-US" sz="3200" b="1" dirty="0"/>
              <a:t> didactic </a:t>
            </a:r>
            <a:r>
              <a:rPr lang="ro-RO" sz="3200" b="1" dirty="0"/>
              <a:t>de la facultate</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07644168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26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Facilitarea</a:t>
            </a:r>
            <a:r>
              <a:rPr lang="en-US" sz="3200" b="1" dirty="0"/>
              <a:t> de </a:t>
            </a:r>
            <a:r>
              <a:rPr lang="en-US" sz="3200" b="1" dirty="0" err="1"/>
              <a:t>către</a:t>
            </a:r>
            <a:r>
              <a:rPr lang="en-US" sz="3200" b="1" dirty="0"/>
              <a:t> </a:t>
            </a:r>
            <a:r>
              <a:rPr lang="en-US" sz="3200" b="1" dirty="0" err="1"/>
              <a:t>facultate</a:t>
            </a:r>
            <a:r>
              <a:rPr lang="en-US" sz="3200" b="1" dirty="0"/>
              <a:t> a </a:t>
            </a:r>
            <a:r>
              <a:rPr lang="en-US" sz="3200" b="1" dirty="0" err="1"/>
              <a:t>participării</a:t>
            </a:r>
            <a:r>
              <a:rPr lang="en-US" sz="3200" b="1" dirty="0"/>
              <a:t> </a:t>
            </a:r>
            <a:r>
              <a:rPr lang="en-US" sz="3200" b="1" dirty="0" err="1"/>
              <a:t>studenţilor</a:t>
            </a:r>
            <a:r>
              <a:rPr lang="en-US" sz="3200" b="1" dirty="0"/>
              <a:t> la </a:t>
            </a:r>
            <a:r>
              <a:rPr lang="en-US" sz="3200" b="1" dirty="0" err="1"/>
              <a:t>stagii</a:t>
            </a:r>
            <a:r>
              <a:rPr lang="en-US" sz="3200" b="1" dirty="0"/>
              <a:t> de </a:t>
            </a:r>
            <a:r>
              <a:rPr lang="en-US" sz="3200" b="1" dirty="0" err="1"/>
              <a:t>practică</a:t>
            </a:r>
            <a:r>
              <a:rPr lang="en-US" sz="3200" b="1" dirty="0"/>
              <a:t> </a:t>
            </a:r>
            <a:r>
              <a:rPr lang="en-US" sz="3200" b="1" dirty="0" err="1"/>
              <a:t>în</a:t>
            </a:r>
            <a:r>
              <a:rPr lang="en-US" sz="3200" b="1" dirty="0"/>
              <a:t> </a:t>
            </a:r>
            <a:r>
              <a:rPr lang="en-US" sz="3200" b="1" dirty="0" err="1"/>
              <a:t>domeniu</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78832378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4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Orarul</a:t>
            </a:r>
            <a:r>
              <a:rPr lang="en-US" b="1" dirty="0"/>
              <a:t> </a:t>
            </a:r>
            <a:r>
              <a:rPr lang="en-US" b="1" dirty="0" err="1"/>
              <a:t>disciplinelor</a:t>
            </a:r>
            <a:r>
              <a:rPr lang="en-US" b="1" dirty="0"/>
              <a:t> </a:t>
            </a:r>
            <a:r>
              <a:rPr lang="en-US" b="1" dirty="0" err="1"/>
              <a:t>studiate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36390031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a:t>
            </a:r>
            <a:r>
              <a:rPr lang="en-US" b="1" dirty="0"/>
              <a:t> de </a:t>
            </a:r>
            <a:r>
              <a:rPr lang="en-US" b="1" dirty="0" err="1"/>
              <a:t>consiliere</a:t>
            </a:r>
            <a:r>
              <a:rPr lang="ro-RO" b="1" dirty="0"/>
              <a:t>, consultanță în carieră</a:t>
            </a:r>
            <a:r>
              <a:rPr lang="en-US" b="1" dirty="0"/>
              <a:t> </a:t>
            </a:r>
            <a:r>
              <a:rPr lang="en-US" b="1" dirty="0" err="1"/>
              <a:t>oferite</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44370265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19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Sprijinul</a:t>
            </a:r>
            <a:r>
              <a:rPr lang="en-US" b="1" dirty="0"/>
              <a:t> </a:t>
            </a:r>
            <a:r>
              <a:rPr lang="en-US" b="1" dirty="0" err="1"/>
              <a:t>pentru</a:t>
            </a:r>
            <a:r>
              <a:rPr lang="en-US" b="1" dirty="0"/>
              <a:t> </a:t>
            </a:r>
            <a:r>
              <a:rPr lang="en-US" b="1" dirty="0" err="1"/>
              <a:t>mobilităţi</a:t>
            </a:r>
            <a:r>
              <a:rPr lang="en-US" b="1" dirty="0"/>
              <a:t> </a:t>
            </a:r>
            <a:r>
              <a:rPr lang="en-US" b="1" dirty="0" err="1"/>
              <a:t>internaţionale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67893055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404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Oferirea</a:t>
            </a:r>
            <a:r>
              <a:rPr lang="en-US" sz="2800" b="1" dirty="0"/>
              <a:t> </a:t>
            </a:r>
            <a:r>
              <a:rPr lang="en-US" sz="2800" b="1" dirty="0" err="1"/>
              <a:t>în</a:t>
            </a:r>
            <a:r>
              <a:rPr lang="en-US" sz="2800" b="1" dirty="0"/>
              <a:t> </a:t>
            </a:r>
            <a:r>
              <a:rPr lang="en-US" sz="2800" b="1" dirty="0" err="1"/>
              <a:t>cadrul</a:t>
            </a:r>
            <a:r>
              <a:rPr lang="en-US" sz="2800" b="1" dirty="0"/>
              <a:t> </a:t>
            </a:r>
            <a:r>
              <a:rPr lang="en-US" sz="2800" b="1" dirty="0" err="1"/>
              <a:t>universităţii</a:t>
            </a:r>
            <a:r>
              <a:rPr lang="en-US" sz="2800" b="1" dirty="0"/>
              <a:t> a </a:t>
            </a:r>
            <a:r>
              <a:rPr lang="en-US" sz="2800" b="1" dirty="0" err="1"/>
              <a:t>oportunităţilor</a:t>
            </a:r>
            <a:r>
              <a:rPr lang="en-US" sz="2800" b="1" dirty="0"/>
              <a:t> de a </a:t>
            </a:r>
            <a:r>
              <a:rPr lang="en-US" sz="2800" b="1" dirty="0" err="1"/>
              <a:t>lua</a:t>
            </a:r>
            <a:r>
              <a:rPr lang="en-US" sz="2800" b="1" dirty="0"/>
              <a:t> parte la </a:t>
            </a:r>
            <a:r>
              <a:rPr lang="en-US" sz="2800" b="1" dirty="0" err="1"/>
              <a:t>activităţi</a:t>
            </a:r>
            <a:r>
              <a:rPr lang="en-US" sz="2800" b="1" dirty="0"/>
              <a:t> </a:t>
            </a:r>
            <a:r>
              <a:rPr lang="en-US" sz="2800" b="1" dirty="0" err="1"/>
              <a:t>extracurriculare</a:t>
            </a:r>
            <a:r>
              <a:rPr lang="en-US" sz="2800" b="1" dirty="0"/>
              <a:t> (</a:t>
            </a:r>
            <a:r>
              <a:rPr lang="en-US" sz="2800" b="1" dirty="0" err="1"/>
              <a:t>asociaţii</a:t>
            </a:r>
            <a:r>
              <a:rPr lang="en-US" sz="2800" b="1" dirty="0"/>
              <a:t>, </a:t>
            </a:r>
            <a:r>
              <a:rPr lang="en-US" sz="2800" b="1" dirty="0" err="1"/>
              <a:t>cercuri</a:t>
            </a:r>
            <a:r>
              <a:rPr lang="en-US" sz="2800" b="1" dirty="0"/>
              <a:t>, diverse </a:t>
            </a:r>
            <a:r>
              <a:rPr lang="en-US" sz="2800" b="1" dirty="0" err="1"/>
              <a:t>evenimente</a:t>
            </a:r>
            <a:r>
              <a:rPr lang="en-US" sz="2800" b="1" dirty="0"/>
              <a:t>, etc.)</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46349467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773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533400" y="533400"/>
            <a:ext cx="11125200" cy="5849938"/>
          </a:xfrm>
        </p:spPr>
        <p:txBody>
          <a:bodyPr/>
          <a:lstStyle/>
          <a:p>
            <a:pPr marL="0" lvl="1" algn="just">
              <a:spcBef>
                <a:spcPts val="0"/>
              </a:spcBef>
            </a:pPr>
            <a:r>
              <a:rPr lang="ro-RO" sz="3600" dirty="0"/>
              <a:t>Procedura de chestionare se efectuează anual în cadrul facultăților, la toate formele de studii (învățământ cu frecvență la zi și cu frecvență redusă, studii de licență, masterat, doctorat). </a:t>
            </a:r>
            <a:endParaRPr lang="en-US" sz="3600" dirty="0"/>
          </a:p>
          <a:p>
            <a:pPr marL="0" lvl="1" algn="just">
              <a:spcBef>
                <a:spcPts val="0"/>
              </a:spcBef>
            </a:pPr>
            <a:r>
              <a:rPr lang="ro-RO" sz="3600" dirty="0"/>
              <a:t>Organizarea sondajului anonim, operaționalizarea informației și analiza rezultatelor tine cont de opiniile Consiliului pentru Asigurarea Calității, Consiliului Administrativ, ale altor structuri universitare, inclusiv organizațiile studențești, se realizează în baza unui proiect unic la nivel de universitate. </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28800" y="274638"/>
            <a:ext cx="8610600" cy="792162"/>
          </a:xfrm>
        </p:spPr>
        <p:txBody>
          <a:bodyPr/>
          <a:lstStyle/>
          <a:p>
            <a:r>
              <a:rPr lang="en-US" sz="3200" b="1" dirty="0" err="1"/>
              <a:t>Eficienţa</a:t>
            </a:r>
            <a:r>
              <a:rPr lang="en-US" sz="3200" b="1" dirty="0"/>
              <a:t> </a:t>
            </a:r>
            <a:r>
              <a:rPr lang="ro-RO" sz="3200" b="1" dirty="0"/>
              <a:t>facilităților existente. Date generale</a:t>
            </a:r>
            <a:endParaRPr lang="ru-RU" sz="3200" b="1" dirty="0"/>
          </a:p>
        </p:txBody>
      </p:sp>
      <p:graphicFrame>
        <p:nvGraphicFramePr>
          <p:cNvPr id="9" name="Объект 8"/>
          <p:cNvGraphicFramePr>
            <a:graphicFrameLocks noGrp="1"/>
          </p:cNvGraphicFramePr>
          <p:nvPr>
            <p:ph sz="half" idx="1"/>
            <p:extLst>
              <p:ext uri="{D42A27DB-BD31-4B8C-83A1-F6EECF244321}">
                <p14:modId xmlns:p14="http://schemas.microsoft.com/office/powerpoint/2010/main" val="2425488218"/>
              </p:ext>
            </p:extLst>
          </p:nvPr>
        </p:nvGraphicFramePr>
        <p:xfrm>
          <a:off x="228600" y="1031875"/>
          <a:ext cx="11734799" cy="2194560"/>
        </p:xfrm>
        <a:graphic>
          <a:graphicData uri="http://schemas.openxmlformats.org/drawingml/2006/table">
            <a:tbl>
              <a:tblPr firstRow="1" firstCol="1" bandRow="1">
                <a:tableStyleId>{5C22544A-7EE6-4342-B048-85BDC9FD1C3A}</a:tableStyleId>
              </a:tblPr>
              <a:tblGrid>
                <a:gridCol w="11734799">
                  <a:extLst>
                    <a:ext uri="{9D8B030D-6E8A-4147-A177-3AD203B41FA5}">
                      <a16:colId xmlns:a16="http://schemas.microsoft.com/office/drawing/2014/main" val="1001792248"/>
                    </a:ext>
                  </a:extLst>
                </a:gridCol>
              </a:tblGrid>
              <a:tr h="171450">
                <a:tc>
                  <a:txBody>
                    <a:bodyPr/>
                    <a:lstStyle/>
                    <a:p>
                      <a:pPr marL="0" indent="0" algn="just">
                        <a:spcAft>
                          <a:spcPts val="0"/>
                        </a:spcAft>
                      </a:pPr>
                      <a:r>
                        <a:rPr lang="ro-RO" sz="1800" dirty="0">
                          <a:solidFill>
                            <a:schemeClr val="tx1"/>
                          </a:solidFill>
                          <a:effectLst/>
                        </a:rPr>
                        <a:t>1. Condițiile igienico-sanitare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1682182538"/>
                  </a:ext>
                </a:extLst>
              </a:tr>
              <a:tr h="171450">
                <a:tc>
                  <a:txBody>
                    <a:bodyPr/>
                    <a:lstStyle/>
                    <a:p>
                      <a:pPr marL="0" indent="0" algn="just">
                        <a:spcAft>
                          <a:spcPts val="0"/>
                        </a:spcAft>
                      </a:pPr>
                      <a:r>
                        <a:rPr lang="ro-RO" sz="1800" dirty="0">
                          <a:solidFill>
                            <a:schemeClr val="tx1"/>
                          </a:solidFill>
                          <a:effectLst/>
                        </a:rPr>
                        <a:t>2. Serviciile de foto-copiere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2014537612"/>
                  </a:ext>
                </a:extLst>
              </a:tr>
              <a:tr h="171450">
                <a:tc>
                  <a:txBody>
                    <a:bodyPr/>
                    <a:lstStyle/>
                    <a:p>
                      <a:pPr marL="0" indent="0" algn="just">
                        <a:spcAft>
                          <a:spcPts val="0"/>
                        </a:spcAft>
                      </a:pPr>
                      <a:r>
                        <a:rPr lang="en-US" sz="1800" dirty="0">
                          <a:solidFill>
                            <a:schemeClr val="tx1"/>
                          </a:solidFill>
                          <a:effectLst/>
                        </a:rPr>
                        <a:t>3. </a:t>
                      </a:r>
                      <a:r>
                        <a:rPr lang="en-US" sz="1800" dirty="0" err="1">
                          <a:solidFill>
                            <a:schemeClr val="tx1"/>
                          </a:solidFill>
                          <a:effectLst/>
                        </a:rPr>
                        <a:t>Serviciile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la </a:t>
                      </a:r>
                      <a:r>
                        <a:rPr lang="en-US" sz="1800" dirty="0" err="1">
                          <a:solidFill>
                            <a:schemeClr val="tx1"/>
                          </a:solidFill>
                          <a:effectLst/>
                        </a:rPr>
                        <a:t>cantinele</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cafetăriile</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din </a:t>
                      </a:r>
                      <a:r>
                        <a:rPr lang="en-US" sz="1800" dirty="0" err="1">
                          <a:solidFill>
                            <a:schemeClr val="tx1"/>
                          </a:solidFill>
                          <a:effectLst/>
                        </a:rPr>
                        <a:t>cadrul</a:t>
                      </a:r>
                      <a:r>
                        <a:rPr lang="en-US" sz="1800" dirty="0">
                          <a:solidFill>
                            <a:schemeClr val="tx1"/>
                          </a:solidFill>
                          <a:effectLst/>
                        </a:rPr>
                        <a:t> ULIM (</a:t>
                      </a:r>
                      <a:r>
                        <a:rPr lang="en-US" sz="1800" dirty="0" err="1">
                          <a:solidFill>
                            <a:schemeClr val="tx1"/>
                          </a:solidFill>
                          <a:effectLst/>
                        </a:rPr>
                        <a:t>meniu</a:t>
                      </a:r>
                      <a:r>
                        <a:rPr lang="en-US" sz="1800" dirty="0">
                          <a:solidFill>
                            <a:schemeClr val="tx1"/>
                          </a:solidFill>
                          <a:effectLst/>
                        </a:rPr>
                        <a:t>, </a:t>
                      </a:r>
                      <a:r>
                        <a:rPr lang="en-US" sz="1800" dirty="0" err="1">
                          <a:solidFill>
                            <a:schemeClr val="tx1"/>
                          </a:solidFill>
                          <a:effectLst/>
                        </a:rPr>
                        <a:t>servire</a:t>
                      </a:r>
                      <a:r>
                        <a:rPr lang="en-US" sz="1800" dirty="0">
                          <a:solidFill>
                            <a:schemeClr val="tx1"/>
                          </a:solidFill>
                          <a:effectLst/>
                        </a:rPr>
                        <a:t>, program)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780465918"/>
                  </a:ext>
                </a:extLst>
              </a:tr>
              <a:tr h="171450">
                <a:tc>
                  <a:txBody>
                    <a:bodyPr/>
                    <a:lstStyle/>
                    <a:p>
                      <a:pPr marL="0" indent="0" algn="just">
                        <a:spcAft>
                          <a:spcPts val="0"/>
                        </a:spcAft>
                      </a:pPr>
                      <a:r>
                        <a:rPr lang="en-US" sz="1800" dirty="0">
                          <a:solidFill>
                            <a:schemeClr val="tx1"/>
                          </a:solidFill>
                          <a:effectLst/>
                        </a:rPr>
                        <a:t>4.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serviciilor</a:t>
                      </a:r>
                      <a:r>
                        <a:rPr lang="en-US" sz="1800" dirty="0">
                          <a:solidFill>
                            <a:schemeClr val="tx1"/>
                          </a:solidFill>
                          <a:effectLst/>
                        </a:rPr>
                        <a:t> </a:t>
                      </a:r>
                      <a:r>
                        <a:rPr lang="en-US" sz="1800" dirty="0" err="1">
                          <a:solidFill>
                            <a:schemeClr val="tx1"/>
                          </a:solidFill>
                          <a:effectLst/>
                        </a:rPr>
                        <a:t>medicale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cadrul</a:t>
                      </a:r>
                      <a:r>
                        <a:rPr lang="en-US" sz="1800" dirty="0">
                          <a:solidFill>
                            <a:schemeClr val="tx1"/>
                          </a:solidFill>
                          <a:effectLst/>
                        </a:rPr>
                        <a:t> </a:t>
                      </a:r>
                      <a:r>
                        <a:rPr lang="en-US" sz="1800" dirty="0" err="1">
                          <a:solidFill>
                            <a:schemeClr val="tx1"/>
                          </a:solidFill>
                          <a:effectLst/>
                        </a:rPr>
                        <a:t>universităţii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315987488"/>
                  </a:ext>
                </a:extLst>
              </a:tr>
              <a:tr h="342900">
                <a:tc>
                  <a:txBody>
                    <a:bodyPr/>
                    <a:lstStyle/>
                    <a:p>
                      <a:pPr marL="0" indent="0" algn="just">
                        <a:spcAft>
                          <a:spcPts val="0"/>
                        </a:spcAft>
                      </a:pPr>
                      <a:r>
                        <a:rPr lang="en-US" sz="1800" dirty="0">
                          <a:solidFill>
                            <a:schemeClr val="tx1"/>
                          </a:solidFill>
                          <a:effectLst/>
                        </a:rPr>
                        <a:t>5. </a:t>
                      </a:r>
                      <a:r>
                        <a:rPr lang="en-US" sz="1800" dirty="0" err="1">
                          <a:solidFill>
                            <a:schemeClr val="tx1"/>
                          </a:solidFill>
                          <a:effectLst/>
                        </a:rPr>
                        <a:t>Posibilitatea</a:t>
                      </a:r>
                      <a:r>
                        <a:rPr lang="en-US" sz="1800" dirty="0">
                          <a:solidFill>
                            <a:schemeClr val="tx1"/>
                          </a:solidFill>
                          <a:effectLst/>
                        </a:rPr>
                        <a:t> de a </a:t>
                      </a:r>
                      <a:r>
                        <a:rPr lang="en-US" sz="1800" dirty="0" err="1">
                          <a:solidFill>
                            <a:schemeClr val="tx1"/>
                          </a:solidFill>
                          <a:effectLst/>
                        </a:rPr>
                        <a:t>obţine</a:t>
                      </a:r>
                      <a:r>
                        <a:rPr lang="en-US" sz="1800" dirty="0">
                          <a:solidFill>
                            <a:schemeClr val="tx1"/>
                          </a:solidFill>
                          <a:effectLst/>
                        </a:rPr>
                        <a:t> un </a:t>
                      </a:r>
                      <a:r>
                        <a:rPr lang="en-US" sz="1800" dirty="0" err="1">
                          <a:solidFill>
                            <a:schemeClr val="tx1"/>
                          </a:solidFill>
                          <a:effectLst/>
                        </a:rPr>
                        <a:t>loc</a:t>
                      </a:r>
                      <a:r>
                        <a:rPr lang="en-US" sz="1800" dirty="0">
                          <a:solidFill>
                            <a:schemeClr val="tx1"/>
                          </a:solidFill>
                          <a:effectLst/>
                        </a:rPr>
                        <a:t> de </a:t>
                      </a:r>
                      <a:r>
                        <a:rPr lang="en-US" sz="1800" dirty="0" err="1">
                          <a:solidFill>
                            <a:schemeClr val="tx1"/>
                          </a:solidFill>
                          <a:effectLst/>
                        </a:rPr>
                        <a:t>cazare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solicitați</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a:t>
                      </a:r>
                      <a:r>
                        <a:rPr lang="en-US" sz="1800" dirty="0" err="1">
                          <a:solidFill>
                            <a:schemeClr val="tx1"/>
                          </a:solidFill>
                          <a:effectLst/>
                        </a:rPr>
                        <a:t>locurilor</a:t>
                      </a:r>
                      <a:r>
                        <a:rPr lang="en-US" sz="1800" dirty="0">
                          <a:solidFill>
                            <a:schemeClr val="tx1"/>
                          </a:solidFill>
                          <a:effectLst/>
                        </a:rPr>
                        <a:t>, </a:t>
                      </a:r>
                      <a:r>
                        <a:rPr lang="en-US" sz="1800" dirty="0" err="1">
                          <a:solidFill>
                            <a:schemeClr val="tx1"/>
                          </a:solidFill>
                          <a:effectLst/>
                        </a:rPr>
                        <a:t>distribuirea</a:t>
                      </a:r>
                      <a:r>
                        <a:rPr lang="en-US" sz="1800" dirty="0">
                          <a:solidFill>
                            <a:schemeClr val="tx1"/>
                          </a:solidFill>
                          <a:effectLst/>
                        </a:rPr>
                        <a:t>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569381168"/>
                  </a:ext>
                </a:extLst>
              </a:tr>
              <a:tr h="171450">
                <a:tc>
                  <a:txBody>
                    <a:bodyPr/>
                    <a:lstStyle/>
                    <a:p>
                      <a:pPr marL="0" indent="0" algn="just">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condiţiilor</a:t>
                      </a:r>
                      <a:r>
                        <a:rPr lang="en-US" sz="1800" dirty="0">
                          <a:solidFill>
                            <a:schemeClr val="tx1"/>
                          </a:solidFill>
                          <a:effectLst/>
                        </a:rPr>
                        <a:t> de </a:t>
                      </a:r>
                      <a:r>
                        <a:rPr lang="en-US" sz="1800" dirty="0" err="1">
                          <a:solidFill>
                            <a:schemeClr val="tx1"/>
                          </a:solidFill>
                          <a:effectLst/>
                        </a:rPr>
                        <a:t>trai</a:t>
                      </a:r>
                      <a:r>
                        <a:rPr lang="en-US" sz="1800" dirty="0">
                          <a:solidFill>
                            <a:schemeClr val="tx1"/>
                          </a:solidFill>
                          <a:effectLst/>
                        </a:rPr>
                        <a:t> </a:t>
                      </a:r>
                      <a:r>
                        <a:rPr lang="en-US" sz="1800" dirty="0" err="1">
                          <a:solidFill>
                            <a:schemeClr val="tx1"/>
                          </a:solidFill>
                          <a:effectLst/>
                        </a:rPr>
                        <a:t>existente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beneficiați</a:t>
                      </a:r>
                      <a:r>
                        <a:rPr lang="en-US" sz="1800" dirty="0">
                          <a:solidFill>
                            <a:schemeClr val="tx1"/>
                          </a:solidFill>
                          <a:effectLst/>
                        </a:rPr>
                        <a:t>!!!</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802313775"/>
                  </a:ext>
                </a:extLst>
              </a:tr>
              <a:tr h="171450">
                <a:tc>
                  <a:txBody>
                    <a:bodyPr/>
                    <a:lstStyle/>
                    <a:p>
                      <a:pPr marL="0" indent="0" algn="just">
                        <a:spcAft>
                          <a:spcPts val="0"/>
                        </a:spcAft>
                      </a:pPr>
                      <a:r>
                        <a:rPr lang="en-US" sz="1800" dirty="0">
                          <a:solidFill>
                            <a:schemeClr val="tx1"/>
                          </a:solidFill>
                          <a:effectLst/>
                        </a:rPr>
                        <a:t>7. </a:t>
                      </a:r>
                      <a:r>
                        <a:rPr lang="en-US" sz="1800" dirty="0" err="1">
                          <a:solidFill>
                            <a:schemeClr val="tx1"/>
                          </a:solidFill>
                          <a:effectLst/>
                        </a:rPr>
                        <a:t>Facilităţi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servicii</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cu </a:t>
                      </a:r>
                      <a:r>
                        <a:rPr lang="en-US" sz="1800" dirty="0" err="1">
                          <a:solidFill>
                            <a:schemeClr val="tx1"/>
                          </a:solidFill>
                          <a:effectLst/>
                        </a:rPr>
                        <a:t>dizabilităţi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1368501199"/>
                  </a:ext>
                </a:extLst>
              </a:tr>
            </a:tbl>
          </a:graphicData>
        </a:graphic>
      </p:graphicFrame>
      <p:graphicFrame>
        <p:nvGraphicFramePr>
          <p:cNvPr id="10" name="Объект 9"/>
          <p:cNvGraphicFramePr>
            <a:graphicFrameLocks noGrp="1"/>
          </p:cNvGraphicFramePr>
          <p:nvPr>
            <p:ph sz="half" idx="2"/>
            <p:extLst>
              <p:ext uri="{D42A27DB-BD31-4B8C-83A1-F6EECF244321}">
                <p14:modId xmlns:p14="http://schemas.microsoft.com/office/powerpoint/2010/main" val="471024348"/>
              </p:ext>
            </p:extLst>
          </p:nvPr>
        </p:nvGraphicFramePr>
        <p:xfrm>
          <a:off x="228599" y="3505200"/>
          <a:ext cx="11734799"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493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dirty="0" err="1"/>
              <a:t>Condițiile</a:t>
            </a:r>
            <a:r>
              <a:rPr lang="en-US" b="1" dirty="0"/>
              <a:t> </a:t>
            </a:r>
            <a:r>
              <a:rPr lang="en-US" b="1" dirty="0" err="1"/>
              <a:t>igienico-sanitare</a:t>
            </a:r>
            <a:r>
              <a:rPr lang="en-US" b="1" dirty="0"/>
              <a:t> </a:t>
            </a:r>
            <a:r>
              <a:rPr lang="en-US" b="1" dirty="0" err="1"/>
              <a:t>existente</a:t>
            </a:r>
            <a:endParaRPr lang="ru-RU"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218405495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834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Serviciile</a:t>
            </a:r>
            <a:r>
              <a:rPr lang="en-US" b="1" dirty="0"/>
              <a:t> de </a:t>
            </a:r>
            <a:r>
              <a:rPr lang="en-US" b="1" dirty="0" err="1"/>
              <a:t>foto-copiere</a:t>
            </a:r>
            <a:r>
              <a:rPr lang="en-US" b="1" dirty="0"/>
              <a:t> </a:t>
            </a:r>
            <a:r>
              <a:rPr lang="en-US" b="1" dirty="0" err="1"/>
              <a:t>existente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65203151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3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Serviciile</a:t>
            </a:r>
            <a:r>
              <a:rPr lang="en-US" sz="2800" b="1" dirty="0"/>
              <a:t> </a:t>
            </a:r>
            <a:r>
              <a:rPr lang="en-US" sz="2800" b="1" dirty="0" err="1"/>
              <a:t>oferite</a:t>
            </a:r>
            <a:r>
              <a:rPr lang="en-US" sz="2800" b="1" dirty="0"/>
              <a:t> la </a:t>
            </a:r>
            <a:r>
              <a:rPr lang="en-US" sz="2800" b="1" dirty="0" err="1"/>
              <a:t>cantinele</a:t>
            </a:r>
            <a:r>
              <a:rPr lang="en-US" sz="2800" b="1" dirty="0"/>
              <a:t> </a:t>
            </a:r>
            <a:r>
              <a:rPr lang="en-US" sz="2800" b="1" dirty="0" err="1"/>
              <a:t>şi</a:t>
            </a:r>
            <a:r>
              <a:rPr lang="en-US" sz="2800" b="1" dirty="0"/>
              <a:t> </a:t>
            </a:r>
            <a:r>
              <a:rPr lang="en-US" sz="2800" b="1" dirty="0" err="1"/>
              <a:t>cafetăriile</a:t>
            </a:r>
            <a:r>
              <a:rPr lang="en-US" sz="2800" b="1" dirty="0"/>
              <a:t> </a:t>
            </a:r>
            <a:r>
              <a:rPr lang="en-US" sz="2800" b="1" dirty="0" err="1"/>
              <a:t>studenţeşti</a:t>
            </a:r>
            <a:r>
              <a:rPr lang="en-US" sz="2800" b="1" dirty="0"/>
              <a:t> din </a:t>
            </a:r>
            <a:r>
              <a:rPr lang="en-US" sz="2800" b="1" dirty="0" err="1"/>
              <a:t>cadrul</a:t>
            </a:r>
            <a:r>
              <a:rPr lang="en-US" sz="2800" b="1" dirty="0"/>
              <a:t> ULIM (</a:t>
            </a:r>
            <a:r>
              <a:rPr lang="en-US" sz="2800" b="1" dirty="0" err="1"/>
              <a:t>meniu</a:t>
            </a:r>
            <a:r>
              <a:rPr lang="en-US" sz="2800" b="1" dirty="0"/>
              <a:t>, </a:t>
            </a:r>
            <a:r>
              <a:rPr lang="en-US" sz="2800" b="1" dirty="0" err="1"/>
              <a:t>servire</a:t>
            </a:r>
            <a:r>
              <a:rPr lang="en-US" sz="2800" b="1" dirty="0"/>
              <a:t>, program)</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57602071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629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serviciilor</a:t>
            </a:r>
            <a:r>
              <a:rPr lang="en-US" b="1" dirty="0"/>
              <a:t> </a:t>
            </a:r>
            <a:r>
              <a:rPr lang="en-US" b="1" dirty="0" err="1"/>
              <a:t>medicale</a:t>
            </a:r>
            <a:r>
              <a:rPr lang="en-US" b="1" dirty="0"/>
              <a:t> </a:t>
            </a:r>
            <a:r>
              <a:rPr lang="en-US" b="1" dirty="0" err="1"/>
              <a:t>oferite</a:t>
            </a:r>
            <a:r>
              <a:rPr lang="en-US" b="1" dirty="0"/>
              <a:t> </a:t>
            </a:r>
            <a:r>
              <a:rPr lang="en-US" b="1" dirty="0" err="1"/>
              <a:t>în</a:t>
            </a:r>
            <a:r>
              <a:rPr lang="en-US" b="1" dirty="0"/>
              <a:t> </a:t>
            </a:r>
            <a:r>
              <a:rPr lang="en-US" b="1" dirty="0" err="1"/>
              <a:t>cadrul</a:t>
            </a:r>
            <a:r>
              <a:rPr lang="en-US" b="1" dirty="0"/>
              <a:t> </a:t>
            </a:r>
            <a:r>
              <a:rPr lang="en-US" b="1" dirty="0" err="1"/>
              <a:t>universităţii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610709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911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Posibilitatea</a:t>
            </a:r>
            <a:r>
              <a:rPr lang="en-US" b="1" dirty="0"/>
              <a:t> de a </a:t>
            </a:r>
            <a:r>
              <a:rPr lang="en-US" b="1" dirty="0" err="1"/>
              <a:t>obţine</a:t>
            </a:r>
            <a:r>
              <a:rPr lang="en-US" b="1" dirty="0"/>
              <a:t> un </a:t>
            </a:r>
            <a:r>
              <a:rPr lang="en-US" b="1" dirty="0" err="1"/>
              <a:t>loc</a:t>
            </a:r>
            <a:r>
              <a:rPr lang="en-US" b="1" dirty="0"/>
              <a:t> de </a:t>
            </a:r>
            <a:r>
              <a:rPr lang="en-US" b="1" dirty="0" err="1"/>
              <a:t>cazare</a:t>
            </a:r>
            <a:r>
              <a:rPr lang="en-US" b="1" dirty="0"/>
              <a:t> </a:t>
            </a:r>
            <a:r>
              <a:rPr lang="en-US" b="1" dirty="0" err="1"/>
              <a:t>în</a:t>
            </a:r>
            <a:r>
              <a:rPr lang="en-US" b="1" dirty="0"/>
              <a:t> </a:t>
            </a:r>
            <a:r>
              <a:rPr lang="en-US" b="1" dirty="0" err="1"/>
              <a:t>căminul</a:t>
            </a:r>
            <a:r>
              <a:rPr lang="en-US" b="1" dirty="0"/>
              <a:t> </a:t>
            </a:r>
            <a:r>
              <a:rPr lang="en-US" b="1" dirty="0" err="1"/>
              <a:t>studenţesc</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44124825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05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Calitatea</a:t>
            </a:r>
            <a:r>
              <a:rPr lang="en-US" sz="3600" b="1" dirty="0"/>
              <a:t> </a:t>
            </a:r>
            <a:r>
              <a:rPr lang="en-US" sz="3600" b="1" dirty="0" err="1"/>
              <a:t>condiţiilor</a:t>
            </a:r>
            <a:r>
              <a:rPr lang="en-US" sz="3600" b="1" dirty="0"/>
              <a:t> de </a:t>
            </a:r>
            <a:r>
              <a:rPr lang="en-US" sz="3600" b="1" dirty="0" err="1"/>
              <a:t>trai</a:t>
            </a:r>
            <a:r>
              <a:rPr lang="en-US" sz="3600" b="1" dirty="0"/>
              <a:t> </a:t>
            </a:r>
            <a:r>
              <a:rPr lang="en-US" sz="3600" b="1" dirty="0" err="1"/>
              <a:t>existente</a:t>
            </a:r>
            <a:r>
              <a:rPr lang="en-US" sz="3600" b="1" dirty="0"/>
              <a:t> </a:t>
            </a:r>
            <a:r>
              <a:rPr lang="en-US" sz="3600" b="1" dirty="0" err="1"/>
              <a:t>în</a:t>
            </a:r>
            <a:r>
              <a:rPr lang="en-US" sz="3600" b="1" dirty="0"/>
              <a:t> </a:t>
            </a:r>
            <a:r>
              <a:rPr lang="en-US" sz="3600" b="1" dirty="0" err="1"/>
              <a:t>căminul</a:t>
            </a:r>
            <a:r>
              <a:rPr lang="en-US" sz="3600" b="1" dirty="0"/>
              <a:t> </a:t>
            </a:r>
            <a:r>
              <a:rPr lang="en-US" sz="3600" b="1" dirty="0" err="1"/>
              <a:t>studenţesc</a:t>
            </a:r>
            <a:r>
              <a:rPr lang="en-US" sz="3600" b="1" dirty="0"/>
              <a:t> – </a:t>
            </a:r>
            <a:r>
              <a:rPr lang="en-US" sz="3600" b="1" dirty="0" err="1"/>
              <a:t>dacă</a:t>
            </a:r>
            <a:r>
              <a:rPr lang="en-US" sz="3600" b="1" dirty="0"/>
              <a:t> </a:t>
            </a:r>
            <a:r>
              <a:rPr lang="en-US" sz="3600" b="1" dirty="0" err="1"/>
              <a:t>beneficiați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14959272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67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Facilităţi</a:t>
            </a:r>
            <a:r>
              <a:rPr lang="en-US" b="1" dirty="0"/>
              <a:t> </a:t>
            </a:r>
            <a:r>
              <a:rPr lang="en-US" b="1" dirty="0" err="1"/>
              <a:t>şi</a:t>
            </a:r>
            <a:r>
              <a:rPr lang="en-US" b="1" dirty="0"/>
              <a:t> </a:t>
            </a:r>
            <a:r>
              <a:rPr lang="en-US" b="1" dirty="0" err="1"/>
              <a:t>servicii</a:t>
            </a:r>
            <a:r>
              <a:rPr lang="en-US" b="1" dirty="0"/>
              <a:t> </a:t>
            </a:r>
            <a:r>
              <a:rPr lang="en-US" b="1" dirty="0" err="1"/>
              <a:t>oferite</a:t>
            </a:r>
            <a:r>
              <a:rPr lang="en-US" b="1" dirty="0"/>
              <a:t> </a:t>
            </a:r>
            <a:r>
              <a:rPr lang="en-US" b="1" dirty="0" err="1"/>
              <a:t>studenţilor</a:t>
            </a:r>
            <a:r>
              <a:rPr lang="en-US" b="1" dirty="0"/>
              <a:t> cu </a:t>
            </a:r>
            <a:r>
              <a:rPr lang="en-US" b="1" dirty="0" err="1"/>
              <a:t>dizabilităţi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66238267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882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981200" y="274638"/>
            <a:ext cx="8229600" cy="639762"/>
          </a:xfrm>
        </p:spPr>
        <p:txBody>
          <a:bodyPr/>
          <a:lstStyle/>
          <a:p>
            <a:r>
              <a:rPr lang="en-US" b="1" dirty="0" err="1"/>
              <a:t>Baza</a:t>
            </a:r>
            <a:r>
              <a:rPr lang="en-US" b="1" dirty="0"/>
              <a:t> </a:t>
            </a:r>
            <a:r>
              <a:rPr lang="en-US" b="1" dirty="0" err="1"/>
              <a:t>materială</a:t>
            </a:r>
            <a:endParaRPr lang="ru-RU" dirty="0"/>
          </a:p>
        </p:txBody>
      </p:sp>
      <p:graphicFrame>
        <p:nvGraphicFramePr>
          <p:cNvPr id="9" name="Объект 8"/>
          <p:cNvGraphicFramePr>
            <a:graphicFrameLocks noGrp="1"/>
          </p:cNvGraphicFramePr>
          <p:nvPr>
            <p:ph sz="half" idx="2"/>
            <p:extLst>
              <p:ext uri="{D42A27DB-BD31-4B8C-83A1-F6EECF244321}">
                <p14:modId xmlns:p14="http://schemas.microsoft.com/office/powerpoint/2010/main" val="3108327110"/>
              </p:ext>
            </p:extLst>
          </p:nvPr>
        </p:nvGraphicFramePr>
        <p:xfrm>
          <a:off x="228600" y="907951"/>
          <a:ext cx="11734800" cy="1961312"/>
        </p:xfrm>
        <a:graphic>
          <a:graphicData uri="http://schemas.openxmlformats.org/drawingml/2006/table">
            <a:tbl>
              <a:tblPr firstRow="1" firstCol="1" bandRow="1">
                <a:tableStyleId>{5C22544A-7EE6-4342-B048-85BDC9FD1C3A}</a:tableStyleId>
              </a:tblPr>
              <a:tblGrid>
                <a:gridCol w="11734800">
                  <a:extLst>
                    <a:ext uri="{9D8B030D-6E8A-4147-A177-3AD203B41FA5}">
                      <a16:colId xmlns:a16="http://schemas.microsoft.com/office/drawing/2014/main" val="3616102372"/>
                    </a:ext>
                  </a:extLst>
                </a:gridCol>
              </a:tblGrid>
              <a:tr h="235049">
                <a:tc>
                  <a:txBody>
                    <a:bodyPr/>
                    <a:lstStyle/>
                    <a:p>
                      <a:pPr indent="0" algn="just">
                        <a:lnSpc>
                          <a:spcPct val="100000"/>
                        </a:lnSpc>
                        <a:spcAft>
                          <a:spcPts val="0"/>
                        </a:spcAft>
                      </a:pPr>
                      <a:r>
                        <a:rPr lang="en-US" sz="1800" dirty="0">
                          <a:solidFill>
                            <a:schemeClr val="tx1"/>
                          </a:solidFill>
                          <a:effectLst/>
                        </a:rPr>
                        <a:t>1.  </a:t>
                      </a:r>
                      <a:r>
                        <a:rPr lang="en-US" sz="1800" dirty="0" err="1">
                          <a:solidFill>
                            <a:schemeClr val="tx1"/>
                          </a:solidFill>
                          <a:effectLst/>
                        </a:rPr>
                        <a:t>Spaţiile</a:t>
                      </a:r>
                      <a:r>
                        <a:rPr lang="en-US" sz="1800" dirty="0">
                          <a:solidFill>
                            <a:schemeClr val="tx1"/>
                          </a:solidFill>
                          <a:effectLst/>
                        </a:rPr>
                        <a:t> dedicate </a:t>
                      </a:r>
                      <a:r>
                        <a:rPr lang="en-US" sz="1800" dirty="0" err="1">
                          <a:solidFill>
                            <a:schemeClr val="tx1"/>
                          </a:solidFill>
                          <a:effectLst/>
                        </a:rPr>
                        <a:t>activităţilor</a:t>
                      </a:r>
                      <a:r>
                        <a:rPr lang="en-US" sz="1800" dirty="0">
                          <a:solidFill>
                            <a:schemeClr val="tx1"/>
                          </a:solidFill>
                          <a:effectLst/>
                        </a:rPr>
                        <a:t> de </a:t>
                      </a:r>
                      <a:r>
                        <a:rPr lang="en-US" sz="1800" dirty="0" err="1">
                          <a:solidFill>
                            <a:schemeClr val="tx1"/>
                          </a:solidFill>
                          <a:effectLst/>
                        </a:rPr>
                        <a:t>învăţare</a:t>
                      </a:r>
                      <a:r>
                        <a:rPr lang="en-US" sz="1800" dirty="0">
                          <a:solidFill>
                            <a:schemeClr val="tx1"/>
                          </a:solidFill>
                          <a:effectLst/>
                        </a:rPr>
                        <a:t> (</a:t>
                      </a:r>
                      <a:r>
                        <a:rPr lang="en-US" sz="1800" dirty="0" err="1">
                          <a:solidFill>
                            <a:schemeClr val="tx1"/>
                          </a:solidFill>
                          <a:effectLst/>
                        </a:rPr>
                        <a:t>capacitatea</a:t>
                      </a:r>
                      <a:r>
                        <a:rPr lang="en-US" sz="1800" dirty="0">
                          <a:solidFill>
                            <a:schemeClr val="tx1"/>
                          </a:solidFill>
                          <a:effectLst/>
                        </a:rPr>
                        <a:t> </a:t>
                      </a:r>
                      <a:r>
                        <a:rPr lang="en-US" sz="1800" dirty="0" err="1">
                          <a:solidFill>
                            <a:schemeClr val="tx1"/>
                          </a:solidFill>
                          <a:effectLst/>
                        </a:rPr>
                        <a:t>spaţiilor</a:t>
                      </a:r>
                      <a:r>
                        <a:rPr lang="en-US" sz="1800" dirty="0">
                          <a:solidFill>
                            <a:schemeClr val="tx1"/>
                          </a:solidFill>
                          <a:effectLst/>
                        </a:rPr>
                        <a:t>, </a:t>
                      </a:r>
                      <a:r>
                        <a:rPr lang="en-US" sz="1800" dirty="0" err="1">
                          <a:solidFill>
                            <a:schemeClr val="tx1"/>
                          </a:solidFill>
                          <a:effectLst/>
                        </a:rPr>
                        <a:t>condiţii</a:t>
                      </a:r>
                      <a:r>
                        <a:rPr lang="en-US" sz="1800" dirty="0">
                          <a:solidFill>
                            <a:schemeClr val="tx1"/>
                          </a:solidFill>
                          <a:effectLst/>
                        </a:rPr>
                        <a:t> </a:t>
                      </a:r>
                      <a:r>
                        <a:rPr lang="en-US" sz="1800" dirty="0" err="1">
                          <a:solidFill>
                            <a:schemeClr val="tx1"/>
                          </a:solidFill>
                          <a:effectLst/>
                        </a:rPr>
                        <a:t>termice</a:t>
                      </a:r>
                      <a:r>
                        <a:rPr lang="en-US" sz="1800" dirty="0">
                          <a:solidFill>
                            <a:schemeClr val="tx1"/>
                          </a:solidFill>
                          <a:effectLst/>
                        </a:rPr>
                        <a:t>, </a:t>
                      </a:r>
                      <a:r>
                        <a:rPr lang="en-US" sz="1800" dirty="0" err="1">
                          <a:solidFill>
                            <a:schemeClr val="tx1"/>
                          </a:solidFill>
                          <a:effectLst/>
                        </a:rPr>
                        <a:t>acustice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4169987634"/>
                  </a:ext>
                </a:extLst>
              </a:tr>
              <a:tr h="274047">
                <a:tc>
                  <a:txBody>
                    <a:bodyPr/>
                    <a:lstStyle/>
                    <a:p>
                      <a:pPr indent="0" algn="just">
                        <a:lnSpc>
                          <a:spcPct val="100000"/>
                        </a:lnSpc>
                        <a:spcAft>
                          <a:spcPts val="0"/>
                        </a:spcAft>
                      </a:pPr>
                      <a:r>
                        <a:rPr lang="en-US" sz="1800" dirty="0">
                          <a:solidFill>
                            <a:schemeClr val="tx1"/>
                          </a:solidFill>
                          <a:effectLst/>
                        </a:rPr>
                        <a:t>2.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a:t>
                      </a:r>
                      <a:r>
                        <a:rPr lang="en-US" sz="1800" dirty="0" err="1">
                          <a:solidFill>
                            <a:schemeClr val="tx1"/>
                          </a:solidFill>
                          <a:effectLst/>
                        </a:rPr>
                        <a:t>pentru</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practice/</a:t>
                      </a:r>
                      <a:r>
                        <a:rPr lang="en-US" sz="1800" dirty="0" err="1">
                          <a:solidFill>
                            <a:schemeClr val="tx1"/>
                          </a:solidFill>
                          <a:effectLst/>
                        </a:rPr>
                        <a:t>laboratoare</a:t>
                      </a:r>
                      <a:r>
                        <a:rPr lang="en-US" sz="1800" dirty="0">
                          <a:solidFill>
                            <a:schemeClr val="tx1"/>
                          </a:solidFill>
                          <a:effectLst/>
                        </a:rPr>
                        <a:t> (</a:t>
                      </a:r>
                      <a:r>
                        <a:rPr lang="en-US" sz="1800" dirty="0" err="1">
                          <a:solidFill>
                            <a:schemeClr val="tx1"/>
                          </a:solidFill>
                          <a:effectLst/>
                        </a:rPr>
                        <a:t>dotare</a:t>
                      </a:r>
                      <a:r>
                        <a:rPr lang="en-US" sz="1800" dirty="0">
                          <a:solidFill>
                            <a:schemeClr val="tx1"/>
                          </a:solidFill>
                          <a:effectLst/>
                        </a:rPr>
                        <a:t> cu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necesare</a:t>
                      </a:r>
                      <a:r>
                        <a:rPr lang="en-US" sz="1800" dirty="0">
                          <a:solidFill>
                            <a:schemeClr val="tx1"/>
                          </a:solidFill>
                          <a:effectLst/>
                        </a:rPr>
                        <a:t>, </a:t>
                      </a:r>
                      <a:r>
                        <a:rPr lang="en-US" sz="1800" dirty="0" err="1">
                          <a:solidFill>
                            <a:schemeClr val="tx1"/>
                          </a:solidFill>
                          <a:effectLst/>
                        </a:rPr>
                        <a:t>starea</a:t>
                      </a:r>
                      <a:r>
                        <a:rPr lang="en-US" sz="1800" dirty="0">
                          <a:solidFill>
                            <a:schemeClr val="tx1"/>
                          </a:solidFill>
                          <a:effectLst/>
                        </a:rPr>
                        <a:t> </a:t>
                      </a:r>
                      <a:r>
                        <a:rPr lang="en-US" sz="1800" dirty="0" err="1">
                          <a:solidFill>
                            <a:schemeClr val="tx1"/>
                          </a:solidFill>
                          <a:effectLst/>
                        </a:rPr>
                        <a:t>tehnică</a:t>
                      </a:r>
                      <a:r>
                        <a:rPr lang="en-US" sz="1800" dirty="0">
                          <a:solidFill>
                            <a:schemeClr val="tx1"/>
                          </a:solidFill>
                          <a:effectLst/>
                        </a:rPr>
                        <a:t> a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1338443445"/>
                  </a:ext>
                </a:extLst>
              </a:tr>
              <a:tr h="284588">
                <a:tc>
                  <a:txBody>
                    <a:bodyPr/>
                    <a:lstStyle/>
                    <a:p>
                      <a:pPr indent="0" algn="just">
                        <a:lnSpc>
                          <a:spcPct val="100000"/>
                        </a:lnSpc>
                        <a:spcAft>
                          <a:spcPts val="0"/>
                        </a:spcAft>
                      </a:pPr>
                      <a:r>
                        <a:rPr lang="en-US" sz="1800" dirty="0">
                          <a:solidFill>
                            <a:schemeClr val="tx1"/>
                          </a:solidFill>
                          <a:effectLst/>
                        </a:rPr>
                        <a:t>3.Dotarea </a:t>
                      </a:r>
                      <a:r>
                        <a:rPr lang="en-US" sz="1800" dirty="0" err="1">
                          <a:solidFill>
                            <a:schemeClr val="tx1"/>
                          </a:solidFill>
                          <a:effectLst/>
                        </a:rPr>
                        <a:t>bibliotecilor</a:t>
                      </a:r>
                      <a:r>
                        <a:rPr lang="en-US" sz="1800" dirty="0">
                          <a:solidFill>
                            <a:schemeClr val="tx1"/>
                          </a:solidFill>
                          <a:effectLst/>
                        </a:rPr>
                        <a:t> (</a:t>
                      </a:r>
                      <a:r>
                        <a:rPr lang="en-US" sz="1800" dirty="0" err="1">
                          <a:solidFill>
                            <a:schemeClr val="tx1"/>
                          </a:solidFill>
                          <a:effectLst/>
                        </a:rPr>
                        <a:t>diversitatea</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actualitatea</a:t>
                      </a:r>
                      <a:r>
                        <a:rPr lang="en-US" sz="1800" dirty="0">
                          <a:solidFill>
                            <a:schemeClr val="tx1"/>
                          </a:solidFill>
                          <a:effectLst/>
                        </a:rPr>
                        <a:t> </a:t>
                      </a:r>
                      <a:r>
                        <a:rPr lang="en-US" sz="1800" dirty="0" err="1">
                          <a:solidFill>
                            <a:schemeClr val="tx1"/>
                          </a:solidFill>
                          <a:effectLst/>
                        </a:rPr>
                        <a:t>publicaţiilor</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de </a:t>
                      </a:r>
                      <a:r>
                        <a:rPr lang="en-US" sz="1800" dirty="0" err="1">
                          <a:solidFill>
                            <a:schemeClr val="tx1"/>
                          </a:solidFill>
                          <a:effectLst/>
                        </a:rPr>
                        <a:t>exemplare</a:t>
                      </a:r>
                      <a:r>
                        <a:rPr lang="en-US" sz="1800" dirty="0">
                          <a:solidFill>
                            <a:schemeClr val="tx1"/>
                          </a:solidFill>
                          <a:effectLst/>
                        </a:rPr>
                        <a:t>, </a:t>
                      </a:r>
                      <a:r>
                        <a:rPr lang="en-US" sz="1800" dirty="0" err="1">
                          <a:solidFill>
                            <a:schemeClr val="tx1"/>
                          </a:solidFill>
                          <a:effectLst/>
                        </a:rPr>
                        <a:t>baze</a:t>
                      </a:r>
                      <a:r>
                        <a:rPr lang="en-US" sz="1800" dirty="0">
                          <a:solidFill>
                            <a:schemeClr val="tx1"/>
                          </a:solidFill>
                          <a:effectLst/>
                        </a:rPr>
                        <a:t> de date online) </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1902716934"/>
                  </a:ext>
                </a:extLst>
              </a:tr>
              <a:tr h="284588">
                <a:tc>
                  <a:txBody>
                    <a:bodyPr/>
                    <a:lstStyle/>
                    <a:p>
                      <a:pPr indent="0" algn="just">
                        <a:lnSpc>
                          <a:spcPct val="100000"/>
                        </a:lnSpc>
                        <a:spcAft>
                          <a:spcPts val="0"/>
                        </a:spcAft>
                      </a:pPr>
                      <a:r>
                        <a:rPr lang="en-US" sz="1800" dirty="0">
                          <a:solidFill>
                            <a:schemeClr val="tx1"/>
                          </a:solidFill>
                          <a:effectLst/>
                        </a:rPr>
                        <a:t>4. </a:t>
                      </a:r>
                      <a:r>
                        <a:rPr lang="en-US" sz="1800" dirty="0" err="1">
                          <a:solidFill>
                            <a:schemeClr val="tx1"/>
                          </a:solidFill>
                          <a:effectLst/>
                        </a:rPr>
                        <a:t>Dotarea</a:t>
                      </a:r>
                      <a:r>
                        <a:rPr lang="en-US" sz="1800" dirty="0">
                          <a:solidFill>
                            <a:schemeClr val="tx1"/>
                          </a:solidFill>
                          <a:effectLst/>
                        </a:rPr>
                        <a:t> </a:t>
                      </a:r>
                      <a:r>
                        <a:rPr lang="en-US" sz="1800" dirty="0" err="1">
                          <a:solidFill>
                            <a:schemeClr val="tx1"/>
                          </a:solidFill>
                          <a:effectLst/>
                        </a:rPr>
                        <a:t>sălilor</a:t>
                      </a:r>
                      <a:r>
                        <a:rPr lang="en-US" sz="1800" dirty="0">
                          <a:solidFill>
                            <a:schemeClr val="tx1"/>
                          </a:solidFill>
                          <a:effectLst/>
                        </a:rPr>
                        <a:t> de curs cu </a:t>
                      </a:r>
                      <a:r>
                        <a:rPr lang="en-US" sz="1800" dirty="0" err="1">
                          <a:solidFill>
                            <a:schemeClr val="tx1"/>
                          </a:solidFill>
                          <a:effectLst/>
                        </a:rPr>
                        <a:t>tehnologii</a:t>
                      </a:r>
                      <a:r>
                        <a:rPr lang="en-US" sz="1800" dirty="0">
                          <a:solidFill>
                            <a:schemeClr val="tx1"/>
                          </a:solidFill>
                          <a:effectLst/>
                        </a:rPr>
                        <a:t> </a:t>
                      </a:r>
                      <a:r>
                        <a:rPr lang="en-US" sz="1800" dirty="0" err="1">
                          <a:solidFill>
                            <a:schemeClr val="tx1"/>
                          </a:solidFill>
                          <a:effectLst/>
                        </a:rPr>
                        <a:t>informaționale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055238601"/>
                  </a:ext>
                </a:extLst>
              </a:tr>
              <a:tr h="284588">
                <a:tc>
                  <a:txBody>
                    <a:bodyPr/>
                    <a:lstStyle/>
                    <a:p>
                      <a:pPr indent="0" algn="just">
                        <a:lnSpc>
                          <a:spcPct val="100000"/>
                        </a:lnSpc>
                        <a:spcAft>
                          <a:spcPts val="0"/>
                        </a:spcAft>
                      </a:pPr>
                      <a:r>
                        <a:rPr lang="en-US" sz="1800" dirty="0">
                          <a:solidFill>
                            <a:schemeClr val="tx1"/>
                          </a:solidFill>
                          <a:effectLst/>
                        </a:rPr>
                        <a:t>5.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general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universitate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154069231"/>
                  </a:ext>
                </a:extLst>
              </a:tr>
              <a:tr h="284588">
                <a:tc>
                  <a:txBody>
                    <a:bodyPr/>
                    <a:lstStyle/>
                    <a:p>
                      <a:pPr indent="0" algn="just">
                        <a:lnSpc>
                          <a:spcPct val="100000"/>
                        </a:lnSpc>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la </a:t>
                      </a:r>
                      <a:r>
                        <a:rPr lang="en-US" sz="1800" dirty="0" err="1">
                          <a:solidFill>
                            <a:schemeClr val="tx1"/>
                          </a:solidFill>
                          <a:effectLst/>
                        </a:rPr>
                        <a:t>facultate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3289332010"/>
                  </a:ext>
                </a:extLst>
              </a:tr>
            </a:tbl>
          </a:graphicData>
        </a:graphic>
      </p:graphicFrame>
      <p:graphicFrame>
        <p:nvGraphicFramePr>
          <p:cNvPr id="10" name="Объект 9"/>
          <p:cNvGraphicFramePr>
            <a:graphicFrameLocks noGrp="1"/>
          </p:cNvGraphicFramePr>
          <p:nvPr>
            <p:ph sz="half" idx="1"/>
            <p:extLst>
              <p:ext uri="{D42A27DB-BD31-4B8C-83A1-F6EECF244321}">
                <p14:modId xmlns:p14="http://schemas.microsoft.com/office/powerpoint/2010/main" val="2285003373"/>
              </p:ext>
            </p:extLst>
          </p:nvPr>
        </p:nvGraphicFramePr>
        <p:xfrm>
          <a:off x="228600" y="2971800"/>
          <a:ext cx="117348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7247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Spaţiile</a:t>
            </a:r>
            <a:r>
              <a:rPr lang="en-US" sz="3200" b="1" dirty="0"/>
              <a:t> dedicate </a:t>
            </a:r>
            <a:r>
              <a:rPr lang="en-US" sz="3200" b="1" dirty="0" err="1"/>
              <a:t>activităţilor</a:t>
            </a:r>
            <a:r>
              <a:rPr lang="en-US" sz="3200" b="1" dirty="0"/>
              <a:t> de </a:t>
            </a:r>
            <a:r>
              <a:rPr lang="en-US" sz="3200" b="1" dirty="0" err="1"/>
              <a:t>învăţare</a:t>
            </a:r>
            <a:r>
              <a:rPr lang="en-US" sz="3200" b="1" dirty="0"/>
              <a:t> (</a:t>
            </a:r>
            <a:r>
              <a:rPr lang="en-US" sz="3200" b="1" dirty="0" err="1"/>
              <a:t>capacitatea</a:t>
            </a:r>
            <a:r>
              <a:rPr lang="en-US" sz="3200" b="1" dirty="0"/>
              <a:t> </a:t>
            </a:r>
            <a:r>
              <a:rPr lang="en-US" sz="3200" b="1" dirty="0" err="1"/>
              <a:t>spaţiilor</a:t>
            </a:r>
            <a:r>
              <a:rPr lang="en-US" sz="3200" b="1" dirty="0"/>
              <a:t>, </a:t>
            </a:r>
            <a:r>
              <a:rPr lang="en-US" sz="3200" b="1" dirty="0" err="1"/>
              <a:t>condiţii</a:t>
            </a:r>
            <a:r>
              <a:rPr lang="en-US" sz="3200" b="1" dirty="0"/>
              <a:t> </a:t>
            </a:r>
            <a:r>
              <a:rPr lang="en-US" sz="3200" b="1" dirty="0" err="1"/>
              <a:t>termice</a:t>
            </a:r>
            <a:r>
              <a:rPr lang="en-US" sz="3200" b="1" dirty="0"/>
              <a:t>, </a:t>
            </a:r>
            <a:r>
              <a:rPr lang="en-US" sz="3200" b="1" dirty="0" err="1"/>
              <a:t>acustice</a:t>
            </a:r>
            <a:r>
              <a:rPr lang="en-US" sz="3200" b="1" dirty="0"/>
              <a:t>)</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336626421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262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524000"/>
          </a:xfrm>
          <a:gradFill>
            <a:gsLst>
              <a:gs pos="0">
                <a:schemeClr val="accent1">
                  <a:tint val="66000"/>
                  <a:satMod val="160000"/>
                </a:schemeClr>
              </a:gs>
              <a:gs pos="90000">
                <a:schemeClr val="accent1">
                  <a:tint val="44500"/>
                  <a:satMod val="160000"/>
                </a:schemeClr>
              </a:gs>
              <a:gs pos="100000">
                <a:schemeClr val="accent1">
                  <a:tint val="23500"/>
                  <a:satMod val="160000"/>
                </a:schemeClr>
              </a:gs>
            </a:gsLst>
            <a:lin ang="5400000" scaled="0"/>
          </a:gradFill>
        </p:spPr>
        <p:txBody>
          <a:bodyPr/>
          <a:lstStyle/>
          <a:p>
            <a:pPr lvl="1"/>
            <a:r>
              <a:rPr lang="ro-RO" sz="3000" dirty="0"/>
              <a:t>Conținutul chestionarului este elaborat, discutat și aprobat în conformitate cu cîteva principii: </a:t>
            </a:r>
            <a:endParaRPr lang="en-US" dirty="0"/>
          </a:p>
        </p:txBody>
      </p:sp>
      <p:sp>
        <p:nvSpPr>
          <p:cNvPr id="3" name="Content Placeholder 2"/>
          <p:cNvSpPr>
            <a:spLocks noGrp="1"/>
          </p:cNvSpPr>
          <p:nvPr>
            <p:ph idx="1"/>
          </p:nvPr>
        </p:nvSpPr>
        <p:spPr>
          <a:xfrm>
            <a:off x="381000" y="1905000"/>
            <a:ext cx="11430000" cy="4267200"/>
          </a:xfrm>
          <a:gradFill>
            <a:gsLst>
              <a:gs pos="0">
                <a:schemeClr val="bg1"/>
              </a:gs>
              <a:gs pos="90000">
                <a:schemeClr val="accent1">
                  <a:tint val="44500"/>
                  <a:satMod val="160000"/>
                </a:schemeClr>
              </a:gs>
              <a:gs pos="100000">
                <a:schemeClr val="accent1">
                  <a:tint val="23500"/>
                  <a:satMod val="160000"/>
                </a:schemeClr>
              </a:gs>
            </a:gsLst>
            <a:lin ang="5400000" scaled="0"/>
          </a:gradFill>
        </p:spPr>
        <p:txBody>
          <a:bodyPr/>
          <a:lstStyle/>
          <a:p>
            <a:pPr marL="514350" lvl="1" indent="-514350">
              <a:buAutoNum type="alphaLcParenR"/>
            </a:pPr>
            <a:r>
              <a:rPr lang="ro-RO" sz="3000" dirty="0"/>
              <a:t>principiul confidențialității – asigurarea anonimității studenților participanți la chestionare; </a:t>
            </a:r>
          </a:p>
          <a:p>
            <a:pPr marL="514350" lvl="1" indent="-514350">
              <a:buAutoNum type="alphaLcParenR"/>
            </a:pPr>
            <a:r>
              <a:rPr lang="ro-RO" sz="3000" dirty="0"/>
              <a:t>principiul transparenței – cunoașterea de către student a rolului normativ și funcțional al rezultatelor sondajului; </a:t>
            </a:r>
          </a:p>
          <a:p>
            <a:pPr marL="514350" lvl="1" indent="-514350">
              <a:buAutoNum type="alphaLcParenR"/>
            </a:pPr>
            <a:r>
              <a:rPr lang="ro-RO" sz="3000" dirty="0"/>
              <a:t>principiul respectului reciproc între părțile procesului de evaluare, respectarea căruia se asigură prin procedura de aplicare a chestionarului, operaționalizare a rezultatelor, elaborare a concluziilor și recomandărilor finale.</a:t>
            </a:r>
            <a:endParaRPr lang="en-US" dirty="0"/>
          </a:p>
        </p:txBody>
      </p:sp>
    </p:spTree>
    <p:extLst>
      <p:ext uri="{BB962C8B-B14F-4D97-AF65-F5344CB8AC3E}">
        <p14:creationId xmlns:p14="http://schemas.microsoft.com/office/powerpoint/2010/main" val="484361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Echipamentele</a:t>
            </a:r>
            <a:r>
              <a:rPr lang="en-US" b="1" dirty="0"/>
              <a:t> </a:t>
            </a:r>
            <a:r>
              <a:rPr lang="en-US" b="1" dirty="0" err="1"/>
              <a:t>disponibile</a:t>
            </a:r>
            <a:r>
              <a:rPr lang="en-US" b="1" dirty="0"/>
              <a:t> </a:t>
            </a:r>
            <a:r>
              <a:rPr lang="en-US" b="1" dirty="0" err="1"/>
              <a:t>pentru</a:t>
            </a:r>
            <a:r>
              <a:rPr lang="en-US" b="1" dirty="0"/>
              <a:t> </a:t>
            </a:r>
            <a:r>
              <a:rPr lang="en-US" b="1" dirty="0" err="1"/>
              <a:t>cursurile</a:t>
            </a:r>
            <a:r>
              <a:rPr lang="en-US" b="1" dirty="0"/>
              <a:t> practice/</a:t>
            </a:r>
            <a:r>
              <a:rPr lang="en-US" b="1" dirty="0" err="1"/>
              <a:t>laboratoare</a:t>
            </a:r>
            <a:r>
              <a:rPr lang="en-US" b="1" dirty="0"/>
              <a:t> </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06761039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8125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Dotarea</a:t>
            </a:r>
            <a:r>
              <a:rPr lang="en-US" sz="2800" b="1" dirty="0"/>
              <a:t> </a:t>
            </a:r>
            <a:r>
              <a:rPr lang="en-US" sz="2800" b="1" dirty="0" err="1"/>
              <a:t>bibliotecilor</a:t>
            </a:r>
            <a:r>
              <a:rPr lang="en-US" sz="2800" b="1" dirty="0"/>
              <a:t> (</a:t>
            </a:r>
            <a:r>
              <a:rPr lang="en-US" sz="2800" b="1" dirty="0" err="1"/>
              <a:t>diversitatea</a:t>
            </a:r>
            <a:r>
              <a:rPr lang="en-US" sz="2800" b="1" dirty="0"/>
              <a:t> </a:t>
            </a:r>
            <a:r>
              <a:rPr lang="en-US" sz="2800" b="1" dirty="0" err="1"/>
              <a:t>şi</a:t>
            </a:r>
            <a:r>
              <a:rPr lang="en-US" sz="2800" b="1" dirty="0"/>
              <a:t> </a:t>
            </a:r>
            <a:r>
              <a:rPr lang="en-US" sz="2800" b="1" dirty="0" err="1"/>
              <a:t>actualitatea</a:t>
            </a:r>
            <a:r>
              <a:rPr lang="en-US" sz="2800" b="1" dirty="0"/>
              <a:t> </a:t>
            </a:r>
            <a:r>
              <a:rPr lang="en-US" sz="2800" b="1" dirty="0" err="1"/>
              <a:t>publicaţiilor</a:t>
            </a:r>
            <a:r>
              <a:rPr lang="en-US" sz="2800" b="1" dirty="0"/>
              <a:t>, </a:t>
            </a:r>
            <a:r>
              <a:rPr lang="en-US" sz="2800" b="1" dirty="0" err="1"/>
              <a:t>numărul</a:t>
            </a:r>
            <a:r>
              <a:rPr lang="en-US" sz="2800" b="1" dirty="0"/>
              <a:t> de </a:t>
            </a:r>
            <a:r>
              <a:rPr lang="en-US" sz="2800" b="1" dirty="0" err="1"/>
              <a:t>exemplare</a:t>
            </a:r>
            <a:r>
              <a:rPr lang="en-US" sz="2800" b="1" dirty="0"/>
              <a:t>, </a:t>
            </a:r>
            <a:r>
              <a:rPr lang="en-US" sz="2800" b="1" dirty="0" err="1"/>
              <a:t>baze</a:t>
            </a:r>
            <a:r>
              <a:rPr lang="en-US" sz="2800" b="1" dirty="0"/>
              <a:t> de date online)</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55122931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53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Dotarea</a:t>
            </a:r>
            <a:r>
              <a:rPr lang="en-US" b="1" dirty="0"/>
              <a:t> </a:t>
            </a:r>
            <a:r>
              <a:rPr lang="en-US" b="1" dirty="0" err="1"/>
              <a:t>sălilor</a:t>
            </a:r>
            <a:r>
              <a:rPr lang="en-US" b="1" dirty="0"/>
              <a:t> de curs cu </a:t>
            </a:r>
            <a:r>
              <a:rPr lang="en-US" b="1" dirty="0" err="1"/>
              <a:t>tehnologii</a:t>
            </a:r>
            <a:r>
              <a:rPr lang="en-US" b="1" dirty="0"/>
              <a:t> </a:t>
            </a:r>
            <a:r>
              <a:rPr lang="en-US" b="1" dirty="0" err="1"/>
              <a:t>informaționale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76300094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941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a:t>
            </a:r>
            <a:r>
              <a:rPr lang="en-US" b="1" dirty="0" err="1"/>
              <a:t>în</a:t>
            </a:r>
            <a:r>
              <a:rPr lang="en-US" b="1" dirty="0"/>
              <a:t> general </a:t>
            </a:r>
            <a:r>
              <a:rPr lang="en-US" b="1" dirty="0" err="1"/>
              <a:t>în</a:t>
            </a:r>
            <a:r>
              <a:rPr lang="en-US" b="1" dirty="0"/>
              <a:t> </a:t>
            </a:r>
            <a:r>
              <a:rPr lang="en-US" b="1" dirty="0" err="1"/>
              <a:t>universitate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97913791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3979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la </a:t>
            </a:r>
            <a:r>
              <a:rPr lang="en-US" b="1" dirty="0" err="1"/>
              <a:t>Facultate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32569110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0017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a:extLst>
              <a:ext uri="{FF2B5EF4-FFF2-40B4-BE49-F238E27FC236}">
                <a16:creationId xmlns:a16="http://schemas.microsoft.com/office/drawing/2014/main" id="{7D7B8211-FAC1-4971-A62A-696A0388B437}"/>
              </a:ext>
            </a:extLst>
          </p:cNvPr>
          <p:cNvSpPr>
            <a:spLocks noGrp="1"/>
          </p:cNvSpPr>
          <p:nvPr>
            <p:ph type="title"/>
          </p:nvPr>
        </p:nvSpPr>
        <p:spPr>
          <a:xfrm>
            <a:off x="457200" y="159967"/>
            <a:ext cx="11277600" cy="639762"/>
          </a:xfrm>
        </p:spPr>
        <p:txBody>
          <a:bodyPr/>
          <a:lstStyle/>
          <a:p>
            <a:r>
              <a:rPr lang="en-US" sz="3600" b="1" dirty="0" err="1">
                <a:effectLst/>
                <a:latin typeface="Times New Roman" panose="02020603050405020304" pitchFamily="18" charset="0"/>
                <a:ea typeface="Calibri" panose="020F0502020204030204" pitchFamily="34" charset="0"/>
              </a:rPr>
              <a:t>Calitatea</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relațiilor</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suportul</a:t>
            </a:r>
            <a:r>
              <a:rPr lang="en-US" sz="3600" b="1" dirty="0">
                <a:effectLst/>
                <a:latin typeface="Times New Roman" panose="02020603050405020304" pitchFamily="18" charset="0"/>
                <a:ea typeface="Calibri" panose="020F0502020204030204" pitchFamily="34" charset="0"/>
              </a:rPr>
              <a:t> socio-</a:t>
            </a:r>
            <a:r>
              <a:rPr lang="en-US" sz="3600" b="1" dirty="0" err="1">
                <a:effectLst/>
                <a:latin typeface="Times New Roman" panose="02020603050405020304" pitchFamily="18" charset="0"/>
                <a:ea typeface="Calibri" panose="020F0502020204030204" pitchFamily="34" charset="0"/>
              </a:rPr>
              <a:t>emoțional</a:t>
            </a:r>
            <a:endParaRPr lang="ru-RU" sz="7200" dirty="0"/>
          </a:p>
        </p:txBody>
      </p:sp>
      <p:graphicFrame>
        <p:nvGraphicFramePr>
          <p:cNvPr id="5" name="Объект 8">
            <a:extLst>
              <a:ext uri="{FF2B5EF4-FFF2-40B4-BE49-F238E27FC236}">
                <a16:creationId xmlns:a16="http://schemas.microsoft.com/office/drawing/2014/main" id="{DC07A4C4-CA21-4A61-8B70-5773480A5C5D}"/>
              </a:ext>
            </a:extLst>
          </p:cNvPr>
          <p:cNvGraphicFramePr>
            <a:graphicFrameLocks/>
          </p:cNvGraphicFramePr>
          <p:nvPr>
            <p:extLst>
              <p:ext uri="{D42A27DB-BD31-4B8C-83A1-F6EECF244321}">
                <p14:modId xmlns:p14="http://schemas.microsoft.com/office/powerpoint/2010/main" val="1194852467"/>
              </p:ext>
            </p:extLst>
          </p:nvPr>
        </p:nvGraphicFramePr>
        <p:xfrm>
          <a:off x="190500" y="780494"/>
          <a:ext cx="11811000" cy="2438400"/>
        </p:xfrm>
        <a:graphic>
          <a:graphicData uri="http://schemas.openxmlformats.org/drawingml/2006/table">
            <a:tbl>
              <a:tblPr firstRow="1" firstCol="1" bandRow="1">
                <a:tableStyleId>{5C22544A-7EE6-4342-B048-85BDC9FD1C3A}</a:tableStyleId>
              </a:tblPr>
              <a:tblGrid>
                <a:gridCol w="11811000">
                  <a:extLst>
                    <a:ext uri="{9D8B030D-6E8A-4147-A177-3AD203B41FA5}">
                      <a16:colId xmlns:a16="http://schemas.microsoft.com/office/drawing/2014/main" val="3616102372"/>
                    </a:ext>
                  </a:extLst>
                </a:gridCol>
              </a:tblGrid>
              <a:tr h="269104">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mult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cunoscut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fenomenul</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hărțuirii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sexuale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de la 1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delșoc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lșa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bine)?</a:t>
                      </a:r>
                    </a:p>
                  </a:txBody>
                  <a:tcPr marL="68580" marR="68580" marT="0" marB="0">
                    <a:solidFill>
                      <a:schemeClr val="bg1"/>
                    </a:solidFill>
                  </a:tcPr>
                </a:tc>
                <a:extLst>
                  <a:ext uri="{0D108BD9-81ED-4DB2-BD59-A6C34878D82A}">
                    <a16:rowId xmlns:a16="http://schemas.microsoft.com/office/drawing/2014/main" val="4169987634"/>
                  </a:ext>
                </a:extLst>
              </a:tr>
              <a:tr h="269104">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V-</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confruntat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acest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fenimen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facultate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universitates (de la 1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deloc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5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frecvent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1338443445"/>
                  </a:ext>
                </a:extLst>
              </a:tr>
              <a:tr h="269104">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Cum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puteți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aprecia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calitatea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relațiilor</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staff-ul academic (de la 1 la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semnifică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bune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1902716934"/>
                  </a:ext>
                </a:extLst>
              </a:tr>
              <a:tr h="538209">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Cum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puteți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aprecia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calitatea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relațiilor</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colegii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studenți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la 1 la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semnifică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bune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4055238601"/>
                  </a:ext>
                </a:extLst>
              </a:tr>
              <a:tr h="538209">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Oferiți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apreciere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generală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atmosferei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socio-</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emoționale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la ULIM (de la 1 la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semnifică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bună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4154069231"/>
                  </a:ext>
                </a:extLst>
              </a:tr>
              <a:tr h="269104">
                <a:tc>
                  <a:txBody>
                    <a:bodyPr/>
                    <a:lstStyle/>
                    <a:p>
                      <a:pPr marL="0" marR="0" algn="just">
                        <a:spcBef>
                          <a:spcPts val="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89332010"/>
                  </a:ext>
                </a:extLst>
              </a:tr>
            </a:tbl>
          </a:graphicData>
        </a:graphic>
      </p:graphicFrame>
      <p:graphicFrame>
        <p:nvGraphicFramePr>
          <p:cNvPr id="11" name="Content Placeholder 10">
            <a:extLst>
              <a:ext uri="{FF2B5EF4-FFF2-40B4-BE49-F238E27FC236}">
                <a16:creationId xmlns:a16="http://schemas.microsoft.com/office/drawing/2014/main" id="{1BD395B0-FE08-4761-9A5A-12B95B8D4598}"/>
              </a:ext>
            </a:extLst>
          </p:cNvPr>
          <p:cNvGraphicFramePr>
            <a:graphicFrameLocks noGrp="1"/>
          </p:cNvGraphicFramePr>
          <p:nvPr>
            <p:ph idx="1"/>
            <p:extLst>
              <p:ext uri="{D42A27DB-BD31-4B8C-83A1-F6EECF244321}">
                <p14:modId xmlns:p14="http://schemas.microsoft.com/office/powerpoint/2010/main" val="3529988642"/>
              </p:ext>
            </p:extLst>
          </p:nvPr>
        </p:nvGraphicFramePr>
        <p:xfrm>
          <a:off x="228600" y="3429001"/>
          <a:ext cx="11811000"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2416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9374-0B25-4CFC-8A03-E94BA9BE70F9}"/>
              </a:ext>
            </a:extLst>
          </p:cNvPr>
          <p:cNvSpPr>
            <a:spLocks noGrp="1"/>
          </p:cNvSpPr>
          <p:nvPr>
            <p:ph type="title"/>
          </p:nvPr>
        </p:nvSpPr>
        <p:spPr/>
        <p:txBody>
          <a:bodyPr/>
          <a:lstStyle/>
          <a:p>
            <a:r>
              <a:rPr lang="en-US" dirty="0" err="1"/>
              <a:t>Informare</a:t>
            </a:r>
            <a:r>
              <a:rPr lang="en-US" dirty="0"/>
              <a:t> </a:t>
            </a:r>
            <a:r>
              <a:rPr lang="en-US" dirty="0" err="1"/>
              <a:t>despre</a:t>
            </a:r>
            <a:r>
              <a:rPr lang="en-US" dirty="0"/>
              <a:t> </a:t>
            </a:r>
            <a:r>
              <a:rPr lang="en-US" dirty="0" err="1">
                <a:effectLst/>
                <a:ea typeface="Calibri" panose="020F0502020204030204" pitchFamily="34" charset="0"/>
              </a:rPr>
              <a:t>fenomenul</a:t>
            </a:r>
            <a:r>
              <a:rPr lang="en-US" dirty="0">
                <a:effectLst/>
                <a:ea typeface="Calibri" panose="020F0502020204030204" pitchFamily="34" charset="0"/>
              </a:rPr>
              <a:t> </a:t>
            </a:r>
            <a:r>
              <a:rPr lang="en-US" dirty="0" err="1">
                <a:effectLst/>
                <a:ea typeface="Calibri" panose="020F0502020204030204" pitchFamily="34" charset="0"/>
              </a:rPr>
              <a:t>hărțuirii</a:t>
            </a:r>
            <a:r>
              <a:rPr lang="en-US" dirty="0">
                <a:effectLst/>
                <a:ea typeface="Calibri" panose="020F0502020204030204" pitchFamily="34" charset="0"/>
              </a:rPr>
              <a:t> </a:t>
            </a:r>
            <a:r>
              <a:rPr lang="en-US" dirty="0" err="1">
                <a:effectLst/>
                <a:ea typeface="Calibri" panose="020F0502020204030204" pitchFamily="34" charset="0"/>
              </a:rPr>
              <a:t>sexuale</a:t>
            </a:r>
            <a:endParaRPr lang="en-US" dirty="0"/>
          </a:p>
        </p:txBody>
      </p:sp>
      <p:graphicFrame>
        <p:nvGraphicFramePr>
          <p:cNvPr id="7" name="Объект 3">
            <a:extLst>
              <a:ext uri="{FF2B5EF4-FFF2-40B4-BE49-F238E27FC236}">
                <a16:creationId xmlns:a16="http://schemas.microsoft.com/office/drawing/2014/main" id="{C079AEEB-8856-4E5F-807D-96681CC319AF}"/>
              </a:ext>
            </a:extLst>
          </p:cNvPr>
          <p:cNvGraphicFramePr>
            <a:graphicFrameLocks noGrp="1"/>
          </p:cNvGraphicFramePr>
          <p:nvPr>
            <p:ph idx="1"/>
            <p:extLst>
              <p:ext uri="{D42A27DB-BD31-4B8C-83A1-F6EECF244321}">
                <p14:modId xmlns:p14="http://schemas.microsoft.com/office/powerpoint/2010/main" val="9002432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046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D82044-9985-4581-A624-B82B9E9D1703}"/>
              </a:ext>
            </a:extLst>
          </p:cNvPr>
          <p:cNvSpPr>
            <a:spLocks noGrp="1"/>
          </p:cNvSpPr>
          <p:nvPr>
            <p:ph type="title"/>
          </p:nvPr>
        </p:nvSpPr>
        <p:spPr>
          <a:xfrm>
            <a:off x="609600" y="274638"/>
            <a:ext cx="10972800" cy="1143000"/>
          </a:xfrm>
        </p:spPr>
        <p:txBody>
          <a:bodyPr/>
          <a:lstStyle/>
          <a:p>
            <a:r>
              <a:rPr lang="en-US" dirty="0" err="1"/>
              <a:t>Confruntarea</a:t>
            </a:r>
            <a:r>
              <a:rPr lang="en-US" dirty="0"/>
              <a:t> </a:t>
            </a:r>
            <a:r>
              <a:rPr lang="en-US" dirty="0" err="1">
                <a:effectLst/>
                <a:ea typeface="Calibri" panose="020F0502020204030204" pitchFamily="34" charset="0"/>
              </a:rPr>
              <a:t>fenomenului</a:t>
            </a:r>
            <a:r>
              <a:rPr lang="en-US" dirty="0">
                <a:effectLst/>
                <a:ea typeface="Calibri" panose="020F0502020204030204" pitchFamily="34" charset="0"/>
              </a:rPr>
              <a:t> </a:t>
            </a:r>
            <a:r>
              <a:rPr lang="en-US" dirty="0" err="1">
                <a:effectLst/>
                <a:ea typeface="Calibri" panose="020F0502020204030204" pitchFamily="34" charset="0"/>
              </a:rPr>
              <a:t>hărțuirii</a:t>
            </a:r>
            <a:r>
              <a:rPr lang="en-US" dirty="0">
                <a:effectLst/>
                <a:ea typeface="Calibri" panose="020F0502020204030204" pitchFamily="34" charset="0"/>
              </a:rPr>
              <a:t> </a:t>
            </a:r>
            <a:r>
              <a:rPr lang="en-US" dirty="0" err="1">
                <a:effectLst/>
                <a:ea typeface="Calibri" panose="020F0502020204030204" pitchFamily="34" charset="0"/>
              </a:rPr>
              <a:t>sexuale</a:t>
            </a:r>
            <a:endParaRPr lang="en-US" dirty="0"/>
          </a:p>
        </p:txBody>
      </p:sp>
      <p:graphicFrame>
        <p:nvGraphicFramePr>
          <p:cNvPr id="5" name="Объект 3">
            <a:extLst>
              <a:ext uri="{FF2B5EF4-FFF2-40B4-BE49-F238E27FC236}">
                <a16:creationId xmlns:a16="http://schemas.microsoft.com/office/drawing/2014/main" id="{8D12775C-0075-4552-B3B4-9015CB60ED36}"/>
              </a:ext>
            </a:extLst>
          </p:cNvPr>
          <p:cNvGraphicFramePr>
            <a:graphicFrameLocks noGrp="1"/>
          </p:cNvGraphicFramePr>
          <p:nvPr>
            <p:ph idx="1"/>
            <p:extLst>
              <p:ext uri="{D42A27DB-BD31-4B8C-83A1-F6EECF244321}">
                <p14:modId xmlns:p14="http://schemas.microsoft.com/office/powerpoint/2010/main" val="307890529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01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76738B-4EE6-4A08-8C22-3B8E929AE558}"/>
              </a:ext>
            </a:extLst>
          </p:cNvPr>
          <p:cNvSpPr>
            <a:spLocks noGrp="1"/>
          </p:cNvSpPr>
          <p:nvPr>
            <p:ph type="title"/>
          </p:nvPr>
        </p:nvSpPr>
        <p:spPr>
          <a:xfrm>
            <a:off x="609600" y="274638"/>
            <a:ext cx="10972800" cy="1143000"/>
          </a:xfrm>
        </p:spPr>
        <p:txBody>
          <a:bodyPr/>
          <a:lstStyle/>
          <a:p>
            <a:r>
              <a:rPr lang="en-US" dirty="0" err="1">
                <a:effectLst/>
                <a:ea typeface="Calibri" panose="020F0502020204030204" pitchFamily="34" charset="0"/>
              </a:rPr>
              <a:t>Calitatea</a:t>
            </a:r>
            <a:r>
              <a:rPr lang="en-US" dirty="0">
                <a:effectLst/>
                <a:ea typeface="Calibri" panose="020F0502020204030204" pitchFamily="34" charset="0"/>
              </a:rPr>
              <a:t> </a:t>
            </a:r>
            <a:r>
              <a:rPr lang="en-US" dirty="0" err="1">
                <a:effectLst/>
                <a:ea typeface="Calibri" panose="020F0502020204030204" pitchFamily="34" charset="0"/>
              </a:rPr>
              <a:t>relațiilor</a:t>
            </a:r>
            <a:r>
              <a:rPr lang="en-US" dirty="0">
                <a:effectLst/>
                <a:ea typeface="Calibri" panose="020F0502020204030204" pitchFamily="34" charset="0"/>
              </a:rPr>
              <a:t> cu staff-ul academic </a:t>
            </a:r>
            <a:endParaRPr lang="en-US" dirty="0"/>
          </a:p>
        </p:txBody>
      </p:sp>
      <p:graphicFrame>
        <p:nvGraphicFramePr>
          <p:cNvPr id="5" name="Объект 3">
            <a:extLst>
              <a:ext uri="{FF2B5EF4-FFF2-40B4-BE49-F238E27FC236}">
                <a16:creationId xmlns:a16="http://schemas.microsoft.com/office/drawing/2014/main" id="{9EF8E058-A04C-4684-9552-AD360A5C971C}"/>
              </a:ext>
            </a:extLst>
          </p:cNvPr>
          <p:cNvGraphicFramePr>
            <a:graphicFrameLocks noGrp="1"/>
          </p:cNvGraphicFramePr>
          <p:nvPr>
            <p:ph idx="1"/>
            <p:extLst>
              <p:ext uri="{D42A27DB-BD31-4B8C-83A1-F6EECF244321}">
                <p14:modId xmlns:p14="http://schemas.microsoft.com/office/powerpoint/2010/main" val="2658676081"/>
              </p:ext>
            </p:extLst>
          </p:nvPr>
        </p:nvGraphicFramePr>
        <p:xfrm>
          <a:off x="609600" y="1600200"/>
          <a:ext cx="109728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0388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69735D-9809-437C-A373-C0F88154610F}"/>
              </a:ext>
            </a:extLst>
          </p:cNvPr>
          <p:cNvSpPr>
            <a:spLocks noGrp="1"/>
          </p:cNvSpPr>
          <p:nvPr>
            <p:ph type="title"/>
          </p:nvPr>
        </p:nvSpPr>
        <p:spPr>
          <a:xfrm>
            <a:off x="609600" y="274638"/>
            <a:ext cx="10972800" cy="1143000"/>
          </a:xfrm>
        </p:spPr>
        <p:txBody>
          <a:bodyPr/>
          <a:lstStyle/>
          <a:p>
            <a:r>
              <a:rPr lang="en-US" dirty="0" err="1">
                <a:effectLst/>
                <a:latin typeface="+mn-lt"/>
                <a:ea typeface="Calibri" panose="020F0502020204030204" pitchFamily="34" charset="0"/>
              </a:rPr>
              <a:t>Calitatea</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relațiilor</a:t>
            </a:r>
            <a:r>
              <a:rPr lang="en-US" dirty="0">
                <a:effectLst/>
                <a:latin typeface="+mn-lt"/>
                <a:ea typeface="Calibri" panose="020F0502020204030204" pitchFamily="34" charset="0"/>
              </a:rPr>
              <a:t> cu </a:t>
            </a:r>
            <a:r>
              <a:rPr lang="en-US" dirty="0" err="1">
                <a:effectLst/>
                <a:latin typeface="+mn-lt"/>
                <a:ea typeface="Calibri" panose="020F0502020204030204" pitchFamily="34" charset="0"/>
              </a:rPr>
              <a:t>colegii</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alți</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studenți</a:t>
            </a:r>
            <a:r>
              <a:rPr lang="en-US" dirty="0">
                <a:effectLst/>
                <a:latin typeface="+mn-lt"/>
                <a:ea typeface="Calibri" panose="020F0502020204030204" pitchFamily="34" charset="0"/>
              </a:rPr>
              <a:t> </a:t>
            </a:r>
            <a:endParaRPr lang="en-US" dirty="0">
              <a:latin typeface="+mn-lt"/>
            </a:endParaRPr>
          </a:p>
        </p:txBody>
      </p:sp>
      <p:graphicFrame>
        <p:nvGraphicFramePr>
          <p:cNvPr id="5" name="Объект 3">
            <a:extLst>
              <a:ext uri="{FF2B5EF4-FFF2-40B4-BE49-F238E27FC236}">
                <a16:creationId xmlns:a16="http://schemas.microsoft.com/office/drawing/2014/main" id="{6E962080-156F-4BA3-BD2D-844B2B527191}"/>
              </a:ext>
            </a:extLst>
          </p:cNvPr>
          <p:cNvGraphicFramePr>
            <a:graphicFrameLocks noGrp="1"/>
          </p:cNvGraphicFramePr>
          <p:nvPr>
            <p:ph idx="1"/>
            <p:extLst>
              <p:ext uri="{D42A27DB-BD31-4B8C-83A1-F6EECF244321}">
                <p14:modId xmlns:p14="http://schemas.microsoft.com/office/powerpoint/2010/main" val="85657134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828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1201400" cy="6172200"/>
          </a:xfrm>
        </p:spPr>
        <p:txBody>
          <a:bodyPr/>
          <a:lstStyle/>
          <a:p>
            <a:pPr marL="0" lvl="1">
              <a:spcBef>
                <a:spcPts val="0"/>
              </a:spcBef>
            </a:pPr>
            <a:r>
              <a:rPr lang="ro-RO" sz="3500" dirty="0"/>
              <a:t>Efectele normative ale sondajului anonim se reflectă în formularea unei aprecieri calitative cuantificabile, la nivelul facultăţii şi universităţii, ca o componentă a evaluării performanţelor profesionale individuale ale personalului didactic și a performanțelor generale ale structurilor administrative și educaționale ale ULIM. </a:t>
            </a:r>
            <a:endParaRPr lang="en-US" sz="3500" dirty="0"/>
          </a:p>
          <a:p>
            <a:pPr marL="0" lvl="1">
              <a:spcBef>
                <a:spcPts val="0"/>
              </a:spcBef>
            </a:pPr>
            <a:r>
              <a:rPr lang="ro-RO" sz="3500" dirty="0"/>
              <a:t>Efectele funcţionale ale sondajului anonim se reflectă în autoreglarea în sensul îmbunătăţirii continue a calităţii procesului educațional și a prestaţiei cadrelor didactice.</a:t>
            </a:r>
            <a:endParaRPr lang="en-US" sz="3500" dirty="0"/>
          </a:p>
        </p:txBody>
      </p:sp>
    </p:spTree>
    <p:extLst>
      <p:ext uri="{BB962C8B-B14F-4D97-AF65-F5344CB8AC3E}">
        <p14:creationId xmlns:p14="http://schemas.microsoft.com/office/powerpoint/2010/main" val="680382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AA942F-5258-464C-B766-A248E63C898C}"/>
              </a:ext>
            </a:extLst>
          </p:cNvPr>
          <p:cNvSpPr>
            <a:spLocks noGrp="1"/>
          </p:cNvSpPr>
          <p:nvPr>
            <p:ph type="title"/>
          </p:nvPr>
        </p:nvSpPr>
        <p:spPr>
          <a:xfrm>
            <a:off x="609600" y="274638"/>
            <a:ext cx="10972800" cy="1143000"/>
          </a:xfrm>
        </p:spPr>
        <p:txBody>
          <a:bodyPr/>
          <a:lstStyle/>
          <a:p>
            <a:r>
              <a:rPr lang="en-US" dirty="0" err="1">
                <a:effectLst/>
                <a:latin typeface="+mn-lt"/>
                <a:ea typeface="Calibri" panose="020F0502020204030204" pitchFamily="34" charset="0"/>
              </a:rPr>
              <a:t>Aprecierea</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generală</a:t>
            </a:r>
            <a:r>
              <a:rPr lang="en-US" dirty="0">
                <a:effectLst/>
                <a:latin typeface="+mn-lt"/>
                <a:ea typeface="Calibri" panose="020F0502020204030204" pitchFamily="34" charset="0"/>
              </a:rPr>
              <a:t> a </a:t>
            </a:r>
            <a:r>
              <a:rPr lang="en-US" dirty="0" err="1">
                <a:effectLst/>
                <a:latin typeface="+mn-lt"/>
                <a:ea typeface="Calibri" panose="020F0502020204030204" pitchFamily="34" charset="0"/>
              </a:rPr>
              <a:t>atmosferei</a:t>
            </a:r>
            <a:r>
              <a:rPr lang="en-US" dirty="0">
                <a:effectLst/>
                <a:latin typeface="+mn-lt"/>
                <a:ea typeface="Calibri" panose="020F0502020204030204" pitchFamily="34" charset="0"/>
              </a:rPr>
              <a:t> socio-</a:t>
            </a:r>
            <a:r>
              <a:rPr lang="en-US" dirty="0" err="1">
                <a:effectLst/>
                <a:latin typeface="+mn-lt"/>
                <a:ea typeface="Calibri" panose="020F0502020204030204" pitchFamily="34" charset="0"/>
              </a:rPr>
              <a:t>emoționale</a:t>
            </a:r>
            <a:r>
              <a:rPr lang="en-US" dirty="0">
                <a:effectLst/>
                <a:latin typeface="+mn-lt"/>
                <a:ea typeface="Calibri" panose="020F0502020204030204" pitchFamily="34" charset="0"/>
              </a:rPr>
              <a:t> de la ULIM </a:t>
            </a:r>
            <a:endParaRPr lang="en-US" dirty="0">
              <a:latin typeface="+mn-lt"/>
            </a:endParaRPr>
          </a:p>
        </p:txBody>
      </p:sp>
      <p:graphicFrame>
        <p:nvGraphicFramePr>
          <p:cNvPr id="5" name="Объект 3">
            <a:extLst>
              <a:ext uri="{FF2B5EF4-FFF2-40B4-BE49-F238E27FC236}">
                <a16:creationId xmlns:a16="http://schemas.microsoft.com/office/drawing/2014/main" id="{6605A348-A38F-4F48-A4C9-4D584F03890C}"/>
              </a:ext>
            </a:extLst>
          </p:cNvPr>
          <p:cNvGraphicFramePr>
            <a:graphicFrameLocks noGrp="1"/>
          </p:cNvGraphicFramePr>
          <p:nvPr>
            <p:ph idx="1"/>
            <p:extLst>
              <p:ext uri="{D42A27DB-BD31-4B8C-83A1-F6EECF244321}">
                <p14:modId xmlns:p14="http://schemas.microsoft.com/office/powerpoint/2010/main" val="109477553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428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11658600" cy="1477962"/>
          </a:xfrm>
        </p:spPr>
        <p:txBody>
          <a:bodyPr/>
          <a:lstStyle/>
          <a:p>
            <a:r>
              <a:rPr lang="ro-RO" sz="3200" b="1" dirty="0"/>
              <a:t>Capacitățile cadrelor didactice de a asigura succesul universitar și calitatea procesului educațional</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50068858"/>
              </p:ext>
            </p:extLst>
          </p:nvPr>
        </p:nvGraphicFramePr>
        <p:xfrm>
          <a:off x="371764" y="1752600"/>
          <a:ext cx="11658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260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379AD5-94E5-453A-9211-8D0E6DEF4CB5}"/>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mn-lt"/>
                <a:ea typeface="Calibri" panose="020F0502020204030204" pitchFamily="34" charset="0"/>
              </a:rPr>
              <a:t>Punctualitatea</a:t>
            </a:r>
            <a:r>
              <a:rPr lang="en-US" sz="3600" dirty="0">
                <a:effectLst/>
                <a:latin typeface="+mn-lt"/>
                <a:ea typeface="Calibri" panose="020F0502020204030204" pitchFamily="34" charset="0"/>
              </a:rPr>
              <a:t> la ore, </a:t>
            </a:r>
            <a:r>
              <a:rPr lang="en-US" sz="3600" dirty="0" err="1">
                <a:effectLst/>
                <a:latin typeface="+mn-lt"/>
                <a:ea typeface="Calibri" panose="020F0502020204030204" pitchFamily="34" charset="0"/>
              </a:rPr>
              <a:t>corectitudinea</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și</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tactul</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în</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raport</a:t>
            </a:r>
            <a:r>
              <a:rPr lang="en-US" sz="3600" dirty="0">
                <a:effectLst/>
                <a:latin typeface="+mn-lt"/>
                <a:ea typeface="Calibri" panose="020F0502020204030204" pitchFamily="34" charset="0"/>
              </a:rPr>
              <a:t> cu </a:t>
            </a:r>
            <a:r>
              <a:rPr lang="en-US" sz="3600" dirty="0" err="1">
                <a:effectLst/>
                <a:latin typeface="+mn-lt"/>
                <a:ea typeface="Calibri" panose="020F0502020204030204" pitchFamily="34" charset="0"/>
              </a:rPr>
              <a:t>studenții</a:t>
            </a:r>
            <a:endParaRPr lang="en-US" sz="3600" dirty="0">
              <a:latin typeface="+mn-lt"/>
            </a:endParaRPr>
          </a:p>
        </p:txBody>
      </p:sp>
      <p:graphicFrame>
        <p:nvGraphicFramePr>
          <p:cNvPr id="5" name="Объект 3">
            <a:extLst>
              <a:ext uri="{FF2B5EF4-FFF2-40B4-BE49-F238E27FC236}">
                <a16:creationId xmlns:a16="http://schemas.microsoft.com/office/drawing/2014/main" id="{6F5CDB52-5474-4A75-80EB-F1ED505C85A9}"/>
              </a:ext>
            </a:extLst>
          </p:cNvPr>
          <p:cNvGraphicFramePr>
            <a:graphicFrameLocks/>
          </p:cNvGraphicFramePr>
          <p:nvPr>
            <p:extLst>
              <p:ext uri="{D42A27DB-BD31-4B8C-83A1-F6EECF244321}">
                <p14:modId xmlns:p14="http://schemas.microsoft.com/office/powerpoint/2010/main" val="385202688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45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2946-B31C-4D50-B179-F0D04DA72B0F}"/>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mn-lt"/>
                <a:ea typeface="Calibri" panose="020F0502020204030204" pitchFamily="34" charset="0"/>
              </a:rPr>
              <a:t>Consistența</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informației</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actualitatea</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și</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caracterul</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interersant</a:t>
            </a:r>
            <a:r>
              <a:rPr lang="en-US" sz="3600" dirty="0">
                <a:effectLst/>
                <a:latin typeface="+mn-lt"/>
                <a:ea typeface="Calibri" panose="020F0502020204030204" pitchFamily="34" charset="0"/>
              </a:rPr>
              <a:t> al </a:t>
            </a:r>
            <a:r>
              <a:rPr lang="en-US" sz="3600" dirty="0" err="1">
                <a:effectLst/>
                <a:latin typeface="+mn-lt"/>
                <a:ea typeface="Calibri" panose="020F0502020204030204" pitchFamily="34" charset="0"/>
              </a:rPr>
              <a:t>cursurilor</a:t>
            </a:r>
            <a:endParaRPr lang="en-US" sz="3600" dirty="0">
              <a:latin typeface="+mn-lt"/>
            </a:endParaRPr>
          </a:p>
        </p:txBody>
      </p:sp>
      <p:graphicFrame>
        <p:nvGraphicFramePr>
          <p:cNvPr id="3" name="Объект 3">
            <a:extLst>
              <a:ext uri="{FF2B5EF4-FFF2-40B4-BE49-F238E27FC236}">
                <a16:creationId xmlns:a16="http://schemas.microsoft.com/office/drawing/2014/main" id="{6C7FD21F-680C-4F6E-924A-CE15E09EB1B1}"/>
              </a:ext>
            </a:extLst>
          </p:cNvPr>
          <p:cNvGraphicFramePr>
            <a:graphicFrameLocks/>
          </p:cNvGraphicFramePr>
          <p:nvPr>
            <p:extLst>
              <p:ext uri="{D42A27DB-BD31-4B8C-83A1-F6EECF244321}">
                <p14:modId xmlns:p14="http://schemas.microsoft.com/office/powerpoint/2010/main" val="2001564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0278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E11A-D579-4A07-B88D-007A1FFD7F2F}"/>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mn-lt"/>
                <a:ea typeface="Calibri" panose="020F0502020204030204" pitchFamily="34" charset="0"/>
              </a:rPr>
              <a:t>Utilizarea</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rezultatelor</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propriilor</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cercetări</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exemplelor</a:t>
            </a:r>
            <a:r>
              <a:rPr lang="en-US" sz="3600" dirty="0">
                <a:effectLst/>
                <a:latin typeface="+mn-lt"/>
                <a:ea typeface="Calibri" panose="020F0502020204030204" pitchFamily="34" charset="0"/>
              </a:rPr>
              <a:t> din </a:t>
            </a:r>
            <a:r>
              <a:rPr lang="en-US" sz="3600" dirty="0" err="1">
                <a:effectLst/>
                <a:latin typeface="+mn-lt"/>
                <a:ea typeface="Calibri" panose="020F0502020204030204" pitchFamily="34" charset="0"/>
              </a:rPr>
              <a:t>practică</a:t>
            </a:r>
            <a:endParaRPr lang="en-US" sz="3600" dirty="0">
              <a:latin typeface="+mn-lt"/>
            </a:endParaRPr>
          </a:p>
        </p:txBody>
      </p:sp>
      <p:graphicFrame>
        <p:nvGraphicFramePr>
          <p:cNvPr id="3" name="Объект 3">
            <a:extLst>
              <a:ext uri="{FF2B5EF4-FFF2-40B4-BE49-F238E27FC236}">
                <a16:creationId xmlns:a16="http://schemas.microsoft.com/office/drawing/2014/main" id="{47884F80-B981-4B75-B833-3B31B8B09759}"/>
              </a:ext>
            </a:extLst>
          </p:cNvPr>
          <p:cNvGraphicFramePr>
            <a:graphicFrameLocks/>
          </p:cNvGraphicFramePr>
          <p:nvPr>
            <p:extLst>
              <p:ext uri="{D42A27DB-BD31-4B8C-83A1-F6EECF244321}">
                <p14:modId xmlns:p14="http://schemas.microsoft.com/office/powerpoint/2010/main" val="20814375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0403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DD65-F729-4DE5-BA53-5C9860E4C976}"/>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err="1">
                <a:effectLst/>
                <a:latin typeface="+mn-lt"/>
                <a:ea typeface="Calibri" panose="020F0502020204030204" pitchFamily="34" charset="0"/>
              </a:rPr>
              <a:t>Folosirea</a:t>
            </a:r>
            <a:r>
              <a:rPr lang="en-US" sz="4000" dirty="0">
                <a:effectLst/>
                <a:latin typeface="+mn-lt"/>
                <a:ea typeface="Calibri" panose="020F0502020204030204" pitchFamily="34" charset="0"/>
              </a:rPr>
              <a:t> </a:t>
            </a:r>
            <a:r>
              <a:rPr lang="en-US" sz="4000" dirty="0" err="1">
                <a:effectLst/>
                <a:latin typeface="+mn-lt"/>
                <a:ea typeface="Calibri" panose="020F0502020204030204" pitchFamily="34" charset="0"/>
              </a:rPr>
              <a:t>metodelor</a:t>
            </a:r>
            <a:r>
              <a:rPr lang="en-US" sz="4000" dirty="0">
                <a:effectLst/>
                <a:latin typeface="+mn-lt"/>
                <a:ea typeface="Calibri" panose="020F0502020204030204" pitchFamily="34" charset="0"/>
              </a:rPr>
              <a:t> interactive, </a:t>
            </a:r>
            <a:r>
              <a:rPr lang="en-US" sz="4000" dirty="0" err="1">
                <a:effectLst/>
                <a:latin typeface="+mn-lt"/>
                <a:ea typeface="Calibri" panose="020F0502020204030204" pitchFamily="34" charset="0"/>
              </a:rPr>
              <a:t>moderne</a:t>
            </a:r>
            <a:r>
              <a:rPr lang="en-US" sz="4000" dirty="0">
                <a:effectLst/>
                <a:latin typeface="+mn-lt"/>
                <a:ea typeface="Calibri" panose="020F0502020204030204" pitchFamily="34" charset="0"/>
              </a:rPr>
              <a:t> </a:t>
            </a:r>
            <a:r>
              <a:rPr lang="en-US" sz="4000" dirty="0" err="1">
                <a:effectLst/>
                <a:latin typeface="+mn-lt"/>
                <a:ea typeface="Calibri" panose="020F0502020204030204" pitchFamily="34" charset="0"/>
              </a:rPr>
              <a:t>în</a:t>
            </a:r>
            <a:r>
              <a:rPr lang="en-US" sz="4000" dirty="0">
                <a:effectLst/>
                <a:latin typeface="+mn-lt"/>
                <a:ea typeface="Calibri" panose="020F0502020204030204" pitchFamily="34" charset="0"/>
              </a:rPr>
              <a:t> </a:t>
            </a:r>
            <a:r>
              <a:rPr lang="en-US" sz="4000" dirty="0" err="1">
                <a:effectLst/>
                <a:latin typeface="+mn-lt"/>
                <a:ea typeface="Calibri" panose="020F0502020204030204" pitchFamily="34" charset="0"/>
              </a:rPr>
              <a:t>predare</a:t>
            </a:r>
            <a:endParaRPr lang="en-US" sz="4000" dirty="0">
              <a:latin typeface="+mn-lt"/>
            </a:endParaRPr>
          </a:p>
        </p:txBody>
      </p:sp>
      <p:graphicFrame>
        <p:nvGraphicFramePr>
          <p:cNvPr id="3" name="Объект 3">
            <a:extLst>
              <a:ext uri="{FF2B5EF4-FFF2-40B4-BE49-F238E27FC236}">
                <a16:creationId xmlns:a16="http://schemas.microsoft.com/office/drawing/2014/main" id="{49D22C91-296A-400B-977D-1DF0ECDA3E68}"/>
              </a:ext>
            </a:extLst>
          </p:cNvPr>
          <p:cNvGraphicFramePr>
            <a:graphicFrameLocks/>
          </p:cNvGraphicFramePr>
          <p:nvPr>
            <p:extLst>
              <p:ext uri="{D42A27DB-BD31-4B8C-83A1-F6EECF244321}">
                <p14:modId xmlns:p14="http://schemas.microsoft.com/office/powerpoint/2010/main" val="48075535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1586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298D-69FF-42CA-88B2-5B303FE7BE85}"/>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err="1">
                <a:effectLst/>
                <a:latin typeface="Times New Roman" panose="02020603050405020304" pitchFamily="18" charset="0"/>
                <a:ea typeface="Calibri" panose="020F0502020204030204" pitchFamily="34" charset="0"/>
              </a:rPr>
              <a:t>Utilizează</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noilor</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tehnologii</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tehnici</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şi</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tactici</a:t>
            </a:r>
            <a:r>
              <a:rPr lang="en-US" sz="4000" dirty="0">
                <a:effectLst/>
                <a:latin typeface="Times New Roman" panose="02020603050405020304" pitchFamily="18" charset="0"/>
                <a:ea typeface="Calibri" panose="020F0502020204030204" pitchFamily="34" charset="0"/>
              </a:rPr>
              <a:t> </a:t>
            </a:r>
            <a:endParaRPr lang="en-US" sz="4000" dirty="0">
              <a:latin typeface="+mn-lt"/>
            </a:endParaRPr>
          </a:p>
        </p:txBody>
      </p:sp>
      <p:graphicFrame>
        <p:nvGraphicFramePr>
          <p:cNvPr id="3" name="Объект 3">
            <a:extLst>
              <a:ext uri="{FF2B5EF4-FFF2-40B4-BE49-F238E27FC236}">
                <a16:creationId xmlns:a16="http://schemas.microsoft.com/office/drawing/2014/main" id="{6D0AB7BA-DA48-41AA-BB65-C4ACDC6F9846}"/>
              </a:ext>
            </a:extLst>
          </p:cNvPr>
          <p:cNvGraphicFramePr>
            <a:graphicFrameLocks/>
          </p:cNvGraphicFramePr>
          <p:nvPr>
            <p:extLst>
              <p:ext uri="{D42A27DB-BD31-4B8C-83A1-F6EECF244321}">
                <p14:modId xmlns:p14="http://schemas.microsoft.com/office/powerpoint/2010/main" val="100558760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9027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BA10-9123-4A0F-8FBE-E1D6DF2791B6}"/>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err="1">
                <a:effectLst/>
                <a:latin typeface="Times New Roman" panose="02020603050405020304" pitchFamily="18" charset="0"/>
                <a:ea typeface="Calibri" panose="020F0502020204030204" pitchFamily="34" charset="0"/>
              </a:rPr>
              <a:t>Evaluarea</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obiectivă</a:t>
            </a:r>
            <a:r>
              <a:rPr lang="en-US" sz="4000" dirty="0">
                <a:effectLst/>
                <a:latin typeface="Times New Roman" panose="02020603050405020304" pitchFamily="18" charset="0"/>
                <a:ea typeface="Calibri" panose="020F0502020204030204" pitchFamily="34" charset="0"/>
              </a:rPr>
              <a:t> a </a:t>
            </a:r>
            <a:r>
              <a:rPr lang="en-US" sz="4000" dirty="0" err="1">
                <a:effectLst/>
                <a:latin typeface="Times New Roman" panose="02020603050405020304" pitchFamily="18" charset="0"/>
                <a:ea typeface="Calibri" panose="020F0502020204030204" pitchFamily="34" charset="0"/>
              </a:rPr>
              <a:t>cunoştinţelor</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studenţilor</a:t>
            </a:r>
            <a:r>
              <a:rPr lang="en-US" sz="4000" dirty="0">
                <a:effectLst/>
                <a:latin typeface="Times New Roman" panose="02020603050405020304" pitchFamily="18" charset="0"/>
                <a:ea typeface="Calibri" panose="020F0502020204030204" pitchFamily="34" charset="0"/>
              </a:rPr>
              <a:t> </a:t>
            </a:r>
            <a:endParaRPr lang="en-US" sz="4000" dirty="0">
              <a:latin typeface="+mn-lt"/>
            </a:endParaRPr>
          </a:p>
        </p:txBody>
      </p:sp>
      <p:graphicFrame>
        <p:nvGraphicFramePr>
          <p:cNvPr id="3" name="Объект 3">
            <a:extLst>
              <a:ext uri="{FF2B5EF4-FFF2-40B4-BE49-F238E27FC236}">
                <a16:creationId xmlns:a16="http://schemas.microsoft.com/office/drawing/2014/main" id="{0A7E5D5C-73DA-46A6-BE70-B474939D805D}"/>
              </a:ext>
            </a:extLst>
          </p:cNvPr>
          <p:cNvGraphicFramePr>
            <a:graphicFrameLocks/>
          </p:cNvGraphicFramePr>
          <p:nvPr>
            <p:extLst>
              <p:ext uri="{D42A27DB-BD31-4B8C-83A1-F6EECF244321}">
                <p14:modId xmlns:p14="http://schemas.microsoft.com/office/powerpoint/2010/main" val="411755303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369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FDDA-37DA-4DB2-A170-9C48C9E14E41}"/>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Stimularea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activității</a:t>
            </a:r>
            <a:r>
              <a:rPr lang="en-US" sz="3600" dirty="0">
                <a:effectLst/>
                <a:latin typeface="Times New Roman" panose="02020603050405020304" pitchFamily="18" charset="0"/>
                <a:ea typeface="Calibri" panose="020F0502020204030204" pitchFamily="34" charset="0"/>
              </a:rPr>
              <a:t> de </a:t>
            </a:r>
            <a:r>
              <a:rPr lang="en-US" sz="3600" dirty="0" err="1">
                <a:effectLst/>
                <a:latin typeface="Times New Roman" panose="02020603050405020304" pitchFamily="18" charset="0"/>
                <a:ea typeface="Calibri" panose="020F0502020204030204" pitchFamily="34" charset="0"/>
              </a:rPr>
              <a:t>cercetare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ştiinţifică</a:t>
            </a:r>
            <a:r>
              <a:rPr lang="en-US" sz="3600" dirty="0">
                <a:effectLst/>
                <a:latin typeface="Times New Roman" panose="02020603050405020304" pitchFamily="18" charset="0"/>
                <a:ea typeface="Calibri" panose="020F0502020204030204" pitchFamily="34" charset="0"/>
              </a:rPr>
              <a:t> a </a:t>
            </a:r>
            <a:r>
              <a:rPr lang="en-US" sz="3600" dirty="0" err="1">
                <a:effectLst/>
                <a:latin typeface="Times New Roman" panose="02020603050405020304" pitchFamily="18" charset="0"/>
                <a:ea typeface="Calibri" panose="020F0502020204030204" pitchFamily="34" charset="0"/>
              </a:rPr>
              <a:t>studenţilor</a:t>
            </a:r>
            <a:endParaRPr lang="en-US" sz="3600" dirty="0">
              <a:latin typeface="+mn-lt"/>
            </a:endParaRPr>
          </a:p>
        </p:txBody>
      </p:sp>
      <p:graphicFrame>
        <p:nvGraphicFramePr>
          <p:cNvPr id="3" name="Объект 3">
            <a:extLst>
              <a:ext uri="{FF2B5EF4-FFF2-40B4-BE49-F238E27FC236}">
                <a16:creationId xmlns:a16="http://schemas.microsoft.com/office/drawing/2014/main" id="{1DD5433A-5DE4-495D-8BFC-34A370A8D273}"/>
              </a:ext>
            </a:extLst>
          </p:cNvPr>
          <p:cNvGraphicFramePr>
            <a:graphicFrameLocks/>
          </p:cNvGraphicFramePr>
          <p:nvPr>
            <p:extLst>
              <p:ext uri="{D42A27DB-BD31-4B8C-83A1-F6EECF244321}">
                <p14:modId xmlns:p14="http://schemas.microsoft.com/office/powerpoint/2010/main" val="68700195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012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A2D4-D438-4683-AE0C-BD2368A1E62B}"/>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latin typeface="Times New Roman" panose="02020603050405020304" pitchFamily="18" charset="0"/>
                <a:ea typeface="Calibri" panose="020F0502020204030204" pitchFamily="34" charset="0"/>
              </a:rPr>
              <a:t>T</a:t>
            </a:r>
            <a:r>
              <a:rPr lang="en-US" sz="3600" dirty="0" err="1">
                <a:effectLst/>
                <a:latin typeface="Times New Roman" panose="02020603050405020304" pitchFamily="18" charset="0"/>
                <a:ea typeface="Calibri" panose="020F0502020204030204" pitchFamily="34" charset="0"/>
              </a:rPr>
              <a:t>ransparenţa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conţinuturilor</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curriculare</a:t>
            </a:r>
            <a:r>
              <a:rPr lang="en-US" sz="3600" dirty="0">
                <a:effectLst/>
                <a:latin typeface="Times New Roman" panose="02020603050405020304" pitchFamily="18" charset="0"/>
                <a:ea typeface="Calibri" panose="020F0502020204030204" pitchFamily="34" charset="0"/>
              </a:rPr>
              <a:t> la </a:t>
            </a:r>
            <a:r>
              <a:rPr lang="en-US" sz="3600" dirty="0" err="1">
                <a:effectLst/>
                <a:latin typeface="Times New Roman" panose="02020603050405020304" pitchFamily="18" charset="0"/>
                <a:ea typeface="Calibri" panose="020F0502020204030204" pitchFamily="34" charset="0"/>
              </a:rPr>
              <a:t>disciplina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predată</a:t>
            </a:r>
            <a:r>
              <a:rPr lang="en-US" sz="3600" dirty="0">
                <a:effectLst/>
                <a:latin typeface="Times New Roman" panose="02020603050405020304" pitchFamily="18" charset="0"/>
                <a:ea typeface="Calibri" panose="020F0502020204030204" pitchFamily="34" charset="0"/>
              </a:rPr>
              <a:t> </a:t>
            </a:r>
            <a:endParaRPr lang="en-US" sz="3600" dirty="0">
              <a:latin typeface="+mn-lt"/>
            </a:endParaRPr>
          </a:p>
        </p:txBody>
      </p:sp>
      <p:graphicFrame>
        <p:nvGraphicFramePr>
          <p:cNvPr id="3" name="Объект 3">
            <a:extLst>
              <a:ext uri="{FF2B5EF4-FFF2-40B4-BE49-F238E27FC236}">
                <a16:creationId xmlns:a16="http://schemas.microsoft.com/office/drawing/2014/main" id="{0202C8ED-3553-4868-B2D5-CB27B36ECF16}"/>
              </a:ext>
            </a:extLst>
          </p:cNvPr>
          <p:cNvGraphicFramePr>
            <a:graphicFrameLocks/>
          </p:cNvGraphicFramePr>
          <p:nvPr>
            <p:extLst>
              <p:ext uri="{D42A27DB-BD31-4B8C-83A1-F6EECF244321}">
                <p14:modId xmlns:p14="http://schemas.microsoft.com/office/powerpoint/2010/main" val="181017897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80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14AB69-D4C1-F057-F521-A28810484504}"/>
              </a:ext>
            </a:extLst>
          </p:cNvPr>
          <p:cNvSpPr>
            <a:spLocks noGrp="1"/>
          </p:cNvSpPr>
          <p:nvPr>
            <p:ph type="title"/>
          </p:nvPr>
        </p:nvSpPr>
        <p:spPr/>
        <p:txBody>
          <a:bodyPr/>
          <a:lstStyle/>
          <a:p>
            <a:r>
              <a:rPr lang="ro-RO" dirty="0"/>
              <a:t>Participare la Sondajul Anonim</a:t>
            </a:r>
            <a:endParaRPr lang="en-US" dirty="0"/>
          </a:p>
        </p:txBody>
      </p:sp>
      <p:graphicFrame>
        <p:nvGraphicFramePr>
          <p:cNvPr id="16" name="Объект 15">
            <a:extLst>
              <a:ext uri="{FF2B5EF4-FFF2-40B4-BE49-F238E27FC236}">
                <a16:creationId xmlns:a16="http://schemas.microsoft.com/office/drawing/2014/main" id="{55AF06BF-3F8A-D731-8C4D-ECB0FF4F4DDD}"/>
              </a:ext>
            </a:extLst>
          </p:cNvPr>
          <p:cNvGraphicFramePr>
            <a:graphicFrameLocks noGrp="1"/>
          </p:cNvGraphicFramePr>
          <p:nvPr>
            <p:ph idx="1"/>
            <p:extLst>
              <p:ext uri="{D42A27DB-BD31-4B8C-83A1-F6EECF244321}">
                <p14:modId xmlns:p14="http://schemas.microsoft.com/office/powerpoint/2010/main" val="1848023257"/>
              </p:ext>
            </p:extLst>
          </p:nvPr>
        </p:nvGraphicFramePr>
        <p:xfrm>
          <a:off x="609600" y="1600200"/>
          <a:ext cx="109728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9864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C629-C147-430B-845E-97A1B304E343}"/>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Ţinuta</a:t>
            </a:r>
            <a:r>
              <a:rPr lang="en-US" sz="3600" dirty="0">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lingvistică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demna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adecvata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stilului</a:t>
            </a:r>
            <a:r>
              <a:rPr lang="en-US" sz="3600" dirty="0">
                <a:effectLst/>
                <a:latin typeface="Times New Roman" panose="02020603050405020304" pitchFamily="18" charset="0"/>
                <a:ea typeface="Calibri" panose="020F0502020204030204" pitchFamily="34" charset="0"/>
              </a:rPr>
              <a:t> academic</a:t>
            </a:r>
            <a:endParaRPr lang="en-US" sz="3600" dirty="0">
              <a:latin typeface="+mn-lt"/>
            </a:endParaRPr>
          </a:p>
        </p:txBody>
      </p:sp>
      <p:graphicFrame>
        <p:nvGraphicFramePr>
          <p:cNvPr id="3" name="Объект 3">
            <a:extLst>
              <a:ext uri="{FF2B5EF4-FFF2-40B4-BE49-F238E27FC236}">
                <a16:creationId xmlns:a16="http://schemas.microsoft.com/office/drawing/2014/main" id="{3C255662-791A-484A-8538-96EFAE24780F}"/>
              </a:ext>
            </a:extLst>
          </p:cNvPr>
          <p:cNvGraphicFramePr>
            <a:graphicFrameLocks/>
          </p:cNvGraphicFramePr>
          <p:nvPr>
            <p:extLst>
              <p:ext uri="{D42A27DB-BD31-4B8C-83A1-F6EECF244321}">
                <p14:modId xmlns:p14="http://schemas.microsoft.com/office/powerpoint/2010/main" val="186356982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1652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8656-37E8-4677-9907-1D0D75D696E1}"/>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Materialul</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predat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corespunde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conţinutului</a:t>
            </a:r>
            <a:r>
              <a:rPr lang="en-US" sz="3600" dirty="0">
                <a:effectLst/>
                <a:latin typeface="Times New Roman" panose="02020603050405020304" pitchFamily="18" charset="0"/>
                <a:ea typeface="Calibri" panose="020F0502020204030204" pitchFamily="34" charset="0"/>
              </a:rPr>
              <a:t> curricular</a:t>
            </a:r>
            <a:endParaRPr lang="en-US" sz="3600" dirty="0">
              <a:latin typeface="+mn-lt"/>
            </a:endParaRPr>
          </a:p>
        </p:txBody>
      </p:sp>
      <p:graphicFrame>
        <p:nvGraphicFramePr>
          <p:cNvPr id="3" name="Объект 3">
            <a:extLst>
              <a:ext uri="{FF2B5EF4-FFF2-40B4-BE49-F238E27FC236}">
                <a16:creationId xmlns:a16="http://schemas.microsoft.com/office/drawing/2014/main" id="{40986CE5-2A6B-4891-94E6-D774BB0F4C78}"/>
              </a:ext>
            </a:extLst>
          </p:cNvPr>
          <p:cNvGraphicFramePr>
            <a:graphicFrameLocks/>
          </p:cNvGraphicFramePr>
          <p:nvPr>
            <p:extLst>
              <p:ext uri="{D42A27DB-BD31-4B8C-83A1-F6EECF244321}">
                <p14:modId xmlns:p14="http://schemas.microsoft.com/office/powerpoint/2010/main" val="427547914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624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179E-DA2E-4C31-BAF6-B02B01A2AAAA}"/>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Adaptează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informațiile</a:t>
            </a:r>
            <a:r>
              <a:rPr lang="en-US" sz="3600" dirty="0">
                <a:effectLst/>
                <a:latin typeface="Times New Roman" panose="02020603050405020304" pitchFamily="18" charset="0"/>
                <a:ea typeface="Calibri" panose="020F0502020204030204" pitchFamily="34" charset="0"/>
              </a:rPr>
              <a:t> predate la </a:t>
            </a:r>
            <a:r>
              <a:rPr lang="en-US" sz="3600" dirty="0" err="1">
                <a:effectLst/>
                <a:latin typeface="Times New Roman" panose="02020603050405020304" pitchFamily="18" charset="0"/>
                <a:ea typeface="Calibri" panose="020F0502020204030204" pitchFamily="34" charset="0"/>
              </a:rPr>
              <a:t>nivelul</a:t>
            </a:r>
            <a:r>
              <a:rPr lang="en-US" sz="3600" dirty="0">
                <a:effectLst/>
                <a:latin typeface="Times New Roman" panose="02020603050405020304" pitchFamily="18" charset="0"/>
                <a:ea typeface="Calibri" panose="020F0502020204030204" pitchFamily="34" charset="0"/>
              </a:rPr>
              <a:t> de </a:t>
            </a:r>
            <a:r>
              <a:rPr lang="en-US" sz="3600" dirty="0" err="1">
                <a:effectLst/>
                <a:latin typeface="Times New Roman" panose="02020603050405020304" pitchFamily="18" charset="0"/>
                <a:ea typeface="Calibri" panose="020F0502020204030204" pitchFamily="34" charset="0"/>
              </a:rPr>
              <a:t>înțelegere</a:t>
            </a:r>
            <a:r>
              <a:rPr lang="en-US" sz="3600" dirty="0">
                <a:effectLst/>
                <a:latin typeface="Times New Roman" panose="02020603050405020304" pitchFamily="18" charset="0"/>
                <a:ea typeface="Calibri" panose="020F0502020204030204" pitchFamily="34" charset="0"/>
              </a:rPr>
              <a:t> al </a:t>
            </a:r>
            <a:r>
              <a:rPr lang="en-US" sz="3600" dirty="0" err="1">
                <a:effectLst/>
                <a:latin typeface="Times New Roman" panose="02020603050405020304" pitchFamily="18" charset="0"/>
                <a:ea typeface="Calibri" panose="020F0502020204030204" pitchFamily="34" charset="0"/>
              </a:rPr>
              <a:t>studentului</a:t>
            </a:r>
            <a:endParaRPr lang="en-US" sz="3600" dirty="0">
              <a:latin typeface="+mn-lt"/>
            </a:endParaRPr>
          </a:p>
        </p:txBody>
      </p:sp>
      <p:graphicFrame>
        <p:nvGraphicFramePr>
          <p:cNvPr id="3" name="Объект 3">
            <a:extLst>
              <a:ext uri="{FF2B5EF4-FFF2-40B4-BE49-F238E27FC236}">
                <a16:creationId xmlns:a16="http://schemas.microsoft.com/office/drawing/2014/main" id="{2DA9FB37-7E92-441F-8822-D2DA1E78BE6B}"/>
              </a:ext>
            </a:extLst>
          </p:cNvPr>
          <p:cNvGraphicFramePr>
            <a:graphicFrameLocks/>
          </p:cNvGraphicFramePr>
          <p:nvPr>
            <p:extLst>
              <p:ext uri="{D42A27DB-BD31-4B8C-83A1-F6EECF244321}">
                <p14:modId xmlns:p14="http://schemas.microsoft.com/office/powerpoint/2010/main" val="357393895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4163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35CB-9CF2-478A-B52D-DEF48C6C104A}"/>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Acordă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sprijinul</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necesar</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studenților</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în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funcție</a:t>
            </a:r>
            <a:r>
              <a:rPr lang="en-US" sz="3600" dirty="0">
                <a:effectLst/>
                <a:latin typeface="Times New Roman" panose="02020603050405020304" pitchFamily="18" charset="0"/>
                <a:ea typeface="Calibri" panose="020F0502020204030204" pitchFamily="34" charset="0"/>
              </a:rPr>
              <a:t> de </a:t>
            </a:r>
            <a:r>
              <a:rPr lang="en-US" sz="3600" dirty="0" err="1">
                <a:effectLst/>
                <a:latin typeface="Times New Roman" panose="02020603050405020304" pitchFamily="18" charset="0"/>
                <a:ea typeface="Calibri" panose="020F0502020204030204" pitchFamily="34" charset="0"/>
              </a:rPr>
              <a:t>nevoile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educaționale</a:t>
            </a:r>
            <a:endParaRPr lang="en-US" sz="3600" dirty="0">
              <a:latin typeface="+mn-lt"/>
            </a:endParaRPr>
          </a:p>
        </p:txBody>
      </p:sp>
      <p:graphicFrame>
        <p:nvGraphicFramePr>
          <p:cNvPr id="3" name="Объект 3">
            <a:extLst>
              <a:ext uri="{FF2B5EF4-FFF2-40B4-BE49-F238E27FC236}">
                <a16:creationId xmlns:a16="http://schemas.microsoft.com/office/drawing/2014/main" id="{605D2B8B-64DA-4262-9C9F-7E3380E81596}"/>
              </a:ext>
            </a:extLst>
          </p:cNvPr>
          <p:cNvGraphicFramePr>
            <a:graphicFrameLocks/>
          </p:cNvGraphicFramePr>
          <p:nvPr>
            <p:extLst>
              <p:ext uri="{D42A27DB-BD31-4B8C-83A1-F6EECF244321}">
                <p14:modId xmlns:p14="http://schemas.microsoft.com/office/powerpoint/2010/main" val="373321401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177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C7F1-1184-4525-BA73-0F16FE3E6A6E}"/>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Prezintă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materiale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eficiente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pentru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învățarea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cursului</a:t>
            </a:r>
            <a:r>
              <a:rPr lang="en-US" sz="3600" dirty="0">
                <a:effectLst/>
                <a:latin typeface="Times New Roman" panose="02020603050405020304" pitchFamily="18" charset="0"/>
                <a:ea typeface="Calibri" panose="020F0502020204030204" pitchFamily="34" charset="0"/>
              </a:rPr>
              <a:t> </a:t>
            </a:r>
            <a:endParaRPr lang="en-US" sz="3600" dirty="0">
              <a:latin typeface="+mn-lt"/>
            </a:endParaRPr>
          </a:p>
        </p:txBody>
      </p:sp>
      <p:graphicFrame>
        <p:nvGraphicFramePr>
          <p:cNvPr id="3" name="Объект 3">
            <a:extLst>
              <a:ext uri="{FF2B5EF4-FFF2-40B4-BE49-F238E27FC236}">
                <a16:creationId xmlns:a16="http://schemas.microsoft.com/office/drawing/2014/main" id="{E15AC371-ADA5-4F32-95B9-B81992301BCE}"/>
              </a:ext>
            </a:extLst>
          </p:cNvPr>
          <p:cNvGraphicFramePr>
            <a:graphicFrameLocks/>
          </p:cNvGraphicFramePr>
          <p:nvPr>
            <p:extLst>
              <p:ext uri="{D42A27DB-BD31-4B8C-83A1-F6EECF244321}">
                <p14:modId xmlns:p14="http://schemas.microsoft.com/office/powerpoint/2010/main" val="350567809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287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3562"/>
          </a:xfrm>
        </p:spPr>
        <p:txBody>
          <a:bodyPr/>
          <a:lstStyle/>
          <a:p>
            <a:r>
              <a:rPr lang="ro-RO" dirty="0"/>
              <a:t>Concluzii</a:t>
            </a:r>
            <a:endParaRPr lang="ru-RU" dirty="0"/>
          </a:p>
        </p:txBody>
      </p:sp>
      <p:sp>
        <p:nvSpPr>
          <p:cNvPr id="3" name="Content Placeholder 2"/>
          <p:cNvSpPr>
            <a:spLocks noGrp="1"/>
          </p:cNvSpPr>
          <p:nvPr>
            <p:ph idx="1"/>
          </p:nvPr>
        </p:nvSpPr>
        <p:spPr>
          <a:xfrm>
            <a:off x="381000" y="762000"/>
            <a:ext cx="11277600" cy="5821362"/>
          </a:xfrm>
        </p:spPr>
        <p:txBody>
          <a:bodyPr/>
          <a:lstStyle/>
          <a:p>
            <a:pPr marL="0" indent="0">
              <a:spcBef>
                <a:spcPts val="0"/>
              </a:spcBef>
              <a:buNone/>
            </a:pPr>
            <a:r>
              <a:rPr lang="ro-RO" b="1" dirty="0"/>
              <a:t>Aprecierile serviciilor administrative (care în mare parte indică  un nivel înalt) denotă, că studenții evaluează mai înalt:</a:t>
            </a:r>
            <a:endParaRPr lang="ru-RU" b="1" dirty="0"/>
          </a:p>
          <a:p>
            <a:pPr lvl="0">
              <a:spcBef>
                <a:spcPts val="0"/>
              </a:spcBef>
            </a:pPr>
            <a:r>
              <a:rPr lang="ro-RO" dirty="0"/>
              <a:t>accesul la informații utile la universitate (rețelele de socializare)(4,6)</a:t>
            </a:r>
          </a:p>
          <a:p>
            <a:pPr lvl="0">
              <a:spcBef>
                <a:spcPts val="0"/>
              </a:spcBef>
            </a:pPr>
            <a:r>
              <a:rPr lang="ro-RO" dirty="0"/>
              <a:t>accesul și calitatea satisfacerii solicitărilor de către decanate (4,</a:t>
            </a:r>
            <a:r>
              <a:rPr lang="en-US" dirty="0"/>
              <a:t>5</a:t>
            </a:r>
            <a:r>
              <a:rPr lang="ro-RO" dirty="0"/>
              <a:t>);</a:t>
            </a:r>
            <a:endParaRPr lang="ru-RU" dirty="0"/>
          </a:p>
          <a:p>
            <a:pPr lvl="0">
              <a:spcBef>
                <a:spcPts val="0"/>
              </a:spcBef>
            </a:pPr>
            <a:r>
              <a:rPr lang="ro-RO" dirty="0"/>
              <a:t>accesul și calitatea satisfacerii solicitărilor de către </a:t>
            </a:r>
            <a:r>
              <a:rPr lang="en-US" dirty="0" err="1"/>
              <a:t>Rectorat</a:t>
            </a:r>
            <a:r>
              <a:rPr lang="ro-RO" dirty="0"/>
              <a:t> (4,4)</a:t>
            </a:r>
            <a:r>
              <a:rPr lang="en-US" dirty="0"/>
              <a:t>:</a:t>
            </a:r>
          </a:p>
          <a:p>
            <a:pPr lvl="0">
              <a:spcBef>
                <a:spcPts val="0"/>
              </a:spcBef>
            </a:pPr>
            <a:r>
              <a:rPr lang="ro-RO" dirty="0"/>
              <a:t>accesul și calitatea satisfacerii solicitărilor de către catedre (4,</a:t>
            </a:r>
            <a:r>
              <a:rPr lang="en-US" dirty="0"/>
              <a:t>4</a:t>
            </a:r>
            <a:r>
              <a:rPr lang="ro-RO" dirty="0"/>
              <a:t>)</a:t>
            </a:r>
            <a:r>
              <a:rPr lang="en-US" dirty="0"/>
              <a:t>;</a:t>
            </a:r>
          </a:p>
          <a:p>
            <a:pPr marL="0" indent="0">
              <a:spcBef>
                <a:spcPts val="0"/>
              </a:spcBef>
              <a:buNone/>
            </a:pPr>
            <a:r>
              <a:rPr lang="fr-BE" dirty="0"/>
              <a:t> </a:t>
            </a:r>
            <a:r>
              <a:rPr lang="ro-RO" b="1" dirty="0"/>
              <a:t>Cu un nivel mediu de </a:t>
            </a:r>
            <a:r>
              <a:rPr lang="en-US" b="1" dirty="0" err="1"/>
              <a:t>aprecieri</a:t>
            </a:r>
            <a:r>
              <a:rPr lang="en-US" b="1" dirty="0"/>
              <a:t> </a:t>
            </a:r>
            <a:r>
              <a:rPr lang="ro-RO" b="1" dirty="0"/>
              <a:t> </a:t>
            </a:r>
            <a:r>
              <a:rPr lang="en-US" b="1" dirty="0"/>
              <a:t>sunt</a:t>
            </a:r>
            <a:r>
              <a:rPr lang="ro-RO" b="1" dirty="0"/>
              <a:t> </a:t>
            </a:r>
            <a:r>
              <a:rPr lang="en-US" b="1" dirty="0" err="1"/>
              <a:t>serviciil</a:t>
            </a:r>
            <a:r>
              <a:rPr lang="ro-RO" b="1" dirty="0"/>
              <a:t>e</a:t>
            </a:r>
            <a:r>
              <a:rPr lang="en-US" b="1" dirty="0"/>
              <a:t> </a:t>
            </a:r>
            <a:r>
              <a:rPr lang="en-US" b="1" dirty="0" err="1"/>
              <a:t>educaționale</a:t>
            </a:r>
            <a:r>
              <a:rPr lang="en-US" b="1" dirty="0"/>
              <a:t> :</a:t>
            </a:r>
            <a:endParaRPr lang="ru-RU" b="1" dirty="0"/>
          </a:p>
          <a:p>
            <a:pPr lvl="0">
              <a:spcBef>
                <a:spcPts val="0"/>
              </a:spcBef>
            </a:pPr>
            <a:r>
              <a:rPr lang="ro-RO" dirty="0"/>
              <a:t>Informații disponibile la începutul fiecărui semestru despre cursurile care vor fi urmate</a:t>
            </a:r>
            <a:r>
              <a:rPr lang="en-US" dirty="0"/>
              <a:t> (4,</a:t>
            </a:r>
            <a:r>
              <a:rPr lang="ro-RO" dirty="0"/>
              <a:t>2</a:t>
            </a:r>
            <a:r>
              <a:rPr lang="en-US" dirty="0"/>
              <a:t>)</a:t>
            </a:r>
            <a:r>
              <a:rPr lang="ro-RO" dirty="0"/>
              <a:t>;</a:t>
            </a:r>
            <a:endParaRPr lang="ru-RU" dirty="0"/>
          </a:p>
          <a:p>
            <a:pPr lvl="0">
              <a:spcBef>
                <a:spcPts val="0"/>
              </a:spcBef>
            </a:pPr>
            <a:r>
              <a:rPr lang="ro-RO" dirty="0"/>
              <a:t>Sprijin pentru mobilități internaționale(4,1)</a:t>
            </a:r>
            <a:r>
              <a:rPr lang="en-US" dirty="0"/>
              <a:t>.</a:t>
            </a:r>
          </a:p>
        </p:txBody>
      </p:sp>
    </p:spTree>
    <p:extLst>
      <p:ext uri="{BB962C8B-B14F-4D97-AF65-F5344CB8AC3E}">
        <p14:creationId xmlns:p14="http://schemas.microsoft.com/office/powerpoint/2010/main" val="2101059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11201400" cy="6019800"/>
          </a:xfrm>
        </p:spPr>
        <p:txBody>
          <a:bodyPr/>
          <a:lstStyle/>
          <a:p>
            <a:pPr marL="0" indent="0">
              <a:buNone/>
            </a:pPr>
            <a:r>
              <a:rPr lang="ro-RO" b="1" dirty="0"/>
              <a:t>Aprecierea facilităților existente la universitate scoate în evidență </a:t>
            </a:r>
            <a:r>
              <a:rPr lang="en-US" b="1" dirty="0"/>
              <a:t>un </a:t>
            </a:r>
            <a:r>
              <a:rPr lang="en-US" b="1" dirty="0" err="1"/>
              <a:t>șir</a:t>
            </a:r>
            <a:r>
              <a:rPr lang="en-US" b="1" dirty="0"/>
              <a:t> de </a:t>
            </a:r>
            <a:r>
              <a:rPr lang="en-US" b="1" dirty="0" err="1"/>
              <a:t>neajunsuri</a:t>
            </a:r>
            <a:r>
              <a:rPr lang="en-US" b="1" dirty="0"/>
              <a:t>, </a:t>
            </a:r>
            <a:r>
              <a:rPr lang="en-US" b="1" dirty="0" err="1"/>
              <a:t>menționate</a:t>
            </a:r>
            <a:r>
              <a:rPr lang="en-US" b="1" dirty="0"/>
              <a:t> de </a:t>
            </a:r>
            <a:r>
              <a:rPr lang="en-US" b="1" dirty="0" err="1"/>
              <a:t>către</a:t>
            </a:r>
            <a:r>
              <a:rPr lang="en-US" b="1" dirty="0"/>
              <a:t> </a:t>
            </a:r>
            <a:r>
              <a:rPr lang="en-US" b="1" dirty="0" err="1"/>
              <a:t>studenți</a:t>
            </a:r>
            <a:r>
              <a:rPr lang="en-US" b="1" dirty="0"/>
              <a:t> </a:t>
            </a:r>
            <a:r>
              <a:rPr lang="en-US" b="1" dirty="0" err="1"/>
              <a:t>în</a:t>
            </a:r>
            <a:r>
              <a:rPr lang="en-US" b="1" dirty="0"/>
              <a:t> </a:t>
            </a:r>
            <a:r>
              <a:rPr lang="en-US" b="1" dirty="0" err="1"/>
              <a:t>sugestii</a:t>
            </a:r>
            <a:r>
              <a:rPr lang="en-US" b="1" dirty="0"/>
              <a:t> </a:t>
            </a:r>
            <a:r>
              <a:rPr lang="en-US" b="1" dirty="0" err="1"/>
              <a:t>și</a:t>
            </a:r>
            <a:r>
              <a:rPr lang="en-US" b="1" dirty="0"/>
              <a:t> </a:t>
            </a:r>
            <a:r>
              <a:rPr lang="en-US" b="1" dirty="0" err="1"/>
              <a:t>propuneri</a:t>
            </a:r>
            <a:r>
              <a:rPr lang="ro-RO" b="1" dirty="0"/>
              <a:t>. Cele mai joase aprecieri</a:t>
            </a:r>
            <a:r>
              <a:rPr lang="en-US" b="1" dirty="0"/>
              <a:t> sunt date</a:t>
            </a:r>
            <a:r>
              <a:rPr lang="ro-RO" b="1" dirty="0"/>
              <a:t>:</a:t>
            </a:r>
            <a:endParaRPr lang="ru-RU" b="1" dirty="0"/>
          </a:p>
          <a:p>
            <a:pPr lvl="0"/>
            <a:r>
              <a:rPr lang="en-US" dirty="0" err="1">
                <a:effectLst/>
                <a:ea typeface="Calibri" panose="020F0502020204030204" pitchFamily="34" charset="0"/>
              </a:rPr>
              <a:t>condițiile</a:t>
            </a:r>
            <a:r>
              <a:rPr lang="en-US" dirty="0">
                <a:effectLst/>
                <a:ea typeface="Calibri" panose="020F0502020204030204" pitchFamily="34" charset="0"/>
              </a:rPr>
              <a:t> </a:t>
            </a:r>
            <a:r>
              <a:rPr lang="en-US" dirty="0" err="1">
                <a:effectLst/>
                <a:ea typeface="Calibri" panose="020F0502020204030204" pitchFamily="34" charset="0"/>
              </a:rPr>
              <a:t>igienico-sanitare</a:t>
            </a:r>
            <a:r>
              <a:rPr lang="en-US" dirty="0">
                <a:effectLst/>
                <a:ea typeface="Calibri" panose="020F0502020204030204" pitchFamily="34" charset="0"/>
              </a:rPr>
              <a:t> </a:t>
            </a:r>
            <a:r>
              <a:rPr lang="en-US" dirty="0" err="1">
                <a:effectLst/>
                <a:ea typeface="Calibri" panose="020F0502020204030204" pitchFamily="34" charset="0"/>
              </a:rPr>
              <a:t>existente</a:t>
            </a:r>
            <a:r>
              <a:rPr lang="en-US" dirty="0">
                <a:effectLst/>
                <a:ea typeface="Calibri" panose="020F0502020204030204" pitchFamily="34" charset="0"/>
              </a:rPr>
              <a:t> (</a:t>
            </a:r>
            <a:r>
              <a:rPr lang="ro-RO" dirty="0">
                <a:effectLst/>
                <a:ea typeface="Calibri" panose="020F0502020204030204" pitchFamily="34" charset="0"/>
              </a:rPr>
              <a:t>3</a:t>
            </a:r>
            <a:r>
              <a:rPr lang="ro-RO" dirty="0">
                <a:ea typeface="Calibri" panose="020F0502020204030204" pitchFamily="34" charset="0"/>
              </a:rPr>
              <a:t>,3</a:t>
            </a:r>
            <a:r>
              <a:rPr lang="en-US" dirty="0">
                <a:effectLst/>
                <a:ea typeface="Calibri" panose="020F0502020204030204" pitchFamily="34" charset="0"/>
              </a:rPr>
              <a:t>); </a:t>
            </a:r>
          </a:p>
          <a:p>
            <a:pPr lvl="0"/>
            <a:r>
              <a:rPr lang="ro-RO" dirty="0"/>
              <a:t>Calitatea condițiilor de trai exitente în căminul studențesc-dacă benefeciați!! (3,5)</a:t>
            </a:r>
            <a:r>
              <a:rPr lang="en-US" dirty="0"/>
              <a:t>;</a:t>
            </a:r>
            <a:endParaRPr lang="ro-RO" dirty="0"/>
          </a:p>
          <a:p>
            <a:r>
              <a:rPr lang="ro-RO" dirty="0"/>
              <a:t>Lift</a:t>
            </a:r>
            <a:r>
              <a:rPr lang="en-US" dirty="0"/>
              <a:t>;</a:t>
            </a:r>
            <a:r>
              <a:rPr lang="ro-RO" dirty="0"/>
              <a:t> </a:t>
            </a:r>
            <a:endParaRPr lang="ru-RU" dirty="0"/>
          </a:p>
          <a:p>
            <a:pPr marL="0" indent="0">
              <a:buNone/>
            </a:pPr>
            <a:r>
              <a:rPr lang="en-US" dirty="0"/>
              <a:t> </a:t>
            </a:r>
            <a:r>
              <a:rPr lang="en-US" b="1" dirty="0" err="1"/>
              <a:t>Aprecieri</a:t>
            </a:r>
            <a:r>
              <a:rPr lang="en-US" b="1" dirty="0"/>
              <a:t> </a:t>
            </a:r>
            <a:r>
              <a:rPr lang="en-US" b="1" dirty="0" err="1"/>
              <a:t>înalte</a:t>
            </a:r>
            <a:r>
              <a:rPr lang="en-US" b="1" dirty="0"/>
              <a:t> sunt date:</a:t>
            </a:r>
            <a:endParaRPr lang="ru-RU" b="1" dirty="0"/>
          </a:p>
          <a:p>
            <a:pPr lvl="0"/>
            <a:r>
              <a:rPr lang="en-US" sz="2800" dirty="0" err="1"/>
              <a:t>dotării</a:t>
            </a:r>
            <a:r>
              <a:rPr lang="en-US" sz="2800" dirty="0"/>
              <a:t> </a:t>
            </a:r>
            <a:r>
              <a:rPr lang="en-US" sz="2800" dirty="0" err="1"/>
              <a:t>și</a:t>
            </a:r>
            <a:r>
              <a:rPr lang="en-US" sz="2800" dirty="0"/>
              <a:t> </a:t>
            </a:r>
            <a:r>
              <a:rPr lang="en-US" sz="2800" dirty="0" err="1"/>
              <a:t>activității</a:t>
            </a:r>
            <a:r>
              <a:rPr lang="en-US" sz="2800" dirty="0"/>
              <a:t> </a:t>
            </a:r>
            <a:r>
              <a:rPr lang="en-US" sz="2800" dirty="0" err="1"/>
              <a:t>bibliotecilor</a:t>
            </a:r>
            <a:r>
              <a:rPr lang="en-US" sz="2800" dirty="0"/>
              <a:t> (4,4)</a:t>
            </a:r>
            <a:r>
              <a:rPr lang="ro-RO" sz="2800" dirty="0"/>
              <a:t>.</a:t>
            </a:r>
          </a:p>
          <a:p>
            <a:pPr lvl="0"/>
            <a:r>
              <a:rPr lang="ro-RO" sz="2800" dirty="0">
                <a:solidFill>
                  <a:schemeClr val="tx1"/>
                </a:solidFill>
                <a:effectLst/>
              </a:rPr>
              <a:t>Serviciile de foto-copiere existente (4,</a:t>
            </a:r>
            <a:r>
              <a:rPr lang="en-US" sz="2800" dirty="0">
                <a:solidFill>
                  <a:schemeClr val="tx1"/>
                </a:solidFill>
                <a:effectLst/>
              </a:rPr>
              <a:t>1</a:t>
            </a:r>
            <a:r>
              <a:rPr lang="ro-RO" sz="2800" dirty="0">
                <a:solidFill>
                  <a:schemeClr val="tx1"/>
                </a:solidFill>
                <a:effectLst/>
              </a:rPr>
              <a:t>).</a:t>
            </a:r>
          </a:p>
        </p:txBody>
      </p:sp>
    </p:spTree>
    <p:extLst>
      <p:ext uri="{BB962C8B-B14F-4D97-AF65-F5344CB8AC3E}">
        <p14:creationId xmlns:p14="http://schemas.microsoft.com/office/powerpoint/2010/main" val="3583340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11125200" cy="6324600"/>
          </a:xfrm>
        </p:spPr>
        <p:txBody>
          <a:bodyPr/>
          <a:lstStyle/>
          <a:p>
            <a:pPr marL="0" indent="0">
              <a:buNone/>
            </a:pPr>
            <a:r>
              <a:rPr lang="ro-RO" dirty="0"/>
              <a:t>Evaluarea capacităților cadrelor didactice de a asigura succesul universitar și calitatea procesului educațional a menționat aprecieri înalte ale:</a:t>
            </a:r>
            <a:endParaRPr lang="ru-RU" dirty="0"/>
          </a:p>
          <a:p>
            <a:pPr lvl="0"/>
            <a:r>
              <a:rPr lang="en-US" dirty="0" err="1"/>
              <a:t>utilizeaz</a:t>
            </a:r>
            <a:r>
              <a:rPr lang="ro-RO" dirty="0"/>
              <a:t>ă rezultatele propriilor cercetări, exemple din practică (4,6)</a:t>
            </a:r>
            <a:r>
              <a:rPr lang="en-US" dirty="0"/>
              <a:t>;</a:t>
            </a:r>
          </a:p>
          <a:p>
            <a:pPr lvl="0"/>
            <a:r>
              <a:rPr lang="ro-RO" dirty="0"/>
              <a:t> f</a:t>
            </a:r>
            <a:r>
              <a:rPr lang="en-US" dirty="0" err="1"/>
              <a:t>olose</a:t>
            </a:r>
            <a:r>
              <a:rPr lang="ro-RO" dirty="0"/>
              <a:t>ște metode interactive, moderne în predare  (4,7)</a:t>
            </a:r>
            <a:r>
              <a:rPr lang="en-US" dirty="0"/>
              <a:t>;</a:t>
            </a:r>
            <a:endParaRPr lang="ro-RO" dirty="0"/>
          </a:p>
          <a:p>
            <a:pPr lvl="0"/>
            <a:r>
              <a:rPr lang="ro-RO" dirty="0"/>
              <a:t>ținuta lingvistică demnă și adecvată stilului academic </a:t>
            </a:r>
            <a:r>
              <a:rPr lang="en-US" dirty="0"/>
              <a:t>;</a:t>
            </a:r>
          </a:p>
          <a:p>
            <a:pPr lvl="0"/>
            <a:r>
              <a:rPr lang="en-US" dirty="0" err="1"/>
              <a:t>Prezint</a:t>
            </a:r>
            <a:r>
              <a:rPr lang="ro-RO" dirty="0"/>
              <a:t>ă materialele eficiente pentru învățarea cursului</a:t>
            </a:r>
            <a:r>
              <a:rPr lang="en-US" dirty="0"/>
              <a:t>;</a:t>
            </a:r>
            <a:endParaRPr lang="ro-RO" dirty="0"/>
          </a:p>
          <a:p>
            <a:r>
              <a:rPr lang="ro-RO" dirty="0"/>
              <a:t>dar și altor capacități, media generală fiind de 4,</a:t>
            </a:r>
            <a:r>
              <a:rPr lang="en-US" dirty="0"/>
              <a:t>6</a:t>
            </a:r>
            <a:r>
              <a:rPr lang="ro-RO" dirty="0"/>
              <a:t>.</a:t>
            </a:r>
            <a:endParaRPr lang="en-US" dirty="0"/>
          </a:p>
        </p:txBody>
      </p:sp>
    </p:spTree>
    <p:extLst>
      <p:ext uri="{BB962C8B-B14F-4D97-AF65-F5344CB8AC3E}">
        <p14:creationId xmlns:p14="http://schemas.microsoft.com/office/powerpoint/2010/main" val="2010996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1981200" y="274638"/>
            <a:ext cx="8229600" cy="715962"/>
          </a:xfrm>
        </p:spPr>
        <p:txBody>
          <a:bodyPr/>
          <a:lstStyle/>
          <a:p>
            <a:r>
              <a:rPr lang="ro-RO" altLang="en-US" dirty="0"/>
              <a:t>Proiect de hotărîre</a:t>
            </a:r>
            <a:endParaRPr lang="fr-CA" altLang="en-US" dirty="0"/>
          </a:p>
        </p:txBody>
      </p:sp>
      <p:sp>
        <p:nvSpPr>
          <p:cNvPr id="7171" name="Espace réservé du contenu 2"/>
          <p:cNvSpPr>
            <a:spLocks noGrp="1"/>
          </p:cNvSpPr>
          <p:nvPr>
            <p:ph idx="1"/>
          </p:nvPr>
        </p:nvSpPr>
        <p:spPr>
          <a:xfrm>
            <a:off x="457200" y="1143001"/>
            <a:ext cx="11353800" cy="5333999"/>
          </a:xfrm>
        </p:spPr>
        <p:txBody>
          <a:bodyPr/>
          <a:lstStyle/>
          <a:p>
            <a:r>
              <a:rPr lang="ro-RO" altLang="en-US" sz="3600" dirty="0"/>
              <a:t>A </a:t>
            </a:r>
            <a:r>
              <a:rPr lang="en-US" altLang="en-US" sz="3600" dirty="0" err="1"/>
              <a:t>lua</a:t>
            </a:r>
            <a:r>
              <a:rPr lang="en-US" altLang="en-US" sz="3600" dirty="0"/>
              <a:t> act de</a:t>
            </a:r>
            <a:r>
              <a:rPr lang="ro-RO" altLang="en-US" sz="3600" dirty="0"/>
              <a:t> rezultatele S</a:t>
            </a:r>
            <a:r>
              <a:rPr lang="ro-RO" sz="3600" dirty="0"/>
              <a:t>ondajului anonim al opiniei studenților </a:t>
            </a:r>
            <a:r>
              <a:rPr lang="ro-RO" sz="3600" b="1" dirty="0"/>
              <a:t>„A</a:t>
            </a:r>
            <a:r>
              <a:rPr lang="en-US" sz="3600" b="1" dirty="0" err="1"/>
              <a:t>sigurarea</a:t>
            </a:r>
            <a:r>
              <a:rPr lang="en-US" sz="3600" b="1" dirty="0"/>
              <a:t> </a:t>
            </a:r>
            <a:r>
              <a:rPr lang="en-US" sz="3600" b="1" dirty="0" err="1"/>
              <a:t>calității</a:t>
            </a:r>
            <a:r>
              <a:rPr lang="en-US" sz="3600" b="1" dirty="0"/>
              <a:t> </a:t>
            </a:r>
            <a:r>
              <a:rPr lang="en-US" sz="3600" b="1" dirty="0" err="1"/>
              <a:t>studiilor</a:t>
            </a:r>
            <a:r>
              <a:rPr lang="en-US" sz="3600" b="1" dirty="0"/>
              <a:t> </a:t>
            </a:r>
            <a:r>
              <a:rPr lang="en-US" sz="3600" b="1" dirty="0" err="1"/>
              <a:t>univ</a:t>
            </a:r>
            <a:r>
              <a:rPr lang="ro-RO" sz="3600" b="1" dirty="0"/>
              <a:t>e</a:t>
            </a:r>
            <a:r>
              <a:rPr lang="en-US" sz="3600" b="1" dirty="0" err="1"/>
              <a:t>rsitare</a:t>
            </a:r>
            <a:r>
              <a:rPr lang="en-US" sz="3600" b="1" dirty="0"/>
              <a:t> la </a:t>
            </a:r>
            <a:r>
              <a:rPr lang="ro-RO" sz="3600" b="1" dirty="0"/>
              <a:t>ULIM</a:t>
            </a:r>
            <a:r>
              <a:rPr lang="en-US" sz="3600" b="1" dirty="0"/>
              <a:t> </a:t>
            </a:r>
            <a:r>
              <a:rPr lang="en-US" sz="3600" b="1" dirty="0" err="1"/>
              <a:t>în</a:t>
            </a:r>
            <a:r>
              <a:rPr lang="en-US" sz="3600" b="1" dirty="0"/>
              <a:t> </a:t>
            </a:r>
            <a:r>
              <a:rPr lang="en-US" sz="3600" b="1" dirty="0" err="1"/>
              <a:t>contextul</a:t>
            </a:r>
            <a:r>
              <a:rPr lang="en-US" sz="3600" b="1" dirty="0"/>
              <a:t> </a:t>
            </a:r>
            <a:r>
              <a:rPr lang="en-US" sz="3600" b="1" dirty="0" err="1"/>
              <a:t>exigențelor</a:t>
            </a:r>
            <a:r>
              <a:rPr lang="en-US" sz="3600" b="1" dirty="0"/>
              <a:t> </a:t>
            </a:r>
            <a:r>
              <a:rPr lang="en-US" sz="3600" b="1" dirty="0" err="1"/>
              <a:t>europene</a:t>
            </a:r>
            <a:r>
              <a:rPr lang="ro-RO" sz="3600" b="1" dirty="0"/>
              <a:t>” - 2025</a:t>
            </a:r>
            <a:r>
              <a:rPr lang="fr-CA" altLang="en-US" sz="3600" b="1" dirty="0"/>
              <a:t>. </a:t>
            </a:r>
          </a:p>
          <a:p>
            <a:r>
              <a:rPr lang="ro-RO" sz="3600" dirty="0"/>
              <a:t>A analiza rezultatele în ședințele comisiilor pentru asigurarea calității, catedrelor și consiliilor facultăți</a:t>
            </a:r>
            <a:r>
              <a:rPr lang="en-US" sz="3600" dirty="0"/>
              <a:t>lor</a:t>
            </a:r>
            <a:r>
              <a:rPr lang="ro-RO" sz="3600" dirty="0"/>
              <a:t>, elaborând măsuri curente de îmbunătăţire a calităţii activităţii educaționale.</a:t>
            </a:r>
          </a:p>
          <a:p>
            <a:endParaRPr lang="fr-CA"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Eșantion implicat</a:t>
            </a:r>
            <a:endParaRPr lang="ru-RU"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858896322"/>
              </p:ext>
            </p:extLst>
          </p:nvPr>
        </p:nvGraphicFramePr>
        <p:xfrm>
          <a:off x="609600" y="1828800"/>
          <a:ext cx="1127760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FB689F43-2028-4E30-AEE7-925BB8DBB846}"/>
              </a:ext>
            </a:extLst>
          </p:cNvPr>
          <p:cNvGraphicFramePr>
            <a:graphicFrameLocks noGrp="1"/>
          </p:cNvGraphicFramePr>
          <p:nvPr>
            <p:extLst>
              <p:ext uri="{D42A27DB-BD31-4B8C-83A1-F6EECF244321}">
                <p14:modId xmlns:p14="http://schemas.microsoft.com/office/powerpoint/2010/main" val="974311452"/>
              </p:ext>
            </p:extLst>
          </p:nvPr>
        </p:nvGraphicFramePr>
        <p:xfrm>
          <a:off x="609601" y="1520670"/>
          <a:ext cx="10820755" cy="5273406"/>
        </p:xfrm>
        <a:graphic>
          <a:graphicData uri="http://schemas.openxmlformats.org/drawingml/2006/table">
            <a:tbl>
              <a:tblPr>
                <a:tableStyleId>{5C22544A-7EE6-4342-B048-85BDC9FD1C3A}</a:tableStyleId>
              </a:tblPr>
              <a:tblGrid>
                <a:gridCol w="1513342">
                  <a:extLst>
                    <a:ext uri="{9D8B030D-6E8A-4147-A177-3AD203B41FA5}">
                      <a16:colId xmlns:a16="http://schemas.microsoft.com/office/drawing/2014/main" val="1017426899"/>
                    </a:ext>
                  </a:extLst>
                </a:gridCol>
                <a:gridCol w="1382257">
                  <a:extLst>
                    <a:ext uri="{9D8B030D-6E8A-4147-A177-3AD203B41FA5}">
                      <a16:colId xmlns:a16="http://schemas.microsoft.com/office/drawing/2014/main" val="3506223496"/>
                    </a:ext>
                  </a:extLst>
                </a:gridCol>
                <a:gridCol w="1371600">
                  <a:extLst>
                    <a:ext uri="{9D8B030D-6E8A-4147-A177-3AD203B41FA5}">
                      <a16:colId xmlns:a16="http://schemas.microsoft.com/office/drawing/2014/main" val="4278096419"/>
                    </a:ext>
                  </a:extLst>
                </a:gridCol>
                <a:gridCol w="1600200">
                  <a:extLst>
                    <a:ext uri="{9D8B030D-6E8A-4147-A177-3AD203B41FA5}">
                      <a16:colId xmlns:a16="http://schemas.microsoft.com/office/drawing/2014/main" val="1116125948"/>
                    </a:ext>
                  </a:extLst>
                </a:gridCol>
                <a:gridCol w="1905000">
                  <a:extLst>
                    <a:ext uri="{9D8B030D-6E8A-4147-A177-3AD203B41FA5}">
                      <a16:colId xmlns:a16="http://schemas.microsoft.com/office/drawing/2014/main" val="1141553246"/>
                    </a:ext>
                  </a:extLst>
                </a:gridCol>
                <a:gridCol w="1447800">
                  <a:extLst>
                    <a:ext uri="{9D8B030D-6E8A-4147-A177-3AD203B41FA5}">
                      <a16:colId xmlns:a16="http://schemas.microsoft.com/office/drawing/2014/main" val="3472794259"/>
                    </a:ext>
                  </a:extLst>
                </a:gridCol>
                <a:gridCol w="1600556">
                  <a:extLst>
                    <a:ext uri="{9D8B030D-6E8A-4147-A177-3AD203B41FA5}">
                      <a16:colId xmlns:a16="http://schemas.microsoft.com/office/drawing/2014/main" val="2651347932"/>
                    </a:ext>
                  </a:extLst>
                </a:gridCol>
              </a:tblGrid>
              <a:tr h="360455">
                <a:tc>
                  <a:txBody>
                    <a:bodyPr/>
                    <a:lstStyle/>
                    <a:p>
                      <a:pPr>
                        <a:lnSpc>
                          <a:spcPct val="115000"/>
                        </a:lnSpc>
                      </a:pPr>
                      <a:endParaRPr lang="en-US" sz="2000">
                        <a:effectLst/>
                        <a:latin typeface="Calibri" panose="020F0502020204030204" pitchFamily="34" charset="0"/>
                        <a:cs typeface="Times New Roman" panose="02020603050405020304" pitchFamily="18" charset="0"/>
                      </a:endParaRPr>
                    </a:p>
                  </a:txBody>
                  <a:tcPr marL="8255" marR="8255" marT="8255" marB="0"/>
                </a:tc>
                <a:tc gridSpan="2">
                  <a:txBody>
                    <a:bodyPr/>
                    <a:lstStyle/>
                    <a:p>
                      <a:pPr marL="0" marR="0" algn="ctr">
                        <a:lnSpc>
                          <a:spcPct val="115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a.u.2022-2023</a:t>
                      </a:r>
                    </a:p>
                  </a:txBody>
                  <a:tcPr marL="8255" marR="8255" marT="8255"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a.u</a:t>
                      </a:r>
                      <a:r>
                        <a:rPr lang="ro-RO" sz="2000" b="1" dirty="0">
                          <a:effectLst/>
                          <a:latin typeface="Times New Roman" panose="02020603050405020304" pitchFamily="18" charset="0"/>
                          <a:cs typeface="Times New Roman" panose="02020603050405020304" pitchFamily="18" charset="0"/>
                        </a:rPr>
                        <a:t>.</a:t>
                      </a:r>
                      <a:r>
                        <a:rPr lang="en-US" sz="2000" b="1" dirty="0">
                          <a:effectLst/>
                          <a:latin typeface="Times New Roman" panose="02020603050405020304" pitchFamily="18" charset="0"/>
                          <a:cs typeface="Times New Roman" panose="02020603050405020304" pitchFamily="18" charset="0"/>
                        </a:rPr>
                        <a:t>2023-2024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rowSpan="2" gridSpan="2">
                  <a:txBody>
                    <a:bodyPr/>
                    <a:lstStyle/>
                    <a:p>
                      <a:pPr marL="0" marR="0" algn="ctr">
                        <a:lnSpc>
                          <a:spcPct val="115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a.u.2024-2025</a:t>
                      </a:r>
                    </a:p>
                    <a:p>
                      <a:pPr marL="0" marR="0" algn="ctr">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Chestionar</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1</a:t>
                      </a:r>
                    </a:p>
                  </a:txBody>
                  <a:tcPr marL="0" marR="0" marT="0" marB="0"/>
                </a:tc>
                <a:tc rowSpan="2" hMerge="1">
                  <a:txBody>
                    <a:bodyPr/>
                    <a:lstStyle/>
                    <a:p>
                      <a:pPr marL="0" marR="0" algn="ctr">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17014505"/>
                  </a:ext>
                </a:extLst>
              </a:tr>
              <a:tr h="506833">
                <a:tc>
                  <a:txBody>
                    <a:bodyPr/>
                    <a:lstStyle/>
                    <a:p>
                      <a:pPr marL="0" marR="0" algn="just">
                        <a:lnSpc>
                          <a:spcPct val="115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gridSpan="2">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Chestionarul</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Chestionarul</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gridSpan="2" vMerge="1">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vMerge="1">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49984825"/>
                  </a:ext>
                </a:extLst>
              </a:tr>
              <a:tr h="367970">
                <a:tc>
                  <a:txBody>
                    <a:bodyPr/>
                    <a:lstStyle/>
                    <a:p>
                      <a:pPr marL="0" marR="0" algn="just">
                        <a:lnSpc>
                          <a:spcPct val="115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b="1" dirty="0">
                          <a:effectLst/>
                        </a:rPr>
                        <a:t>Nr.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b="1" dirty="0">
                          <a:effectLst/>
                        </a:rPr>
                        <a:t>Nr.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b="1" dirty="0">
                          <a:effectLst/>
                        </a:rPr>
                        <a:t>Nr.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36341530"/>
                  </a:ext>
                </a:extLst>
              </a:tr>
              <a:tr h="369127">
                <a:tc>
                  <a:txBody>
                    <a:bodyPr/>
                    <a:lstStyle/>
                    <a:p>
                      <a:pPr marL="0" marR="0" algn="ctr">
                        <a:lnSpc>
                          <a:spcPct val="115000"/>
                        </a:lnSpc>
                        <a:spcBef>
                          <a:spcPts val="0"/>
                        </a:spcBef>
                        <a:spcAft>
                          <a:spcPts val="0"/>
                        </a:spcAft>
                      </a:pPr>
                      <a:r>
                        <a:rPr lang="en-US" sz="2400" b="1">
                          <a:effectLst/>
                        </a:rPr>
                        <a:t>Drept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ro-RO" sz="2400" b="1" i="0" u="none" strike="noStrike" dirty="0">
                          <a:solidFill>
                            <a:schemeClr val="tx1"/>
                          </a:solidFill>
                          <a:effectLst/>
                          <a:latin typeface="+mj-lt"/>
                        </a:rPr>
                        <a:t>59</a:t>
                      </a:r>
                      <a:endParaRPr lang="en-US" sz="2400" b="1" i="0" u="none" strike="noStrike" dirty="0">
                        <a:solidFill>
                          <a:schemeClr val="tx1"/>
                        </a:solidFill>
                        <a:effectLst/>
                        <a:latin typeface="+mj-lt"/>
                      </a:endParaRPr>
                    </a:p>
                  </a:txBody>
                  <a:tcPr marL="9525" marR="9525" marT="9525" marB="0"/>
                </a:tc>
                <a:tc>
                  <a:txBody>
                    <a:bodyPr/>
                    <a:lstStyle/>
                    <a:p>
                      <a:pPr algn="ctr" fontAlgn="t"/>
                      <a:r>
                        <a:rPr lang="ro-RO" sz="2400" b="1" i="0" u="none" strike="noStrike" dirty="0">
                          <a:solidFill>
                            <a:schemeClr val="tx1"/>
                          </a:solidFill>
                          <a:effectLst/>
                          <a:latin typeface="+mj-lt"/>
                        </a:rPr>
                        <a:t>24.0%</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34</a:t>
                      </a:r>
                    </a:p>
                  </a:txBody>
                  <a:tcPr marL="9525" marR="9525" marT="9525" marB="0"/>
                </a:tc>
                <a:tc>
                  <a:txBody>
                    <a:bodyPr/>
                    <a:lstStyle/>
                    <a:p>
                      <a:pPr algn="ctr" fontAlgn="t"/>
                      <a:r>
                        <a:rPr lang="en-US" sz="2400" b="1" i="0" u="none" strike="noStrike" dirty="0">
                          <a:solidFill>
                            <a:schemeClr val="tx1"/>
                          </a:solidFill>
                          <a:effectLst/>
                          <a:latin typeface="+mj-lt"/>
                        </a:rPr>
                        <a:t>14,97%</a:t>
                      </a:r>
                    </a:p>
                  </a:txBody>
                  <a:tcPr marL="9525" marR="9525" marT="9525" marB="0"/>
                </a:tc>
                <a:extLst>
                  <a:ext uri="{0D108BD9-81ED-4DB2-BD59-A6C34878D82A}">
                    <a16:rowId xmlns:a16="http://schemas.microsoft.com/office/drawing/2014/main" val="454900926"/>
                  </a:ext>
                </a:extLst>
              </a:tr>
              <a:tr h="369127">
                <a:tc>
                  <a:txBody>
                    <a:bodyPr/>
                    <a:lstStyle/>
                    <a:p>
                      <a:pPr marL="0" marR="0" algn="ctr">
                        <a:lnSpc>
                          <a:spcPct val="115000"/>
                        </a:lnSpc>
                        <a:spcBef>
                          <a:spcPts val="0"/>
                        </a:spcBef>
                        <a:spcAft>
                          <a:spcPts val="0"/>
                        </a:spcAft>
                      </a:pPr>
                      <a:r>
                        <a:rPr lang="en-US" sz="2400" b="1">
                          <a:effectLst/>
                        </a:rPr>
                        <a:t>ȘE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8,3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ro-RO" sz="2400" b="1" i="0" u="none" strike="noStrike" dirty="0">
                          <a:solidFill>
                            <a:schemeClr val="tx1"/>
                          </a:solidFill>
                          <a:effectLst/>
                          <a:latin typeface="+mj-lt"/>
                        </a:rPr>
                        <a:t>26</a:t>
                      </a:r>
                      <a:endParaRPr lang="en-US" sz="2400" b="1" i="0" u="none" strike="noStrike" dirty="0">
                        <a:solidFill>
                          <a:schemeClr val="tx1"/>
                        </a:solidFill>
                        <a:effectLst/>
                        <a:latin typeface="+mj-lt"/>
                      </a:endParaRPr>
                    </a:p>
                  </a:txBody>
                  <a:tcPr marL="9525" marR="9525" marT="9525" marB="0"/>
                </a:tc>
                <a:tc>
                  <a:txBody>
                    <a:bodyPr/>
                    <a:lstStyle/>
                    <a:p>
                      <a:pPr algn="ctr" fontAlgn="t"/>
                      <a:r>
                        <a:rPr lang="ro-RO" sz="2400" b="1" i="0" u="none" strike="noStrike" dirty="0">
                          <a:solidFill>
                            <a:schemeClr val="tx1"/>
                          </a:solidFill>
                          <a:effectLst/>
                          <a:latin typeface="+mj-lt"/>
                        </a:rPr>
                        <a:t>11.0%</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47</a:t>
                      </a:r>
                    </a:p>
                  </a:txBody>
                  <a:tcPr marL="9525" marR="9525" marT="9525" marB="0"/>
                </a:tc>
                <a:tc>
                  <a:txBody>
                    <a:bodyPr/>
                    <a:lstStyle/>
                    <a:p>
                      <a:pPr algn="ctr" fontAlgn="t"/>
                      <a:r>
                        <a:rPr lang="en-US" sz="2400" b="1" i="0" u="none" strike="noStrike" dirty="0">
                          <a:solidFill>
                            <a:schemeClr val="tx1"/>
                          </a:solidFill>
                          <a:effectLst/>
                          <a:latin typeface="+mj-lt"/>
                        </a:rPr>
                        <a:t>20,70%</a:t>
                      </a:r>
                    </a:p>
                  </a:txBody>
                  <a:tcPr marL="9525" marR="9525" marT="9525" marB="0"/>
                </a:tc>
                <a:extLst>
                  <a:ext uri="{0D108BD9-81ED-4DB2-BD59-A6C34878D82A}">
                    <a16:rowId xmlns:a16="http://schemas.microsoft.com/office/drawing/2014/main" val="3262657504"/>
                  </a:ext>
                </a:extLst>
              </a:tr>
              <a:tr h="369127">
                <a:tc>
                  <a:txBody>
                    <a:bodyPr/>
                    <a:lstStyle/>
                    <a:p>
                      <a:pPr marL="0" marR="0" algn="ctr">
                        <a:lnSpc>
                          <a:spcPct val="115000"/>
                        </a:lnSpc>
                        <a:spcBef>
                          <a:spcPts val="0"/>
                        </a:spcBef>
                        <a:spcAft>
                          <a:spcPts val="0"/>
                        </a:spcAft>
                      </a:pPr>
                      <a:r>
                        <a:rPr lang="ro-RO" sz="2400" b="1">
                          <a:effectLst/>
                        </a:rPr>
                        <a:t>BM</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28,2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ro-RO" sz="2400" b="1" i="0" u="none" strike="noStrike" dirty="0">
                          <a:solidFill>
                            <a:schemeClr val="tx1"/>
                          </a:solidFill>
                          <a:effectLst/>
                          <a:latin typeface="+mj-lt"/>
                        </a:rPr>
                        <a:t>34</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1</a:t>
                      </a:r>
                      <a:r>
                        <a:rPr lang="ro-RO" sz="2400" b="1" i="0" u="none" strike="noStrike" dirty="0">
                          <a:solidFill>
                            <a:schemeClr val="tx1"/>
                          </a:solidFill>
                          <a:effectLst/>
                          <a:latin typeface="+mj-lt"/>
                        </a:rPr>
                        <a:t>4.0%</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24</a:t>
                      </a:r>
                    </a:p>
                  </a:txBody>
                  <a:tcPr marL="9525" marR="9525" marT="9525" marB="0"/>
                </a:tc>
                <a:tc>
                  <a:txBody>
                    <a:bodyPr/>
                    <a:lstStyle/>
                    <a:p>
                      <a:pPr algn="ctr" fontAlgn="t"/>
                      <a:r>
                        <a:rPr lang="en-US" sz="2400" b="1" i="0" u="none" strike="noStrike" dirty="0">
                          <a:solidFill>
                            <a:schemeClr val="tx1"/>
                          </a:solidFill>
                          <a:effectLst/>
                          <a:latin typeface="+mj-lt"/>
                        </a:rPr>
                        <a:t>10,57%</a:t>
                      </a:r>
                    </a:p>
                  </a:txBody>
                  <a:tcPr marL="9525" marR="9525" marT="9525" marB="0"/>
                </a:tc>
                <a:extLst>
                  <a:ext uri="{0D108BD9-81ED-4DB2-BD59-A6C34878D82A}">
                    <a16:rowId xmlns:a16="http://schemas.microsoft.com/office/drawing/2014/main" val="4146224917"/>
                  </a:ext>
                </a:extLst>
              </a:tr>
              <a:tr h="750913">
                <a:tc>
                  <a:txBody>
                    <a:bodyPr/>
                    <a:lstStyle/>
                    <a:p>
                      <a:pPr marL="0" marR="0" algn="ctr">
                        <a:lnSpc>
                          <a:spcPct val="115000"/>
                        </a:lnSpc>
                        <a:spcBef>
                          <a:spcPts val="0"/>
                        </a:spcBef>
                        <a:spcAft>
                          <a:spcPts val="0"/>
                        </a:spcAft>
                      </a:pPr>
                      <a:r>
                        <a:rPr lang="ro-RO" sz="2400" b="1" dirty="0">
                          <a:effectLst/>
                        </a:rPr>
                        <a:t>Li</a:t>
                      </a:r>
                      <a:r>
                        <a:rPr lang="en-US" sz="2400" b="1" dirty="0" err="1">
                          <a:effectLst/>
                        </a:rPr>
                        <a:t>mbi</a:t>
                      </a:r>
                      <a:r>
                        <a:rPr lang="en-US" sz="2400" b="1" dirty="0">
                          <a:effectLst/>
                        </a:rPr>
                        <a:t> str</a:t>
                      </a:r>
                      <a:r>
                        <a:rPr lang="ro-RO" sz="2400" b="1" dirty="0">
                          <a:effectLst/>
                        </a:rPr>
                        <a:t>ăine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85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ro-RO" sz="2400" b="1" i="0" u="none" strike="noStrike" dirty="0">
                          <a:solidFill>
                            <a:schemeClr val="tx1"/>
                          </a:solidFill>
                          <a:effectLst/>
                          <a:latin typeface="+mj-lt"/>
                        </a:rPr>
                        <a:t>10</a:t>
                      </a:r>
                      <a:endParaRPr lang="en-US" sz="2400" b="1" i="0" u="none" strike="noStrike" dirty="0">
                        <a:solidFill>
                          <a:schemeClr val="tx1"/>
                        </a:solidFill>
                        <a:effectLst/>
                        <a:latin typeface="+mj-lt"/>
                      </a:endParaRPr>
                    </a:p>
                  </a:txBody>
                  <a:tcPr marL="9525" marR="9525" marT="9525" marB="0"/>
                </a:tc>
                <a:tc>
                  <a:txBody>
                    <a:bodyPr/>
                    <a:lstStyle/>
                    <a:p>
                      <a:pPr algn="ctr" fontAlgn="t"/>
                      <a:r>
                        <a:rPr lang="ro-RO" sz="2400" b="1" i="0" u="none" strike="noStrike" dirty="0">
                          <a:solidFill>
                            <a:schemeClr val="tx1"/>
                          </a:solidFill>
                          <a:effectLst/>
                          <a:latin typeface="+mj-lt"/>
                        </a:rPr>
                        <a:t>4.0%</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26</a:t>
                      </a:r>
                    </a:p>
                  </a:txBody>
                  <a:tcPr marL="9525" marR="9525" marT="9525" marB="0"/>
                </a:tc>
                <a:tc>
                  <a:txBody>
                    <a:bodyPr/>
                    <a:lstStyle/>
                    <a:p>
                      <a:pPr algn="ctr" fontAlgn="t"/>
                      <a:r>
                        <a:rPr lang="en-US" sz="2400" b="1" i="0" u="none" strike="noStrike" dirty="0">
                          <a:solidFill>
                            <a:schemeClr val="tx1"/>
                          </a:solidFill>
                          <a:effectLst/>
                          <a:latin typeface="+mj-lt"/>
                        </a:rPr>
                        <a:t>11,45%</a:t>
                      </a:r>
                    </a:p>
                  </a:txBody>
                  <a:tcPr marL="9525" marR="9525" marT="9525" marB="0"/>
                </a:tc>
                <a:extLst>
                  <a:ext uri="{0D108BD9-81ED-4DB2-BD59-A6C34878D82A}">
                    <a16:rowId xmlns:a16="http://schemas.microsoft.com/office/drawing/2014/main" val="4187471925"/>
                  </a:ext>
                </a:extLst>
              </a:tr>
              <a:tr h="369127">
                <a:tc>
                  <a:txBody>
                    <a:bodyPr/>
                    <a:lstStyle/>
                    <a:p>
                      <a:pPr marL="0" marR="0" algn="ctr">
                        <a:lnSpc>
                          <a:spcPct val="115000"/>
                        </a:lnSpc>
                        <a:spcBef>
                          <a:spcPts val="0"/>
                        </a:spcBef>
                        <a:spcAft>
                          <a:spcPts val="0"/>
                        </a:spcAft>
                      </a:pPr>
                      <a:r>
                        <a:rPr lang="ro-RO" sz="2400" b="1">
                          <a:effectLst/>
                        </a:rPr>
                        <a:t>IID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ro-RO" sz="2400" b="1" i="0" u="none" strike="noStrike" dirty="0">
                          <a:solidFill>
                            <a:schemeClr val="tx1"/>
                          </a:solidFill>
                          <a:effectLst/>
                          <a:latin typeface="+mj-lt"/>
                        </a:rPr>
                        <a:t>20</a:t>
                      </a:r>
                      <a:endParaRPr lang="en-US" sz="2400" b="1" i="0" u="none" strike="noStrike" dirty="0">
                        <a:solidFill>
                          <a:schemeClr val="tx1"/>
                        </a:solidFill>
                        <a:effectLst/>
                        <a:latin typeface="+mj-lt"/>
                      </a:endParaRPr>
                    </a:p>
                  </a:txBody>
                  <a:tcPr marL="9525" marR="9525" marT="9525" marB="0"/>
                </a:tc>
                <a:tc>
                  <a:txBody>
                    <a:bodyPr/>
                    <a:lstStyle/>
                    <a:p>
                      <a:pPr algn="ctr" fontAlgn="t"/>
                      <a:r>
                        <a:rPr lang="ro-RO" sz="2400" b="1" i="0" u="none" strike="noStrike" dirty="0">
                          <a:solidFill>
                            <a:schemeClr val="tx1"/>
                          </a:solidFill>
                          <a:effectLst/>
                          <a:latin typeface="+mj-lt"/>
                        </a:rPr>
                        <a:t>8.0%</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19</a:t>
                      </a:r>
                    </a:p>
                  </a:txBody>
                  <a:tcPr marL="9525" marR="9525" marT="9525" marB="0"/>
                </a:tc>
                <a:tc>
                  <a:txBody>
                    <a:bodyPr/>
                    <a:lstStyle/>
                    <a:p>
                      <a:pPr algn="ctr" fontAlgn="t"/>
                      <a:r>
                        <a:rPr lang="en-US" sz="2400" b="1" i="0" u="none" strike="noStrike" dirty="0">
                          <a:solidFill>
                            <a:schemeClr val="tx1"/>
                          </a:solidFill>
                          <a:effectLst/>
                          <a:latin typeface="+mj-lt"/>
                        </a:rPr>
                        <a:t>8,37%</a:t>
                      </a:r>
                    </a:p>
                  </a:txBody>
                  <a:tcPr marL="9525" marR="9525" marT="9525" marB="0"/>
                </a:tc>
                <a:extLst>
                  <a:ext uri="{0D108BD9-81ED-4DB2-BD59-A6C34878D82A}">
                    <a16:rowId xmlns:a16="http://schemas.microsoft.com/office/drawing/2014/main" val="3367228090"/>
                  </a:ext>
                </a:extLst>
              </a:tr>
              <a:tr h="369127">
                <a:tc>
                  <a:txBody>
                    <a:bodyPr/>
                    <a:lstStyle/>
                    <a:p>
                      <a:pPr marL="0" marR="0" algn="ctr">
                        <a:lnSpc>
                          <a:spcPct val="115000"/>
                        </a:lnSpc>
                        <a:spcBef>
                          <a:spcPts val="0"/>
                        </a:spcBef>
                        <a:spcAft>
                          <a:spcPts val="0"/>
                        </a:spcAft>
                      </a:pPr>
                      <a:r>
                        <a:rPr lang="ro-RO" sz="2400" b="1">
                          <a:effectLst/>
                        </a:rPr>
                        <a:t>RIJȘP</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ro-RO" sz="2400" b="1" i="0" u="none" strike="noStrike" dirty="0">
                          <a:solidFill>
                            <a:schemeClr val="tx1"/>
                          </a:solidFill>
                          <a:effectLst/>
                          <a:latin typeface="+mj-lt"/>
                        </a:rPr>
                        <a:t>18</a:t>
                      </a:r>
                      <a:endParaRPr lang="en-US" sz="2400" b="1" i="0" u="none" strike="noStrike" dirty="0">
                        <a:solidFill>
                          <a:schemeClr val="tx1"/>
                        </a:solidFill>
                        <a:effectLst/>
                        <a:latin typeface="+mj-lt"/>
                      </a:endParaRPr>
                    </a:p>
                  </a:txBody>
                  <a:tcPr marL="9525" marR="9525" marT="9525" marB="0"/>
                </a:tc>
                <a:tc>
                  <a:txBody>
                    <a:bodyPr/>
                    <a:lstStyle/>
                    <a:p>
                      <a:pPr algn="ctr" fontAlgn="t"/>
                      <a:r>
                        <a:rPr lang="ro-RO" sz="2400" b="1" i="0" u="none" strike="noStrike" dirty="0">
                          <a:solidFill>
                            <a:schemeClr val="tx1"/>
                          </a:solidFill>
                          <a:effectLst/>
                          <a:latin typeface="+mj-lt"/>
                        </a:rPr>
                        <a:t>7.0%</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25</a:t>
                      </a:r>
                    </a:p>
                  </a:txBody>
                  <a:tcPr marL="9525" marR="9525" marT="9525" marB="0"/>
                </a:tc>
                <a:tc>
                  <a:txBody>
                    <a:bodyPr/>
                    <a:lstStyle/>
                    <a:p>
                      <a:pPr algn="ctr" fontAlgn="t"/>
                      <a:r>
                        <a:rPr lang="en-US" sz="2400" b="1" i="0" u="none" strike="noStrike" dirty="0">
                          <a:solidFill>
                            <a:schemeClr val="tx1"/>
                          </a:solidFill>
                          <a:effectLst/>
                          <a:latin typeface="+mj-lt"/>
                        </a:rPr>
                        <a:t>11,01%</a:t>
                      </a:r>
                    </a:p>
                  </a:txBody>
                  <a:tcPr marL="9525" marR="9525" marT="9525" marB="0"/>
                </a:tc>
                <a:extLst>
                  <a:ext uri="{0D108BD9-81ED-4DB2-BD59-A6C34878D82A}">
                    <a16:rowId xmlns:a16="http://schemas.microsoft.com/office/drawing/2014/main" val="2772346383"/>
                  </a:ext>
                </a:extLst>
              </a:tr>
              <a:tr h="369127">
                <a:tc>
                  <a:txBody>
                    <a:bodyPr/>
                    <a:lstStyle/>
                    <a:p>
                      <a:pPr marL="0" marR="0" algn="ctr">
                        <a:lnSpc>
                          <a:spcPct val="115000"/>
                        </a:lnSpc>
                        <a:spcBef>
                          <a:spcPts val="0"/>
                        </a:spcBef>
                        <a:spcAft>
                          <a:spcPts val="0"/>
                        </a:spcAft>
                      </a:pPr>
                      <a:r>
                        <a:rPr lang="ro-RO" sz="2400" b="1">
                          <a:effectLst/>
                        </a:rPr>
                        <a:t>ȘSE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30,1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ro-RO" sz="2400" b="1" i="0" u="none" strike="noStrike" dirty="0">
                          <a:solidFill>
                            <a:schemeClr val="tx1"/>
                          </a:solidFill>
                          <a:effectLst/>
                          <a:latin typeface="+mj-lt"/>
                        </a:rPr>
                        <a:t>76</a:t>
                      </a:r>
                      <a:endParaRPr lang="en-US" sz="2400" b="1" i="0" u="none" strike="noStrike" dirty="0">
                        <a:solidFill>
                          <a:schemeClr val="tx1"/>
                        </a:solidFill>
                        <a:effectLst/>
                        <a:latin typeface="+mj-lt"/>
                      </a:endParaRPr>
                    </a:p>
                  </a:txBody>
                  <a:tcPr marL="9525" marR="9525" marT="9525" marB="0"/>
                </a:tc>
                <a:tc>
                  <a:txBody>
                    <a:bodyPr/>
                    <a:lstStyle/>
                    <a:p>
                      <a:pPr algn="ctr" fontAlgn="t"/>
                      <a:r>
                        <a:rPr lang="ro-RO" sz="2400" b="1" i="0" u="none" strike="noStrike" dirty="0">
                          <a:solidFill>
                            <a:schemeClr val="tx1"/>
                          </a:solidFill>
                          <a:effectLst/>
                          <a:latin typeface="+mj-lt"/>
                        </a:rPr>
                        <a:t>32</a:t>
                      </a:r>
                      <a:r>
                        <a:rPr lang="en-US" sz="2400" b="1" i="0" u="none" strike="noStrike" dirty="0">
                          <a:solidFill>
                            <a:schemeClr val="tx1"/>
                          </a:solidFill>
                          <a:effectLst/>
                          <a:latin typeface="+mj-lt"/>
                        </a:rPr>
                        <a:t>.0</a:t>
                      </a:r>
                      <a:r>
                        <a:rPr lang="ro-RO" sz="2400" b="1" i="0" u="none" strike="noStrike" dirty="0">
                          <a:solidFill>
                            <a:schemeClr val="tx1"/>
                          </a:solidFill>
                          <a:effectLst/>
                          <a:latin typeface="+mj-lt"/>
                        </a:rPr>
                        <a:t>%</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52</a:t>
                      </a:r>
                    </a:p>
                  </a:txBody>
                  <a:tcPr marL="9525" marR="9525" marT="9525" marB="0"/>
                </a:tc>
                <a:tc>
                  <a:txBody>
                    <a:bodyPr/>
                    <a:lstStyle/>
                    <a:p>
                      <a:pPr algn="ctr" fontAlgn="t"/>
                      <a:r>
                        <a:rPr lang="en-US" sz="2400" b="1" i="0" u="none" strike="noStrike" dirty="0">
                          <a:solidFill>
                            <a:schemeClr val="tx1"/>
                          </a:solidFill>
                          <a:effectLst/>
                          <a:latin typeface="+mj-lt"/>
                        </a:rPr>
                        <a:t>22,90%</a:t>
                      </a:r>
                    </a:p>
                  </a:txBody>
                  <a:tcPr marL="9525" marR="9525" marT="9525" marB="0"/>
                </a:tc>
                <a:extLst>
                  <a:ext uri="{0D108BD9-81ED-4DB2-BD59-A6C34878D82A}">
                    <a16:rowId xmlns:a16="http://schemas.microsoft.com/office/drawing/2014/main" val="4147617676"/>
                  </a:ext>
                </a:extLst>
              </a:tr>
              <a:tr h="752070">
                <a:tc>
                  <a:txBody>
                    <a:bodyPr/>
                    <a:lstStyle/>
                    <a:p>
                      <a:pPr marL="0" marR="0" algn="ctr">
                        <a:lnSpc>
                          <a:spcPct val="115000"/>
                        </a:lnSpc>
                        <a:spcBef>
                          <a:spcPts val="0"/>
                        </a:spcBef>
                        <a:spcAft>
                          <a:spcPts val="0"/>
                        </a:spcAft>
                      </a:pPr>
                      <a:r>
                        <a:rPr lang="en-US" sz="2400" b="1" dirty="0">
                          <a:effectLst/>
                        </a:rPr>
                        <a:t>T</a:t>
                      </a:r>
                      <a:r>
                        <a:rPr lang="ru-RU" sz="2400" b="1" dirty="0" err="1">
                          <a:effectLst/>
                        </a:rPr>
                        <a:t>otal</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dirty="0">
                          <a:effectLst/>
                        </a:rPr>
                        <a:t>386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ro-RO" sz="2400" b="1" i="0" u="none" strike="noStrike" dirty="0">
                          <a:solidFill>
                            <a:schemeClr val="tx1"/>
                          </a:solidFill>
                          <a:effectLst/>
                          <a:latin typeface="+mj-lt"/>
                        </a:rPr>
                        <a:t>243</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100.0</a:t>
                      </a:r>
                      <a:r>
                        <a:rPr lang="ro-RO" sz="2400" b="1" i="0" u="none" strike="noStrike" dirty="0">
                          <a:solidFill>
                            <a:schemeClr val="tx1"/>
                          </a:solidFill>
                          <a:effectLst/>
                          <a:latin typeface="+mj-lt"/>
                        </a:rPr>
                        <a:t>%</a:t>
                      </a:r>
                      <a:endParaRPr lang="en-US" sz="2400" b="1" i="0" u="none" strike="noStrike" dirty="0">
                        <a:solidFill>
                          <a:schemeClr val="tx1"/>
                        </a:solidFill>
                        <a:effectLst/>
                        <a:latin typeface="+mj-lt"/>
                      </a:endParaRPr>
                    </a:p>
                  </a:txBody>
                  <a:tcPr marL="9525" marR="9525" marT="9525" marB="0"/>
                </a:tc>
                <a:tc>
                  <a:txBody>
                    <a:bodyPr/>
                    <a:lstStyle/>
                    <a:p>
                      <a:pPr algn="ctr" fontAlgn="t"/>
                      <a:r>
                        <a:rPr lang="en-US" sz="2400" b="1" i="0" u="none" strike="noStrike" dirty="0">
                          <a:solidFill>
                            <a:schemeClr val="tx1"/>
                          </a:solidFill>
                          <a:effectLst/>
                          <a:latin typeface="+mj-lt"/>
                        </a:rPr>
                        <a:t>227</a:t>
                      </a:r>
                    </a:p>
                  </a:txBody>
                  <a:tcPr marL="9525" marR="9525" marT="9525" marB="0"/>
                </a:tc>
                <a:tc>
                  <a:txBody>
                    <a:bodyPr/>
                    <a:lstStyle/>
                    <a:p>
                      <a:pPr algn="ctr" fontAlgn="t"/>
                      <a:r>
                        <a:rPr lang="en-US" sz="2400" b="1" i="0" u="none" strike="noStrike" dirty="0">
                          <a:solidFill>
                            <a:schemeClr val="tx1"/>
                          </a:solidFill>
                          <a:effectLst/>
                          <a:latin typeface="+mj-lt"/>
                        </a:rPr>
                        <a:t>100%</a:t>
                      </a:r>
                    </a:p>
                  </a:txBody>
                  <a:tcPr marL="9525" marR="9525" marT="9525" marB="0"/>
                </a:tc>
                <a:extLst>
                  <a:ext uri="{0D108BD9-81ED-4DB2-BD59-A6C34878D82A}">
                    <a16:rowId xmlns:a16="http://schemas.microsoft.com/office/drawing/2014/main" val="2219255840"/>
                  </a:ext>
                </a:extLst>
              </a:tr>
            </a:tbl>
          </a:graphicData>
        </a:graphic>
      </p:graphicFrame>
    </p:spTree>
    <p:extLst>
      <p:ext uri="{BB962C8B-B14F-4D97-AF65-F5344CB8AC3E}">
        <p14:creationId xmlns:p14="http://schemas.microsoft.com/office/powerpoint/2010/main" val="16363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Participanți distribuiți pe ani de studii</a:t>
            </a:r>
            <a:endParaRPr lang="ru-RU" dirty="0"/>
          </a:p>
        </p:txBody>
      </p:sp>
      <p:graphicFrame>
        <p:nvGraphicFramePr>
          <p:cNvPr id="8" name="Объект 7">
            <a:extLst>
              <a:ext uri="{FF2B5EF4-FFF2-40B4-BE49-F238E27FC236}">
                <a16:creationId xmlns:a16="http://schemas.microsoft.com/office/drawing/2014/main" id="{71C6C471-2738-2575-B353-C6C47319B767}"/>
              </a:ext>
            </a:extLst>
          </p:cNvPr>
          <p:cNvGraphicFramePr>
            <a:graphicFrameLocks noGrp="1"/>
          </p:cNvGraphicFramePr>
          <p:nvPr>
            <p:ph idx="1"/>
            <p:extLst>
              <p:ext uri="{D42A27DB-BD31-4B8C-83A1-F6EECF244321}">
                <p14:modId xmlns:p14="http://schemas.microsoft.com/office/powerpoint/2010/main" val="2689619793"/>
              </p:ext>
            </p:extLst>
          </p:nvPr>
        </p:nvGraphicFramePr>
        <p:xfrm>
          <a:off x="609600" y="1417638"/>
          <a:ext cx="10972800" cy="4708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25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09600" y="274638"/>
            <a:ext cx="10972800" cy="792162"/>
          </a:xfrm>
        </p:spPr>
        <p:txBody>
          <a:bodyPr/>
          <a:lstStyle/>
          <a:p>
            <a:r>
              <a:rPr lang="ro-RO" dirty="0"/>
              <a:t>Ani de studiu</a:t>
            </a:r>
            <a:endParaRPr lang="ru-RU" dirty="0"/>
          </a:p>
        </p:txBody>
      </p:sp>
      <p:graphicFrame>
        <p:nvGraphicFramePr>
          <p:cNvPr id="3" name="Объект 2"/>
          <p:cNvGraphicFramePr>
            <a:graphicFrameLocks noGrp="1"/>
          </p:cNvGraphicFramePr>
          <p:nvPr>
            <p:ph sz="half" idx="2"/>
            <p:extLst>
              <p:ext uri="{D42A27DB-BD31-4B8C-83A1-F6EECF244321}">
                <p14:modId xmlns:p14="http://schemas.microsoft.com/office/powerpoint/2010/main" val="70216064"/>
              </p:ext>
            </p:extLst>
          </p:nvPr>
        </p:nvGraphicFramePr>
        <p:xfrm>
          <a:off x="457200" y="1143000"/>
          <a:ext cx="11125200" cy="5968364"/>
        </p:xfrm>
        <a:graphic>
          <a:graphicData uri="http://schemas.openxmlformats.org/drawingml/2006/table">
            <a:tbl>
              <a:tblPr>
                <a:tableStyleId>{5C22544A-7EE6-4342-B048-85BDC9FD1C3A}</a:tableStyleId>
              </a:tblPr>
              <a:tblGrid>
                <a:gridCol w="2037008">
                  <a:extLst>
                    <a:ext uri="{9D8B030D-6E8A-4147-A177-3AD203B41FA5}">
                      <a16:colId xmlns:a16="http://schemas.microsoft.com/office/drawing/2014/main" val="1199870626"/>
                    </a:ext>
                  </a:extLst>
                </a:gridCol>
                <a:gridCol w="1566930">
                  <a:extLst>
                    <a:ext uri="{9D8B030D-6E8A-4147-A177-3AD203B41FA5}">
                      <a16:colId xmlns:a16="http://schemas.microsoft.com/office/drawing/2014/main" val="705555024"/>
                    </a:ext>
                  </a:extLst>
                </a:gridCol>
                <a:gridCol w="1631451">
                  <a:extLst>
                    <a:ext uri="{9D8B030D-6E8A-4147-A177-3AD203B41FA5}">
                      <a16:colId xmlns:a16="http://schemas.microsoft.com/office/drawing/2014/main" val="1344776836"/>
                    </a:ext>
                  </a:extLst>
                </a:gridCol>
                <a:gridCol w="1495826">
                  <a:extLst>
                    <a:ext uri="{9D8B030D-6E8A-4147-A177-3AD203B41FA5}">
                      <a16:colId xmlns:a16="http://schemas.microsoft.com/office/drawing/2014/main" val="3478000578"/>
                    </a:ext>
                  </a:extLst>
                </a:gridCol>
                <a:gridCol w="1495826">
                  <a:extLst>
                    <a:ext uri="{9D8B030D-6E8A-4147-A177-3AD203B41FA5}">
                      <a16:colId xmlns:a16="http://schemas.microsoft.com/office/drawing/2014/main" val="4091289866"/>
                    </a:ext>
                  </a:extLst>
                </a:gridCol>
                <a:gridCol w="1308846">
                  <a:extLst>
                    <a:ext uri="{9D8B030D-6E8A-4147-A177-3AD203B41FA5}">
                      <a16:colId xmlns:a16="http://schemas.microsoft.com/office/drawing/2014/main" val="2384096437"/>
                    </a:ext>
                  </a:extLst>
                </a:gridCol>
                <a:gridCol w="1589313">
                  <a:extLst>
                    <a:ext uri="{9D8B030D-6E8A-4147-A177-3AD203B41FA5}">
                      <a16:colId xmlns:a16="http://schemas.microsoft.com/office/drawing/2014/main" val="1616490744"/>
                    </a:ext>
                  </a:extLst>
                </a:gridCol>
              </a:tblGrid>
              <a:tr h="1120606">
                <a:tc>
                  <a:txBody>
                    <a:bodyPr/>
                    <a:lstStyle/>
                    <a:p>
                      <a:pPr marL="0" algn="ctr">
                        <a:lnSpc>
                          <a:spcPct val="115000"/>
                        </a:lnSpc>
                        <a:spcAft>
                          <a:spcPts val="0"/>
                        </a:spcAft>
                      </a:pPr>
                      <a:r>
                        <a:rPr lang="en-US" sz="2800" dirty="0">
                          <a:effectLst/>
                        </a:rPr>
                        <a:t>Anul de </a:t>
                      </a:r>
                      <a:r>
                        <a:rPr lang="en-US" sz="2800" dirty="0" err="1">
                          <a:effectLst/>
                        </a:rPr>
                        <a:t>Studiu</a:t>
                      </a: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ro-RO" sz="2800" b="1" dirty="0">
                          <a:effectLst/>
                        </a:rPr>
                        <a:t>a.u. </a:t>
                      </a:r>
                      <a:r>
                        <a:rPr lang="en-US" sz="2800" b="1" dirty="0">
                          <a:effectLst/>
                        </a:rPr>
                        <a:t>2022-2023</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o-RO" sz="2800" b="1" dirty="0">
                          <a:effectLst/>
                        </a:rPr>
                        <a:t>a.u. </a:t>
                      </a:r>
                      <a:r>
                        <a:rPr lang="en-US" sz="2800" b="1" dirty="0">
                          <a:effectLst/>
                        </a:rPr>
                        <a:t>2023-2024</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p>
                      <a:pPr marL="0" algn="ctr">
                        <a:lnSpc>
                          <a:spcPct val="115000"/>
                        </a:lnSpc>
                        <a:spcAft>
                          <a:spcPts val="0"/>
                        </a:spcAft>
                      </a:pP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o-RO" sz="2800" b="1" dirty="0">
                          <a:effectLst/>
                        </a:rPr>
                        <a:t>a.u. </a:t>
                      </a:r>
                      <a:r>
                        <a:rPr lang="en-US" sz="2800" b="1" dirty="0">
                          <a:effectLst/>
                        </a:rPr>
                        <a:t>2024-2025</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3854915"/>
                  </a:ext>
                </a:extLst>
              </a:tr>
              <a:tr h="554551">
                <a:tc>
                  <a:txBody>
                    <a:bodyPr/>
                    <a:lstStyle/>
                    <a:p>
                      <a:pPr marL="0" algn="ctr">
                        <a:lnSpc>
                          <a:spcPct val="115000"/>
                        </a:lnSpc>
                      </a:pPr>
                      <a:endParaRPr lang="ru-RU" sz="2800" dirty="0">
                        <a:effectLst/>
                        <a:latin typeface="Calibri" panose="020F0502020204030204" pitchFamily="34" charset="0"/>
                      </a:endParaRPr>
                    </a:p>
                  </a:txBody>
                  <a:tcPr marL="9525" marR="9525" marT="9525" marB="0"/>
                </a:tc>
                <a:tc>
                  <a:txBody>
                    <a:bodyPr/>
                    <a:lstStyle/>
                    <a:p>
                      <a:pPr marL="0" algn="ctr">
                        <a:lnSpc>
                          <a:spcPct val="115000"/>
                        </a:lnSpc>
                        <a:spcAft>
                          <a:spcPts val="0"/>
                        </a:spcAft>
                      </a:pPr>
                      <a:r>
                        <a:rPr lang="ro-RO" sz="2800" b="1" dirty="0">
                          <a:effectLst/>
                        </a:rPr>
                        <a:t>Nr.</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Nr.</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Nr.</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b="1" dirty="0">
                          <a:effectLst/>
                        </a:rPr>
                        <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7152757"/>
                  </a:ext>
                </a:extLst>
              </a:tr>
              <a:tr h="583646">
                <a:tc>
                  <a:txBody>
                    <a:bodyPr/>
                    <a:lstStyle/>
                    <a:p>
                      <a:pPr marL="0" algn="ctr">
                        <a:lnSpc>
                          <a:spcPct val="115000"/>
                        </a:lnSpc>
                        <a:spcAft>
                          <a:spcPts val="0"/>
                        </a:spcAft>
                      </a:pPr>
                      <a:r>
                        <a:rPr lang="ro-RO" sz="2800" b="1" dirty="0">
                          <a:effectLst/>
                        </a:rPr>
                        <a:t>1</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163</a:t>
                      </a:r>
                    </a:p>
                  </a:txBody>
                  <a:tcPr marL="9525" marR="9525" marT="9525" marB="0"/>
                </a:tc>
                <a:tc>
                  <a:txBody>
                    <a:bodyPr/>
                    <a:lstStyle/>
                    <a:p>
                      <a:pPr algn="ctr" fontAlgn="t"/>
                      <a:r>
                        <a:rPr lang="en-US" sz="2800" b="0" i="0" u="none" strike="noStrike" dirty="0">
                          <a:solidFill>
                            <a:schemeClr val="tx1"/>
                          </a:solidFill>
                          <a:effectLst/>
                          <a:latin typeface="+mj-lt"/>
                        </a:rPr>
                        <a:t>37.5%</a:t>
                      </a:r>
                    </a:p>
                  </a:txBody>
                  <a:tcPr marL="9525" marR="9525" marT="9525" marB="0"/>
                </a:tc>
                <a:tc>
                  <a:txBody>
                    <a:bodyPr/>
                    <a:lstStyle/>
                    <a:p>
                      <a:pPr algn="ctr" fontAlgn="t"/>
                      <a:r>
                        <a:rPr lang="ro-RO" sz="2800" b="0" i="0" u="none" strike="noStrike" dirty="0">
                          <a:solidFill>
                            <a:schemeClr val="tx1"/>
                          </a:solidFill>
                          <a:effectLst/>
                          <a:latin typeface="+mj-lt"/>
                        </a:rPr>
                        <a:t>78</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34.3%</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66</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29.07%</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3414860822"/>
                  </a:ext>
                </a:extLst>
              </a:tr>
              <a:tr h="554551">
                <a:tc>
                  <a:txBody>
                    <a:bodyPr/>
                    <a:lstStyle/>
                    <a:p>
                      <a:pPr marL="0" algn="ctr">
                        <a:lnSpc>
                          <a:spcPct val="115000"/>
                        </a:lnSpc>
                        <a:spcAft>
                          <a:spcPts val="0"/>
                        </a:spcAft>
                      </a:pPr>
                      <a:r>
                        <a:rPr lang="ro-RO" sz="2800" b="1" dirty="0">
                          <a:effectLst/>
                        </a:rPr>
                        <a:t>2</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116</a:t>
                      </a:r>
                    </a:p>
                  </a:txBody>
                  <a:tcPr marL="9525" marR="9525" marT="9525" marB="0"/>
                </a:tc>
                <a:tc>
                  <a:txBody>
                    <a:bodyPr/>
                    <a:lstStyle/>
                    <a:p>
                      <a:pPr algn="ctr" fontAlgn="t"/>
                      <a:r>
                        <a:rPr lang="en-US" sz="2800" b="0" i="0" u="none" strike="noStrike" dirty="0">
                          <a:solidFill>
                            <a:schemeClr val="tx1"/>
                          </a:solidFill>
                          <a:effectLst/>
                          <a:latin typeface="+mj-lt"/>
                        </a:rPr>
                        <a:t>26.7%</a:t>
                      </a:r>
                    </a:p>
                  </a:txBody>
                  <a:tcPr marL="9525" marR="9525" marT="9525" marB="0"/>
                </a:tc>
                <a:tc>
                  <a:txBody>
                    <a:bodyPr/>
                    <a:lstStyle/>
                    <a:p>
                      <a:pPr algn="ctr" fontAlgn="t"/>
                      <a:r>
                        <a:rPr lang="ro-RO" sz="2800" b="0" i="0" u="none" strike="noStrike" dirty="0">
                          <a:solidFill>
                            <a:schemeClr val="tx1"/>
                          </a:solidFill>
                          <a:effectLst/>
                          <a:latin typeface="+mj-lt"/>
                        </a:rPr>
                        <a:t>62</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24.3%</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44</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19.38%</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3465030666"/>
                  </a:ext>
                </a:extLst>
              </a:tr>
              <a:tr h="583646">
                <a:tc>
                  <a:txBody>
                    <a:bodyPr/>
                    <a:lstStyle/>
                    <a:p>
                      <a:pPr marL="0" algn="ctr">
                        <a:lnSpc>
                          <a:spcPct val="115000"/>
                        </a:lnSpc>
                        <a:spcAft>
                          <a:spcPts val="0"/>
                        </a:spcAft>
                      </a:pPr>
                      <a:r>
                        <a:rPr lang="ro-RO" sz="2800" b="1" dirty="0">
                          <a:effectLst/>
                        </a:rPr>
                        <a:t>3</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97</a:t>
                      </a:r>
                    </a:p>
                  </a:txBody>
                  <a:tcPr marL="9525" marR="9525" marT="9525" marB="0"/>
                </a:tc>
                <a:tc>
                  <a:txBody>
                    <a:bodyPr/>
                    <a:lstStyle/>
                    <a:p>
                      <a:pPr algn="ctr" fontAlgn="t"/>
                      <a:r>
                        <a:rPr lang="en-US" sz="2800" b="0" i="0" u="none" strike="noStrike" dirty="0">
                          <a:solidFill>
                            <a:schemeClr val="tx1"/>
                          </a:solidFill>
                          <a:effectLst/>
                          <a:latin typeface="+mj-lt"/>
                        </a:rPr>
                        <a:t>22.3%</a:t>
                      </a:r>
                    </a:p>
                  </a:txBody>
                  <a:tcPr marL="9525" marR="9525" marT="9525" marB="0"/>
                </a:tc>
                <a:tc>
                  <a:txBody>
                    <a:bodyPr/>
                    <a:lstStyle/>
                    <a:p>
                      <a:pPr algn="ctr" fontAlgn="t"/>
                      <a:r>
                        <a:rPr lang="ro-RO" sz="2800" b="0" i="0" u="none" strike="noStrike" dirty="0">
                          <a:solidFill>
                            <a:schemeClr val="tx1"/>
                          </a:solidFill>
                          <a:effectLst/>
                          <a:latin typeface="+mj-lt"/>
                        </a:rPr>
                        <a:t>70</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27.4%</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47</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20.70%</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3199360429"/>
                  </a:ext>
                </a:extLst>
              </a:tr>
              <a:tr h="570202">
                <a:tc>
                  <a:txBody>
                    <a:bodyPr/>
                    <a:lstStyle/>
                    <a:p>
                      <a:pPr marL="0" algn="ctr">
                        <a:lnSpc>
                          <a:spcPct val="115000"/>
                        </a:lnSpc>
                        <a:spcAft>
                          <a:spcPts val="0"/>
                        </a:spcAft>
                      </a:pPr>
                      <a:r>
                        <a:rPr lang="ro-RO" sz="2800" b="1" dirty="0">
                          <a:effectLst/>
                        </a:rPr>
                        <a:t>4-5</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31</a:t>
                      </a:r>
                    </a:p>
                  </a:txBody>
                  <a:tcPr marL="9525" marR="9525" marT="9525" marB="0"/>
                </a:tc>
                <a:tc>
                  <a:txBody>
                    <a:bodyPr/>
                    <a:lstStyle/>
                    <a:p>
                      <a:pPr algn="ctr" fontAlgn="t"/>
                      <a:r>
                        <a:rPr lang="en-US" sz="2800" b="0" i="0" u="none" strike="noStrike" dirty="0">
                          <a:solidFill>
                            <a:schemeClr val="tx1"/>
                          </a:solidFill>
                          <a:effectLst/>
                          <a:latin typeface="+mj-lt"/>
                        </a:rPr>
                        <a:t>7.1%</a:t>
                      </a:r>
                    </a:p>
                  </a:txBody>
                  <a:tcPr marL="9525" marR="9525" marT="9525" marB="0"/>
                </a:tc>
                <a:tc>
                  <a:txBody>
                    <a:bodyPr/>
                    <a:lstStyle/>
                    <a:p>
                      <a:pPr algn="ctr" fontAlgn="t"/>
                      <a:r>
                        <a:rPr lang="ro-RO" sz="2800" b="0" i="0" u="none" strike="noStrike" dirty="0">
                          <a:solidFill>
                            <a:schemeClr val="tx1"/>
                          </a:solidFill>
                          <a:effectLst/>
                          <a:latin typeface="+mj-lt"/>
                        </a:rPr>
                        <a:t>27</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11.0%</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Anul - 4</a:t>
                      </a:r>
                    </a:p>
                    <a:p>
                      <a:pPr algn="ctr" fontAlgn="t"/>
                      <a:r>
                        <a:rPr lang="ro-RO" sz="2800" b="0" i="0" u="none" strike="noStrike" dirty="0">
                          <a:solidFill>
                            <a:schemeClr val="tx1"/>
                          </a:solidFill>
                          <a:effectLst/>
                          <a:latin typeface="+mj-lt"/>
                        </a:rPr>
                        <a:t>45</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19.82%</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1326395452"/>
                  </a:ext>
                </a:extLst>
              </a:tr>
              <a:tr h="570202">
                <a:tc>
                  <a:txBody>
                    <a:bodyPr/>
                    <a:lstStyle/>
                    <a:p>
                      <a:pPr marL="0" algn="ctr">
                        <a:lnSpc>
                          <a:spcPct val="115000"/>
                        </a:lnSpc>
                        <a:spcAft>
                          <a:spcPts val="0"/>
                        </a:spcAft>
                      </a:pPr>
                      <a:r>
                        <a:rPr lang="ro-RO" sz="2800" b="1" dirty="0">
                          <a:effectLst/>
                          <a:latin typeface="Calibri" panose="020F0502020204030204" pitchFamily="34" charset="0"/>
                          <a:ea typeface="Calibri" panose="020F0502020204030204" pitchFamily="34" charset="0"/>
                          <a:cs typeface="Times New Roman" panose="02020603050405020304" pitchFamily="18" charset="0"/>
                        </a:rPr>
                        <a:t>5</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31</a:t>
                      </a:r>
                    </a:p>
                  </a:txBody>
                  <a:tcPr marL="9525" marR="9525" marT="9525" marB="0"/>
                </a:tc>
                <a:tc>
                  <a:txBody>
                    <a:bodyPr/>
                    <a:lstStyle/>
                    <a:p>
                      <a:pPr algn="ctr" fontAlgn="t"/>
                      <a:r>
                        <a:rPr lang="en-US" sz="2800" b="0" i="0" u="none" strike="noStrike" dirty="0">
                          <a:solidFill>
                            <a:schemeClr val="tx1"/>
                          </a:solidFill>
                          <a:effectLst/>
                          <a:latin typeface="+mj-lt"/>
                        </a:rPr>
                        <a:t>7.1%</a:t>
                      </a:r>
                    </a:p>
                  </a:txBody>
                  <a:tcPr marL="9525" marR="9525" marT="9525" marB="0"/>
                </a:tc>
                <a:tc>
                  <a:txBody>
                    <a:bodyPr/>
                    <a:lstStyle/>
                    <a:p>
                      <a:pPr algn="ctr" fontAlgn="t"/>
                      <a:r>
                        <a:rPr lang="ro-RO" sz="2800" b="0" i="0" u="none" strike="noStrike" dirty="0">
                          <a:solidFill>
                            <a:schemeClr val="tx1"/>
                          </a:solidFill>
                          <a:effectLst/>
                          <a:latin typeface="+mj-lt"/>
                        </a:rPr>
                        <a:t>27</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11.0%</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15</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6.60%</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826279067"/>
                  </a:ext>
                </a:extLst>
              </a:tr>
              <a:tr h="554551">
                <a:tc>
                  <a:txBody>
                    <a:bodyPr/>
                    <a:lstStyle/>
                    <a:p>
                      <a:pPr marL="0" algn="ctr">
                        <a:lnSpc>
                          <a:spcPct val="115000"/>
                        </a:lnSpc>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2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masterat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28</a:t>
                      </a:r>
                    </a:p>
                  </a:txBody>
                  <a:tcPr marL="9525" marR="9525" marT="9525" marB="0"/>
                </a:tc>
                <a:tc>
                  <a:txBody>
                    <a:bodyPr/>
                    <a:lstStyle/>
                    <a:p>
                      <a:pPr algn="ctr" fontAlgn="t"/>
                      <a:r>
                        <a:rPr lang="en-US" sz="2800" b="0" i="0" u="none" strike="noStrike" dirty="0">
                          <a:solidFill>
                            <a:schemeClr val="tx1"/>
                          </a:solidFill>
                          <a:effectLst/>
                          <a:latin typeface="+mj-lt"/>
                        </a:rPr>
                        <a:t>6.4%</a:t>
                      </a:r>
                    </a:p>
                  </a:txBody>
                  <a:tcPr marL="9525" marR="9525" marT="9525" marB="0"/>
                </a:tc>
                <a:tc>
                  <a:txBody>
                    <a:bodyPr/>
                    <a:lstStyle/>
                    <a:p>
                      <a:pPr algn="ctr" fontAlgn="t"/>
                      <a:r>
                        <a:rPr lang="ro-RO" sz="2800" b="0" i="0" u="none" strike="noStrike" dirty="0">
                          <a:solidFill>
                            <a:schemeClr val="tx1"/>
                          </a:solidFill>
                          <a:effectLst/>
                          <a:latin typeface="+mj-lt"/>
                        </a:rPr>
                        <a:t>7</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3%</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10</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4.40%</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2629756932"/>
                  </a:ext>
                </a:extLst>
              </a:tr>
              <a:tr h="583646">
                <a:tc>
                  <a:txBody>
                    <a:bodyPr/>
                    <a:lstStyle/>
                    <a:p>
                      <a:pPr marL="0" algn="ctr">
                        <a:lnSpc>
                          <a:spcPct val="115000"/>
                        </a:lnSpc>
                        <a:spcAft>
                          <a:spcPts val="0"/>
                        </a:spcAft>
                      </a:pPr>
                      <a:r>
                        <a:rPr lang="ru-RU" sz="2800" b="1" dirty="0">
                          <a:effectLst/>
                        </a:rPr>
                        <a:t>Total</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r>
                        <a:rPr lang="en-US" sz="2800" b="0" i="0" u="none" strike="noStrike" dirty="0">
                          <a:solidFill>
                            <a:schemeClr val="tx1"/>
                          </a:solidFill>
                          <a:effectLst/>
                          <a:latin typeface="+mj-lt"/>
                        </a:rPr>
                        <a:t>435</a:t>
                      </a:r>
                    </a:p>
                  </a:txBody>
                  <a:tcPr marL="9525" marR="9525" marT="9525" marB="0"/>
                </a:tc>
                <a:tc>
                  <a:txBody>
                    <a:bodyPr/>
                    <a:lstStyle/>
                    <a:p>
                      <a:pPr algn="ctr" fontAlgn="t"/>
                      <a:r>
                        <a:rPr lang="en-US" sz="2800" b="0" i="0" u="none" strike="noStrike" dirty="0">
                          <a:solidFill>
                            <a:schemeClr val="tx1"/>
                          </a:solidFill>
                          <a:effectLst/>
                          <a:latin typeface="+mj-lt"/>
                        </a:rPr>
                        <a:t>100</a:t>
                      </a:r>
                      <a:r>
                        <a:rPr lang="ro-RO" sz="2800" b="0" i="0" u="none" strike="noStrike" dirty="0">
                          <a:solidFill>
                            <a:schemeClr val="tx1"/>
                          </a:solidFill>
                          <a:effectLst/>
                          <a:latin typeface="+mj-lt"/>
                        </a:rPr>
                        <a:t>.%</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243</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100.%</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227</a:t>
                      </a:r>
                      <a:endParaRPr lang="en-US" sz="2800" b="0" i="0" u="none" strike="noStrike" dirty="0">
                        <a:solidFill>
                          <a:schemeClr val="tx1"/>
                        </a:solidFill>
                        <a:effectLst/>
                        <a:latin typeface="+mj-lt"/>
                      </a:endParaRPr>
                    </a:p>
                  </a:txBody>
                  <a:tcPr marL="9525" marR="9525" marT="9525" marB="0"/>
                </a:tc>
                <a:tc>
                  <a:txBody>
                    <a:bodyPr/>
                    <a:lstStyle/>
                    <a:p>
                      <a:pPr algn="ctr" fontAlgn="t"/>
                      <a:r>
                        <a:rPr lang="ro-RO" sz="2800" b="0" i="0" u="none" strike="noStrike" dirty="0">
                          <a:solidFill>
                            <a:schemeClr val="tx1"/>
                          </a:solidFill>
                          <a:effectLst/>
                          <a:latin typeface="+mj-lt"/>
                        </a:rPr>
                        <a:t>100.%</a:t>
                      </a:r>
                      <a:endParaRPr lang="en-US" sz="2800" b="0" i="0" u="none" strike="noStrike" dirty="0">
                        <a:solidFill>
                          <a:schemeClr val="tx1"/>
                        </a:solidFill>
                        <a:effectLst/>
                        <a:latin typeface="+mj-lt"/>
                      </a:endParaRPr>
                    </a:p>
                  </a:txBody>
                  <a:tcPr marL="9525" marR="9525" marT="9525" marB="0"/>
                </a:tc>
                <a:extLst>
                  <a:ext uri="{0D108BD9-81ED-4DB2-BD59-A6C34878D82A}">
                    <a16:rowId xmlns:a16="http://schemas.microsoft.com/office/drawing/2014/main" val="3106365980"/>
                  </a:ext>
                </a:extLst>
              </a:tr>
            </a:tbl>
          </a:graphicData>
        </a:graphic>
      </p:graphicFrame>
    </p:spTree>
    <p:extLst>
      <p:ext uri="{BB962C8B-B14F-4D97-AF65-F5344CB8AC3E}">
        <p14:creationId xmlns:p14="http://schemas.microsoft.com/office/powerpoint/2010/main" val="1448111609"/>
      </p:ext>
    </p:extLst>
  </p:cSld>
  <p:clrMapOvr>
    <a:masterClrMapping/>
  </p:clrMapOvr>
</p:sld>
</file>

<file path=ppt/theme/theme1.xml><?xml version="1.0" encoding="utf-8"?>
<a:theme xmlns:a="http://schemas.openxmlformats.org/drawingml/2006/main" name="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4974</TotalTime>
  <Words>1811</Words>
  <Application>Microsoft Office PowerPoint</Application>
  <PresentationFormat>Широкоэкранный</PresentationFormat>
  <Paragraphs>324</Paragraphs>
  <Slides>68</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68</vt:i4>
      </vt:variant>
    </vt:vector>
  </HeadingPairs>
  <TitlesOfParts>
    <vt:vector size="73" baseType="lpstr">
      <vt:lpstr>Arial</vt:lpstr>
      <vt:lpstr>Calibri</vt:lpstr>
      <vt:lpstr>Times New Roman</vt:lpstr>
      <vt:lpstr>139</vt:lpstr>
      <vt:lpstr>1_139</vt:lpstr>
      <vt:lpstr>Studiu sociologic în baza sondajului de opinie a studenţilor privind calitatea proceselor universitare în anul universitar 2024-2025 Aplicarea chestionarelor – 05.05-20.06.2025 </vt:lpstr>
      <vt:lpstr>Презентация PowerPoint</vt:lpstr>
      <vt:lpstr>Презентация PowerPoint</vt:lpstr>
      <vt:lpstr>Conținutul chestionarului este elaborat, discutat și aprobat în conformitate cu cîteva principii: </vt:lpstr>
      <vt:lpstr>Презентация PowerPoint</vt:lpstr>
      <vt:lpstr>Participare la Sondajul Anonim</vt:lpstr>
      <vt:lpstr>Eșantion implicat</vt:lpstr>
      <vt:lpstr>Participanți distribuiți pe ani de studii</vt:lpstr>
      <vt:lpstr>Ani de studiu</vt:lpstr>
      <vt:lpstr>Ciclul de studii universitare</vt:lpstr>
      <vt:lpstr>Rezultatele Chestionarului - ”ASIGURAREA CALITĂȚII STUDIILOR UNIVERSITARE LA ULIM ÎN CONTEXTUL EXIGENȚELOR EUROPENE” </vt:lpstr>
      <vt:lpstr>Date generale: Eficiența serviciilor administrative</vt:lpstr>
      <vt:lpstr>Accesul și calitatea satisfacerii solicitărilor de către rectorat</vt:lpstr>
      <vt:lpstr>Accesul și calitatea satisfacerii solicitărilor de către Oficiul Suport Academic</vt:lpstr>
      <vt:lpstr>Accesul și calitatea satisfacerii solicitărilor de către decanat</vt:lpstr>
      <vt:lpstr>Accesul și calitatea satisfacerii solicitărilor de către catedra de profil</vt:lpstr>
      <vt:lpstr>Accesul și calitatea satisfacerii solicitărilor de către Secția Contracte studenți</vt:lpstr>
      <vt:lpstr>Accesul la informaţii utile cu privire la universitate (informaţiile de pe pagina web, facebook, anunţuri la aviziere)</vt:lpstr>
      <vt:lpstr>Eficienţa organizaţiilor studenţeşti şi a reprezentanţilor studenţilor</vt:lpstr>
      <vt:lpstr>Eficienţa serviciilor educaționale: date generale</vt:lpstr>
      <vt:lpstr>Informaţiile disponibile la începutul fiecărui semestru despre cursurile care vor fi urmate</vt:lpstr>
      <vt:lpstr>Informaţiile disponibile despre cursurile opţionale din care puteţi să alegeţi</vt:lpstr>
      <vt:lpstr>Sprijinul oferit din partea tutorilor - îndrumătorilor de grupă academică</vt:lpstr>
      <vt:lpstr>Calitatea pregătirii didactice şi ştiinţifice a personalului didactic de la facultate</vt:lpstr>
      <vt:lpstr>Facilitarea de către facultate a participării studenţilor la stagii de practică în domeniu</vt:lpstr>
      <vt:lpstr>Orarul disciplinelor studiate</vt:lpstr>
      <vt:lpstr>Servicii de consiliere, consultanță în carieră oferite studenţilor</vt:lpstr>
      <vt:lpstr>Sprijinul pentru mobilităţi internaţionale</vt:lpstr>
      <vt:lpstr>Oferirea în cadrul universităţii a oportunităţilor de a lua parte la activităţi extracurriculare (asociaţii, cercuri, diverse evenimente, etc.)</vt:lpstr>
      <vt:lpstr>Eficienţa facilităților existente. Date generale</vt:lpstr>
      <vt:lpstr>Condițiile igienico-sanitare existente</vt:lpstr>
      <vt:lpstr>Serviciile de foto-copiere existente</vt:lpstr>
      <vt:lpstr>Serviciile oferite la cantinele şi cafetăriile studenţeşti din cadrul ULIM (meniu, servire, program)</vt:lpstr>
      <vt:lpstr>Calitatea serviciilor medicale oferite în cadrul universităţii</vt:lpstr>
      <vt:lpstr>Posibilitatea de a obţine un loc de cazare în căminul studenţesc</vt:lpstr>
      <vt:lpstr>Calitatea condiţiilor de trai existente în căminul studenţesc – dacă beneficiați</vt:lpstr>
      <vt:lpstr>Facilităţi şi servicii oferite studenţilor cu dizabilităţi</vt:lpstr>
      <vt:lpstr>Baza materială</vt:lpstr>
      <vt:lpstr>Spaţiile dedicate activităţilor de învăţare (capacitatea spaţiilor, condiţii termice, acustice)</vt:lpstr>
      <vt:lpstr>Echipamentele disponibile pentru cursurile practice/laboratoare </vt:lpstr>
      <vt:lpstr>Dotarea bibliotecilor (diversitatea şi actualitatea publicaţiilor, numărul de exemplare, baze de date online)</vt:lpstr>
      <vt:lpstr>Dotarea sălilor de curs cu tehnologii informaționale</vt:lpstr>
      <vt:lpstr>Calitatea bazei materiale în general în universitate</vt:lpstr>
      <vt:lpstr>Calitatea bazei materiale la Facultate</vt:lpstr>
      <vt:lpstr>Calitatea relațiilor, suportul socio-emoțional</vt:lpstr>
      <vt:lpstr>Informare despre fenomenul hărțuirii sexuale</vt:lpstr>
      <vt:lpstr>Confruntarea fenomenului hărțuirii sexuale</vt:lpstr>
      <vt:lpstr>Calitatea relațiilor cu staff-ul academic </vt:lpstr>
      <vt:lpstr>Calitatea relațiilor cu colegii, alți studenți </vt:lpstr>
      <vt:lpstr>Aprecierea generală a atmosferei socio-emoționale de la ULIM </vt:lpstr>
      <vt:lpstr>Capacitățile cadrelor didactice de a asigura succesul universitar și calitatea procesului educațional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Concluzii</vt:lpstr>
      <vt:lpstr>Презентация PowerPoint</vt:lpstr>
      <vt:lpstr>Презентация PowerPoint</vt:lpstr>
      <vt:lpstr>Proiect de hotărîre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SONDAJULUI ANONIM AL  OPINIEI STUDENȚILOR „OPŢIUNI PENTRU ÎMBUNĂTĂŢIREA CALITĂŢII STUDIILOR LA ULIM” 2014</dc:title>
  <dc:creator>srusnac</dc:creator>
  <cp:lastModifiedBy>ProfCol1</cp:lastModifiedBy>
  <cp:revision>301</cp:revision>
  <cp:lastPrinted>2025-06-23T09:55:54Z</cp:lastPrinted>
  <dcterms:created xsi:type="dcterms:W3CDTF">2014-10-26T09:02:09Z</dcterms:created>
  <dcterms:modified xsi:type="dcterms:W3CDTF">2025-06-23T10:53:28Z</dcterms:modified>
</cp:coreProperties>
</file>