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3">
  <p:sldMasterIdLst>
    <p:sldMasterId id="2147483732" r:id="rId1"/>
  </p:sldMasterIdLst>
  <p:notesMasterIdLst>
    <p:notesMasterId r:id="rId65"/>
  </p:notesMasterIdLst>
  <p:handoutMasterIdLst>
    <p:handoutMasterId r:id="rId66"/>
  </p:handoutMasterIdLst>
  <p:sldIdLst>
    <p:sldId id="259" r:id="rId2"/>
    <p:sldId id="436" r:id="rId3"/>
    <p:sldId id="437" r:id="rId4"/>
    <p:sldId id="440" r:id="rId5"/>
    <p:sldId id="441" r:id="rId6"/>
    <p:sldId id="439" r:id="rId7"/>
    <p:sldId id="442" r:id="rId8"/>
    <p:sldId id="509" r:id="rId9"/>
    <p:sldId id="510" r:id="rId10"/>
    <p:sldId id="453" r:id="rId11"/>
    <p:sldId id="452" r:id="rId12"/>
    <p:sldId id="443" r:id="rId13"/>
    <p:sldId id="512" r:id="rId14"/>
    <p:sldId id="513" r:id="rId15"/>
    <p:sldId id="514" r:id="rId16"/>
    <p:sldId id="463" r:id="rId17"/>
    <p:sldId id="515" r:id="rId18"/>
    <p:sldId id="462" r:id="rId19"/>
    <p:sldId id="464" r:id="rId20"/>
    <p:sldId id="465" r:id="rId21"/>
    <p:sldId id="466" r:id="rId22"/>
    <p:sldId id="467" r:id="rId23"/>
    <p:sldId id="516" r:id="rId24"/>
    <p:sldId id="468" r:id="rId25"/>
    <p:sldId id="469" r:id="rId26"/>
    <p:sldId id="470" r:id="rId27"/>
    <p:sldId id="472" r:id="rId28"/>
    <p:sldId id="471" r:id="rId29"/>
    <p:sldId id="473" r:id="rId30"/>
    <p:sldId id="517" r:id="rId31"/>
    <p:sldId id="518" r:id="rId32"/>
    <p:sldId id="519" r:id="rId33"/>
    <p:sldId id="520" r:id="rId34"/>
    <p:sldId id="521" r:id="rId35"/>
    <p:sldId id="522" r:id="rId36"/>
    <p:sldId id="523" r:id="rId37"/>
    <p:sldId id="524" r:id="rId38"/>
    <p:sldId id="525" r:id="rId39"/>
    <p:sldId id="526" r:id="rId40"/>
    <p:sldId id="532" r:id="rId41"/>
    <p:sldId id="529" r:id="rId42"/>
    <p:sldId id="533" r:id="rId43"/>
    <p:sldId id="530" r:id="rId44"/>
    <p:sldId id="531" r:id="rId45"/>
    <p:sldId id="528" r:id="rId46"/>
    <p:sldId id="535" r:id="rId47"/>
    <p:sldId id="534" r:id="rId48"/>
    <p:sldId id="536" r:id="rId49"/>
    <p:sldId id="538" r:id="rId50"/>
    <p:sldId id="540" r:id="rId51"/>
    <p:sldId id="541" r:id="rId52"/>
    <p:sldId id="539" r:id="rId53"/>
    <p:sldId id="542" r:id="rId54"/>
    <p:sldId id="543" r:id="rId55"/>
    <p:sldId id="544" r:id="rId56"/>
    <p:sldId id="545" r:id="rId57"/>
    <p:sldId id="546" r:id="rId58"/>
    <p:sldId id="547" r:id="rId59"/>
    <p:sldId id="483" r:id="rId60"/>
    <p:sldId id="487" r:id="rId61"/>
    <p:sldId id="490" r:id="rId62"/>
    <p:sldId id="485" r:id="rId63"/>
    <p:sldId id="378"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fCol1" initials="P" lastIdx="2" clrIdx="0">
    <p:extLst>
      <p:ext uri="{19B8F6BF-5375-455C-9EA6-DF929625EA0E}">
        <p15:presenceInfo xmlns:p15="http://schemas.microsoft.com/office/powerpoint/2012/main" userId="ProfCol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3AD"/>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23" autoAdjust="0"/>
  </p:normalViewPr>
  <p:slideViewPr>
    <p:cSldViewPr>
      <p:cViewPr varScale="1">
        <p:scale>
          <a:sx n="93" d="100"/>
          <a:sy n="93" d="100"/>
        </p:scale>
        <p:origin x="274"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Evaluarea</a:t>
            </a:r>
            <a:r>
              <a:rPr lang="ro-RO" baseline="0" dirty="0"/>
              <a:t> elementelor stagiului profesinal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Лист1!$B$1</c:f>
              <c:strCache>
                <c:ptCount val="1"/>
                <c:pt idx="0">
                  <c:v>Media</c:v>
                </c:pt>
              </c:strCache>
            </c:strRef>
          </c:tx>
          <c:spPr>
            <a:solidFill>
              <a:schemeClr val="accent1"/>
            </a:solidFill>
            <a:ln>
              <a:noFill/>
            </a:ln>
            <a:effectLst/>
          </c:spPr>
          <c:invertIfNegative val="0"/>
          <c:cat>
            <c:strRef>
              <c:f>Лист1!$A$2:$A$10</c:f>
              <c:strCache>
                <c:ptCount val="9"/>
                <c:pt idx="0">
                  <c:v>Întreaga experienta</c:v>
                </c:pt>
                <c:pt idx="1">
                  <c:v>Stagiul asteptarilor</c:v>
                </c:pt>
                <c:pt idx="2">
                  <c:v>Dezvoltarea personala/profesional</c:v>
                </c:pt>
                <c:pt idx="3">
                  <c:v>Ajutor institutie gazda</c:v>
                </c:pt>
                <c:pt idx="4">
                  <c:v>Atmosfera de lucru</c:v>
                </c:pt>
                <c:pt idx="5">
                  <c:v>Mediul profesional</c:v>
                </c:pt>
                <c:pt idx="6">
                  <c:v>Activitatea conducatorului de stagiu</c:v>
                </c:pt>
                <c:pt idx="7">
                  <c:v>Organizarea de catre catedra</c:v>
                </c:pt>
                <c:pt idx="8">
                  <c:v>Organizarea de catre decanat</c:v>
                </c:pt>
              </c:strCache>
            </c:strRef>
          </c:cat>
          <c:val>
            <c:numRef>
              <c:f>Лист1!$B$2:$B$10</c:f>
              <c:numCache>
                <c:formatCode>General</c:formatCode>
                <c:ptCount val="9"/>
                <c:pt idx="0">
                  <c:v>0</c:v>
                </c:pt>
                <c:pt idx="1">
                  <c:v>4.3600000000000003</c:v>
                </c:pt>
                <c:pt idx="2">
                  <c:v>4.5</c:v>
                </c:pt>
                <c:pt idx="3">
                  <c:v>4.46</c:v>
                </c:pt>
                <c:pt idx="4">
                  <c:v>4.38</c:v>
                </c:pt>
                <c:pt idx="5">
                  <c:v>4.46</c:v>
                </c:pt>
                <c:pt idx="6">
                  <c:v>4.5</c:v>
                </c:pt>
                <c:pt idx="7">
                  <c:v>4.43</c:v>
                </c:pt>
                <c:pt idx="8">
                  <c:v>4.32</c:v>
                </c:pt>
              </c:numCache>
            </c:numRef>
          </c:val>
          <c:extLst>
            <c:ext xmlns:c16="http://schemas.microsoft.com/office/drawing/2014/chart" uri="{C3380CC4-5D6E-409C-BE32-E72D297353CC}">
              <c16:uniqueId val="{00000000-B588-490A-AF33-6F78812AF1C7}"/>
            </c:ext>
          </c:extLst>
        </c:ser>
        <c:dLbls>
          <c:showLegendKey val="0"/>
          <c:showVal val="0"/>
          <c:showCatName val="0"/>
          <c:showSerName val="0"/>
          <c:showPercent val="0"/>
          <c:showBubbleSize val="0"/>
        </c:dLbls>
        <c:gapWidth val="182"/>
        <c:axId val="620538600"/>
        <c:axId val="620537160"/>
      </c:barChart>
      <c:catAx>
        <c:axId val="620538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0537160"/>
        <c:crosses val="autoZero"/>
        <c:auto val="1"/>
        <c:lblAlgn val="ctr"/>
        <c:lblOffset val="100"/>
        <c:noMultiLvlLbl val="0"/>
      </c:catAx>
      <c:valAx>
        <c:axId val="620537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0538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Evaluarea</a:t>
            </a:r>
            <a:r>
              <a:rPr lang="ro-RO" baseline="0" dirty="0"/>
              <a:t> propriei activități de stagiar</a:t>
            </a:r>
            <a:endParaRPr lang="en-US" dirty="0"/>
          </a:p>
        </c:rich>
      </c:tx>
      <c:layout>
        <c:manualLayout>
          <c:xMode val="edge"/>
          <c:yMode val="edge"/>
          <c:x val="0.1512517127726548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Лист1!$B$1</c:f>
              <c:strCache>
                <c:ptCount val="1"/>
                <c:pt idx="0">
                  <c:v>Nota</c:v>
                </c:pt>
              </c:strCache>
            </c:strRef>
          </c:tx>
          <c:spPr>
            <a:solidFill>
              <a:schemeClr val="accent1"/>
            </a:solidFill>
            <a:ln>
              <a:noFill/>
            </a:ln>
            <a:effectLst/>
          </c:spPr>
          <c:invertIfNegative val="0"/>
          <c:cat>
            <c:numRef>
              <c:f>Лист1!$A$2:$A$9</c:f>
              <c:numCache>
                <c:formatCode>General</c:formatCode>
                <c:ptCount val="8"/>
                <c:pt idx="0">
                  <c:v>5</c:v>
                </c:pt>
                <c:pt idx="1">
                  <c:v>6</c:v>
                </c:pt>
                <c:pt idx="2">
                  <c:v>7</c:v>
                </c:pt>
                <c:pt idx="3">
                  <c:v>8</c:v>
                </c:pt>
                <c:pt idx="4">
                  <c:v>9</c:v>
                </c:pt>
                <c:pt idx="5">
                  <c:v>10</c:v>
                </c:pt>
              </c:numCache>
            </c:numRef>
          </c:cat>
          <c:val>
            <c:numRef>
              <c:f>Лист1!$B$2:$B$9</c:f>
              <c:numCache>
                <c:formatCode>0.00%</c:formatCode>
                <c:ptCount val="8"/>
                <c:pt idx="0">
                  <c:v>0.02</c:v>
                </c:pt>
                <c:pt idx="1">
                  <c:v>0.03</c:v>
                </c:pt>
                <c:pt idx="2">
                  <c:v>0.06</c:v>
                </c:pt>
                <c:pt idx="3">
                  <c:v>0.14000000000000001</c:v>
                </c:pt>
                <c:pt idx="4">
                  <c:v>0.28000000000000003</c:v>
                </c:pt>
                <c:pt idx="5">
                  <c:v>0.47</c:v>
                </c:pt>
              </c:numCache>
            </c:numRef>
          </c:val>
          <c:extLst>
            <c:ext xmlns:c16="http://schemas.microsoft.com/office/drawing/2014/chart" uri="{C3380CC4-5D6E-409C-BE32-E72D297353CC}">
              <c16:uniqueId val="{00000000-1F10-48F6-9450-056F3003A9F2}"/>
            </c:ext>
          </c:extLst>
        </c:ser>
        <c:dLbls>
          <c:showLegendKey val="0"/>
          <c:showVal val="0"/>
          <c:showCatName val="0"/>
          <c:showSerName val="0"/>
          <c:showPercent val="0"/>
          <c:showBubbleSize val="0"/>
        </c:dLbls>
        <c:gapWidth val="219"/>
        <c:overlap val="-27"/>
        <c:axId val="353337112"/>
        <c:axId val="353343232"/>
      </c:barChart>
      <c:catAx>
        <c:axId val="35333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43232"/>
        <c:crosses val="autoZero"/>
        <c:auto val="1"/>
        <c:lblAlgn val="ctr"/>
        <c:lblOffset val="100"/>
        <c:noMultiLvlLbl val="0"/>
      </c:catAx>
      <c:valAx>
        <c:axId val="353343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3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63768320418978E-2"/>
          <c:y val="0.23019116430880379"/>
          <c:w val="0.88801053089004645"/>
          <c:h val="0.64059535661142197"/>
        </c:manualLayout>
      </c:layout>
      <c:barChart>
        <c:barDir val="col"/>
        <c:grouping val="clustered"/>
        <c:varyColors val="0"/>
        <c:ser>
          <c:idx val="0"/>
          <c:order val="0"/>
          <c:tx>
            <c:strRef>
              <c:f>Sheet1!$B$1</c:f>
              <c:strCache>
                <c:ptCount val="1"/>
                <c:pt idx="0">
                  <c:v>Excelent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Organizarea de către catedră</c:v>
                </c:pt>
              </c:strCache>
            </c:strRef>
          </c:cat>
          <c:val>
            <c:numRef>
              <c:f>Sheet1!$B$2</c:f>
              <c:numCache>
                <c:formatCode>0.00%</c:formatCode>
                <c:ptCount val="1"/>
                <c:pt idx="0">
                  <c:v>0.60809999999999997</c:v>
                </c:pt>
              </c:numCache>
            </c:numRef>
          </c:val>
          <c:extLst>
            <c:ext xmlns:c16="http://schemas.microsoft.com/office/drawing/2014/chart" uri="{C3380CC4-5D6E-409C-BE32-E72D297353CC}">
              <c16:uniqueId val="{00000000-49B2-4B06-B907-96C487F7A2C4}"/>
            </c:ext>
          </c:extLst>
        </c:ser>
        <c:ser>
          <c:idx val="1"/>
          <c:order val="1"/>
          <c:tx>
            <c:strRef>
              <c:f>Sheet1!$C$1</c:f>
              <c:strCache>
                <c:ptCount val="1"/>
                <c:pt idx="0">
                  <c:v>Foarte bine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Organizarea de către catedră</c:v>
                </c:pt>
              </c:strCache>
            </c:strRef>
          </c:cat>
          <c:val>
            <c:numRef>
              <c:f>Sheet1!$C$2</c:f>
              <c:numCache>
                <c:formatCode>0.00%</c:formatCode>
                <c:ptCount val="1"/>
                <c:pt idx="0">
                  <c:v>0.25679999999999997</c:v>
                </c:pt>
              </c:numCache>
            </c:numRef>
          </c:val>
          <c:extLst>
            <c:ext xmlns:c16="http://schemas.microsoft.com/office/drawing/2014/chart" uri="{C3380CC4-5D6E-409C-BE32-E72D297353CC}">
              <c16:uniqueId val="{00000001-49B2-4B06-B907-96C487F7A2C4}"/>
            </c:ext>
          </c:extLst>
        </c:ser>
        <c:ser>
          <c:idx val="2"/>
          <c:order val="2"/>
          <c:tx>
            <c:strRef>
              <c:f>Sheet1!$D$1</c:f>
              <c:strCache>
                <c:ptCount val="1"/>
                <c:pt idx="0">
                  <c:v>Bine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Organizarea de către catedră</c:v>
                </c:pt>
              </c:strCache>
            </c:strRef>
          </c:cat>
          <c:val>
            <c:numRef>
              <c:f>Sheet1!$D$2</c:f>
              <c:numCache>
                <c:formatCode>0.00%</c:formatCode>
                <c:ptCount val="1"/>
                <c:pt idx="0">
                  <c:v>9.4600000000000004E-2</c:v>
                </c:pt>
              </c:numCache>
            </c:numRef>
          </c:val>
          <c:extLst>
            <c:ext xmlns:c16="http://schemas.microsoft.com/office/drawing/2014/chart" uri="{C3380CC4-5D6E-409C-BE32-E72D297353CC}">
              <c16:uniqueId val="{00000002-49B2-4B06-B907-96C487F7A2C4}"/>
            </c:ext>
          </c:extLst>
        </c:ser>
        <c:ser>
          <c:idx val="3"/>
          <c:order val="3"/>
          <c:tx>
            <c:strRef>
              <c:f>Sheet1!$E$1</c:f>
              <c:strCache>
                <c:ptCount val="1"/>
                <c:pt idx="0">
                  <c:v>Satisfăcător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Organizarea de către catedră</c:v>
                </c:pt>
              </c:strCache>
            </c:strRef>
          </c:cat>
          <c:val>
            <c:numRef>
              <c:f>Sheet1!$E$2</c:f>
              <c:numCache>
                <c:formatCode>0.00%</c:formatCode>
                <c:ptCount val="1"/>
                <c:pt idx="0">
                  <c:v>4.0500000000000001E-2</c:v>
                </c:pt>
              </c:numCache>
            </c:numRef>
          </c:val>
          <c:extLst>
            <c:ext xmlns:c16="http://schemas.microsoft.com/office/drawing/2014/chart" uri="{C3380CC4-5D6E-409C-BE32-E72D297353CC}">
              <c16:uniqueId val="{00000003-49B2-4B06-B907-96C487F7A2C4}"/>
            </c:ext>
          </c:extLst>
        </c:ser>
        <c:dLbls>
          <c:showLegendKey val="0"/>
          <c:showVal val="1"/>
          <c:showCatName val="0"/>
          <c:showSerName val="0"/>
          <c:showPercent val="0"/>
          <c:showBubbleSize val="0"/>
        </c:dLbls>
        <c:gapWidth val="150"/>
        <c:overlap val="-25"/>
        <c:axId val="687198271"/>
        <c:axId val="687195775"/>
      </c:barChart>
      <c:catAx>
        <c:axId val="68719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87195775"/>
        <c:crosses val="autoZero"/>
        <c:auto val="1"/>
        <c:lblAlgn val="ctr"/>
        <c:lblOffset val="100"/>
        <c:noMultiLvlLbl val="0"/>
      </c:catAx>
      <c:valAx>
        <c:axId val="687195775"/>
        <c:scaling>
          <c:orientation val="minMax"/>
        </c:scaling>
        <c:delete val="1"/>
        <c:axPos val="l"/>
        <c:numFmt formatCode="0.00%" sourceLinked="1"/>
        <c:majorTickMark val="none"/>
        <c:minorTickMark val="none"/>
        <c:tickLblPos val="nextTo"/>
        <c:crossAx val="687198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Excelent </c:v>
                </c:pt>
              </c:strCache>
            </c:strRef>
          </c:tx>
          <c:spPr>
            <a:solidFill>
              <a:schemeClr val="accent1"/>
            </a:solidFill>
            <a:ln>
              <a:noFill/>
            </a:ln>
            <a:effectLst/>
          </c:spPr>
          <c:invertIfNegative val="0"/>
          <c:dLbls>
            <c:dLbl>
              <c:idx val="0"/>
              <c:layout>
                <c:manualLayout>
                  <c:x val="2.3024115898121818E-2"/>
                  <c:y val="5.1873321264957473E-3"/>
                </c:manualLayout>
              </c:layout>
              <c:showLegendKey val="0"/>
              <c:showVal val="1"/>
              <c:showCatName val="0"/>
              <c:showSerName val="0"/>
              <c:showPercent val="0"/>
              <c:showBubbleSize val="0"/>
              <c:extLst>
                <c:ext xmlns:c15="http://schemas.microsoft.com/office/drawing/2012/chart" uri="{CE6537A1-D6FC-4f65-9D91-7224C49458BB}">
                  <c15:layout>
                    <c:manualLayout>
                      <c:w val="0.21545456010442435"/>
                      <c:h val="0.11741526268323126"/>
                    </c:manualLayout>
                  </c15:layout>
                </c:ext>
                <c:ext xmlns:c16="http://schemas.microsoft.com/office/drawing/2014/chart" uri="{C3380CC4-5D6E-409C-BE32-E72D297353CC}">
                  <c16:uniqueId val="{00000004-F4A3-46BC-B8C6-87F0A7ABF28E}"/>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Mediul profesional</c:v>
                </c:pt>
              </c:strCache>
            </c:strRef>
          </c:cat>
          <c:val>
            <c:numRef>
              <c:f>Sheet1!$B$2</c:f>
              <c:numCache>
                <c:formatCode>0.00%</c:formatCode>
                <c:ptCount val="1"/>
                <c:pt idx="0">
                  <c:v>0.60809999999999997</c:v>
                </c:pt>
              </c:numCache>
            </c:numRef>
          </c:val>
          <c:extLst>
            <c:ext xmlns:c16="http://schemas.microsoft.com/office/drawing/2014/chart" uri="{C3380CC4-5D6E-409C-BE32-E72D297353CC}">
              <c16:uniqueId val="{00000000-F4A3-46BC-B8C6-87F0A7ABF28E}"/>
            </c:ext>
          </c:extLst>
        </c:ser>
        <c:ser>
          <c:idx val="1"/>
          <c:order val="1"/>
          <c:tx>
            <c:strRef>
              <c:f>Sheet1!$C$1</c:f>
              <c:strCache>
                <c:ptCount val="1"/>
                <c:pt idx="0">
                  <c:v>Foarte bine</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2824573560338091"/>
                      <c:h val="0.14335192331571001"/>
                    </c:manualLayout>
                  </c15:layout>
                </c:ext>
                <c:ext xmlns:c16="http://schemas.microsoft.com/office/drawing/2014/chart" uri="{C3380CC4-5D6E-409C-BE32-E72D297353CC}">
                  <c16:uniqueId val="{00000000-0D3D-4BBB-AE9B-C4BBEB9CE2ED}"/>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Mediul profesional</c:v>
                </c:pt>
              </c:strCache>
            </c:strRef>
          </c:cat>
          <c:val>
            <c:numRef>
              <c:f>Sheet1!$C$2</c:f>
              <c:numCache>
                <c:formatCode>0.00%</c:formatCode>
                <c:ptCount val="1"/>
                <c:pt idx="0">
                  <c:v>0.25679999999999997</c:v>
                </c:pt>
              </c:numCache>
            </c:numRef>
          </c:val>
          <c:extLst>
            <c:ext xmlns:c16="http://schemas.microsoft.com/office/drawing/2014/chart" uri="{C3380CC4-5D6E-409C-BE32-E72D297353CC}">
              <c16:uniqueId val="{00000001-F4A3-46BC-B8C6-87F0A7ABF28E}"/>
            </c:ext>
          </c:extLst>
        </c:ser>
        <c:ser>
          <c:idx val="2"/>
          <c:order val="2"/>
          <c:tx>
            <c:strRef>
              <c:f>Sheet1!$D$1</c:f>
              <c:strCache>
                <c:ptCount val="1"/>
                <c:pt idx="0">
                  <c:v>Bine </c:v>
                </c:pt>
              </c:strCache>
            </c:strRef>
          </c:tx>
          <c:spPr>
            <a:solidFill>
              <a:schemeClr val="accent3"/>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0.26661926210025061"/>
                      <c:h val="0.14335192331571001"/>
                    </c:manualLayout>
                  </c15:layout>
                </c:ext>
                <c:ext xmlns:c16="http://schemas.microsoft.com/office/drawing/2014/chart" uri="{C3380CC4-5D6E-409C-BE32-E72D297353CC}">
                  <c16:uniqueId val="{00000001-0D3D-4BBB-AE9B-C4BBEB9CE2ED}"/>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Mediul profesional</c:v>
                </c:pt>
              </c:strCache>
            </c:strRef>
          </c:cat>
          <c:val>
            <c:numRef>
              <c:f>Sheet1!$D$2</c:f>
              <c:numCache>
                <c:formatCode>0.00%</c:formatCode>
                <c:ptCount val="1"/>
                <c:pt idx="0">
                  <c:v>0.1216</c:v>
                </c:pt>
              </c:numCache>
            </c:numRef>
          </c:val>
          <c:extLst>
            <c:ext xmlns:c16="http://schemas.microsoft.com/office/drawing/2014/chart" uri="{C3380CC4-5D6E-409C-BE32-E72D297353CC}">
              <c16:uniqueId val="{00000002-F4A3-46BC-B8C6-87F0A7ABF28E}"/>
            </c:ext>
          </c:extLst>
        </c:ser>
        <c:ser>
          <c:idx val="3"/>
          <c:order val="3"/>
          <c:tx>
            <c:strRef>
              <c:f>Sheet1!$E$1</c:f>
              <c:strCache>
                <c:ptCount val="1"/>
                <c:pt idx="0">
                  <c:v>Satisfăcător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Mediul profesional</c:v>
                </c:pt>
              </c:strCache>
            </c:strRef>
          </c:cat>
          <c:val>
            <c:numRef>
              <c:f>Sheet1!$E$2</c:f>
              <c:numCache>
                <c:formatCode>0.00%</c:formatCode>
                <c:ptCount val="1"/>
                <c:pt idx="0">
                  <c:v>1.35E-2</c:v>
                </c:pt>
              </c:numCache>
            </c:numRef>
          </c:val>
          <c:extLst>
            <c:ext xmlns:c16="http://schemas.microsoft.com/office/drawing/2014/chart" uri="{C3380CC4-5D6E-409C-BE32-E72D297353CC}">
              <c16:uniqueId val="{00000003-F4A3-46BC-B8C6-87F0A7ABF28E}"/>
            </c:ext>
          </c:extLst>
        </c:ser>
        <c:dLbls>
          <c:showLegendKey val="0"/>
          <c:showVal val="1"/>
          <c:showCatName val="0"/>
          <c:showSerName val="0"/>
          <c:showPercent val="0"/>
          <c:showBubbleSize val="0"/>
        </c:dLbls>
        <c:gapWidth val="150"/>
        <c:overlap val="-25"/>
        <c:axId val="687198271"/>
        <c:axId val="687195775"/>
      </c:barChart>
      <c:catAx>
        <c:axId val="68719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87195775"/>
        <c:crosses val="autoZero"/>
        <c:auto val="1"/>
        <c:lblAlgn val="ctr"/>
        <c:lblOffset val="100"/>
        <c:noMultiLvlLbl val="0"/>
      </c:catAx>
      <c:valAx>
        <c:axId val="687195775"/>
        <c:scaling>
          <c:orientation val="minMax"/>
        </c:scaling>
        <c:delete val="1"/>
        <c:axPos val="l"/>
        <c:numFmt formatCode="0.00%" sourceLinked="1"/>
        <c:majorTickMark val="none"/>
        <c:minorTickMark val="none"/>
        <c:tickLblPos val="nextTo"/>
        <c:crossAx val="687198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37698144391856E-2"/>
          <c:y val="0.22106725795899221"/>
          <c:w val="0.94752460371121627"/>
          <c:h val="0.65769910596353487"/>
        </c:manualLayout>
      </c:layout>
      <c:barChart>
        <c:barDir val="col"/>
        <c:grouping val="clustered"/>
        <c:varyColors val="0"/>
        <c:ser>
          <c:idx val="0"/>
          <c:order val="0"/>
          <c:tx>
            <c:strRef>
              <c:f>Sheet1!$B$1</c:f>
              <c:strCache>
                <c:ptCount val="1"/>
                <c:pt idx="0">
                  <c:v>Excelent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Ajutorul instituției gazdă</c:v>
                </c:pt>
              </c:strCache>
            </c:strRef>
          </c:cat>
          <c:val>
            <c:numRef>
              <c:f>Sheet1!$B$2</c:f>
              <c:numCache>
                <c:formatCode>0.00%</c:formatCode>
                <c:ptCount val="1"/>
                <c:pt idx="0">
                  <c:v>0.62160000000000004</c:v>
                </c:pt>
              </c:numCache>
            </c:numRef>
          </c:val>
          <c:extLst>
            <c:ext xmlns:c16="http://schemas.microsoft.com/office/drawing/2014/chart" uri="{C3380CC4-5D6E-409C-BE32-E72D297353CC}">
              <c16:uniqueId val="{00000000-E23C-4070-99EA-4C4ACF4E794D}"/>
            </c:ext>
          </c:extLst>
        </c:ser>
        <c:ser>
          <c:idx val="1"/>
          <c:order val="1"/>
          <c:tx>
            <c:strRef>
              <c:f>Sheet1!$C$1</c:f>
              <c:strCache>
                <c:ptCount val="1"/>
                <c:pt idx="0">
                  <c:v>Foarte bine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Ajutorul instituției gazdă</c:v>
                </c:pt>
              </c:strCache>
            </c:strRef>
          </c:cat>
          <c:val>
            <c:numRef>
              <c:f>Sheet1!$C$2</c:f>
              <c:numCache>
                <c:formatCode>0.00%</c:formatCode>
                <c:ptCount val="1"/>
                <c:pt idx="0">
                  <c:v>0.2432</c:v>
                </c:pt>
              </c:numCache>
            </c:numRef>
          </c:val>
          <c:extLst>
            <c:ext xmlns:c16="http://schemas.microsoft.com/office/drawing/2014/chart" uri="{C3380CC4-5D6E-409C-BE32-E72D297353CC}">
              <c16:uniqueId val="{00000001-E23C-4070-99EA-4C4ACF4E794D}"/>
            </c:ext>
          </c:extLst>
        </c:ser>
        <c:ser>
          <c:idx val="2"/>
          <c:order val="2"/>
          <c:tx>
            <c:strRef>
              <c:f>Sheet1!$D$1</c:f>
              <c:strCache>
                <c:ptCount val="1"/>
                <c:pt idx="0">
                  <c:v>Bine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Ajutorul instituției gazdă</c:v>
                </c:pt>
              </c:strCache>
            </c:strRef>
          </c:cat>
          <c:val>
            <c:numRef>
              <c:f>Sheet1!$D$2</c:f>
              <c:numCache>
                <c:formatCode>0.00%</c:formatCode>
                <c:ptCount val="1"/>
                <c:pt idx="0">
                  <c:v>0.1081</c:v>
                </c:pt>
              </c:numCache>
            </c:numRef>
          </c:val>
          <c:extLst>
            <c:ext xmlns:c16="http://schemas.microsoft.com/office/drawing/2014/chart" uri="{C3380CC4-5D6E-409C-BE32-E72D297353CC}">
              <c16:uniqueId val="{00000002-E23C-4070-99EA-4C4ACF4E794D}"/>
            </c:ext>
          </c:extLst>
        </c:ser>
        <c:ser>
          <c:idx val="3"/>
          <c:order val="3"/>
          <c:tx>
            <c:strRef>
              <c:f>Sheet1!$E$1</c:f>
              <c:strCache>
                <c:ptCount val="1"/>
                <c:pt idx="0">
                  <c:v>Satisfăcător </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Ajutorul instituției gazdă</c:v>
                </c:pt>
              </c:strCache>
            </c:strRef>
          </c:cat>
          <c:val>
            <c:numRef>
              <c:f>Sheet1!$E$2</c:f>
              <c:numCache>
                <c:formatCode>0.00%</c:formatCode>
                <c:ptCount val="1"/>
                <c:pt idx="0">
                  <c:v>2.7E-2</c:v>
                </c:pt>
              </c:numCache>
            </c:numRef>
          </c:val>
          <c:extLst>
            <c:ext xmlns:c16="http://schemas.microsoft.com/office/drawing/2014/chart" uri="{C3380CC4-5D6E-409C-BE32-E72D297353CC}">
              <c16:uniqueId val="{00000003-E23C-4070-99EA-4C4ACF4E794D}"/>
            </c:ext>
          </c:extLst>
        </c:ser>
        <c:dLbls>
          <c:showLegendKey val="0"/>
          <c:showVal val="1"/>
          <c:showCatName val="0"/>
          <c:showSerName val="0"/>
          <c:showPercent val="0"/>
          <c:showBubbleSize val="0"/>
        </c:dLbls>
        <c:gapWidth val="150"/>
        <c:overlap val="-25"/>
        <c:axId val="687198271"/>
        <c:axId val="687195775"/>
      </c:barChart>
      <c:catAx>
        <c:axId val="6871982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87195775"/>
        <c:crosses val="autoZero"/>
        <c:auto val="1"/>
        <c:lblAlgn val="ctr"/>
        <c:lblOffset val="100"/>
        <c:noMultiLvlLbl val="0"/>
      </c:catAx>
      <c:valAx>
        <c:axId val="687195775"/>
        <c:scaling>
          <c:orientation val="minMax"/>
        </c:scaling>
        <c:delete val="1"/>
        <c:axPos val="l"/>
        <c:numFmt formatCode="0.00%" sourceLinked="1"/>
        <c:majorTickMark val="none"/>
        <c:minorTickMark val="none"/>
        <c:tickLblPos val="nextTo"/>
        <c:crossAx val="68719827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Excelent- 5, Foarte Bine – 4,</a:t>
            </a:r>
            <a:r>
              <a:rPr lang="ro-RO" baseline="0" dirty="0"/>
              <a:t> Satisfacator</a:t>
            </a:r>
            <a:r>
              <a:rPr lang="ro-RO" dirty="0"/>
              <a:t>- 3, Nesatisfacator- 2. </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cat>
            <c:strRef>
              <c:f>Лист1!$A$2:$A$10</c:f>
              <c:strCache>
                <c:ptCount val="9"/>
                <c:pt idx="0">
                  <c:v>Întreaga experiență</c:v>
                </c:pt>
                <c:pt idx="1">
                  <c:v>Stagiul vs asteptari</c:v>
                </c:pt>
                <c:pt idx="2">
                  <c:v>Dezvoltarea personala/profesionala</c:v>
                </c:pt>
                <c:pt idx="3">
                  <c:v>Ajutor institutie gazda</c:v>
                </c:pt>
                <c:pt idx="4">
                  <c:v>Atmosfera de lucru</c:v>
                </c:pt>
                <c:pt idx="5">
                  <c:v>Mediul profesional al stagiului</c:v>
                </c:pt>
                <c:pt idx="6">
                  <c:v>Profesor coordonator</c:v>
                </c:pt>
                <c:pt idx="7">
                  <c:v>Organizarea de catre catedra</c:v>
                </c:pt>
                <c:pt idx="8">
                  <c:v>Organizarea de catre decanar</c:v>
                </c:pt>
              </c:strCache>
            </c:strRef>
          </c:cat>
          <c:val>
            <c:numRef>
              <c:f>Лист1!$B$2:$B$10</c:f>
              <c:numCache>
                <c:formatCode>General</c:formatCode>
                <c:ptCount val="9"/>
                <c:pt idx="0">
                  <c:v>4.5</c:v>
                </c:pt>
                <c:pt idx="1">
                  <c:v>4</c:v>
                </c:pt>
                <c:pt idx="2">
                  <c:v>5</c:v>
                </c:pt>
                <c:pt idx="3">
                  <c:v>4.5</c:v>
                </c:pt>
                <c:pt idx="4">
                  <c:v>4.7</c:v>
                </c:pt>
                <c:pt idx="5">
                  <c:v>4.8</c:v>
                </c:pt>
                <c:pt idx="6">
                  <c:v>4.5</c:v>
                </c:pt>
                <c:pt idx="7">
                  <c:v>4.8</c:v>
                </c:pt>
                <c:pt idx="8">
                  <c:v>4.5</c:v>
                </c:pt>
              </c:numCache>
            </c:numRef>
          </c:val>
          <c:extLst>
            <c:ext xmlns:c16="http://schemas.microsoft.com/office/drawing/2014/chart" uri="{C3380CC4-5D6E-409C-BE32-E72D297353CC}">
              <c16:uniqueId val="{00000000-9110-4BB8-8E86-A7FBD825C9D1}"/>
            </c:ext>
          </c:extLst>
        </c:ser>
        <c:dLbls>
          <c:showLegendKey val="0"/>
          <c:showVal val="0"/>
          <c:showCatName val="0"/>
          <c:showSerName val="0"/>
          <c:showPercent val="0"/>
          <c:showBubbleSize val="0"/>
        </c:dLbls>
        <c:gapWidth val="182"/>
        <c:axId val="353314792"/>
        <c:axId val="353315872"/>
      </c:barChart>
      <c:catAx>
        <c:axId val="35331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15872"/>
        <c:crosses val="autoZero"/>
        <c:auto val="1"/>
        <c:lblAlgn val="ctr"/>
        <c:lblOffset val="100"/>
        <c:noMultiLvlLbl val="0"/>
      </c:catAx>
      <c:valAx>
        <c:axId val="353315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14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Distributia notelor pentru organizarea si desfasurarea stagiului profesional</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271059168028949"/>
          <c:y val="0.21319873965818797"/>
          <c:w val="0.83258110209976666"/>
          <c:h val="0.62617344766371674"/>
        </c:manualLayout>
      </c:layout>
      <c:barChart>
        <c:barDir val="col"/>
        <c:grouping val="clustered"/>
        <c:varyColors val="0"/>
        <c:ser>
          <c:idx val="0"/>
          <c:order val="0"/>
          <c:tx>
            <c:strRef>
              <c:f>Лист1!$B$1</c:f>
              <c:strCache>
                <c:ptCount val="1"/>
                <c:pt idx="0">
                  <c:v>Nota</c:v>
                </c:pt>
              </c:strCache>
            </c:strRef>
          </c:tx>
          <c:spPr>
            <a:solidFill>
              <a:schemeClr val="accent1"/>
            </a:solidFill>
            <a:ln>
              <a:noFill/>
            </a:ln>
            <a:effectLst/>
          </c:spPr>
          <c:invertIfNegative val="0"/>
          <c:cat>
            <c:numRef>
              <c:f>Лист1!$A$2:$A$6</c:f>
              <c:numCache>
                <c:formatCode>General</c:formatCode>
                <c:ptCount val="5"/>
                <c:pt idx="0">
                  <c:v>5</c:v>
                </c:pt>
                <c:pt idx="1">
                  <c:v>7</c:v>
                </c:pt>
                <c:pt idx="2">
                  <c:v>8</c:v>
                </c:pt>
                <c:pt idx="3">
                  <c:v>9</c:v>
                </c:pt>
                <c:pt idx="4">
                  <c:v>10</c:v>
                </c:pt>
              </c:numCache>
            </c:numRef>
          </c:cat>
          <c:val>
            <c:numRef>
              <c:f>Лист1!$B$2:$B$6</c:f>
              <c:numCache>
                <c:formatCode>0.00%</c:formatCode>
                <c:ptCount val="5"/>
                <c:pt idx="0">
                  <c:v>3.5000000000000003E-2</c:v>
                </c:pt>
                <c:pt idx="1">
                  <c:v>5.5E-2</c:v>
                </c:pt>
                <c:pt idx="2">
                  <c:v>0.255</c:v>
                </c:pt>
                <c:pt idx="3">
                  <c:v>0.155</c:v>
                </c:pt>
                <c:pt idx="4">
                  <c:v>0.5</c:v>
                </c:pt>
              </c:numCache>
            </c:numRef>
          </c:val>
          <c:extLst>
            <c:ext xmlns:c16="http://schemas.microsoft.com/office/drawing/2014/chart" uri="{C3380CC4-5D6E-409C-BE32-E72D297353CC}">
              <c16:uniqueId val="{00000000-026E-48C8-96A3-14D1FFBCD135}"/>
            </c:ext>
          </c:extLst>
        </c:ser>
        <c:dLbls>
          <c:showLegendKey val="0"/>
          <c:showVal val="0"/>
          <c:showCatName val="0"/>
          <c:showSerName val="0"/>
          <c:showPercent val="0"/>
          <c:showBubbleSize val="0"/>
        </c:dLbls>
        <c:gapWidth val="219"/>
        <c:overlap val="-27"/>
        <c:axId val="449141088"/>
        <c:axId val="449141448"/>
      </c:barChart>
      <c:catAx>
        <c:axId val="4491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1448"/>
        <c:crosses val="autoZero"/>
        <c:auto val="1"/>
        <c:lblAlgn val="ctr"/>
        <c:lblOffset val="100"/>
        <c:noMultiLvlLbl val="0"/>
      </c:catAx>
      <c:valAx>
        <c:axId val="4491414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Evaluarea</a:t>
            </a:r>
            <a:r>
              <a:rPr lang="ro-RO" baseline="0" dirty="0"/>
              <a:t> propriei activități de stagiar</a:t>
            </a:r>
            <a:endParaRPr lang="en-US" dirty="0"/>
          </a:p>
        </c:rich>
      </c:tx>
      <c:layout>
        <c:manualLayout>
          <c:xMode val="edge"/>
          <c:yMode val="edge"/>
          <c:x val="0.1512517127726548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Лист1!$B$1</c:f>
              <c:strCache>
                <c:ptCount val="1"/>
                <c:pt idx="0">
                  <c:v>Nota</c:v>
                </c:pt>
              </c:strCache>
            </c:strRef>
          </c:tx>
          <c:spPr>
            <a:solidFill>
              <a:schemeClr val="accent1"/>
            </a:solidFill>
            <a:ln>
              <a:noFill/>
            </a:ln>
            <a:effectLst/>
          </c:spPr>
          <c:invertIfNegative val="0"/>
          <c:cat>
            <c:numRef>
              <c:f>Лист1!$A$2:$A$9</c:f>
              <c:numCache>
                <c:formatCode>General</c:formatCode>
                <c:ptCount val="8"/>
                <c:pt idx="0">
                  <c:v>5</c:v>
                </c:pt>
                <c:pt idx="1">
                  <c:v>6</c:v>
                </c:pt>
                <c:pt idx="2">
                  <c:v>7</c:v>
                </c:pt>
                <c:pt idx="3">
                  <c:v>8</c:v>
                </c:pt>
                <c:pt idx="4">
                  <c:v>9</c:v>
                </c:pt>
                <c:pt idx="5">
                  <c:v>10</c:v>
                </c:pt>
              </c:numCache>
            </c:numRef>
          </c:cat>
          <c:val>
            <c:numRef>
              <c:f>Лист1!$B$2:$B$9</c:f>
              <c:numCache>
                <c:formatCode>0.00%</c:formatCode>
                <c:ptCount val="8"/>
                <c:pt idx="0">
                  <c:v>0.04</c:v>
                </c:pt>
                <c:pt idx="1">
                  <c:v>0.05</c:v>
                </c:pt>
                <c:pt idx="2">
                  <c:v>0.06</c:v>
                </c:pt>
                <c:pt idx="3">
                  <c:v>0.15</c:v>
                </c:pt>
                <c:pt idx="4">
                  <c:v>0.25</c:v>
                </c:pt>
                <c:pt idx="5">
                  <c:v>0.45</c:v>
                </c:pt>
              </c:numCache>
            </c:numRef>
          </c:val>
          <c:extLst>
            <c:ext xmlns:c16="http://schemas.microsoft.com/office/drawing/2014/chart" uri="{C3380CC4-5D6E-409C-BE32-E72D297353CC}">
              <c16:uniqueId val="{00000000-C30A-44F3-9F8C-704971731BBB}"/>
            </c:ext>
          </c:extLst>
        </c:ser>
        <c:dLbls>
          <c:showLegendKey val="0"/>
          <c:showVal val="0"/>
          <c:showCatName val="0"/>
          <c:showSerName val="0"/>
          <c:showPercent val="0"/>
          <c:showBubbleSize val="0"/>
        </c:dLbls>
        <c:gapWidth val="219"/>
        <c:overlap val="-27"/>
        <c:axId val="353337112"/>
        <c:axId val="353343232"/>
      </c:barChart>
      <c:catAx>
        <c:axId val="353337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43232"/>
        <c:crosses val="autoZero"/>
        <c:auto val="1"/>
        <c:lblAlgn val="ctr"/>
        <c:lblOffset val="100"/>
        <c:noMultiLvlLbl val="0"/>
      </c:catAx>
      <c:valAx>
        <c:axId val="3533432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37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Excelent- 5, Foarte Bine – 4,</a:t>
            </a:r>
            <a:r>
              <a:rPr lang="ro-RO" baseline="0" dirty="0"/>
              <a:t> Satisfacator</a:t>
            </a:r>
            <a:r>
              <a:rPr lang="ro-RO" dirty="0"/>
              <a:t>- 3, Nesatisfacator- 2. </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Ряд 1</c:v>
                </c:pt>
              </c:strCache>
            </c:strRef>
          </c:tx>
          <c:spPr>
            <a:solidFill>
              <a:schemeClr val="accent1"/>
            </a:solidFill>
            <a:ln>
              <a:noFill/>
            </a:ln>
            <a:effectLst/>
          </c:spPr>
          <c:invertIfNegative val="0"/>
          <c:cat>
            <c:strRef>
              <c:f>Лист1!$A$2:$A$10</c:f>
              <c:strCache>
                <c:ptCount val="9"/>
                <c:pt idx="0">
                  <c:v>Întreaga experiență</c:v>
                </c:pt>
                <c:pt idx="1">
                  <c:v>Stagiul vs asteptari</c:v>
                </c:pt>
                <c:pt idx="2">
                  <c:v>Dezvoltarea personala/profesionala</c:v>
                </c:pt>
                <c:pt idx="3">
                  <c:v>Ajutor institutie gazda</c:v>
                </c:pt>
                <c:pt idx="4">
                  <c:v>Atmosfera de lucru</c:v>
                </c:pt>
                <c:pt idx="5">
                  <c:v>Mediul profesional al stagiului</c:v>
                </c:pt>
                <c:pt idx="6">
                  <c:v>Profesor coordonator</c:v>
                </c:pt>
                <c:pt idx="7">
                  <c:v>Organizarea de catre catedra</c:v>
                </c:pt>
                <c:pt idx="8">
                  <c:v>Organizarea de catre decanar</c:v>
                </c:pt>
              </c:strCache>
            </c:strRef>
          </c:cat>
          <c:val>
            <c:numRef>
              <c:f>Лист1!$B$2:$B$10</c:f>
              <c:numCache>
                <c:formatCode>General</c:formatCode>
                <c:ptCount val="9"/>
                <c:pt idx="0">
                  <c:v>5</c:v>
                </c:pt>
                <c:pt idx="1">
                  <c:v>4.5</c:v>
                </c:pt>
                <c:pt idx="2">
                  <c:v>5</c:v>
                </c:pt>
                <c:pt idx="3">
                  <c:v>4.5</c:v>
                </c:pt>
                <c:pt idx="4">
                  <c:v>4.7</c:v>
                </c:pt>
                <c:pt idx="5">
                  <c:v>4.8</c:v>
                </c:pt>
                <c:pt idx="6">
                  <c:v>4</c:v>
                </c:pt>
                <c:pt idx="7">
                  <c:v>4.8</c:v>
                </c:pt>
                <c:pt idx="8">
                  <c:v>4.5</c:v>
                </c:pt>
              </c:numCache>
            </c:numRef>
          </c:val>
          <c:extLst>
            <c:ext xmlns:c16="http://schemas.microsoft.com/office/drawing/2014/chart" uri="{C3380CC4-5D6E-409C-BE32-E72D297353CC}">
              <c16:uniqueId val="{00000000-D66C-4A5A-940E-227229BF1F9E}"/>
            </c:ext>
          </c:extLst>
        </c:ser>
        <c:dLbls>
          <c:showLegendKey val="0"/>
          <c:showVal val="0"/>
          <c:showCatName val="0"/>
          <c:showSerName val="0"/>
          <c:showPercent val="0"/>
          <c:showBubbleSize val="0"/>
        </c:dLbls>
        <c:gapWidth val="182"/>
        <c:axId val="353314792"/>
        <c:axId val="353315872"/>
      </c:barChart>
      <c:catAx>
        <c:axId val="35331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15872"/>
        <c:crosses val="autoZero"/>
        <c:auto val="1"/>
        <c:lblAlgn val="ctr"/>
        <c:lblOffset val="100"/>
        <c:noMultiLvlLbl val="0"/>
      </c:catAx>
      <c:valAx>
        <c:axId val="353315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3314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o-RO" dirty="0"/>
              <a:t>Distributia notelor pentru organizarea si desfasurarea stagiului profesional</a:t>
            </a:r>
            <a:endParaRPr lang="ru-R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0.1271059168028949"/>
          <c:y val="0.21319873965818797"/>
          <c:w val="0.83258110209976666"/>
          <c:h val="0.62617344766371674"/>
        </c:manualLayout>
      </c:layout>
      <c:barChart>
        <c:barDir val="col"/>
        <c:grouping val="clustered"/>
        <c:varyColors val="0"/>
        <c:ser>
          <c:idx val="0"/>
          <c:order val="0"/>
          <c:tx>
            <c:strRef>
              <c:f>Лист1!$B$1</c:f>
              <c:strCache>
                <c:ptCount val="1"/>
                <c:pt idx="0">
                  <c:v>Nota</c:v>
                </c:pt>
              </c:strCache>
            </c:strRef>
          </c:tx>
          <c:spPr>
            <a:solidFill>
              <a:schemeClr val="accent1"/>
            </a:solidFill>
            <a:ln>
              <a:noFill/>
            </a:ln>
            <a:effectLst/>
          </c:spPr>
          <c:invertIfNegative val="0"/>
          <c:cat>
            <c:numRef>
              <c:f>Лист1!$A$2:$A$6</c:f>
              <c:numCache>
                <c:formatCode>General</c:formatCode>
                <c:ptCount val="5"/>
                <c:pt idx="0">
                  <c:v>5</c:v>
                </c:pt>
                <c:pt idx="1">
                  <c:v>7</c:v>
                </c:pt>
                <c:pt idx="2">
                  <c:v>8</c:v>
                </c:pt>
                <c:pt idx="3">
                  <c:v>9</c:v>
                </c:pt>
                <c:pt idx="4">
                  <c:v>10</c:v>
                </c:pt>
              </c:numCache>
            </c:numRef>
          </c:cat>
          <c:val>
            <c:numRef>
              <c:f>Лист1!$B$2:$B$6</c:f>
              <c:numCache>
                <c:formatCode>0.00%</c:formatCode>
                <c:ptCount val="5"/>
                <c:pt idx="0">
                  <c:v>0.02</c:v>
                </c:pt>
                <c:pt idx="1">
                  <c:v>0.05</c:v>
                </c:pt>
                <c:pt idx="2">
                  <c:v>0.28499999999999998</c:v>
                </c:pt>
                <c:pt idx="3">
                  <c:v>0.155</c:v>
                </c:pt>
                <c:pt idx="4">
                  <c:v>0.49</c:v>
                </c:pt>
              </c:numCache>
            </c:numRef>
          </c:val>
          <c:extLst>
            <c:ext xmlns:c16="http://schemas.microsoft.com/office/drawing/2014/chart" uri="{C3380CC4-5D6E-409C-BE32-E72D297353CC}">
              <c16:uniqueId val="{00000000-F0ED-4F3E-9EDF-EBBE6A7631AF}"/>
            </c:ext>
          </c:extLst>
        </c:ser>
        <c:dLbls>
          <c:showLegendKey val="0"/>
          <c:showVal val="0"/>
          <c:showCatName val="0"/>
          <c:showSerName val="0"/>
          <c:showPercent val="0"/>
          <c:showBubbleSize val="0"/>
        </c:dLbls>
        <c:gapWidth val="219"/>
        <c:overlap val="-27"/>
        <c:axId val="449141088"/>
        <c:axId val="449141448"/>
      </c:barChart>
      <c:catAx>
        <c:axId val="44914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1448"/>
        <c:crosses val="autoZero"/>
        <c:auto val="1"/>
        <c:lblAlgn val="ctr"/>
        <c:lblOffset val="100"/>
        <c:noMultiLvlLbl val="0"/>
      </c:catAx>
      <c:valAx>
        <c:axId val="4491414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9141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6E3FE-018F-496D-B8A8-0C6B7B75915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3740AA-3725-4616-A2F4-C67F962DB4DE}">
      <dgm:prSet phldrT="[Текст]" custT="1"/>
      <dgm:spPr/>
      <dgm:t>
        <a:bodyPr/>
        <a:lstStyle/>
        <a:p>
          <a:r>
            <a:rPr lang="ro-RO" sz="2400" b="1" dirty="0">
              <a:solidFill>
                <a:schemeClr val="tx1"/>
              </a:solidFill>
              <a:latin typeface="Times New Roman" panose="02020603050405020304" pitchFamily="18" charset="0"/>
              <a:cs typeface="Times New Roman" panose="02020603050405020304" pitchFamily="18" charset="0"/>
            </a:rPr>
            <a:t>1. Metodologia evaluării stagiilor de practică.</a:t>
          </a:r>
          <a:endParaRPr lang="en-US" sz="2400" b="1" dirty="0">
            <a:solidFill>
              <a:schemeClr val="tx1"/>
            </a:solidFill>
            <a:latin typeface="Times New Roman" panose="02020603050405020304" pitchFamily="18" charset="0"/>
            <a:cs typeface="Times New Roman" panose="02020603050405020304" pitchFamily="18" charset="0"/>
          </a:endParaRPr>
        </a:p>
      </dgm:t>
    </dgm:pt>
    <dgm:pt modelId="{6BB06B48-EC83-473C-8E5C-518C1B2E4CCB}" type="parTrans" cxnId="{544EB77D-FF79-4560-95A9-F173E12118D6}">
      <dgm:prSet/>
      <dgm:spPr/>
      <dgm:t>
        <a:bodyPr/>
        <a:lstStyle/>
        <a:p>
          <a:endParaRPr lang="en-US"/>
        </a:p>
      </dgm:t>
    </dgm:pt>
    <dgm:pt modelId="{538F1E53-9238-445D-B2E6-66A8B1387454}" type="sibTrans" cxnId="{544EB77D-FF79-4560-95A9-F173E12118D6}">
      <dgm:prSet/>
      <dgm:spPr/>
      <dgm:t>
        <a:bodyPr/>
        <a:lstStyle/>
        <a:p>
          <a:endParaRPr lang="en-US"/>
        </a:p>
      </dgm:t>
    </dgm:pt>
    <dgm:pt modelId="{5DF41E72-BC5C-4D56-8BE4-BBAE4A076FB6}">
      <dgm:prSet phldrT="[Текст]"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sz="2400" b="1" dirty="0">
              <a:solidFill>
                <a:schemeClr val="tx1"/>
              </a:solidFill>
              <a:latin typeface="Times New Roman" panose="02020603050405020304" pitchFamily="18" charset="0"/>
              <a:cs typeface="Times New Roman" panose="02020603050405020304" pitchFamily="18" charset="0"/>
            </a:rPr>
            <a:t>2. </a:t>
          </a:r>
          <a:r>
            <a:rPr lang="en-US" sz="2400" b="1" dirty="0" err="1">
              <a:solidFill>
                <a:schemeClr val="tx1"/>
              </a:solidFill>
              <a:latin typeface="Times New Roman" panose="02020603050405020304" pitchFamily="18" charset="0"/>
              <a:cs typeface="Times New Roman" panose="02020603050405020304" pitchFamily="18" charset="0"/>
            </a:rPr>
            <a:t>Documente</a:t>
          </a:r>
          <a:r>
            <a:rPr lang="ro-RO"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reglatorii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privind</a:t>
          </a:r>
          <a:r>
            <a:rPr lang="ro-RO"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organizarea</a:t>
          </a:r>
          <a:r>
            <a:rPr lang="ro-RO"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și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desfășurarea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stagiilor</a:t>
          </a:r>
          <a:r>
            <a:rPr lang="en-US" sz="2400" b="1" dirty="0">
              <a:solidFill>
                <a:schemeClr val="tx1"/>
              </a:solidFill>
              <a:latin typeface="Times New Roman" panose="02020603050405020304" pitchFamily="18" charset="0"/>
              <a:cs typeface="Times New Roman" panose="02020603050405020304" pitchFamily="18" charset="0"/>
            </a:rPr>
            <a:t> de </a:t>
          </a:r>
          <a:r>
            <a:rPr lang="en-US" sz="2400" b="1" dirty="0" err="1">
              <a:solidFill>
                <a:schemeClr val="tx1"/>
              </a:solidFill>
              <a:latin typeface="Times New Roman" panose="02020603050405020304" pitchFamily="18" charset="0"/>
              <a:cs typeface="Times New Roman" panose="02020603050405020304" pitchFamily="18" charset="0"/>
            </a:rPr>
            <a:t>practică</a:t>
          </a:r>
          <a:r>
            <a:rPr lang="ro-RO"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marL="0" lvl="0" defTabSz="1111250">
            <a:lnSpc>
              <a:spcPct val="90000"/>
            </a:lnSpc>
            <a:spcBef>
              <a:spcPct val="0"/>
            </a:spcBef>
            <a:spcAft>
              <a:spcPct val="35000"/>
            </a:spcAft>
            <a:buNone/>
          </a:pPr>
          <a:endParaRPr lang="en-US" sz="1400" dirty="0"/>
        </a:p>
      </dgm:t>
    </dgm:pt>
    <dgm:pt modelId="{2712F339-04F4-4A00-8099-206C7C76FFCA}" type="parTrans" cxnId="{AFC68549-3250-4036-91E5-D0B048CDFC10}">
      <dgm:prSet/>
      <dgm:spPr/>
      <dgm:t>
        <a:bodyPr/>
        <a:lstStyle/>
        <a:p>
          <a:endParaRPr lang="en-US"/>
        </a:p>
      </dgm:t>
    </dgm:pt>
    <dgm:pt modelId="{62556554-E08E-4B59-90B1-1BE33F57D701}" type="sibTrans" cxnId="{AFC68549-3250-4036-91E5-D0B048CDFC10}">
      <dgm:prSet/>
      <dgm:spPr/>
      <dgm:t>
        <a:bodyPr/>
        <a:lstStyle/>
        <a:p>
          <a:endParaRPr lang="en-US"/>
        </a:p>
      </dgm:t>
    </dgm:pt>
    <dgm:pt modelId="{5D32A6D5-A969-421D-B135-61A1AFAB9087}">
      <dgm:prSet/>
      <dgm:spPr/>
      <dgm:t>
        <a:bodyPr/>
        <a:lstStyle/>
        <a:p>
          <a:r>
            <a:rPr lang="ro-RO" b="1" dirty="0">
              <a:solidFill>
                <a:schemeClr val="tx1"/>
              </a:solidFill>
              <a:latin typeface="Times New Roman" panose="02020603050405020304" pitchFamily="18" charset="0"/>
              <a:cs typeface="Times New Roman" panose="02020603050405020304" pitchFamily="18" charset="0"/>
            </a:rPr>
            <a:t>3. </a:t>
          </a:r>
          <a:r>
            <a:rPr lang="en-US" b="1" dirty="0">
              <a:solidFill>
                <a:schemeClr val="tx1"/>
              </a:solidFill>
              <a:latin typeface="Times New Roman" panose="02020603050405020304" pitchFamily="18" charset="0"/>
              <a:cs typeface="Times New Roman" panose="02020603050405020304" pitchFamily="18" charset="0"/>
            </a:rPr>
            <a:t>Analiza </a:t>
          </a:r>
          <a:r>
            <a:rPr lang="en-US" b="1" dirty="0" err="1">
              <a:solidFill>
                <a:schemeClr val="tx1"/>
              </a:solidFill>
              <a:latin typeface="Times New Roman" panose="02020603050405020304" pitchFamily="18" charset="0"/>
              <a:cs typeface="Times New Roman" panose="02020603050405020304" pitchFamily="18" charset="0"/>
            </a:rPr>
            <a:t>eficienței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stagiului</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profesional</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facultați</a:t>
          </a:r>
          <a:r>
            <a:rPr lang="ro-RO" b="1" dirty="0">
              <a:solidFill>
                <a:schemeClr val="tx1"/>
              </a:solidFill>
              <a:latin typeface="Times New Roman" panose="02020603050405020304" pitchFamily="18" charset="0"/>
              <a:cs typeface="Times New Roman" panose="02020603050405020304" pitchFamily="18" charset="0"/>
            </a:rPr>
            <a:t>.</a:t>
          </a:r>
          <a:endParaRPr lang="en-US" b="1" dirty="0">
            <a:solidFill>
              <a:schemeClr val="tx1"/>
            </a:solidFill>
            <a:latin typeface="Times New Roman" panose="02020603050405020304" pitchFamily="18" charset="0"/>
            <a:cs typeface="Times New Roman" panose="02020603050405020304" pitchFamily="18" charset="0"/>
          </a:endParaRPr>
        </a:p>
      </dgm:t>
    </dgm:pt>
    <dgm:pt modelId="{EDBAEEB5-BD40-4C01-A2F5-BBB9A68F7272}" type="parTrans" cxnId="{E11A3AD2-0C89-4208-B554-0EC452F058C2}">
      <dgm:prSet/>
      <dgm:spPr/>
      <dgm:t>
        <a:bodyPr/>
        <a:lstStyle/>
        <a:p>
          <a:endParaRPr lang="en-US"/>
        </a:p>
      </dgm:t>
    </dgm:pt>
    <dgm:pt modelId="{46BC0136-9329-4D9F-BD1F-66D6345A6526}" type="sibTrans" cxnId="{E11A3AD2-0C89-4208-B554-0EC452F058C2}">
      <dgm:prSet/>
      <dgm:spPr/>
      <dgm:t>
        <a:bodyPr/>
        <a:lstStyle/>
        <a:p>
          <a:endParaRPr lang="en-US"/>
        </a:p>
      </dgm:t>
    </dgm:pt>
    <dgm:pt modelId="{012BEABB-AA97-41DC-A557-5B6388D2515D}">
      <dgm:prSet custT="1"/>
      <dgm:spPr/>
      <dgm:t>
        <a:bodyPr/>
        <a:lstStyle/>
        <a:p>
          <a:r>
            <a:rPr lang="ro-RO" sz="2800" b="1" dirty="0">
              <a:solidFill>
                <a:schemeClr val="tx1"/>
              </a:solidFill>
              <a:latin typeface="Times New Roman" panose="02020603050405020304" pitchFamily="18" charset="0"/>
              <a:cs typeface="Times New Roman" panose="02020603050405020304" pitchFamily="18" charset="0"/>
            </a:rPr>
            <a:t>4. </a:t>
          </a:r>
          <a:r>
            <a:rPr lang="en-US" sz="2800" b="1" dirty="0" err="1">
              <a:solidFill>
                <a:schemeClr val="tx1"/>
              </a:solidFill>
              <a:latin typeface="Times New Roman" panose="02020603050405020304" pitchFamily="18" charset="0"/>
              <a:cs typeface="Times New Roman" panose="02020603050405020304" pitchFamily="18" charset="0"/>
            </a:rPr>
            <a:t>Concluzii</a:t>
          </a:r>
          <a:r>
            <a:rPr lang="ro-RO" sz="2800" b="1" dirty="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8EBDB324-2D41-4342-838E-222899FE5A66}" type="parTrans" cxnId="{52E2E403-D13F-4B4B-8EAC-A47544AD0DB9}">
      <dgm:prSet/>
      <dgm:spPr/>
      <dgm:t>
        <a:bodyPr/>
        <a:lstStyle/>
        <a:p>
          <a:endParaRPr lang="en-US"/>
        </a:p>
      </dgm:t>
    </dgm:pt>
    <dgm:pt modelId="{97BA96EB-BDF8-4329-B727-088186E1DA4C}" type="sibTrans" cxnId="{52E2E403-D13F-4B4B-8EAC-A47544AD0DB9}">
      <dgm:prSet/>
      <dgm:spPr/>
      <dgm:t>
        <a:bodyPr/>
        <a:lstStyle/>
        <a:p>
          <a:endParaRPr lang="en-US"/>
        </a:p>
      </dgm:t>
    </dgm:pt>
    <dgm:pt modelId="{82BBF3FC-2586-4248-B249-9D4549E2EBFB}" type="pres">
      <dgm:prSet presAssocID="{CA46E3FE-018F-496D-B8A8-0C6B7B75915B}" presName="linear" presStyleCnt="0">
        <dgm:presLayoutVars>
          <dgm:dir/>
          <dgm:animLvl val="lvl"/>
          <dgm:resizeHandles val="exact"/>
        </dgm:presLayoutVars>
      </dgm:prSet>
      <dgm:spPr/>
    </dgm:pt>
    <dgm:pt modelId="{C0D62702-B881-46ED-9489-77E00BD5CF48}" type="pres">
      <dgm:prSet presAssocID="{263740AA-3725-4616-A2F4-C67F962DB4DE}" presName="parentLin" presStyleCnt="0"/>
      <dgm:spPr/>
    </dgm:pt>
    <dgm:pt modelId="{268C1450-5222-4A28-A017-BC533113F648}" type="pres">
      <dgm:prSet presAssocID="{263740AA-3725-4616-A2F4-C67F962DB4DE}" presName="parentLeftMargin" presStyleLbl="node1" presStyleIdx="0" presStyleCnt="4"/>
      <dgm:spPr/>
    </dgm:pt>
    <dgm:pt modelId="{050DAEA8-8174-4FA9-B94F-EC953CD95971}" type="pres">
      <dgm:prSet presAssocID="{263740AA-3725-4616-A2F4-C67F962DB4DE}" presName="parentText" presStyleLbl="node1" presStyleIdx="0" presStyleCnt="4" custScaleX="122290" custLinFactNeighborX="-11111" custLinFactNeighborY="-1490">
        <dgm:presLayoutVars>
          <dgm:chMax val="0"/>
          <dgm:bulletEnabled val="1"/>
        </dgm:presLayoutVars>
      </dgm:prSet>
      <dgm:spPr/>
    </dgm:pt>
    <dgm:pt modelId="{5D4F138E-886A-4751-A1E1-5382767B85E7}" type="pres">
      <dgm:prSet presAssocID="{263740AA-3725-4616-A2F4-C67F962DB4DE}" presName="negativeSpace" presStyleCnt="0"/>
      <dgm:spPr/>
    </dgm:pt>
    <dgm:pt modelId="{AA5654FB-FFF7-4885-8051-14EEAFA64D9F}" type="pres">
      <dgm:prSet presAssocID="{263740AA-3725-4616-A2F4-C67F962DB4DE}" presName="childText" presStyleLbl="conFgAcc1" presStyleIdx="0" presStyleCnt="4">
        <dgm:presLayoutVars>
          <dgm:bulletEnabled val="1"/>
        </dgm:presLayoutVars>
      </dgm:prSet>
      <dgm:spPr/>
    </dgm:pt>
    <dgm:pt modelId="{E10D7A00-EE53-405C-A5EF-D769991794BC}" type="pres">
      <dgm:prSet presAssocID="{538F1E53-9238-445D-B2E6-66A8B1387454}" presName="spaceBetweenRectangles" presStyleCnt="0"/>
      <dgm:spPr/>
    </dgm:pt>
    <dgm:pt modelId="{AAADE93A-78DC-464D-9706-4EF83A91C461}" type="pres">
      <dgm:prSet presAssocID="{5DF41E72-BC5C-4D56-8BE4-BBAE4A076FB6}" presName="parentLin" presStyleCnt="0"/>
      <dgm:spPr/>
    </dgm:pt>
    <dgm:pt modelId="{D574F206-A85C-4F72-A464-361384DBC2B1}" type="pres">
      <dgm:prSet presAssocID="{5DF41E72-BC5C-4D56-8BE4-BBAE4A076FB6}" presName="parentLeftMargin" presStyleLbl="node1" presStyleIdx="0" presStyleCnt="4"/>
      <dgm:spPr/>
    </dgm:pt>
    <dgm:pt modelId="{3A080FAA-09A8-4B2F-9353-54D2B9B0EEB4}" type="pres">
      <dgm:prSet presAssocID="{5DF41E72-BC5C-4D56-8BE4-BBAE4A076FB6}" presName="parentText" presStyleLbl="node1" presStyleIdx="1" presStyleCnt="4" custScaleX="124868">
        <dgm:presLayoutVars>
          <dgm:chMax val="0"/>
          <dgm:bulletEnabled val="1"/>
        </dgm:presLayoutVars>
      </dgm:prSet>
      <dgm:spPr/>
    </dgm:pt>
    <dgm:pt modelId="{FAB1E8FF-6092-401A-B4B0-FE74A263F59D}" type="pres">
      <dgm:prSet presAssocID="{5DF41E72-BC5C-4D56-8BE4-BBAE4A076FB6}" presName="negativeSpace" presStyleCnt="0"/>
      <dgm:spPr/>
    </dgm:pt>
    <dgm:pt modelId="{A1E3675B-87C5-40C0-BC23-6E1E54EB7F6C}" type="pres">
      <dgm:prSet presAssocID="{5DF41E72-BC5C-4D56-8BE4-BBAE4A076FB6}" presName="childText" presStyleLbl="conFgAcc1" presStyleIdx="1" presStyleCnt="4">
        <dgm:presLayoutVars>
          <dgm:bulletEnabled val="1"/>
        </dgm:presLayoutVars>
      </dgm:prSet>
      <dgm:spPr/>
    </dgm:pt>
    <dgm:pt modelId="{94B6155D-06EF-4746-B9BF-3DD8FD93728D}" type="pres">
      <dgm:prSet presAssocID="{62556554-E08E-4B59-90B1-1BE33F57D701}" presName="spaceBetweenRectangles" presStyleCnt="0"/>
      <dgm:spPr/>
    </dgm:pt>
    <dgm:pt modelId="{BB6BF7B6-023C-4B70-A7CF-ADD88D1D0B34}" type="pres">
      <dgm:prSet presAssocID="{5D32A6D5-A969-421D-B135-61A1AFAB9087}" presName="parentLin" presStyleCnt="0"/>
      <dgm:spPr/>
    </dgm:pt>
    <dgm:pt modelId="{955D9B7B-C854-4A6B-ABAC-3C837337F363}" type="pres">
      <dgm:prSet presAssocID="{5D32A6D5-A969-421D-B135-61A1AFAB9087}" presName="parentLeftMargin" presStyleLbl="node1" presStyleIdx="1" presStyleCnt="4"/>
      <dgm:spPr/>
    </dgm:pt>
    <dgm:pt modelId="{EBB28193-9B8C-400E-B225-F325B93B363E}" type="pres">
      <dgm:prSet presAssocID="{5D32A6D5-A969-421D-B135-61A1AFAB9087}" presName="parentText" presStyleLbl="node1" presStyleIdx="2" presStyleCnt="4" custScaleX="126401">
        <dgm:presLayoutVars>
          <dgm:chMax val="0"/>
          <dgm:bulletEnabled val="1"/>
        </dgm:presLayoutVars>
      </dgm:prSet>
      <dgm:spPr/>
    </dgm:pt>
    <dgm:pt modelId="{489073D4-9F28-4C87-8E1F-DC5DB96E6053}" type="pres">
      <dgm:prSet presAssocID="{5D32A6D5-A969-421D-B135-61A1AFAB9087}" presName="negativeSpace" presStyleCnt="0"/>
      <dgm:spPr/>
    </dgm:pt>
    <dgm:pt modelId="{5C9DADB5-EB38-4E13-BA2E-08A1555DE8C5}" type="pres">
      <dgm:prSet presAssocID="{5D32A6D5-A969-421D-B135-61A1AFAB9087}" presName="childText" presStyleLbl="conFgAcc1" presStyleIdx="2" presStyleCnt="4">
        <dgm:presLayoutVars>
          <dgm:bulletEnabled val="1"/>
        </dgm:presLayoutVars>
      </dgm:prSet>
      <dgm:spPr/>
    </dgm:pt>
    <dgm:pt modelId="{8FD65111-C9F9-427E-AED3-D0E5D2D343C8}" type="pres">
      <dgm:prSet presAssocID="{46BC0136-9329-4D9F-BD1F-66D6345A6526}" presName="spaceBetweenRectangles" presStyleCnt="0"/>
      <dgm:spPr/>
    </dgm:pt>
    <dgm:pt modelId="{6D1B03A9-6A7A-497C-AB9D-692A501FF0C5}" type="pres">
      <dgm:prSet presAssocID="{012BEABB-AA97-41DC-A557-5B6388D2515D}" presName="parentLin" presStyleCnt="0"/>
      <dgm:spPr/>
    </dgm:pt>
    <dgm:pt modelId="{5257DBCC-2730-47A5-826B-4923488495D4}" type="pres">
      <dgm:prSet presAssocID="{012BEABB-AA97-41DC-A557-5B6388D2515D}" presName="parentLeftMargin" presStyleLbl="node1" presStyleIdx="2" presStyleCnt="4"/>
      <dgm:spPr/>
    </dgm:pt>
    <dgm:pt modelId="{D2B375A1-701F-4736-9081-B04C68ED8FF4}" type="pres">
      <dgm:prSet presAssocID="{012BEABB-AA97-41DC-A557-5B6388D2515D}" presName="parentText" presStyleLbl="node1" presStyleIdx="3" presStyleCnt="4">
        <dgm:presLayoutVars>
          <dgm:chMax val="0"/>
          <dgm:bulletEnabled val="1"/>
        </dgm:presLayoutVars>
      </dgm:prSet>
      <dgm:spPr/>
    </dgm:pt>
    <dgm:pt modelId="{3B0CB346-8571-4F84-B920-82F859D6CE1A}" type="pres">
      <dgm:prSet presAssocID="{012BEABB-AA97-41DC-A557-5B6388D2515D}" presName="negativeSpace" presStyleCnt="0"/>
      <dgm:spPr/>
    </dgm:pt>
    <dgm:pt modelId="{14FB4AF1-F00E-43E2-92A6-FCB2D12B5140}" type="pres">
      <dgm:prSet presAssocID="{012BEABB-AA97-41DC-A557-5B6388D2515D}" presName="childText" presStyleLbl="conFgAcc1" presStyleIdx="3" presStyleCnt="4">
        <dgm:presLayoutVars>
          <dgm:bulletEnabled val="1"/>
        </dgm:presLayoutVars>
      </dgm:prSet>
      <dgm:spPr/>
    </dgm:pt>
  </dgm:ptLst>
  <dgm:cxnLst>
    <dgm:cxn modelId="{52E2E403-D13F-4B4B-8EAC-A47544AD0DB9}" srcId="{CA46E3FE-018F-496D-B8A8-0C6B7B75915B}" destId="{012BEABB-AA97-41DC-A557-5B6388D2515D}" srcOrd="3" destOrd="0" parTransId="{8EBDB324-2D41-4342-838E-222899FE5A66}" sibTransId="{97BA96EB-BDF8-4329-B727-088186E1DA4C}"/>
    <dgm:cxn modelId="{572EA12E-40C3-42A3-A90C-BB9E9D6A9E04}" type="presOf" srcId="{263740AA-3725-4616-A2F4-C67F962DB4DE}" destId="{268C1450-5222-4A28-A017-BC533113F648}" srcOrd="0" destOrd="0" presId="urn:microsoft.com/office/officeart/2005/8/layout/list1"/>
    <dgm:cxn modelId="{41F2DE33-ED59-4BAE-8E20-A828403EB0BD}" type="presOf" srcId="{5D32A6D5-A969-421D-B135-61A1AFAB9087}" destId="{EBB28193-9B8C-400E-B225-F325B93B363E}" srcOrd="1" destOrd="0" presId="urn:microsoft.com/office/officeart/2005/8/layout/list1"/>
    <dgm:cxn modelId="{AFC68549-3250-4036-91E5-D0B048CDFC10}" srcId="{CA46E3FE-018F-496D-B8A8-0C6B7B75915B}" destId="{5DF41E72-BC5C-4D56-8BE4-BBAE4A076FB6}" srcOrd="1" destOrd="0" parTransId="{2712F339-04F4-4A00-8099-206C7C76FFCA}" sibTransId="{62556554-E08E-4B59-90B1-1BE33F57D701}"/>
    <dgm:cxn modelId="{544EB77D-FF79-4560-95A9-F173E12118D6}" srcId="{CA46E3FE-018F-496D-B8A8-0C6B7B75915B}" destId="{263740AA-3725-4616-A2F4-C67F962DB4DE}" srcOrd="0" destOrd="0" parTransId="{6BB06B48-EC83-473C-8E5C-518C1B2E4CCB}" sibTransId="{538F1E53-9238-445D-B2E6-66A8B1387454}"/>
    <dgm:cxn modelId="{547D489A-72A8-4192-A5BE-460ACB66428E}" type="presOf" srcId="{5DF41E72-BC5C-4D56-8BE4-BBAE4A076FB6}" destId="{D574F206-A85C-4F72-A464-361384DBC2B1}" srcOrd="0" destOrd="0" presId="urn:microsoft.com/office/officeart/2005/8/layout/list1"/>
    <dgm:cxn modelId="{5CE1FC9B-E2E8-4613-9213-FB9A863B22B6}" type="presOf" srcId="{263740AA-3725-4616-A2F4-C67F962DB4DE}" destId="{050DAEA8-8174-4FA9-B94F-EC953CD95971}" srcOrd="1" destOrd="0" presId="urn:microsoft.com/office/officeart/2005/8/layout/list1"/>
    <dgm:cxn modelId="{5E44D0AC-2C92-4993-8175-D253D16DAD5D}" type="presOf" srcId="{CA46E3FE-018F-496D-B8A8-0C6B7B75915B}" destId="{82BBF3FC-2586-4248-B249-9D4549E2EBFB}" srcOrd="0" destOrd="0" presId="urn:microsoft.com/office/officeart/2005/8/layout/list1"/>
    <dgm:cxn modelId="{ED7FF0B8-509A-4C76-B6B0-27438A7F2836}" type="presOf" srcId="{012BEABB-AA97-41DC-A557-5B6388D2515D}" destId="{D2B375A1-701F-4736-9081-B04C68ED8FF4}" srcOrd="1" destOrd="0" presId="urn:microsoft.com/office/officeart/2005/8/layout/list1"/>
    <dgm:cxn modelId="{E11A3AD2-0C89-4208-B554-0EC452F058C2}" srcId="{CA46E3FE-018F-496D-B8A8-0C6B7B75915B}" destId="{5D32A6D5-A969-421D-B135-61A1AFAB9087}" srcOrd="2" destOrd="0" parTransId="{EDBAEEB5-BD40-4C01-A2F5-BBB9A68F7272}" sibTransId="{46BC0136-9329-4D9F-BD1F-66D6345A6526}"/>
    <dgm:cxn modelId="{3F02B9E2-EF47-432A-B26E-D80D96A426EF}" type="presOf" srcId="{5D32A6D5-A969-421D-B135-61A1AFAB9087}" destId="{955D9B7B-C854-4A6B-ABAC-3C837337F363}" srcOrd="0" destOrd="0" presId="urn:microsoft.com/office/officeart/2005/8/layout/list1"/>
    <dgm:cxn modelId="{7436ABE8-54EC-448B-A0F0-E1B4F341CF51}" type="presOf" srcId="{012BEABB-AA97-41DC-A557-5B6388D2515D}" destId="{5257DBCC-2730-47A5-826B-4923488495D4}" srcOrd="0" destOrd="0" presId="urn:microsoft.com/office/officeart/2005/8/layout/list1"/>
    <dgm:cxn modelId="{700D09F3-A7CD-4454-B49A-A3565017D82E}" type="presOf" srcId="{5DF41E72-BC5C-4D56-8BE4-BBAE4A076FB6}" destId="{3A080FAA-09A8-4B2F-9353-54D2B9B0EEB4}" srcOrd="1" destOrd="0" presId="urn:microsoft.com/office/officeart/2005/8/layout/list1"/>
    <dgm:cxn modelId="{D94DA3D5-5B34-429C-965D-B73C22116ADB}" type="presParOf" srcId="{82BBF3FC-2586-4248-B249-9D4549E2EBFB}" destId="{C0D62702-B881-46ED-9489-77E00BD5CF48}" srcOrd="0" destOrd="0" presId="urn:microsoft.com/office/officeart/2005/8/layout/list1"/>
    <dgm:cxn modelId="{0EAD4C7A-0D07-4832-8106-E8B894DE278B}" type="presParOf" srcId="{C0D62702-B881-46ED-9489-77E00BD5CF48}" destId="{268C1450-5222-4A28-A017-BC533113F648}" srcOrd="0" destOrd="0" presId="urn:microsoft.com/office/officeart/2005/8/layout/list1"/>
    <dgm:cxn modelId="{1A318C47-70B5-4556-BDD0-6BDA39663AD6}" type="presParOf" srcId="{C0D62702-B881-46ED-9489-77E00BD5CF48}" destId="{050DAEA8-8174-4FA9-B94F-EC953CD95971}" srcOrd="1" destOrd="0" presId="urn:microsoft.com/office/officeart/2005/8/layout/list1"/>
    <dgm:cxn modelId="{9618D5FD-3B4C-4415-9E15-C98A87F961D5}" type="presParOf" srcId="{82BBF3FC-2586-4248-B249-9D4549E2EBFB}" destId="{5D4F138E-886A-4751-A1E1-5382767B85E7}" srcOrd="1" destOrd="0" presId="urn:microsoft.com/office/officeart/2005/8/layout/list1"/>
    <dgm:cxn modelId="{2700C74C-5AAA-4F92-89FE-53B07C9B298C}" type="presParOf" srcId="{82BBF3FC-2586-4248-B249-9D4549E2EBFB}" destId="{AA5654FB-FFF7-4885-8051-14EEAFA64D9F}" srcOrd="2" destOrd="0" presId="urn:microsoft.com/office/officeart/2005/8/layout/list1"/>
    <dgm:cxn modelId="{4B8F03EA-D492-4CDF-96EE-B8BE965F8804}" type="presParOf" srcId="{82BBF3FC-2586-4248-B249-9D4549E2EBFB}" destId="{E10D7A00-EE53-405C-A5EF-D769991794BC}" srcOrd="3" destOrd="0" presId="urn:microsoft.com/office/officeart/2005/8/layout/list1"/>
    <dgm:cxn modelId="{38B0B92C-9D9E-46FC-BBC3-8ACA55494786}" type="presParOf" srcId="{82BBF3FC-2586-4248-B249-9D4549E2EBFB}" destId="{AAADE93A-78DC-464D-9706-4EF83A91C461}" srcOrd="4" destOrd="0" presId="urn:microsoft.com/office/officeart/2005/8/layout/list1"/>
    <dgm:cxn modelId="{9C1D465A-0F38-43CE-99E9-5C1022D3285A}" type="presParOf" srcId="{AAADE93A-78DC-464D-9706-4EF83A91C461}" destId="{D574F206-A85C-4F72-A464-361384DBC2B1}" srcOrd="0" destOrd="0" presId="urn:microsoft.com/office/officeart/2005/8/layout/list1"/>
    <dgm:cxn modelId="{BDA61079-A093-4182-93A6-612CBE65D68F}" type="presParOf" srcId="{AAADE93A-78DC-464D-9706-4EF83A91C461}" destId="{3A080FAA-09A8-4B2F-9353-54D2B9B0EEB4}" srcOrd="1" destOrd="0" presId="urn:microsoft.com/office/officeart/2005/8/layout/list1"/>
    <dgm:cxn modelId="{8751EE04-9266-4800-B99F-68C21153923A}" type="presParOf" srcId="{82BBF3FC-2586-4248-B249-9D4549E2EBFB}" destId="{FAB1E8FF-6092-401A-B4B0-FE74A263F59D}" srcOrd="5" destOrd="0" presId="urn:microsoft.com/office/officeart/2005/8/layout/list1"/>
    <dgm:cxn modelId="{88B42CFA-CE69-4990-A17B-4F1D0134D138}" type="presParOf" srcId="{82BBF3FC-2586-4248-B249-9D4549E2EBFB}" destId="{A1E3675B-87C5-40C0-BC23-6E1E54EB7F6C}" srcOrd="6" destOrd="0" presId="urn:microsoft.com/office/officeart/2005/8/layout/list1"/>
    <dgm:cxn modelId="{164DECB1-6240-4560-8E0F-58C58862576D}" type="presParOf" srcId="{82BBF3FC-2586-4248-B249-9D4549E2EBFB}" destId="{94B6155D-06EF-4746-B9BF-3DD8FD93728D}" srcOrd="7" destOrd="0" presId="urn:microsoft.com/office/officeart/2005/8/layout/list1"/>
    <dgm:cxn modelId="{F72210A8-B177-46B2-BBB0-1ADC5F9F3968}" type="presParOf" srcId="{82BBF3FC-2586-4248-B249-9D4549E2EBFB}" destId="{BB6BF7B6-023C-4B70-A7CF-ADD88D1D0B34}" srcOrd="8" destOrd="0" presId="urn:microsoft.com/office/officeart/2005/8/layout/list1"/>
    <dgm:cxn modelId="{A68780D4-C07F-4741-8AFD-A83D0E3AF002}" type="presParOf" srcId="{BB6BF7B6-023C-4B70-A7CF-ADD88D1D0B34}" destId="{955D9B7B-C854-4A6B-ABAC-3C837337F363}" srcOrd="0" destOrd="0" presId="urn:microsoft.com/office/officeart/2005/8/layout/list1"/>
    <dgm:cxn modelId="{F95A4D45-FB1E-4B1F-BF1F-28D1A17A9064}" type="presParOf" srcId="{BB6BF7B6-023C-4B70-A7CF-ADD88D1D0B34}" destId="{EBB28193-9B8C-400E-B225-F325B93B363E}" srcOrd="1" destOrd="0" presId="urn:microsoft.com/office/officeart/2005/8/layout/list1"/>
    <dgm:cxn modelId="{E9394934-2E69-47F1-AE1D-9333E1B99436}" type="presParOf" srcId="{82BBF3FC-2586-4248-B249-9D4549E2EBFB}" destId="{489073D4-9F28-4C87-8E1F-DC5DB96E6053}" srcOrd="9" destOrd="0" presId="urn:microsoft.com/office/officeart/2005/8/layout/list1"/>
    <dgm:cxn modelId="{B3E94323-FDD8-41BE-8CA2-980F4B1B1679}" type="presParOf" srcId="{82BBF3FC-2586-4248-B249-9D4549E2EBFB}" destId="{5C9DADB5-EB38-4E13-BA2E-08A1555DE8C5}" srcOrd="10" destOrd="0" presId="urn:microsoft.com/office/officeart/2005/8/layout/list1"/>
    <dgm:cxn modelId="{B08AC8DE-437C-4240-8159-0928673F7E6F}" type="presParOf" srcId="{82BBF3FC-2586-4248-B249-9D4549E2EBFB}" destId="{8FD65111-C9F9-427E-AED3-D0E5D2D343C8}" srcOrd="11" destOrd="0" presId="urn:microsoft.com/office/officeart/2005/8/layout/list1"/>
    <dgm:cxn modelId="{7EFD8EE0-4424-4E11-B5E5-A754A21C9446}" type="presParOf" srcId="{82BBF3FC-2586-4248-B249-9D4549E2EBFB}" destId="{6D1B03A9-6A7A-497C-AB9D-692A501FF0C5}" srcOrd="12" destOrd="0" presId="urn:microsoft.com/office/officeart/2005/8/layout/list1"/>
    <dgm:cxn modelId="{FCBA95EC-42C4-49E6-A230-EEA4FEF1502F}" type="presParOf" srcId="{6D1B03A9-6A7A-497C-AB9D-692A501FF0C5}" destId="{5257DBCC-2730-47A5-826B-4923488495D4}" srcOrd="0" destOrd="0" presId="urn:microsoft.com/office/officeart/2005/8/layout/list1"/>
    <dgm:cxn modelId="{56300D68-6A40-4773-8589-3D0009E2CFA7}" type="presParOf" srcId="{6D1B03A9-6A7A-497C-AB9D-692A501FF0C5}" destId="{D2B375A1-701F-4736-9081-B04C68ED8FF4}" srcOrd="1" destOrd="0" presId="urn:microsoft.com/office/officeart/2005/8/layout/list1"/>
    <dgm:cxn modelId="{A8E07D4F-3221-493C-8766-8609A85C6FF6}" type="presParOf" srcId="{82BBF3FC-2586-4248-B249-9D4549E2EBFB}" destId="{3B0CB346-8571-4F84-B920-82F859D6CE1A}" srcOrd="13" destOrd="0" presId="urn:microsoft.com/office/officeart/2005/8/layout/list1"/>
    <dgm:cxn modelId="{F76F2418-7E55-4EB7-A17F-98EF542D3DF1}" type="presParOf" srcId="{82BBF3FC-2586-4248-B249-9D4549E2EBFB}" destId="{14FB4AF1-F00E-43E2-92A6-FCB2D12B5140}"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EAE90B-D6BF-4F04-837F-B006636F00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A8DB421-F458-49C9-9CD9-FA98188BA9D0}">
      <dgm:prSet phldrT="[Текст]"/>
      <dgm:spPr/>
      <dgm:t>
        <a:bodyPr/>
        <a:lstStyle/>
        <a:p>
          <a:r>
            <a:rPr lang="ro-RO" b="1" dirty="0">
              <a:latin typeface="Times New Roman" panose="02020603050405020304" pitchFamily="18" charset="0"/>
              <a:cs typeface="Times New Roman" panose="02020603050405020304" pitchFamily="18" charset="0"/>
            </a:rPr>
            <a:t>Facultatea RIȘPJ</a:t>
          </a:r>
          <a:endParaRPr lang="en-US" b="1" dirty="0">
            <a:latin typeface="Times New Roman" panose="02020603050405020304" pitchFamily="18" charset="0"/>
            <a:cs typeface="Times New Roman" panose="02020603050405020304" pitchFamily="18" charset="0"/>
          </a:endParaRPr>
        </a:p>
      </dgm:t>
    </dgm:pt>
    <dgm:pt modelId="{E6AEF5F5-DB84-4EF0-B054-A8B1DFA217D3}" type="parTrans" cxnId="{C91FABB6-26BF-4354-9CAA-B68C2A83B8DA}">
      <dgm:prSet/>
      <dgm:spPr/>
      <dgm:t>
        <a:bodyPr/>
        <a:lstStyle/>
        <a:p>
          <a:endParaRPr lang="en-US"/>
        </a:p>
      </dgm:t>
    </dgm:pt>
    <dgm:pt modelId="{99B954D7-C703-4B93-82E4-0996345A616D}" type="sibTrans" cxnId="{C91FABB6-26BF-4354-9CAA-B68C2A83B8DA}">
      <dgm:prSet/>
      <dgm:spPr/>
      <dgm:t>
        <a:bodyPr/>
        <a:lstStyle/>
        <a:p>
          <a:endParaRPr lang="en-US"/>
        </a:p>
      </dgm:t>
    </dgm:pt>
    <dgm:pt modelId="{16AFD307-5364-4017-BEB0-3B38C0478337}">
      <dgm:prSet phldrT="[Текст]"/>
      <dgm:spPr/>
      <dgm:t>
        <a:bodyPr/>
        <a:lstStyle/>
        <a:p>
          <a:r>
            <a:rPr lang="ro-RO" dirty="0"/>
            <a:t>Ghid privind organizarea și desfășurarea stagiilor de practică</a:t>
          </a:r>
          <a:r>
            <a:rPr lang="en-US" dirty="0"/>
            <a:t>.</a:t>
          </a:r>
        </a:p>
      </dgm:t>
    </dgm:pt>
    <dgm:pt modelId="{8C135E67-4B1F-44D4-B3F2-310D6DEC6932}" type="parTrans" cxnId="{0A7FEACE-27E3-45B0-B3F4-682D828EC579}">
      <dgm:prSet/>
      <dgm:spPr/>
      <dgm:t>
        <a:bodyPr/>
        <a:lstStyle/>
        <a:p>
          <a:endParaRPr lang="en-US"/>
        </a:p>
      </dgm:t>
    </dgm:pt>
    <dgm:pt modelId="{340705F0-7FCC-428D-9687-488D179455A7}" type="sibTrans" cxnId="{0A7FEACE-27E3-45B0-B3F4-682D828EC579}">
      <dgm:prSet/>
      <dgm:spPr/>
      <dgm:t>
        <a:bodyPr/>
        <a:lstStyle/>
        <a:p>
          <a:endParaRPr lang="en-US"/>
        </a:p>
      </dgm:t>
    </dgm:pt>
    <dgm:pt modelId="{19AC9DE9-3F13-48A2-ACE3-9A6EC1E1C34F}">
      <dgm:prSet phldrT="[Текст]"/>
      <dgm:spPr/>
      <dgm:t>
        <a:bodyPr/>
        <a:lstStyle/>
        <a:p>
          <a:r>
            <a:rPr lang="ro-RO" b="1" dirty="0">
              <a:latin typeface="Times New Roman" panose="02020603050405020304" pitchFamily="18" charset="0"/>
              <a:cs typeface="Times New Roman" panose="02020603050405020304" pitchFamily="18" charset="0"/>
            </a:rPr>
            <a:t>Facultatea IID</a:t>
          </a:r>
          <a:endParaRPr lang="en-US" b="1" dirty="0">
            <a:latin typeface="Times New Roman" panose="02020603050405020304" pitchFamily="18" charset="0"/>
            <a:cs typeface="Times New Roman" panose="02020603050405020304" pitchFamily="18" charset="0"/>
          </a:endParaRPr>
        </a:p>
      </dgm:t>
    </dgm:pt>
    <dgm:pt modelId="{C582E857-5A3D-4E4C-9CA5-811B8FC6B748}" type="parTrans" cxnId="{21F60243-094A-4EF4-9E32-19B1910C55C9}">
      <dgm:prSet/>
      <dgm:spPr/>
      <dgm:t>
        <a:bodyPr/>
        <a:lstStyle/>
        <a:p>
          <a:endParaRPr lang="en-US"/>
        </a:p>
      </dgm:t>
    </dgm:pt>
    <dgm:pt modelId="{4E83CF0A-88FD-4822-BA0B-B694F373EC38}" type="sibTrans" cxnId="{21F60243-094A-4EF4-9E32-19B1910C55C9}">
      <dgm:prSet/>
      <dgm:spPr/>
      <dgm:t>
        <a:bodyPr/>
        <a:lstStyle/>
        <a:p>
          <a:endParaRPr lang="en-US"/>
        </a:p>
      </dgm:t>
    </dgm:pt>
    <dgm:pt modelId="{8F89A4CC-C553-4020-BB79-3E06C4346557}">
      <dgm:prSet phldrT="[Текст]"/>
      <dgm:spPr/>
      <dgm:t>
        <a:bodyPr/>
        <a:lstStyle/>
        <a:p>
          <a:r>
            <a:rPr lang="ro-RO" dirty="0"/>
            <a:t>Regulament cu privire la organizarea și desfășurarea stagiilor de practic (Ciclu I-studii superioare de licență, Ciclu II- studii superioare de master)</a:t>
          </a:r>
          <a:r>
            <a:rPr lang="en-US" dirty="0"/>
            <a:t>.</a:t>
          </a:r>
        </a:p>
      </dgm:t>
    </dgm:pt>
    <dgm:pt modelId="{E418AC7B-5E0A-4FFA-B0AF-B8C4862F4426}" type="parTrans" cxnId="{63367A9B-F966-4251-9F41-6EA499316A2A}">
      <dgm:prSet/>
      <dgm:spPr/>
      <dgm:t>
        <a:bodyPr/>
        <a:lstStyle/>
        <a:p>
          <a:endParaRPr lang="en-US"/>
        </a:p>
      </dgm:t>
    </dgm:pt>
    <dgm:pt modelId="{1ED441C0-CAAE-437A-8C4A-AD18A603392C}" type="sibTrans" cxnId="{63367A9B-F966-4251-9F41-6EA499316A2A}">
      <dgm:prSet/>
      <dgm:spPr/>
      <dgm:t>
        <a:bodyPr/>
        <a:lstStyle/>
        <a:p>
          <a:endParaRPr lang="en-US"/>
        </a:p>
      </dgm:t>
    </dgm:pt>
    <dgm:pt modelId="{6F0DEFEC-EA8F-494A-A4A4-5B9A42E096CA}">
      <dgm:prSet phldrT="[Текст]"/>
      <dgm:spPr/>
      <dgm:t>
        <a:bodyPr/>
        <a:lstStyle/>
        <a:p>
          <a:endParaRPr lang="en-US" dirty="0"/>
        </a:p>
      </dgm:t>
    </dgm:pt>
    <dgm:pt modelId="{288800A8-9824-4A3D-A888-B63A8353B7A3}" type="parTrans" cxnId="{F3755FF0-1B5E-447E-A895-445BCEADAA96}">
      <dgm:prSet/>
      <dgm:spPr/>
      <dgm:t>
        <a:bodyPr/>
        <a:lstStyle/>
        <a:p>
          <a:endParaRPr lang="en-US"/>
        </a:p>
      </dgm:t>
    </dgm:pt>
    <dgm:pt modelId="{1467C647-D0CF-4B5C-9AF8-7AAE8B010D7E}" type="sibTrans" cxnId="{F3755FF0-1B5E-447E-A895-445BCEADAA96}">
      <dgm:prSet/>
      <dgm:spPr/>
      <dgm:t>
        <a:bodyPr/>
        <a:lstStyle/>
        <a:p>
          <a:endParaRPr lang="en-US"/>
        </a:p>
      </dgm:t>
    </dgm:pt>
    <dgm:pt modelId="{C899D7DB-F9E1-44D4-A1DB-04DC7758BAD3}">
      <dgm:prSet phldrT="[Текст]"/>
      <dgm:spPr/>
      <dgm:t>
        <a:bodyPr/>
        <a:lstStyle/>
        <a:p>
          <a:endParaRPr lang="en-US" dirty="0"/>
        </a:p>
      </dgm:t>
    </dgm:pt>
    <dgm:pt modelId="{4B53485C-84DF-44E5-B54E-B2E49D82E108}" type="parTrans" cxnId="{1D5820F1-4413-4740-BB43-2DB19D3AD950}">
      <dgm:prSet/>
      <dgm:spPr/>
      <dgm:t>
        <a:bodyPr/>
        <a:lstStyle/>
        <a:p>
          <a:endParaRPr lang="en-US"/>
        </a:p>
      </dgm:t>
    </dgm:pt>
    <dgm:pt modelId="{AC80C948-B95E-46B3-A0F7-FB0422563DEB}" type="sibTrans" cxnId="{1D5820F1-4413-4740-BB43-2DB19D3AD950}">
      <dgm:prSet/>
      <dgm:spPr/>
      <dgm:t>
        <a:bodyPr/>
        <a:lstStyle/>
        <a:p>
          <a:endParaRPr lang="en-US"/>
        </a:p>
      </dgm:t>
    </dgm:pt>
    <dgm:pt modelId="{80CAD23F-5A65-447F-89F1-32F1260F0089}">
      <dgm:prSet phldrT="[Текст]"/>
      <dgm:spPr/>
      <dgm:t>
        <a:bodyPr/>
        <a:lstStyle/>
        <a:p>
          <a:endParaRPr lang="en-US" dirty="0"/>
        </a:p>
      </dgm:t>
    </dgm:pt>
    <dgm:pt modelId="{E63D71B7-2BDE-449A-A42E-CCA154CE84F5}" type="parTrans" cxnId="{605E23FC-6F3F-4DA2-9FAF-C6174CF30767}">
      <dgm:prSet/>
      <dgm:spPr/>
      <dgm:t>
        <a:bodyPr/>
        <a:lstStyle/>
        <a:p>
          <a:endParaRPr lang="en-US"/>
        </a:p>
      </dgm:t>
    </dgm:pt>
    <dgm:pt modelId="{6C0FC157-994E-4FEF-8100-CB530110CA53}" type="sibTrans" cxnId="{605E23FC-6F3F-4DA2-9FAF-C6174CF30767}">
      <dgm:prSet/>
      <dgm:spPr/>
      <dgm:t>
        <a:bodyPr/>
        <a:lstStyle/>
        <a:p>
          <a:endParaRPr lang="en-US"/>
        </a:p>
      </dgm:t>
    </dgm:pt>
    <dgm:pt modelId="{4CE13C96-34C7-4670-988E-DE1C8461DCD7}">
      <dgm:prSet phldrT="[Текст]"/>
      <dgm:spPr/>
      <dgm:t>
        <a:bodyPr/>
        <a:lstStyle/>
        <a:p>
          <a:endParaRPr lang="en-US" dirty="0"/>
        </a:p>
      </dgm:t>
    </dgm:pt>
    <dgm:pt modelId="{48E29D42-F0F1-4EFC-8091-3FB099AFDED9}" type="parTrans" cxnId="{E34CC71A-51FB-4CBE-833C-C56F9F7C67A7}">
      <dgm:prSet/>
      <dgm:spPr/>
      <dgm:t>
        <a:bodyPr/>
        <a:lstStyle/>
        <a:p>
          <a:endParaRPr lang="en-US"/>
        </a:p>
      </dgm:t>
    </dgm:pt>
    <dgm:pt modelId="{4159BDA8-E99D-48F2-B472-7FD0D3C54AFE}" type="sibTrans" cxnId="{E34CC71A-51FB-4CBE-833C-C56F9F7C67A7}">
      <dgm:prSet/>
      <dgm:spPr/>
      <dgm:t>
        <a:bodyPr/>
        <a:lstStyle/>
        <a:p>
          <a:endParaRPr lang="en-US"/>
        </a:p>
      </dgm:t>
    </dgm:pt>
    <dgm:pt modelId="{2FFC0402-5FA7-44AB-8535-0719838FACFB}">
      <dgm:prSet phldrT="[Текст]"/>
      <dgm:spPr/>
      <dgm:t>
        <a:bodyPr/>
        <a:lstStyle/>
        <a:p>
          <a:endParaRPr lang="en-US" dirty="0"/>
        </a:p>
      </dgm:t>
    </dgm:pt>
    <dgm:pt modelId="{37426D59-0040-450F-92E5-4E186CF3C384}" type="parTrans" cxnId="{3F9AE0AE-03FB-4AE7-9E09-B8761B8D2E75}">
      <dgm:prSet/>
      <dgm:spPr/>
      <dgm:t>
        <a:bodyPr/>
        <a:lstStyle/>
        <a:p>
          <a:endParaRPr lang="en-US"/>
        </a:p>
      </dgm:t>
    </dgm:pt>
    <dgm:pt modelId="{65F2A0F9-0344-466D-BA1B-B584312EC74C}" type="sibTrans" cxnId="{3F9AE0AE-03FB-4AE7-9E09-B8761B8D2E75}">
      <dgm:prSet/>
      <dgm:spPr/>
      <dgm:t>
        <a:bodyPr/>
        <a:lstStyle/>
        <a:p>
          <a:endParaRPr lang="en-US"/>
        </a:p>
      </dgm:t>
    </dgm:pt>
    <dgm:pt modelId="{6777D850-5CC1-4276-A4F3-D6A9B4368B39}" type="pres">
      <dgm:prSet presAssocID="{2FEAE90B-D6BF-4F04-837F-B006636F0007}" presName="linear" presStyleCnt="0">
        <dgm:presLayoutVars>
          <dgm:animLvl val="lvl"/>
          <dgm:resizeHandles val="exact"/>
        </dgm:presLayoutVars>
      </dgm:prSet>
      <dgm:spPr/>
    </dgm:pt>
    <dgm:pt modelId="{DB71C3D6-9F94-4473-8C34-B90A8F6D2E3F}" type="pres">
      <dgm:prSet presAssocID="{9A8DB421-F458-49C9-9CD9-FA98188BA9D0}" presName="parentText" presStyleLbl="node1" presStyleIdx="0" presStyleCnt="2">
        <dgm:presLayoutVars>
          <dgm:chMax val="0"/>
          <dgm:bulletEnabled val="1"/>
        </dgm:presLayoutVars>
      </dgm:prSet>
      <dgm:spPr/>
    </dgm:pt>
    <dgm:pt modelId="{7500E85D-550F-43D1-B865-924CA103AA7A}" type="pres">
      <dgm:prSet presAssocID="{9A8DB421-F458-49C9-9CD9-FA98188BA9D0}" presName="childText" presStyleLbl="revTx" presStyleIdx="0" presStyleCnt="2">
        <dgm:presLayoutVars>
          <dgm:bulletEnabled val="1"/>
        </dgm:presLayoutVars>
      </dgm:prSet>
      <dgm:spPr/>
    </dgm:pt>
    <dgm:pt modelId="{EFD6248F-853E-404F-95B5-75F53106B7C4}" type="pres">
      <dgm:prSet presAssocID="{19AC9DE9-3F13-48A2-ACE3-9A6EC1E1C34F}" presName="parentText" presStyleLbl="node1" presStyleIdx="1" presStyleCnt="2">
        <dgm:presLayoutVars>
          <dgm:chMax val="0"/>
          <dgm:bulletEnabled val="1"/>
        </dgm:presLayoutVars>
      </dgm:prSet>
      <dgm:spPr/>
    </dgm:pt>
    <dgm:pt modelId="{2A5E3D24-CAA6-4305-A843-BDA4B1D4CF25}" type="pres">
      <dgm:prSet presAssocID="{19AC9DE9-3F13-48A2-ACE3-9A6EC1E1C34F}" presName="childText" presStyleLbl="revTx" presStyleIdx="1" presStyleCnt="2">
        <dgm:presLayoutVars>
          <dgm:bulletEnabled val="1"/>
        </dgm:presLayoutVars>
      </dgm:prSet>
      <dgm:spPr/>
    </dgm:pt>
  </dgm:ptLst>
  <dgm:cxnLst>
    <dgm:cxn modelId="{E34CC71A-51FB-4CBE-833C-C56F9F7C67A7}" srcId="{19AC9DE9-3F13-48A2-ACE3-9A6EC1E1C34F}" destId="{4CE13C96-34C7-4670-988E-DE1C8461DCD7}" srcOrd="2" destOrd="0" parTransId="{48E29D42-F0F1-4EFC-8091-3FB099AFDED9}" sibTransId="{4159BDA8-E99D-48F2-B472-7FD0D3C54AFE}"/>
    <dgm:cxn modelId="{64D67933-9074-47E9-A999-35B340BAFE4A}" type="presOf" srcId="{2FFC0402-5FA7-44AB-8535-0719838FACFB}" destId="{2A5E3D24-CAA6-4305-A843-BDA4B1D4CF25}" srcOrd="0" destOrd="1" presId="urn:microsoft.com/office/officeart/2005/8/layout/vList2"/>
    <dgm:cxn modelId="{21F60243-094A-4EF4-9E32-19B1910C55C9}" srcId="{2FEAE90B-D6BF-4F04-837F-B006636F0007}" destId="{19AC9DE9-3F13-48A2-ACE3-9A6EC1E1C34F}" srcOrd="1" destOrd="0" parTransId="{C582E857-5A3D-4E4C-9CA5-811B8FC6B748}" sibTransId="{4E83CF0A-88FD-4822-BA0B-B694F373EC38}"/>
    <dgm:cxn modelId="{88F8CE44-790F-4F8C-B448-8098C5F5BF39}" type="presOf" srcId="{4CE13C96-34C7-4670-988E-DE1C8461DCD7}" destId="{2A5E3D24-CAA6-4305-A843-BDA4B1D4CF25}" srcOrd="0" destOrd="2" presId="urn:microsoft.com/office/officeart/2005/8/layout/vList2"/>
    <dgm:cxn modelId="{23F2DD67-A2B6-44EC-98AE-E23E98FC9231}" type="presOf" srcId="{8F89A4CC-C553-4020-BB79-3E06C4346557}" destId="{2A5E3D24-CAA6-4305-A843-BDA4B1D4CF25}" srcOrd="0" destOrd="0" presId="urn:microsoft.com/office/officeart/2005/8/layout/vList2"/>
    <dgm:cxn modelId="{7185FB89-82F4-4D14-863E-FAFE80127702}" type="presOf" srcId="{9A8DB421-F458-49C9-9CD9-FA98188BA9D0}" destId="{DB71C3D6-9F94-4473-8C34-B90A8F6D2E3F}" srcOrd="0" destOrd="0" presId="urn:microsoft.com/office/officeart/2005/8/layout/vList2"/>
    <dgm:cxn modelId="{A5809199-5DD9-4DB0-AC67-1D5F3F5B6A42}" type="presOf" srcId="{C899D7DB-F9E1-44D4-A1DB-04DC7758BAD3}" destId="{2A5E3D24-CAA6-4305-A843-BDA4B1D4CF25}" srcOrd="0" destOrd="4" presId="urn:microsoft.com/office/officeart/2005/8/layout/vList2"/>
    <dgm:cxn modelId="{63367A9B-F966-4251-9F41-6EA499316A2A}" srcId="{19AC9DE9-3F13-48A2-ACE3-9A6EC1E1C34F}" destId="{8F89A4CC-C553-4020-BB79-3E06C4346557}" srcOrd="0" destOrd="0" parTransId="{E418AC7B-5E0A-4FFA-B0AF-B8C4862F4426}" sibTransId="{1ED441C0-CAAE-437A-8C4A-AD18A603392C}"/>
    <dgm:cxn modelId="{3F9AE0AE-03FB-4AE7-9E09-B8761B8D2E75}" srcId="{19AC9DE9-3F13-48A2-ACE3-9A6EC1E1C34F}" destId="{2FFC0402-5FA7-44AB-8535-0719838FACFB}" srcOrd="1" destOrd="0" parTransId="{37426D59-0040-450F-92E5-4E186CF3C384}" sibTransId="{65F2A0F9-0344-466D-BA1B-B584312EC74C}"/>
    <dgm:cxn modelId="{83D59EB4-B7D9-494F-8BB3-6ABE7C8C8023}" type="presOf" srcId="{16AFD307-5364-4017-BEB0-3B38C0478337}" destId="{7500E85D-550F-43D1-B865-924CA103AA7A}" srcOrd="0" destOrd="0" presId="urn:microsoft.com/office/officeart/2005/8/layout/vList2"/>
    <dgm:cxn modelId="{C91FABB6-26BF-4354-9CAA-B68C2A83B8DA}" srcId="{2FEAE90B-D6BF-4F04-837F-B006636F0007}" destId="{9A8DB421-F458-49C9-9CD9-FA98188BA9D0}" srcOrd="0" destOrd="0" parTransId="{E6AEF5F5-DB84-4EF0-B054-A8B1DFA217D3}" sibTransId="{99B954D7-C703-4B93-82E4-0996345A616D}"/>
    <dgm:cxn modelId="{574D32C9-2687-49BF-BB83-304D4E8AD82B}" type="presOf" srcId="{19AC9DE9-3F13-48A2-ACE3-9A6EC1E1C34F}" destId="{EFD6248F-853E-404F-95B5-75F53106B7C4}" srcOrd="0" destOrd="0" presId="urn:microsoft.com/office/officeart/2005/8/layout/vList2"/>
    <dgm:cxn modelId="{B687AECA-97D4-443C-BAD4-A3768BA9351D}" type="presOf" srcId="{6F0DEFEC-EA8F-494A-A4A4-5B9A42E096CA}" destId="{2A5E3D24-CAA6-4305-A843-BDA4B1D4CF25}" srcOrd="0" destOrd="5" presId="urn:microsoft.com/office/officeart/2005/8/layout/vList2"/>
    <dgm:cxn modelId="{0A7FEACE-27E3-45B0-B3F4-682D828EC579}" srcId="{9A8DB421-F458-49C9-9CD9-FA98188BA9D0}" destId="{16AFD307-5364-4017-BEB0-3B38C0478337}" srcOrd="0" destOrd="0" parTransId="{8C135E67-4B1F-44D4-B3F2-310D6DEC6932}" sibTransId="{340705F0-7FCC-428D-9687-488D179455A7}"/>
    <dgm:cxn modelId="{F3755FF0-1B5E-447E-A895-445BCEADAA96}" srcId="{19AC9DE9-3F13-48A2-ACE3-9A6EC1E1C34F}" destId="{6F0DEFEC-EA8F-494A-A4A4-5B9A42E096CA}" srcOrd="5" destOrd="0" parTransId="{288800A8-9824-4A3D-A888-B63A8353B7A3}" sibTransId="{1467C647-D0CF-4B5C-9AF8-7AAE8B010D7E}"/>
    <dgm:cxn modelId="{1D5820F1-4413-4740-BB43-2DB19D3AD950}" srcId="{19AC9DE9-3F13-48A2-ACE3-9A6EC1E1C34F}" destId="{C899D7DB-F9E1-44D4-A1DB-04DC7758BAD3}" srcOrd="4" destOrd="0" parTransId="{4B53485C-84DF-44E5-B54E-B2E49D82E108}" sibTransId="{AC80C948-B95E-46B3-A0F7-FB0422563DEB}"/>
    <dgm:cxn modelId="{168100F9-31BD-45C1-BF36-F5523BEB7876}" type="presOf" srcId="{80CAD23F-5A65-447F-89F1-32F1260F0089}" destId="{2A5E3D24-CAA6-4305-A843-BDA4B1D4CF25}" srcOrd="0" destOrd="3" presId="urn:microsoft.com/office/officeart/2005/8/layout/vList2"/>
    <dgm:cxn modelId="{605E23FC-6F3F-4DA2-9FAF-C6174CF30767}" srcId="{19AC9DE9-3F13-48A2-ACE3-9A6EC1E1C34F}" destId="{80CAD23F-5A65-447F-89F1-32F1260F0089}" srcOrd="3" destOrd="0" parTransId="{E63D71B7-2BDE-449A-A42E-CCA154CE84F5}" sibTransId="{6C0FC157-994E-4FEF-8100-CB530110CA53}"/>
    <dgm:cxn modelId="{09511FFD-75F1-4C7A-ABB6-392212A91AF3}" type="presOf" srcId="{2FEAE90B-D6BF-4F04-837F-B006636F0007}" destId="{6777D850-5CC1-4276-A4F3-D6A9B4368B39}" srcOrd="0" destOrd="0" presId="urn:microsoft.com/office/officeart/2005/8/layout/vList2"/>
    <dgm:cxn modelId="{5338F5BB-5405-42AA-B3A1-FF0BDE24BEC9}" type="presParOf" srcId="{6777D850-5CC1-4276-A4F3-D6A9B4368B39}" destId="{DB71C3D6-9F94-4473-8C34-B90A8F6D2E3F}" srcOrd="0" destOrd="0" presId="urn:microsoft.com/office/officeart/2005/8/layout/vList2"/>
    <dgm:cxn modelId="{DA87D281-19B0-4CED-9840-6494EB5DD946}" type="presParOf" srcId="{6777D850-5CC1-4276-A4F3-D6A9B4368B39}" destId="{7500E85D-550F-43D1-B865-924CA103AA7A}" srcOrd="1" destOrd="0" presId="urn:microsoft.com/office/officeart/2005/8/layout/vList2"/>
    <dgm:cxn modelId="{5DBD1AFC-4118-4403-A7B1-78E4E6354D6C}" type="presParOf" srcId="{6777D850-5CC1-4276-A4F3-D6A9B4368B39}" destId="{EFD6248F-853E-404F-95B5-75F53106B7C4}" srcOrd="2" destOrd="0" presId="urn:microsoft.com/office/officeart/2005/8/layout/vList2"/>
    <dgm:cxn modelId="{149A6BA8-F4AA-4939-8932-759B53C249C0}" type="presParOf" srcId="{6777D850-5CC1-4276-A4F3-D6A9B4368B39}" destId="{2A5E3D24-CAA6-4305-A843-BDA4B1D4CF2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AF3EEA-CF87-49DD-853D-0288A68B72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C71620-1C88-472E-9B0E-97331961EC06}">
      <dgm:prSet phldrT="[Текст]"/>
      <dgm:spPr/>
      <dgm:t>
        <a:bodyPr/>
        <a:lstStyle/>
        <a:p>
          <a:r>
            <a:rPr lang="ro-RO" b="1" dirty="0">
              <a:latin typeface="Times New Roman" panose="02020603050405020304" pitchFamily="18" charset="0"/>
              <a:cs typeface="Times New Roman" panose="02020603050405020304" pitchFamily="18" charset="0"/>
            </a:rPr>
            <a:t>Facultatea ȘSE</a:t>
          </a:r>
          <a:endParaRPr lang="en-US" b="1" dirty="0">
            <a:latin typeface="Times New Roman" panose="02020603050405020304" pitchFamily="18" charset="0"/>
            <a:cs typeface="Times New Roman" panose="02020603050405020304" pitchFamily="18" charset="0"/>
          </a:endParaRPr>
        </a:p>
      </dgm:t>
    </dgm:pt>
    <dgm:pt modelId="{B3F965EF-67EE-43D8-8A9A-C71F290546C6}" type="parTrans" cxnId="{D0C081F6-1D6C-470A-A8AD-C884A41957F0}">
      <dgm:prSet/>
      <dgm:spPr/>
      <dgm:t>
        <a:bodyPr/>
        <a:lstStyle/>
        <a:p>
          <a:endParaRPr lang="en-US"/>
        </a:p>
      </dgm:t>
    </dgm:pt>
    <dgm:pt modelId="{A703D011-B0F4-4C6D-8058-7A1CDFE352A3}" type="sibTrans" cxnId="{D0C081F6-1D6C-470A-A8AD-C884A41957F0}">
      <dgm:prSet/>
      <dgm:spPr/>
      <dgm:t>
        <a:bodyPr/>
        <a:lstStyle/>
        <a:p>
          <a:endParaRPr lang="en-US"/>
        </a:p>
      </dgm:t>
    </dgm:pt>
    <dgm:pt modelId="{C67F94E8-3FEF-4CD4-A140-FA3BE04E8CB6}">
      <dgm:prSet phldrT="[Текст]"/>
      <dgm:spPr/>
      <dgm:t>
        <a:bodyPr/>
        <a:lstStyle/>
        <a:p>
          <a:r>
            <a:rPr lang="ro-RO" dirty="0"/>
            <a:t>Ghid privind organizarea și desfășurarea stagilor de practică(Ciclu I-studii superioare de licență, Ciclu II- studii superioare de master)</a:t>
          </a:r>
          <a:r>
            <a:rPr lang="en-US" dirty="0"/>
            <a:t>.</a:t>
          </a:r>
          <a:r>
            <a:rPr lang="ro-RO" dirty="0"/>
            <a:t> </a:t>
          </a:r>
          <a:endParaRPr lang="en-US" dirty="0"/>
        </a:p>
      </dgm:t>
    </dgm:pt>
    <dgm:pt modelId="{2F8D2030-23C7-43CD-87AC-4259F4C81CAA}" type="parTrans" cxnId="{248B7CBC-58D2-49BA-AB28-975399C96800}">
      <dgm:prSet/>
      <dgm:spPr/>
      <dgm:t>
        <a:bodyPr/>
        <a:lstStyle/>
        <a:p>
          <a:endParaRPr lang="en-US"/>
        </a:p>
      </dgm:t>
    </dgm:pt>
    <dgm:pt modelId="{F8AE8DE7-D03D-4FE2-8C2B-BBCB2A4F27FB}" type="sibTrans" cxnId="{248B7CBC-58D2-49BA-AB28-975399C96800}">
      <dgm:prSet/>
      <dgm:spPr/>
      <dgm:t>
        <a:bodyPr/>
        <a:lstStyle/>
        <a:p>
          <a:endParaRPr lang="en-US"/>
        </a:p>
      </dgm:t>
    </dgm:pt>
    <dgm:pt modelId="{CCF40578-C1C6-4587-805D-5EFAB184AB9E}" type="pres">
      <dgm:prSet presAssocID="{29AF3EEA-CF87-49DD-853D-0288A68B72D4}" presName="linear" presStyleCnt="0">
        <dgm:presLayoutVars>
          <dgm:animLvl val="lvl"/>
          <dgm:resizeHandles val="exact"/>
        </dgm:presLayoutVars>
      </dgm:prSet>
      <dgm:spPr/>
    </dgm:pt>
    <dgm:pt modelId="{EFB0E681-56AC-4A76-90FD-C36A9BF8E14E}" type="pres">
      <dgm:prSet presAssocID="{A3C71620-1C88-472E-9B0E-97331961EC06}" presName="parentText" presStyleLbl="node1" presStyleIdx="0" presStyleCnt="1" custScaleY="125547" custLinFactNeighborX="19444" custLinFactNeighborY="5349">
        <dgm:presLayoutVars>
          <dgm:chMax val="0"/>
          <dgm:bulletEnabled val="1"/>
        </dgm:presLayoutVars>
      </dgm:prSet>
      <dgm:spPr/>
    </dgm:pt>
    <dgm:pt modelId="{380A0D06-0E00-4717-8D23-4D20636D28BF}" type="pres">
      <dgm:prSet presAssocID="{A3C71620-1C88-472E-9B0E-97331961EC06}" presName="childText" presStyleLbl="revTx" presStyleIdx="0" presStyleCnt="1">
        <dgm:presLayoutVars>
          <dgm:bulletEnabled val="1"/>
        </dgm:presLayoutVars>
      </dgm:prSet>
      <dgm:spPr/>
    </dgm:pt>
  </dgm:ptLst>
  <dgm:cxnLst>
    <dgm:cxn modelId="{C44FAF69-6BF4-4993-8F81-8D37531EE3E8}" type="presOf" srcId="{29AF3EEA-CF87-49DD-853D-0288A68B72D4}" destId="{CCF40578-C1C6-4587-805D-5EFAB184AB9E}" srcOrd="0" destOrd="0" presId="urn:microsoft.com/office/officeart/2005/8/layout/vList2"/>
    <dgm:cxn modelId="{B5687A92-2171-415E-A740-4058F93F9D03}" type="presOf" srcId="{C67F94E8-3FEF-4CD4-A140-FA3BE04E8CB6}" destId="{380A0D06-0E00-4717-8D23-4D20636D28BF}" srcOrd="0" destOrd="0" presId="urn:microsoft.com/office/officeart/2005/8/layout/vList2"/>
    <dgm:cxn modelId="{248B7CBC-58D2-49BA-AB28-975399C96800}" srcId="{A3C71620-1C88-472E-9B0E-97331961EC06}" destId="{C67F94E8-3FEF-4CD4-A140-FA3BE04E8CB6}" srcOrd="0" destOrd="0" parTransId="{2F8D2030-23C7-43CD-87AC-4259F4C81CAA}" sibTransId="{F8AE8DE7-D03D-4FE2-8C2B-BBCB2A4F27FB}"/>
    <dgm:cxn modelId="{A48657F2-04A0-41A4-A7E0-6A7E6CAD47D8}" type="presOf" srcId="{A3C71620-1C88-472E-9B0E-97331961EC06}" destId="{EFB0E681-56AC-4A76-90FD-C36A9BF8E14E}" srcOrd="0" destOrd="0" presId="urn:microsoft.com/office/officeart/2005/8/layout/vList2"/>
    <dgm:cxn modelId="{D0C081F6-1D6C-470A-A8AD-C884A41957F0}" srcId="{29AF3EEA-CF87-49DD-853D-0288A68B72D4}" destId="{A3C71620-1C88-472E-9B0E-97331961EC06}" srcOrd="0" destOrd="0" parTransId="{B3F965EF-67EE-43D8-8A9A-C71F290546C6}" sibTransId="{A703D011-B0F4-4C6D-8058-7A1CDFE352A3}"/>
    <dgm:cxn modelId="{E79B92BE-3190-49DD-A545-CD011AEE3EED}" type="presParOf" srcId="{CCF40578-C1C6-4587-805D-5EFAB184AB9E}" destId="{EFB0E681-56AC-4A76-90FD-C36A9BF8E14E}" srcOrd="0" destOrd="0" presId="urn:microsoft.com/office/officeart/2005/8/layout/vList2"/>
    <dgm:cxn modelId="{8080E5B0-CC32-4ADC-8B45-4C34DA4A82C0}" type="presParOf" srcId="{CCF40578-C1C6-4587-805D-5EFAB184AB9E}" destId="{380A0D06-0E00-4717-8D23-4D20636D28BF}" srcOrd="1"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FB5029-CDF5-4638-9F32-328FDBDA2AC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51223307-2EEF-402A-9FE4-FA68A2B40955}">
      <dgm:prSet phldrT="[Текст]"/>
      <dgm:spPr/>
      <dgm:t>
        <a:bodyPr/>
        <a:lstStyle/>
        <a:p>
          <a:r>
            <a:rPr lang="ro-RO" dirty="0">
              <a:solidFill>
                <a:schemeClr val="tx1"/>
              </a:solidFill>
              <a:latin typeface="Times New Roman" panose="02020603050405020304" pitchFamily="18" charset="0"/>
              <a:cs typeface="Times New Roman" panose="02020603050405020304" pitchFamily="18" charset="0"/>
            </a:rPr>
            <a:t>Stagiile de practică sunt parte integrantă obligatorie a procesului educațional și se realizează în scopul aprofundării cunoștințelor teoretice acumulate de către studenți și validării abilităților formate pe parcursul anilor de studii și formării competențelor stabilite prin planurile de învățămînt Stagiile de practică se desfășoară cu respectarea normelor în vigoare</a:t>
          </a:r>
          <a:r>
            <a:rPr lang="ro-RO" dirty="0"/>
            <a:t>.</a:t>
          </a:r>
          <a:endParaRPr lang="en-US" dirty="0"/>
        </a:p>
      </dgm:t>
    </dgm:pt>
    <dgm:pt modelId="{6842E9BC-BBED-4AB2-B2AF-50C3FC351935}" type="parTrans" cxnId="{3B908332-0525-4BD1-9AD3-A2C85D23FD9B}">
      <dgm:prSet/>
      <dgm:spPr/>
      <dgm:t>
        <a:bodyPr/>
        <a:lstStyle/>
        <a:p>
          <a:endParaRPr lang="en-US"/>
        </a:p>
      </dgm:t>
    </dgm:pt>
    <dgm:pt modelId="{0DFA2337-7928-43B1-A2E5-D34B129C1AD1}" type="sibTrans" cxnId="{3B908332-0525-4BD1-9AD3-A2C85D23FD9B}">
      <dgm:prSet/>
      <dgm:spPr/>
      <dgm:t>
        <a:bodyPr/>
        <a:lstStyle/>
        <a:p>
          <a:endParaRPr lang="en-US"/>
        </a:p>
      </dgm:t>
    </dgm:pt>
    <dgm:pt modelId="{7C630306-D3EC-4386-841C-D1E9F14521DD}">
      <dgm:prSet/>
      <dgm:spPr/>
      <dgm:t>
        <a:bodyPr/>
        <a:lstStyle/>
        <a:p>
          <a:endParaRPr lang="en-US"/>
        </a:p>
      </dgm:t>
    </dgm:pt>
    <dgm:pt modelId="{50F953E7-229F-4731-ABF6-AA49AC58C603}" type="parTrans" cxnId="{9F4C94C2-82EA-4614-9F61-6C9897EB0A8A}">
      <dgm:prSet/>
      <dgm:spPr/>
      <dgm:t>
        <a:bodyPr/>
        <a:lstStyle/>
        <a:p>
          <a:endParaRPr lang="en-US"/>
        </a:p>
      </dgm:t>
    </dgm:pt>
    <dgm:pt modelId="{45A6F34D-8321-44B6-9E82-0CAD4AD53382}" type="sibTrans" cxnId="{9F4C94C2-82EA-4614-9F61-6C9897EB0A8A}">
      <dgm:prSet/>
      <dgm:spPr/>
      <dgm:t>
        <a:bodyPr/>
        <a:lstStyle/>
        <a:p>
          <a:endParaRPr lang="en-US"/>
        </a:p>
      </dgm:t>
    </dgm:pt>
    <dgm:pt modelId="{517BF91C-32C6-4588-B8BE-5D1195B69D9B}">
      <dgm:prSet/>
      <dgm:spPr/>
      <dgm:t>
        <a:bodyPr/>
        <a:lstStyle/>
        <a:p>
          <a:endParaRPr lang="en-US"/>
        </a:p>
      </dgm:t>
    </dgm:pt>
    <dgm:pt modelId="{6F27D444-ED8D-4185-9B8D-D2EB583D9B00}" type="parTrans" cxnId="{EF787416-0CC7-46F1-A15F-E23B980B7981}">
      <dgm:prSet/>
      <dgm:spPr/>
      <dgm:t>
        <a:bodyPr/>
        <a:lstStyle/>
        <a:p>
          <a:endParaRPr lang="en-US"/>
        </a:p>
      </dgm:t>
    </dgm:pt>
    <dgm:pt modelId="{13C6EFC2-612A-4F40-ABCD-EAC367AED9FA}" type="sibTrans" cxnId="{EF787416-0CC7-46F1-A15F-E23B980B7981}">
      <dgm:prSet/>
      <dgm:spPr/>
      <dgm:t>
        <a:bodyPr/>
        <a:lstStyle/>
        <a:p>
          <a:endParaRPr lang="en-US"/>
        </a:p>
      </dgm:t>
    </dgm:pt>
    <dgm:pt modelId="{1E53716A-AEB9-495A-8704-4CE78D6C8765}">
      <dgm:prSet/>
      <dgm:spPr/>
      <dgm:t>
        <a:bodyPr/>
        <a:lstStyle/>
        <a:p>
          <a:endParaRPr lang="en-US"/>
        </a:p>
      </dgm:t>
    </dgm:pt>
    <dgm:pt modelId="{4C53B94D-C8FA-45CC-BD73-BF2F2E9BFF0B}" type="parTrans" cxnId="{F61EFE4D-E0D9-4DBF-A3AE-B245F7859162}">
      <dgm:prSet/>
      <dgm:spPr/>
      <dgm:t>
        <a:bodyPr/>
        <a:lstStyle/>
        <a:p>
          <a:endParaRPr lang="en-US"/>
        </a:p>
      </dgm:t>
    </dgm:pt>
    <dgm:pt modelId="{3764C184-AB52-43FF-ACCE-80F595B9E7F9}" type="sibTrans" cxnId="{F61EFE4D-E0D9-4DBF-A3AE-B245F7859162}">
      <dgm:prSet/>
      <dgm:spPr/>
      <dgm:t>
        <a:bodyPr/>
        <a:lstStyle/>
        <a:p>
          <a:endParaRPr lang="en-US"/>
        </a:p>
      </dgm:t>
    </dgm:pt>
    <dgm:pt modelId="{158C60B5-B05A-422E-99B0-EC3578B4B4FB}">
      <dgm:prSet/>
      <dgm:spPr/>
      <dgm:t>
        <a:bodyPr/>
        <a:lstStyle/>
        <a:p>
          <a:endParaRPr lang="en-US"/>
        </a:p>
      </dgm:t>
    </dgm:pt>
    <dgm:pt modelId="{A9C60407-F9BD-40E6-A27C-60C9FFC03D02}" type="parTrans" cxnId="{A6983138-7BDB-441D-A6D4-4AA385B64E1B}">
      <dgm:prSet/>
      <dgm:spPr/>
      <dgm:t>
        <a:bodyPr/>
        <a:lstStyle/>
        <a:p>
          <a:endParaRPr lang="en-US"/>
        </a:p>
      </dgm:t>
    </dgm:pt>
    <dgm:pt modelId="{93308DD7-A911-47F0-97F5-65ED7EA4A445}" type="sibTrans" cxnId="{A6983138-7BDB-441D-A6D4-4AA385B64E1B}">
      <dgm:prSet/>
      <dgm:spPr/>
      <dgm:t>
        <a:bodyPr/>
        <a:lstStyle/>
        <a:p>
          <a:endParaRPr lang="en-US"/>
        </a:p>
      </dgm:t>
    </dgm:pt>
    <dgm:pt modelId="{EAEBFD47-4D65-451A-8509-F13A46F0E80B}">
      <dgm:prSet/>
      <dgm:spPr/>
      <dgm:t>
        <a:bodyPr/>
        <a:lstStyle/>
        <a:p>
          <a:endParaRPr lang="en-US"/>
        </a:p>
      </dgm:t>
    </dgm:pt>
    <dgm:pt modelId="{B2EA237E-1D48-4F2E-A1C9-1A91FE3ABFBC}" type="parTrans" cxnId="{4FACA1AC-4871-436E-BAB5-C313137C69F4}">
      <dgm:prSet/>
      <dgm:spPr/>
      <dgm:t>
        <a:bodyPr/>
        <a:lstStyle/>
        <a:p>
          <a:endParaRPr lang="en-US"/>
        </a:p>
      </dgm:t>
    </dgm:pt>
    <dgm:pt modelId="{655964B0-4E7E-4777-BA51-D6B2B1536061}" type="sibTrans" cxnId="{4FACA1AC-4871-436E-BAB5-C313137C69F4}">
      <dgm:prSet/>
      <dgm:spPr/>
      <dgm:t>
        <a:bodyPr/>
        <a:lstStyle/>
        <a:p>
          <a:endParaRPr lang="en-US"/>
        </a:p>
      </dgm:t>
    </dgm:pt>
    <dgm:pt modelId="{C19DECEA-3849-4FE6-B692-311352946DCF}">
      <dgm:prSet/>
      <dgm:spPr/>
      <dgm:t>
        <a:bodyPr/>
        <a:lstStyle/>
        <a:p>
          <a:endParaRPr lang="en-US"/>
        </a:p>
      </dgm:t>
    </dgm:pt>
    <dgm:pt modelId="{F178A5D0-962C-4F15-9A8C-112954B88432}" type="parTrans" cxnId="{C750173B-C51F-4EA5-A378-265C49969A12}">
      <dgm:prSet/>
      <dgm:spPr/>
      <dgm:t>
        <a:bodyPr/>
        <a:lstStyle/>
        <a:p>
          <a:endParaRPr lang="en-US"/>
        </a:p>
      </dgm:t>
    </dgm:pt>
    <dgm:pt modelId="{ECF9921C-4762-4E7E-801E-434456BEA20E}" type="sibTrans" cxnId="{C750173B-C51F-4EA5-A378-265C49969A12}">
      <dgm:prSet/>
      <dgm:spPr/>
      <dgm:t>
        <a:bodyPr/>
        <a:lstStyle/>
        <a:p>
          <a:endParaRPr lang="en-US"/>
        </a:p>
      </dgm:t>
    </dgm:pt>
    <dgm:pt modelId="{443D946B-69D4-40F2-A73D-7C888D4908E5}">
      <dgm:prSet/>
      <dgm:spPr/>
      <dgm:t>
        <a:bodyPr/>
        <a:lstStyle/>
        <a:p>
          <a:endParaRPr lang="en-US"/>
        </a:p>
      </dgm:t>
    </dgm:pt>
    <dgm:pt modelId="{89C7AD4A-97F0-406D-9DE5-4804BA13D7B2}" type="parTrans" cxnId="{293F3CE8-0057-456D-A03D-A7DF059DFCD5}">
      <dgm:prSet/>
      <dgm:spPr/>
      <dgm:t>
        <a:bodyPr/>
        <a:lstStyle/>
        <a:p>
          <a:endParaRPr lang="en-US"/>
        </a:p>
      </dgm:t>
    </dgm:pt>
    <dgm:pt modelId="{9D527BC6-4018-4D17-9943-11BE0D4780C5}" type="sibTrans" cxnId="{293F3CE8-0057-456D-A03D-A7DF059DFCD5}">
      <dgm:prSet/>
      <dgm:spPr/>
      <dgm:t>
        <a:bodyPr/>
        <a:lstStyle/>
        <a:p>
          <a:endParaRPr lang="en-US"/>
        </a:p>
      </dgm:t>
    </dgm:pt>
    <dgm:pt modelId="{CF6E77BA-7B2F-421F-90C1-30CF60446058}">
      <dgm:prSet/>
      <dgm:spPr/>
      <dgm:t>
        <a:bodyPr/>
        <a:lstStyle/>
        <a:p>
          <a:endParaRPr lang="en-US"/>
        </a:p>
      </dgm:t>
    </dgm:pt>
    <dgm:pt modelId="{F07B2B0D-40C4-4B44-B05D-C332379565E9}" type="parTrans" cxnId="{CF9A30FB-20FD-4985-9664-E9F588794214}">
      <dgm:prSet/>
      <dgm:spPr/>
      <dgm:t>
        <a:bodyPr/>
        <a:lstStyle/>
        <a:p>
          <a:endParaRPr lang="en-US"/>
        </a:p>
      </dgm:t>
    </dgm:pt>
    <dgm:pt modelId="{19A69AB3-EF84-46DA-91B7-A29DB5FFA288}" type="sibTrans" cxnId="{CF9A30FB-20FD-4985-9664-E9F588794214}">
      <dgm:prSet/>
      <dgm:spPr/>
      <dgm:t>
        <a:bodyPr/>
        <a:lstStyle/>
        <a:p>
          <a:endParaRPr lang="en-US"/>
        </a:p>
      </dgm:t>
    </dgm:pt>
    <dgm:pt modelId="{CDBFBD83-571D-494C-B1F8-3408C35A57DF}">
      <dgm:prSet custT="1"/>
      <dgm:spPr/>
      <dgm:t>
        <a:bodyPr/>
        <a:lstStyle/>
        <a:p>
          <a:r>
            <a:rPr lang="en-US" sz="2800" dirty="0">
              <a:solidFill>
                <a:schemeClr val="tx1"/>
              </a:solidFill>
              <a:latin typeface="Times New Roman"/>
              <a:cs typeface="Times New Roman"/>
            </a:rPr>
            <a:t>La</a:t>
          </a:r>
          <a:r>
            <a:rPr lang="en-US" sz="2800" spc="-25" dirty="0">
              <a:solidFill>
                <a:schemeClr val="tx1"/>
              </a:solidFill>
              <a:latin typeface="Times New Roman"/>
              <a:cs typeface="Times New Roman"/>
            </a:rPr>
            <a:t> </a:t>
          </a:r>
          <a:r>
            <a:rPr lang="en-US" sz="2800" dirty="0" err="1">
              <a:solidFill>
                <a:schemeClr val="tx1"/>
              </a:solidFill>
              <a:latin typeface="Times New Roman"/>
              <a:cs typeface="Times New Roman"/>
            </a:rPr>
            <a:t>departamentul</a:t>
          </a:r>
          <a:r>
            <a:rPr lang="en-US" sz="2800" spc="-25" dirty="0">
              <a:solidFill>
                <a:schemeClr val="tx1"/>
              </a:solidFill>
              <a:latin typeface="Times New Roman"/>
              <a:cs typeface="Times New Roman"/>
            </a:rPr>
            <a:t> </a:t>
          </a:r>
          <a:r>
            <a:rPr lang="en-US" sz="2800" b="1" dirty="0" err="1">
              <a:solidFill>
                <a:schemeClr val="tx1"/>
              </a:solidFill>
              <a:latin typeface="Times New Roman"/>
              <a:cs typeface="Times New Roman"/>
            </a:rPr>
            <a:t>Resurse</a:t>
          </a:r>
          <a:r>
            <a:rPr lang="en-US" sz="2800" b="1" spc="-25" dirty="0">
              <a:solidFill>
                <a:schemeClr val="tx1"/>
              </a:solidFill>
              <a:latin typeface="Times New Roman"/>
              <a:cs typeface="Times New Roman"/>
            </a:rPr>
            <a:t> </a:t>
          </a:r>
          <a:r>
            <a:rPr lang="en-US" sz="2800" b="1" dirty="0" err="1">
              <a:solidFill>
                <a:schemeClr val="tx1"/>
              </a:solidFill>
              <a:latin typeface="Times New Roman"/>
              <a:cs typeface="Times New Roman"/>
            </a:rPr>
            <a:t>Umane</a:t>
          </a:r>
          <a:r>
            <a:rPr lang="en-US" sz="2800" b="1" spc="-30" dirty="0">
              <a:solidFill>
                <a:schemeClr val="tx1"/>
              </a:solidFill>
              <a:latin typeface="Times New Roman"/>
              <a:cs typeface="Times New Roman"/>
            </a:rPr>
            <a:t> </a:t>
          </a:r>
          <a:r>
            <a:rPr lang="en-US" sz="2800" dirty="0">
              <a:solidFill>
                <a:schemeClr val="tx1"/>
              </a:solidFill>
              <a:latin typeface="Times New Roman"/>
              <a:cs typeface="Times New Roman"/>
            </a:rPr>
            <a:t>sunt</a:t>
          </a:r>
          <a:r>
            <a:rPr lang="en-US" sz="2800" spc="-35" dirty="0">
              <a:solidFill>
                <a:schemeClr val="tx1"/>
              </a:solidFill>
              <a:latin typeface="Times New Roman"/>
              <a:cs typeface="Times New Roman"/>
            </a:rPr>
            <a:t> </a:t>
          </a:r>
          <a:r>
            <a:rPr lang="en-US" sz="2800" spc="-10" dirty="0" err="1">
              <a:solidFill>
                <a:schemeClr val="tx1"/>
              </a:solidFill>
              <a:latin typeface="Times New Roman"/>
              <a:cs typeface="Times New Roman"/>
            </a:rPr>
            <a:t>prezente</a:t>
          </a:r>
          <a:r>
            <a:rPr lang="en-US" sz="2800" spc="-10" dirty="0">
              <a:solidFill>
                <a:schemeClr val="tx1"/>
              </a:solidFill>
              <a:latin typeface="Times New Roman"/>
              <a:cs typeface="Times New Roman"/>
            </a:rPr>
            <a:t> </a:t>
          </a:r>
          <a:r>
            <a:rPr lang="en-US" sz="2800" dirty="0" err="1">
              <a:solidFill>
                <a:schemeClr val="tx1"/>
              </a:solidFill>
              <a:latin typeface="Times New Roman"/>
              <a:cs typeface="Times New Roman"/>
            </a:rPr>
            <a:t>contractele</a:t>
          </a:r>
          <a:r>
            <a:rPr lang="ro-RO" sz="2800" dirty="0">
              <a:solidFill>
                <a:schemeClr val="tx1"/>
              </a:solidFill>
              <a:latin typeface="Times New Roman"/>
              <a:cs typeface="Times New Roman"/>
            </a:rPr>
            <a:t>/acordurile</a:t>
          </a:r>
          <a:r>
            <a:rPr lang="en-US" sz="2800" spc="-40" dirty="0">
              <a:solidFill>
                <a:schemeClr val="tx1"/>
              </a:solidFill>
              <a:latin typeface="Times New Roman"/>
              <a:cs typeface="Times New Roman"/>
            </a:rPr>
            <a:t> </a:t>
          </a:r>
          <a:r>
            <a:rPr lang="en-US" sz="2800" dirty="0" err="1">
              <a:solidFill>
                <a:schemeClr val="tx1"/>
              </a:solidFill>
              <a:latin typeface="Times New Roman"/>
              <a:cs typeface="Times New Roman"/>
            </a:rPr>
            <a:t>încheiate</a:t>
          </a:r>
          <a:r>
            <a:rPr lang="en-US" sz="2800" spc="-15" dirty="0">
              <a:solidFill>
                <a:schemeClr val="tx1"/>
              </a:solidFill>
              <a:latin typeface="Times New Roman"/>
              <a:cs typeface="Times New Roman"/>
            </a:rPr>
            <a:t> </a:t>
          </a:r>
          <a:r>
            <a:rPr lang="en-US" sz="2800" dirty="0" err="1">
              <a:solidFill>
                <a:schemeClr val="tx1"/>
              </a:solidFill>
              <a:latin typeface="Times New Roman"/>
              <a:cs typeface="Times New Roman"/>
            </a:rPr>
            <a:t>între</a:t>
          </a:r>
          <a:r>
            <a:rPr lang="en-US" sz="2800" spc="-20" dirty="0">
              <a:solidFill>
                <a:schemeClr val="tx1"/>
              </a:solidFill>
              <a:latin typeface="Times New Roman"/>
              <a:cs typeface="Times New Roman"/>
            </a:rPr>
            <a:t> </a:t>
          </a:r>
          <a:r>
            <a:rPr lang="en-US" sz="2800" dirty="0">
              <a:solidFill>
                <a:schemeClr val="tx1"/>
              </a:solidFill>
              <a:latin typeface="Times New Roman"/>
              <a:cs typeface="Times New Roman"/>
            </a:rPr>
            <a:t>ULIM</a:t>
          </a:r>
          <a:r>
            <a:rPr lang="en-US" sz="2800" spc="-45" dirty="0">
              <a:solidFill>
                <a:schemeClr val="tx1"/>
              </a:solidFill>
              <a:latin typeface="Times New Roman"/>
              <a:cs typeface="Times New Roman"/>
            </a:rPr>
            <a:t> </a:t>
          </a:r>
          <a:r>
            <a:rPr lang="en-US" sz="2800" dirty="0">
              <a:solidFill>
                <a:schemeClr val="tx1"/>
              </a:solidFill>
              <a:latin typeface="Times New Roman"/>
              <a:cs typeface="Times New Roman"/>
            </a:rPr>
            <a:t>cu</a:t>
          </a:r>
          <a:r>
            <a:rPr lang="en-US" sz="2800" spc="-15" dirty="0">
              <a:solidFill>
                <a:schemeClr val="tx1"/>
              </a:solidFill>
              <a:latin typeface="Times New Roman"/>
              <a:cs typeface="Times New Roman"/>
            </a:rPr>
            <a:t> </a:t>
          </a:r>
          <a:r>
            <a:rPr lang="en-US" sz="2800" spc="-10" dirty="0" err="1">
              <a:solidFill>
                <a:schemeClr val="tx1"/>
              </a:solidFill>
              <a:latin typeface="Times New Roman"/>
              <a:cs typeface="Times New Roman"/>
            </a:rPr>
            <a:t>organizațiile</a:t>
          </a:r>
          <a:r>
            <a:rPr lang="en-US" sz="2800" spc="-10" dirty="0">
              <a:solidFill>
                <a:schemeClr val="tx1"/>
              </a:solidFill>
              <a:latin typeface="Times New Roman"/>
              <a:cs typeface="Times New Roman"/>
            </a:rPr>
            <a:t> </a:t>
          </a:r>
          <a:r>
            <a:rPr lang="en-US" sz="2800" dirty="0" err="1">
              <a:solidFill>
                <a:schemeClr val="tx1"/>
              </a:solidFill>
              <a:latin typeface="Times New Roman"/>
              <a:cs typeface="Times New Roman"/>
            </a:rPr>
            <a:t>partenere</a:t>
          </a:r>
          <a:r>
            <a:rPr lang="en-US" sz="2800" dirty="0">
              <a:solidFill>
                <a:schemeClr val="tx1"/>
              </a:solidFill>
              <a:latin typeface="Times New Roman"/>
              <a:cs typeface="Times New Roman"/>
            </a:rPr>
            <a:t>,</a:t>
          </a:r>
          <a:r>
            <a:rPr lang="en-US" sz="2800" spc="-40" dirty="0">
              <a:solidFill>
                <a:schemeClr val="tx1"/>
              </a:solidFill>
              <a:latin typeface="Times New Roman"/>
              <a:cs typeface="Times New Roman"/>
            </a:rPr>
            <a:t> </a:t>
          </a:r>
          <a:r>
            <a:rPr lang="en-US" sz="2800" dirty="0" err="1">
              <a:solidFill>
                <a:schemeClr val="tx1"/>
              </a:solidFill>
              <a:latin typeface="Times New Roman"/>
              <a:cs typeface="Times New Roman"/>
            </a:rPr>
            <a:t>iar</a:t>
          </a:r>
          <a:r>
            <a:rPr lang="en-US" sz="2800" dirty="0">
              <a:solidFill>
                <a:schemeClr val="tx1"/>
              </a:solidFill>
              <a:latin typeface="Times New Roman"/>
              <a:cs typeface="Times New Roman"/>
            </a:rPr>
            <a:t> la</a:t>
          </a:r>
          <a:r>
            <a:rPr lang="en-US" sz="2800" spc="-20" dirty="0">
              <a:solidFill>
                <a:schemeClr val="tx1"/>
              </a:solidFill>
              <a:latin typeface="Times New Roman"/>
              <a:cs typeface="Times New Roman"/>
            </a:rPr>
            <a:t> </a:t>
          </a:r>
          <a:r>
            <a:rPr lang="en-US" sz="2800" b="1" dirty="0" err="1">
              <a:solidFill>
                <a:schemeClr val="tx1"/>
              </a:solidFill>
              <a:latin typeface="Times New Roman"/>
              <a:cs typeface="Times New Roman"/>
            </a:rPr>
            <a:t>decanate</a:t>
          </a:r>
          <a:r>
            <a:rPr lang="en-US" sz="2800" b="1" dirty="0">
              <a:solidFill>
                <a:schemeClr val="tx1"/>
              </a:solidFill>
              <a:latin typeface="Times New Roman"/>
              <a:cs typeface="Times New Roman"/>
            </a:rPr>
            <a:t>/</a:t>
          </a:r>
          <a:r>
            <a:rPr lang="en-US" sz="2800" b="1" spc="-30" dirty="0">
              <a:solidFill>
                <a:schemeClr val="tx1"/>
              </a:solidFill>
              <a:latin typeface="Times New Roman"/>
              <a:cs typeface="Times New Roman"/>
            </a:rPr>
            <a:t> </a:t>
          </a:r>
          <a:r>
            <a:rPr lang="en-US" sz="2800" b="1" dirty="0" err="1">
              <a:solidFill>
                <a:schemeClr val="tx1"/>
              </a:solidFill>
              <a:latin typeface="Times New Roman"/>
              <a:cs typeface="Times New Roman"/>
            </a:rPr>
            <a:t>catedre</a:t>
          </a:r>
          <a:r>
            <a:rPr lang="en-US" sz="2800" b="1" spc="-25" dirty="0">
              <a:solidFill>
                <a:schemeClr val="tx1"/>
              </a:solidFill>
              <a:latin typeface="Times New Roman"/>
              <a:cs typeface="Times New Roman"/>
            </a:rPr>
            <a:t> </a:t>
          </a:r>
          <a:r>
            <a:rPr lang="en-US" sz="2800" dirty="0">
              <a:solidFill>
                <a:schemeClr val="tx1"/>
              </a:solidFill>
              <a:latin typeface="Times New Roman"/>
              <a:cs typeface="Times New Roman"/>
            </a:rPr>
            <a:t>–</a:t>
          </a:r>
          <a:r>
            <a:rPr lang="en-US" sz="2800" spc="-15" dirty="0">
              <a:solidFill>
                <a:schemeClr val="tx1"/>
              </a:solidFill>
              <a:latin typeface="Times New Roman"/>
              <a:cs typeface="Times New Roman"/>
            </a:rPr>
            <a:t> </a:t>
          </a:r>
          <a:r>
            <a:rPr lang="en-US" sz="2800" dirty="0" err="1">
              <a:solidFill>
                <a:schemeClr val="tx1"/>
              </a:solidFill>
              <a:latin typeface="Times New Roman"/>
              <a:cs typeface="Times New Roman"/>
            </a:rPr>
            <a:t>lista</a:t>
          </a:r>
          <a:r>
            <a:rPr lang="en-US" sz="2800" spc="-5" dirty="0">
              <a:solidFill>
                <a:schemeClr val="tx1"/>
              </a:solidFill>
              <a:latin typeface="Times New Roman"/>
              <a:cs typeface="Times New Roman"/>
            </a:rPr>
            <a:t> </a:t>
          </a:r>
          <a:r>
            <a:rPr lang="en-US" sz="2800" dirty="0" err="1">
              <a:solidFill>
                <a:schemeClr val="tx1"/>
              </a:solidFill>
              <a:latin typeface="Times New Roman"/>
              <a:cs typeface="Times New Roman"/>
            </a:rPr>
            <a:t>și</a:t>
          </a:r>
          <a:r>
            <a:rPr lang="en-US" sz="2800" spc="-15" dirty="0">
              <a:solidFill>
                <a:schemeClr val="tx1"/>
              </a:solidFill>
              <a:latin typeface="Times New Roman"/>
              <a:cs typeface="Times New Roman"/>
            </a:rPr>
            <a:t> </a:t>
          </a:r>
          <a:r>
            <a:rPr lang="en-US" sz="2800" spc="-10" dirty="0" err="1">
              <a:solidFill>
                <a:schemeClr val="tx1"/>
              </a:solidFill>
              <a:latin typeface="Times New Roman"/>
              <a:cs typeface="Times New Roman"/>
            </a:rPr>
            <a:t>copiile</a:t>
          </a:r>
          <a:r>
            <a:rPr lang="en-US" sz="2800" spc="-10" dirty="0">
              <a:solidFill>
                <a:schemeClr val="tx1"/>
              </a:solidFill>
              <a:latin typeface="Times New Roman"/>
              <a:cs typeface="Times New Roman"/>
            </a:rPr>
            <a:t> </a:t>
          </a:r>
          <a:r>
            <a:rPr lang="en-US" sz="2800" spc="-10" dirty="0" err="1">
              <a:solidFill>
                <a:schemeClr val="tx1"/>
              </a:solidFill>
              <a:latin typeface="Times New Roman"/>
              <a:cs typeface="Times New Roman"/>
            </a:rPr>
            <a:t>acestora</a:t>
          </a:r>
          <a:r>
            <a:rPr lang="en-US" sz="2800" spc="-10" dirty="0">
              <a:solidFill>
                <a:schemeClr val="tx1"/>
              </a:solidFill>
              <a:latin typeface="Times New Roman"/>
              <a:cs typeface="Times New Roman"/>
            </a:rPr>
            <a:t>.</a:t>
          </a:r>
          <a:endParaRPr lang="en-US" sz="2800" dirty="0">
            <a:solidFill>
              <a:schemeClr val="tx1"/>
            </a:solidFill>
            <a:latin typeface="Times New Roman"/>
            <a:cs typeface="Times New Roman"/>
          </a:endParaRPr>
        </a:p>
      </dgm:t>
    </dgm:pt>
    <dgm:pt modelId="{42FADC26-762E-4200-9137-6FAFD87B80E5}" type="parTrans" cxnId="{49ACE453-7B04-47C4-B969-6700DA573B63}">
      <dgm:prSet/>
      <dgm:spPr/>
      <dgm:t>
        <a:bodyPr/>
        <a:lstStyle/>
        <a:p>
          <a:endParaRPr lang="en-US"/>
        </a:p>
      </dgm:t>
    </dgm:pt>
    <dgm:pt modelId="{3A4C3E24-E078-4DBB-ABCA-421B0570B3D0}" type="sibTrans" cxnId="{49ACE453-7B04-47C4-B969-6700DA573B63}">
      <dgm:prSet/>
      <dgm:spPr/>
      <dgm:t>
        <a:bodyPr/>
        <a:lstStyle/>
        <a:p>
          <a:endParaRPr lang="en-US"/>
        </a:p>
      </dgm:t>
    </dgm:pt>
    <dgm:pt modelId="{DB15297D-6D36-4F27-B64E-8E9D53FBBFA8}">
      <dgm:prSet/>
      <dgm:spPr/>
      <dgm:t>
        <a:bodyPr/>
        <a:lstStyle/>
        <a:p>
          <a:r>
            <a:rPr lang="en-US" dirty="0">
              <a:solidFill>
                <a:schemeClr val="tx1"/>
              </a:solidFill>
              <a:latin typeface="Times New Roman"/>
              <a:cs typeface="Times New Roman"/>
            </a:rPr>
            <a:t>La</a:t>
          </a:r>
          <a:r>
            <a:rPr lang="en-US" spc="-40" dirty="0">
              <a:solidFill>
                <a:schemeClr val="tx1"/>
              </a:solidFill>
              <a:latin typeface="Times New Roman"/>
              <a:cs typeface="Times New Roman"/>
            </a:rPr>
            <a:t> </a:t>
          </a:r>
          <a:r>
            <a:rPr lang="en-US" b="1" dirty="0" err="1">
              <a:solidFill>
                <a:schemeClr val="tx1"/>
              </a:solidFill>
              <a:latin typeface="Times New Roman"/>
              <a:cs typeface="Times New Roman"/>
            </a:rPr>
            <a:t>Facultate</a:t>
          </a:r>
          <a:r>
            <a:rPr lang="en-US" b="1" dirty="0">
              <a:solidFill>
                <a:schemeClr val="tx1"/>
              </a:solidFill>
              <a:latin typeface="Times New Roman"/>
              <a:cs typeface="Times New Roman"/>
            </a:rPr>
            <a:t>/</a:t>
          </a:r>
          <a:r>
            <a:rPr lang="en-US" b="1" dirty="0" err="1">
              <a:solidFill>
                <a:schemeClr val="tx1"/>
              </a:solidFill>
              <a:latin typeface="Times New Roman"/>
              <a:cs typeface="Times New Roman"/>
            </a:rPr>
            <a:t>Catedre</a:t>
          </a:r>
          <a:r>
            <a:rPr lang="en-US" b="1" spc="-50" dirty="0">
              <a:solidFill>
                <a:schemeClr val="tx1"/>
              </a:solidFill>
              <a:latin typeface="Times New Roman"/>
              <a:cs typeface="Times New Roman"/>
            </a:rPr>
            <a:t> </a:t>
          </a:r>
          <a:r>
            <a:rPr lang="en-US" dirty="0">
              <a:solidFill>
                <a:schemeClr val="tx1"/>
              </a:solidFill>
              <a:latin typeface="Times New Roman"/>
              <a:cs typeface="Times New Roman"/>
            </a:rPr>
            <a:t>sunt</a:t>
          </a:r>
          <a:r>
            <a:rPr lang="en-US" spc="-45" dirty="0">
              <a:solidFill>
                <a:schemeClr val="tx1"/>
              </a:solidFill>
              <a:latin typeface="Times New Roman"/>
              <a:cs typeface="Times New Roman"/>
            </a:rPr>
            <a:t> </a:t>
          </a:r>
          <a:r>
            <a:rPr lang="en-US" dirty="0" err="1">
              <a:solidFill>
                <a:schemeClr val="tx1"/>
              </a:solidFill>
              <a:latin typeface="Times New Roman"/>
              <a:cs typeface="Times New Roman"/>
            </a:rPr>
            <a:t>păstrate</a:t>
          </a:r>
          <a:r>
            <a:rPr lang="en-US" spc="-30" dirty="0">
              <a:solidFill>
                <a:schemeClr val="tx1"/>
              </a:solidFill>
              <a:latin typeface="Times New Roman"/>
              <a:cs typeface="Times New Roman"/>
            </a:rPr>
            <a:t> </a:t>
          </a:r>
          <a:r>
            <a:rPr lang="en-US" dirty="0" err="1">
              <a:solidFill>
                <a:schemeClr val="tx1"/>
              </a:solidFill>
              <a:latin typeface="Times New Roman"/>
              <a:cs typeface="Times New Roman"/>
            </a:rPr>
            <a:t>Contractele</a:t>
          </a:r>
          <a:r>
            <a:rPr lang="en-US" spc="-35" dirty="0">
              <a:solidFill>
                <a:schemeClr val="tx1"/>
              </a:solidFill>
              <a:latin typeface="Times New Roman"/>
              <a:cs typeface="Times New Roman"/>
            </a:rPr>
            <a:t> </a:t>
          </a:r>
          <a:r>
            <a:rPr lang="en-US" spc="-10" dirty="0">
              <a:solidFill>
                <a:schemeClr val="tx1"/>
              </a:solidFill>
              <a:latin typeface="Times New Roman"/>
              <a:cs typeface="Times New Roman"/>
            </a:rPr>
            <a:t>tripartite </a:t>
          </a:r>
          <a:r>
            <a:rPr lang="en-US" dirty="0">
              <a:solidFill>
                <a:schemeClr val="tx1"/>
              </a:solidFill>
              <a:latin typeface="Times New Roman"/>
              <a:cs typeface="Times New Roman"/>
            </a:rPr>
            <a:t>(</a:t>
          </a:r>
          <a:r>
            <a:rPr lang="en-US" dirty="0" err="1">
              <a:solidFill>
                <a:schemeClr val="tx1"/>
              </a:solidFill>
              <a:latin typeface="Times New Roman"/>
              <a:cs typeface="Times New Roman"/>
            </a:rPr>
            <a:t>în</a:t>
          </a:r>
          <a:r>
            <a:rPr lang="en-US" spc="-5" dirty="0">
              <a:solidFill>
                <a:schemeClr val="tx1"/>
              </a:solidFill>
              <a:latin typeface="Times New Roman"/>
              <a:cs typeface="Times New Roman"/>
            </a:rPr>
            <a:t> </a:t>
          </a:r>
          <a:r>
            <a:rPr lang="en-US" dirty="0">
              <a:solidFill>
                <a:schemeClr val="tx1"/>
              </a:solidFill>
              <a:latin typeface="Times New Roman"/>
              <a:cs typeface="Times New Roman"/>
            </a:rPr>
            <a:t>original)</a:t>
          </a:r>
          <a:r>
            <a:rPr lang="en-US" spc="-25" dirty="0">
              <a:solidFill>
                <a:schemeClr val="tx1"/>
              </a:solidFill>
              <a:latin typeface="Times New Roman"/>
              <a:cs typeface="Times New Roman"/>
            </a:rPr>
            <a:t> </a:t>
          </a:r>
          <a:r>
            <a:rPr lang="en-US" dirty="0" err="1">
              <a:solidFill>
                <a:schemeClr val="tx1"/>
              </a:solidFill>
              <a:latin typeface="Times New Roman"/>
              <a:cs typeface="Times New Roman"/>
            </a:rPr>
            <a:t>încheiate</a:t>
          </a:r>
          <a:r>
            <a:rPr lang="en-US" spc="-5" dirty="0">
              <a:solidFill>
                <a:schemeClr val="tx1"/>
              </a:solidFill>
              <a:latin typeface="Times New Roman"/>
              <a:cs typeface="Times New Roman"/>
            </a:rPr>
            <a:t> </a:t>
          </a:r>
          <a:r>
            <a:rPr lang="en-US" dirty="0">
              <a:solidFill>
                <a:schemeClr val="tx1"/>
              </a:solidFill>
              <a:latin typeface="Times New Roman"/>
              <a:cs typeface="Times New Roman"/>
            </a:rPr>
            <a:t>direct</a:t>
          </a:r>
          <a:r>
            <a:rPr lang="en-US" spc="-10" dirty="0">
              <a:solidFill>
                <a:schemeClr val="tx1"/>
              </a:solidFill>
              <a:latin typeface="Times New Roman"/>
              <a:cs typeface="Times New Roman"/>
            </a:rPr>
            <a:t> </a:t>
          </a:r>
          <a:r>
            <a:rPr lang="en-US" dirty="0" err="1">
              <a:solidFill>
                <a:schemeClr val="tx1"/>
              </a:solidFill>
              <a:latin typeface="Times New Roman"/>
              <a:cs typeface="Times New Roman"/>
            </a:rPr>
            <a:t>între</a:t>
          </a:r>
          <a:r>
            <a:rPr lang="en-US" spc="-5" dirty="0">
              <a:solidFill>
                <a:schemeClr val="tx1"/>
              </a:solidFill>
              <a:latin typeface="Times New Roman"/>
              <a:cs typeface="Times New Roman"/>
            </a:rPr>
            <a:t> </a:t>
          </a:r>
          <a:r>
            <a:rPr lang="en-US" dirty="0" err="1">
              <a:solidFill>
                <a:schemeClr val="tx1"/>
              </a:solidFill>
              <a:latin typeface="Times New Roman"/>
              <a:cs typeface="Times New Roman"/>
            </a:rPr>
            <a:t>Facultăți</a:t>
          </a:r>
          <a:r>
            <a:rPr lang="en-US" dirty="0">
              <a:solidFill>
                <a:schemeClr val="tx1"/>
              </a:solidFill>
              <a:latin typeface="Times New Roman"/>
              <a:cs typeface="Times New Roman"/>
            </a:rPr>
            <a:t>,</a:t>
          </a:r>
          <a:r>
            <a:rPr lang="en-US" spc="10" dirty="0">
              <a:solidFill>
                <a:schemeClr val="tx1"/>
              </a:solidFill>
              <a:latin typeface="Times New Roman"/>
              <a:cs typeface="Times New Roman"/>
            </a:rPr>
            <a:t> </a:t>
          </a:r>
          <a:r>
            <a:rPr lang="en-US" dirty="0" err="1">
              <a:solidFill>
                <a:schemeClr val="tx1"/>
              </a:solidFill>
              <a:latin typeface="Times New Roman"/>
              <a:cs typeface="Times New Roman"/>
            </a:rPr>
            <a:t>studentul</a:t>
          </a:r>
          <a:r>
            <a:rPr lang="en-US" spc="-30" dirty="0">
              <a:solidFill>
                <a:schemeClr val="tx1"/>
              </a:solidFill>
              <a:latin typeface="Times New Roman"/>
              <a:cs typeface="Times New Roman"/>
            </a:rPr>
            <a:t> </a:t>
          </a:r>
          <a:r>
            <a:rPr lang="en-US" spc="-50" dirty="0">
              <a:solidFill>
                <a:schemeClr val="tx1"/>
              </a:solidFill>
              <a:latin typeface="Times New Roman"/>
              <a:cs typeface="Times New Roman"/>
            </a:rPr>
            <a:t>- </a:t>
          </a:r>
          <a:r>
            <a:rPr lang="en-US" dirty="0" err="1">
              <a:solidFill>
                <a:schemeClr val="tx1"/>
              </a:solidFill>
              <a:latin typeface="Times New Roman"/>
              <a:cs typeface="Times New Roman"/>
            </a:rPr>
            <a:t>stagiar</a:t>
          </a:r>
          <a:r>
            <a:rPr lang="en-US" spc="35" dirty="0">
              <a:solidFill>
                <a:schemeClr val="tx1"/>
              </a:solidFill>
              <a:latin typeface="Times New Roman"/>
              <a:cs typeface="Times New Roman"/>
            </a:rPr>
            <a:t> </a:t>
          </a:r>
          <a:r>
            <a:rPr lang="en-US" dirty="0" err="1">
              <a:solidFill>
                <a:schemeClr val="tx1"/>
              </a:solidFill>
              <a:latin typeface="Times New Roman"/>
              <a:cs typeface="Times New Roman"/>
            </a:rPr>
            <a:t>și</a:t>
          </a:r>
          <a:r>
            <a:rPr lang="en-US" spc="35" dirty="0">
              <a:solidFill>
                <a:schemeClr val="tx1"/>
              </a:solidFill>
              <a:latin typeface="Times New Roman"/>
              <a:cs typeface="Times New Roman"/>
            </a:rPr>
            <a:t> </a:t>
          </a:r>
          <a:r>
            <a:rPr lang="en-US" spc="-10" dirty="0" err="1">
              <a:solidFill>
                <a:schemeClr val="tx1"/>
              </a:solidFill>
              <a:latin typeface="Times New Roman"/>
              <a:cs typeface="Times New Roman"/>
            </a:rPr>
            <a:t>organizația-</a:t>
          </a:r>
          <a:r>
            <a:rPr lang="en-US" spc="-20" dirty="0" err="1">
              <a:solidFill>
                <a:schemeClr val="tx1"/>
              </a:solidFill>
              <a:latin typeface="Times New Roman"/>
              <a:cs typeface="Times New Roman"/>
            </a:rPr>
            <a:t>gazdă</a:t>
          </a:r>
          <a:r>
            <a:rPr lang="ro-RO" spc="-20" dirty="0">
              <a:latin typeface="Times New Roman"/>
              <a:cs typeface="Times New Roman"/>
            </a:rPr>
            <a:t>.</a:t>
          </a:r>
          <a:endParaRPr lang="en-US" dirty="0">
            <a:latin typeface="Times New Roman"/>
            <a:cs typeface="Times New Roman"/>
          </a:endParaRPr>
        </a:p>
      </dgm:t>
    </dgm:pt>
    <dgm:pt modelId="{73DCBA58-0B65-4259-975F-200F6499BEA6}" type="parTrans" cxnId="{6AE5FDE0-B26F-4B2F-A5D9-7E35FDDC7CBE}">
      <dgm:prSet/>
      <dgm:spPr/>
      <dgm:t>
        <a:bodyPr/>
        <a:lstStyle/>
        <a:p>
          <a:endParaRPr lang="en-US"/>
        </a:p>
      </dgm:t>
    </dgm:pt>
    <dgm:pt modelId="{9C9A3229-EC92-4034-AD8C-2A322602B993}" type="sibTrans" cxnId="{6AE5FDE0-B26F-4B2F-A5D9-7E35FDDC7CBE}">
      <dgm:prSet/>
      <dgm:spPr/>
      <dgm:t>
        <a:bodyPr/>
        <a:lstStyle/>
        <a:p>
          <a:endParaRPr lang="en-US"/>
        </a:p>
      </dgm:t>
    </dgm:pt>
    <dgm:pt modelId="{DE2F817F-3B61-47FC-90C5-B5429968C8CF}" type="pres">
      <dgm:prSet presAssocID="{82FB5029-CDF5-4638-9F32-328FDBDA2ACA}" presName="composite" presStyleCnt="0">
        <dgm:presLayoutVars>
          <dgm:chMax val="1"/>
          <dgm:dir/>
          <dgm:resizeHandles val="exact"/>
        </dgm:presLayoutVars>
      </dgm:prSet>
      <dgm:spPr/>
    </dgm:pt>
    <dgm:pt modelId="{924AA203-3646-4092-843D-9CA6FE83F078}" type="pres">
      <dgm:prSet presAssocID="{51223307-2EEF-402A-9FE4-FA68A2B40955}" presName="roof" presStyleLbl="dkBgShp" presStyleIdx="0" presStyleCnt="2"/>
      <dgm:spPr/>
    </dgm:pt>
    <dgm:pt modelId="{7013C50A-A606-4423-81EE-BDE041C300C7}" type="pres">
      <dgm:prSet presAssocID="{51223307-2EEF-402A-9FE4-FA68A2B40955}" presName="pillars" presStyleCnt="0"/>
      <dgm:spPr/>
    </dgm:pt>
    <dgm:pt modelId="{4884E8A7-A00E-43FF-828D-505DD24F61FC}" type="pres">
      <dgm:prSet presAssocID="{51223307-2EEF-402A-9FE4-FA68A2B40955}" presName="pillar1" presStyleLbl="node1" presStyleIdx="0" presStyleCnt="2">
        <dgm:presLayoutVars>
          <dgm:bulletEnabled val="1"/>
        </dgm:presLayoutVars>
      </dgm:prSet>
      <dgm:spPr/>
    </dgm:pt>
    <dgm:pt modelId="{320F2BE9-E3ED-4D9F-8BF1-3E4EED61AF07}" type="pres">
      <dgm:prSet presAssocID="{DB15297D-6D36-4F27-B64E-8E9D53FBBFA8}" presName="pillarX" presStyleLbl="node1" presStyleIdx="1" presStyleCnt="2">
        <dgm:presLayoutVars>
          <dgm:bulletEnabled val="1"/>
        </dgm:presLayoutVars>
      </dgm:prSet>
      <dgm:spPr/>
    </dgm:pt>
    <dgm:pt modelId="{9CE9DE21-33F6-47B9-B867-F5E5D12F658C}" type="pres">
      <dgm:prSet presAssocID="{51223307-2EEF-402A-9FE4-FA68A2B40955}" presName="base" presStyleLbl="dkBgShp" presStyleIdx="1" presStyleCnt="2"/>
      <dgm:spPr/>
    </dgm:pt>
  </dgm:ptLst>
  <dgm:cxnLst>
    <dgm:cxn modelId="{EF787416-0CC7-46F1-A15F-E23B980B7981}" srcId="{82FB5029-CDF5-4638-9F32-328FDBDA2ACA}" destId="{517BF91C-32C6-4588-B8BE-5D1195B69D9B}" srcOrd="2" destOrd="0" parTransId="{6F27D444-ED8D-4185-9B8D-D2EB583D9B00}" sibTransId="{13C6EFC2-612A-4F40-ABCD-EAC367AED9FA}"/>
    <dgm:cxn modelId="{A1FD0E1D-E265-467F-8BBC-2DF77E6FB65E}" type="presOf" srcId="{CDBFBD83-571D-494C-B1F8-3408C35A57DF}" destId="{4884E8A7-A00E-43FF-828D-505DD24F61FC}" srcOrd="0" destOrd="0" presId="urn:microsoft.com/office/officeart/2005/8/layout/hList3"/>
    <dgm:cxn modelId="{3B908332-0525-4BD1-9AD3-A2C85D23FD9B}" srcId="{82FB5029-CDF5-4638-9F32-328FDBDA2ACA}" destId="{51223307-2EEF-402A-9FE4-FA68A2B40955}" srcOrd="0" destOrd="0" parTransId="{6842E9BC-BBED-4AB2-B2AF-50C3FC351935}" sibTransId="{0DFA2337-7928-43B1-A2E5-D34B129C1AD1}"/>
    <dgm:cxn modelId="{A6983138-7BDB-441D-A6D4-4AA385B64E1B}" srcId="{1E53716A-AEB9-495A-8704-4CE78D6C8765}" destId="{158C60B5-B05A-422E-99B0-EC3578B4B4FB}" srcOrd="0" destOrd="0" parTransId="{A9C60407-F9BD-40E6-A27C-60C9FFC03D02}" sibTransId="{93308DD7-A911-47F0-97F5-65ED7EA4A445}"/>
    <dgm:cxn modelId="{C750173B-C51F-4EA5-A378-265C49969A12}" srcId="{82FB5029-CDF5-4638-9F32-328FDBDA2ACA}" destId="{C19DECEA-3849-4FE6-B692-311352946DCF}" srcOrd="5" destOrd="0" parTransId="{F178A5D0-962C-4F15-9A8C-112954B88432}" sibTransId="{ECF9921C-4762-4E7E-801E-434456BEA20E}"/>
    <dgm:cxn modelId="{E05ABA40-2AB3-4504-AE37-0EA527602F26}" type="presOf" srcId="{82FB5029-CDF5-4638-9F32-328FDBDA2ACA}" destId="{DE2F817F-3B61-47FC-90C5-B5429968C8CF}" srcOrd="0" destOrd="0" presId="urn:microsoft.com/office/officeart/2005/8/layout/hList3"/>
    <dgm:cxn modelId="{F61EFE4D-E0D9-4DBF-A3AE-B245F7859162}" srcId="{82FB5029-CDF5-4638-9F32-328FDBDA2ACA}" destId="{1E53716A-AEB9-495A-8704-4CE78D6C8765}" srcOrd="3" destOrd="0" parTransId="{4C53B94D-C8FA-45CC-BD73-BF2F2E9BFF0B}" sibTransId="{3764C184-AB52-43FF-ACCE-80F595B9E7F9}"/>
    <dgm:cxn modelId="{12CB526F-6977-4343-AB8D-2C84638C18E7}" type="presOf" srcId="{DB15297D-6D36-4F27-B64E-8E9D53FBBFA8}" destId="{320F2BE9-E3ED-4D9F-8BF1-3E4EED61AF07}" srcOrd="0" destOrd="0" presId="urn:microsoft.com/office/officeart/2005/8/layout/hList3"/>
    <dgm:cxn modelId="{49ACE453-7B04-47C4-B969-6700DA573B63}" srcId="{51223307-2EEF-402A-9FE4-FA68A2B40955}" destId="{CDBFBD83-571D-494C-B1F8-3408C35A57DF}" srcOrd="0" destOrd="0" parTransId="{42FADC26-762E-4200-9137-6FAFD87B80E5}" sibTransId="{3A4C3E24-E078-4DBB-ABCA-421B0570B3D0}"/>
    <dgm:cxn modelId="{4FACA1AC-4871-436E-BAB5-C313137C69F4}" srcId="{82FB5029-CDF5-4638-9F32-328FDBDA2ACA}" destId="{EAEBFD47-4D65-451A-8509-F13A46F0E80B}" srcOrd="4" destOrd="0" parTransId="{B2EA237E-1D48-4F2E-A1C9-1A91FE3ABFBC}" sibTransId="{655964B0-4E7E-4777-BA51-D6B2B1536061}"/>
    <dgm:cxn modelId="{9F4C94C2-82EA-4614-9F61-6C9897EB0A8A}" srcId="{82FB5029-CDF5-4638-9F32-328FDBDA2ACA}" destId="{7C630306-D3EC-4386-841C-D1E9F14521DD}" srcOrd="1" destOrd="0" parTransId="{50F953E7-229F-4731-ABF6-AA49AC58C603}" sibTransId="{45A6F34D-8321-44B6-9E82-0CAD4AD53382}"/>
    <dgm:cxn modelId="{95B874CB-F805-4943-9F73-E72663A41839}" type="presOf" srcId="{51223307-2EEF-402A-9FE4-FA68A2B40955}" destId="{924AA203-3646-4092-843D-9CA6FE83F078}" srcOrd="0" destOrd="0" presId="urn:microsoft.com/office/officeart/2005/8/layout/hList3"/>
    <dgm:cxn modelId="{6AE5FDE0-B26F-4B2F-A5D9-7E35FDDC7CBE}" srcId="{51223307-2EEF-402A-9FE4-FA68A2B40955}" destId="{DB15297D-6D36-4F27-B64E-8E9D53FBBFA8}" srcOrd="1" destOrd="0" parTransId="{73DCBA58-0B65-4259-975F-200F6499BEA6}" sibTransId="{9C9A3229-EC92-4034-AD8C-2A322602B993}"/>
    <dgm:cxn modelId="{293F3CE8-0057-456D-A03D-A7DF059DFCD5}" srcId="{82FB5029-CDF5-4638-9F32-328FDBDA2ACA}" destId="{443D946B-69D4-40F2-A73D-7C888D4908E5}" srcOrd="6" destOrd="0" parTransId="{89C7AD4A-97F0-406D-9DE5-4804BA13D7B2}" sibTransId="{9D527BC6-4018-4D17-9943-11BE0D4780C5}"/>
    <dgm:cxn modelId="{CF9A30FB-20FD-4985-9664-E9F588794214}" srcId="{82FB5029-CDF5-4638-9F32-328FDBDA2ACA}" destId="{CF6E77BA-7B2F-421F-90C1-30CF60446058}" srcOrd="7" destOrd="0" parTransId="{F07B2B0D-40C4-4B44-B05D-C332379565E9}" sibTransId="{19A69AB3-EF84-46DA-91B7-A29DB5FFA288}"/>
    <dgm:cxn modelId="{D454F822-3AA3-4176-8140-C60698AB64FF}" type="presParOf" srcId="{DE2F817F-3B61-47FC-90C5-B5429968C8CF}" destId="{924AA203-3646-4092-843D-9CA6FE83F078}" srcOrd="0" destOrd="0" presId="urn:microsoft.com/office/officeart/2005/8/layout/hList3"/>
    <dgm:cxn modelId="{270FB853-1366-4849-A0FA-777C74F7EE87}" type="presParOf" srcId="{DE2F817F-3B61-47FC-90C5-B5429968C8CF}" destId="{7013C50A-A606-4423-81EE-BDE041C300C7}" srcOrd="1" destOrd="0" presId="urn:microsoft.com/office/officeart/2005/8/layout/hList3"/>
    <dgm:cxn modelId="{7019C58D-D094-4B2F-AD80-C57D55164158}" type="presParOf" srcId="{7013C50A-A606-4423-81EE-BDE041C300C7}" destId="{4884E8A7-A00E-43FF-828D-505DD24F61FC}" srcOrd="0" destOrd="0" presId="urn:microsoft.com/office/officeart/2005/8/layout/hList3"/>
    <dgm:cxn modelId="{4C1838C7-0BAD-4072-9514-3C07A4CF0A60}" type="presParOf" srcId="{7013C50A-A606-4423-81EE-BDE041C300C7}" destId="{320F2BE9-E3ED-4D9F-8BF1-3E4EED61AF07}" srcOrd="1" destOrd="0" presId="urn:microsoft.com/office/officeart/2005/8/layout/hList3"/>
    <dgm:cxn modelId="{66105E6A-3FAD-45CA-B0A4-CDB98782E9EA}" type="presParOf" srcId="{DE2F817F-3B61-47FC-90C5-B5429968C8CF}" destId="{9CE9DE21-33F6-47B9-B867-F5E5D12F658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5B555E-287B-4661-9850-DDF900A1F1A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703CF6FE-D552-4278-912A-7683C89DC46A}">
      <dgm:prSet phldrT="[Текст]" custT="1"/>
      <dgm:spPr/>
      <dgm:t>
        <a:bodyPr/>
        <a:lstStyle/>
        <a:p>
          <a:r>
            <a:rPr lang="ro-RO" sz="2800" b="1" dirty="0">
              <a:solidFill>
                <a:schemeClr val="tx1"/>
              </a:solidFill>
              <a:latin typeface="Times New Roman" panose="02020603050405020304" pitchFamily="18" charset="0"/>
              <a:cs typeface="Times New Roman" panose="02020603050405020304" pitchFamily="18" charset="0"/>
            </a:rPr>
            <a:t>Curricule, Programe analitice</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BD9E753A-E6E2-45DA-AEEF-1F6ABFDBDFD5}" type="parTrans" cxnId="{4D14D9D4-0BCF-4410-AAF7-B01435273D30}">
      <dgm:prSet/>
      <dgm:spPr/>
      <dgm:t>
        <a:bodyPr/>
        <a:lstStyle/>
        <a:p>
          <a:endParaRPr lang="en-US"/>
        </a:p>
      </dgm:t>
    </dgm:pt>
    <dgm:pt modelId="{EBD42D2F-DCC8-425C-9E86-BB1CAE91466C}" type="sibTrans" cxnId="{4D14D9D4-0BCF-4410-AAF7-B01435273D30}">
      <dgm:prSet/>
      <dgm:spPr/>
      <dgm:t>
        <a:bodyPr/>
        <a:lstStyle/>
        <a:p>
          <a:endParaRPr lang="en-US"/>
        </a:p>
      </dgm:t>
    </dgm:pt>
    <dgm:pt modelId="{F2723C1A-986B-4CCB-A97C-2C181A7845F5}">
      <dgm:prSet phldrT="[Текст]" custT="1"/>
      <dgm:spPr/>
      <dgm:t>
        <a:bodyPr/>
        <a:lstStyle/>
        <a:p>
          <a:r>
            <a:rPr lang="ro-RO" sz="1600" b="1" dirty="0">
              <a:latin typeface="Times New Roman" panose="02020603050405020304" pitchFamily="18" charset="0"/>
              <a:cs typeface="Times New Roman" panose="02020603050405020304" pitchFamily="18" charset="0"/>
            </a:rPr>
            <a:t>Conținut și finalitățile stagiilor</a:t>
          </a:r>
          <a:endParaRPr lang="en-US" sz="1600" b="1" dirty="0">
            <a:latin typeface="Times New Roman" panose="02020603050405020304" pitchFamily="18" charset="0"/>
            <a:cs typeface="Times New Roman" panose="02020603050405020304" pitchFamily="18" charset="0"/>
          </a:endParaRPr>
        </a:p>
      </dgm:t>
    </dgm:pt>
    <dgm:pt modelId="{A2AD168A-CD41-41BA-B99A-A3C4232394D0}" type="parTrans" cxnId="{1D69D796-FE50-441D-AA7C-882365D1E2B0}">
      <dgm:prSet/>
      <dgm:spPr/>
      <dgm:t>
        <a:bodyPr/>
        <a:lstStyle/>
        <a:p>
          <a:endParaRPr lang="en-US"/>
        </a:p>
      </dgm:t>
    </dgm:pt>
    <dgm:pt modelId="{C9C99403-67EC-48CF-899C-47C2F040420C}" type="sibTrans" cxnId="{1D69D796-FE50-441D-AA7C-882365D1E2B0}">
      <dgm:prSet/>
      <dgm:spPr/>
      <dgm:t>
        <a:bodyPr/>
        <a:lstStyle/>
        <a:p>
          <a:endParaRPr lang="en-US"/>
        </a:p>
      </dgm:t>
    </dgm:pt>
    <dgm:pt modelId="{FC3F9CD2-F1A4-4A4A-B1B2-9C0C0FAF22A1}">
      <dgm:prSet phldrT="[Текст]" custT="1"/>
      <dgm:spPr/>
      <dgm:t>
        <a:bodyPr/>
        <a:lstStyle/>
        <a:p>
          <a:r>
            <a:rPr lang="ro-RO" sz="2800" b="1" dirty="0">
              <a:solidFill>
                <a:schemeClr val="tx1"/>
              </a:solidFill>
              <a:latin typeface="Times New Roman" panose="02020603050405020304" pitchFamily="18" charset="0"/>
              <a:cs typeface="Times New Roman" panose="02020603050405020304" pitchFamily="18" charset="0"/>
            </a:rPr>
            <a:t>Regulamente</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584B8E44-377E-425E-900A-9FE6037C25D7}" type="parTrans" cxnId="{F4D5813E-C9D4-4E89-83AC-540B7103E863}">
      <dgm:prSet/>
      <dgm:spPr/>
      <dgm:t>
        <a:bodyPr/>
        <a:lstStyle/>
        <a:p>
          <a:endParaRPr lang="en-US"/>
        </a:p>
      </dgm:t>
    </dgm:pt>
    <dgm:pt modelId="{26D445D1-C8A9-4759-8A00-F174AB7FBBC3}" type="sibTrans" cxnId="{F4D5813E-C9D4-4E89-83AC-540B7103E863}">
      <dgm:prSet/>
      <dgm:spPr/>
      <dgm:t>
        <a:bodyPr/>
        <a:lstStyle/>
        <a:p>
          <a:endParaRPr lang="en-US"/>
        </a:p>
      </dgm:t>
    </dgm:pt>
    <dgm:pt modelId="{33E2F180-CE16-4310-904D-6B2D997CE666}">
      <dgm:prSet phldrT="[Текст]" custT="1"/>
      <dgm:spPr/>
      <dgm:t>
        <a:bodyPr/>
        <a:lstStyle/>
        <a:p>
          <a:r>
            <a:rPr lang="ro-RO" sz="1800" b="1" dirty="0">
              <a:latin typeface="Times New Roman" panose="02020603050405020304" pitchFamily="18" charset="0"/>
              <a:cs typeface="Times New Roman" panose="02020603050405020304" pitchFamily="18" charset="0"/>
            </a:rPr>
            <a:t>Modul de organizare, dirijare și evaluare a stagiilor de practică</a:t>
          </a:r>
          <a:endParaRPr lang="en-US" sz="1800" b="1" dirty="0">
            <a:latin typeface="Times New Roman" panose="02020603050405020304" pitchFamily="18" charset="0"/>
            <a:cs typeface="Times New Roman" panose="02020603050405020304" pitchFamily="18" charset="0"/>
          </a:endParaRPr>
        </a:p>
      </dgm:t>
    </dgm:pt>
    <dgm:pt modelId="{DA8438E4-776E-48E9-BC06-E3320F7515CC}" type="parTrans" cxnId="{B888AAAA-F9FF-4D41-B0B5-5FEACF155F2D}">
      <dgm:prSet/>
      <dgm:spPr/>
      <dgm:t>
        <a:bodyPr/>
        <a:lstStyle/>
        <a:p>
          <a:endParaRPr lang="en-US"/>
        </a:p>
      </dgm:t>
    </dgm:pt>
    <dgm:pt modelId="{B59EBFF5-ED00-44AF-B6BE-4BC9127E8E2A}" type="sibTrans" cxnId="{B888AAAA-F9FF-4D41-B0B5-5FEACF155F2D}">
      <dgm:prSet/>
      <dgm:spPr/>
      <dgm:t>
        <a:bodyPr/>
        <a:lstStyle/>
        <a:p>
          <a:endParaRPr lang="en-US"/>
        </a:p>
      </dgm:t>
    </dgm:pt>
    <dgm:pt modelId="{C027B9DF-2922-4F3C-8279-E35B8FE925D6}">
      <dgm:prSet phldrT="[Текст]" custT="1"/>
      <dgm:spPr/>
      <dgm:t>
        <a:bodyPr/>
        <a:lstStyle/>
        <a:p>
          <a:r>
            <a:rPr lang="ro-RO" sz="1600" b="1" dirty="0">
              <a:latin typeface="Times New Roman" panose="02020603050405020304" pitchFamily="18" charset="0"/>
              <a:cs typeface="Times New Roman" panose="02020603050405020304" pitchFamily="18" charset="0"/>
            </a:rPr>
            <a:t>Cerințe înaintate față de stagiar</a:t>
          </a:r>
          <a:endParaRPr lang="en-US" sz="1600" b="1" dirty="0">
            <a:latin typeface="Times New Roman" panose="02020603050405020304" pitchFamily="18" charset="0"/>
            <a:cs typeface="Times New Roman" panose="02020603050405020304" pitchFamily="18" charset="0"/>
          </a:endParaRPr>
        </a:p>
      </dgm:t>
    </dgm:pt>
    <dgm:pt modelId="{7DA1931B-72E0-4C81-82C4-E62A1E4E4E48}" type="parTrans" cxnId="{744C5428-AFDC-47CD-BEF4-23480F831B2B}">
      <dgm:prSet/>
      <dgm:spPr/>
      <dgm:t>
        <a:bodyPr/>
        <a:lstStyle/>
        <a:p>
          <a:endParaRPr lang="en-US"/>
        </a:p>
      </dgm:t>
    </dgm:pt>
    <dgm:pt modelId="{D2E5FBE7-4E04-431B-84F8-10CEF18016F1}" type="sibTrans" cxnId="{744C5428-AFDC-47CD-BEF4-23480F831B2B}">
      <dgm:prSet/>
      <dgm:spPr/>
      <dgm:t>
        <a:bodyPr/>
        <a:lstStyle/>
        <a:p>
          <a:endParaRPr lang="en-US"/>
        </a:p>
      </dgm:t>
    </dgm:pt>
    <dgm:pt modelId="{498456B3-661C-45A6-8159-889473A224DB}">
      <dgm:prSet phldrT="[Текст]" custT="1"/>
      <dgm:spPr/>
      <dgm:t>
        <a:bodyPr/>
        <a:lstStyle/>
        <a:p>
          <a:r>
            <a:rPr lang="ro-RO" sz="2800" b="1" dirty="0">
              <a:solidFill>
                <a:schemeClr val="tx1"/>
              </a:solidFill>
              <a:latin typeface="Times New Roman" panose="02020603050405020304" pitchFamily="18" charset="0"/>
              <a:cs typeface="Times New Roman" panose="02020603050405020304" pitchFamily="18" charset="0"/>
            </a:rPr>
            <a:t>Ghiduri</a:t>
          </a:r>
          <a:endParaRPr lang="en-US" sz="2800" b="1" dirty="0">
            <a:solidFill>
              <a:schemeClr val="tx1"/>
            </a:solidFill>
            <a:latin typeface="Times New Roman" panose="02020603050405020304" pitchFamily="18" charset="0"/>
            <a:cs typeface="Times New Roman" panose="02020603050405020304" pitchFamily="18" charset="0"/>
          </a:endParaRPr>
        </a:p>
      </dgm:t>
    </dgm:pt>
    <dgm:pt modelId="{2F62C49F-5134-49C4-8877-83DDBFDAB512}" type="parTrans" cxnId="{3DA3462A-0101-4E25-9937-7D1F5EC1CC23}">
      <dgm:prSet/>
      <dgm:spPr/>
      <dgm:t>
        <a:bodyPr/>
        <a:lstStyle/>
        <a:p>
          <a:endParaRPr lang="en-US"/>
        </a:p>
      </dgm:t>
    </dgm:pt>
    <dgm:pt modelId="{4352B347-AE58-479D-AE5D-012A7BF1B232}" type="sibTrans" cxnId="{3DA3462A-0101-4E25-9937-7D1F5EC1CC23}">
      <dgm:prSet/>
      <dgm:spPr/>
      <dgm:t>
        <a:bodyPr/>
        <a:lstStyle/>
        <a:p>
          <a:endParaRPr lang="en-US"/>
        </a:p>
      </dgm:t>
    </dgm:pt>
    <dgm:pt modelId="{25940F1A-8F2C-4D09-B1A5-CC855A3CD57A}">
      <dgm:prSet phldrT="[Текст]" custT="1"/>
      <dgm:spPr/>
      <dgm:t>
        <a:bodyPr/>
        <a:lstStyle/>
        <a:p>
          <a:r>
            <a:rPr lang="ro-RO" sz="1800" b="1" dirty="0">
              <a:latin typeface="Times New Roman" panose="02020603050405020304" pitchFamily="18" charset="0"/>
              <a:cs typeface="Times New Roman" panose="02020603050405020304" pitchFamily="18" charset="0"/>
            </a:rPr>
            <a:t>Componența dosarului, raportului elaborat de stagiar</a:t>
          </a:r>
          <a:endParaRPr lang="en-US" sz="1800" b="1" dirty="0">
            <a:latin typeface="Times New Roman" panose="02020603050405020304" pitchFamily="18" charset="0"/>
            <a:cs typeface="Times New Roman" panose="02020603050405020304" pitchFamily="18" charset="0"/>
          </a:endParaRPr>
        </a:p>
      </dgm:t>
    </dgm:pt>
    <dgm:pt modelId="{D0369BBC-1BF3-453F-AB6E-2FD51615F2CA}" type="parTrans" cxnId="{5555A509-5966-4C98-8C73-07995E3D8B27}">
      <dgm:prSet/>
      <dgm:spPr/>
      <dgm:t>
        <a:bodyPr/>
        <a:lstStyle/>
        <a:p>
          <a:endParaRPr lang="en-US"/>
        </a:p>
      </dgm:t>
    </dgm:pt>
    <dgm:pt modelId="{BA5B9D24-F4F2-4567-A2B9-56B0A9895364}" type="sibTrans" cxnId="{5555A509-5966-4C98-8C73-07995E3D8B27}">
      <dgm:prSet/>
      <dgm:spPr/>
      <dgm:t>
        <a:bodyPr/>
        <a:lstStyle/>
        <a:p>
          <a:endParaRPr lang="en-US"/>
        </a:p>
      </dgm:t>
    </dgm:pt>
    <dgm:pt modelId="{26109942-FE32-4333-8D09-44B11517E89E}">
      <dgm:prSet custT="1"/>
      <dgm:spPr/>
      <dgm:t>
        <a:bodyPr/>
        <a:lstStyle/>
        <a:p>
          <a:r>
            <a:rPr lang="ro-RO" sz="1600" b="1" dirty="0">
              <a:latin typeface="Times New Roman" panose="02020603050405020304" pitchFamily="18" charset="0"/>
              <a:cs typeface="Times New Roman" panose="02020603050405020304" pitchFamily="18" charset="0"/>
            </a:rPr>
            <a:t>Obiective</a:t>
          </a:r>
          <a:endParaRPr lang="en-US" sz="1600" b="1" dirty="0">
            <a:latin typeface="Times New Roman" panose="02020603050405020304" pitchFamily="18" charset="0"/>
            <a:cs typeface="Times New Roman" panose="02020603050405020304" pitchFamily="18" charset="0"/>
          </a:endParaRPr>
        </a:p>
      </dgm:t>
    </dgm:pt>
    <dgm:pt modelId="{A720505F-E364-427A-9D3C-3C37BFE25E22}" type="parTrans" cxnId="{055917EE-406C-498F-9783-52DBD63360B9}">
      <dgm:prSet/>
      <dgm:spPr/>
      <dgm:t>
        <a:bodyPr/>
        <a:lstStyle/>
        <a:p>
          <a:endParaRPr lang="en-US"/>
        </a:p>
      </dgm:t>
    </dgm:pt>
    <dgm:pt modelId="{2A083975-A4C7-4531-90BF-57CF1F730DF6}" type="sibTrans" cxnId="{055917EE-406C-498F-9783-52DBD63360B9}">
      <dgm:prSet/>
      <dgm:spPr/>
      <dgm:t>
        <a:bodyPr/>
        <a:lstStyle/>
        <a:p>
          <a:endParaRPr lang="en-US"/>
        </a:p>
      </dgm:t>
    </dgm:pt>
    <dgm:pt modelId="{F3A6B1C1-3859-4C58-893B-FC9C8B7085BE}" type="pres">
      <dgm:prSet presAssocID="{865B555E-287B-4661-9850-DDF900A1F1A1}" presName="Name0" presStyleCnt="0">
        <dgm:presLayoutVars>
          <dgm:dir/>
          <dgm:animLvl val="lvl"/>
          <dgm:resizeHandles val="exact"/>
        </dgm:presLayoutVars>
      </dgm:prSet>
      <dgm:spPr/>
    </dgm:pt>
    <dgm:pt modelId="{E94862AC-66FC-467E-BF97-2EECFDB8D90B}" type="pres">
      <dgm:prSet presAssocID="{498456B3-661C-45A6-8159-889473A224DB}" presName="boxAndChildren" presStyleCnt="0"/>
      <dgm:spPr/>
    </dgm:pt>
    <dgm:pt modelId="{62E6E9C4-FBDB-4A7F-8540-CEBD3C19A9AC}" type="pres">
      <dgm:prSet presAssocID="{498456B3-661C-45A6-8159-889473A224DB}" presName="parentTextBox" presStyleLbl="node1" presStyleIdx="0" presStyleCnt="3"/>
      <dgm:spPr/>
    </dgm:pt>
    <dgm:pt modelId="{7FAF8063-DE5E-476D-905A-25DCF1598D6C}" type="pres">
      <dgm:prSet presAssocID="{498456B3-661C-45A6-8159-889473A224DB}" presName="entireBox" presStyleLbl="node1" presStyleIdx="0" presStyleCnt="3"/>
      <dgm:spPr/>
    </dgm:pt>
    <dgm:pt modelId="{F47889D3-E766-4717-B1A2-90A7805E2D01}" type="pres">
      <dgm:prSet presAssocID="{498456B3-661C-45A6-8159-889473A224DB}" presName="descendantBox" presStyleCnt="0"/>
      <dgm:spPr/>
    </dgm:pt>
    <dgm:pt modelId="{C8A890CE-18FA-4CE4-B95F-EC67A10DF1B2}" type="pres">
      <dgm:prSet presAssocID="{25940F1A-8F2C-4D09-B1A5-CC855A3CD57A}" presName="childTextBox" presStyleLbl="fgAccFollowNode1" presStyleIdx="0" presStyleCnt="5">
        <dgm:presLayoutVars>
          <dgm:bulletEnabled val="1"/>
        </dgm:presLayoutVars>
      </dgm:prSet>
      <dgm:spPr/>
    </dgm:pt>
    <dgm:pt modelId="{A2B2C434-CDDC-4475-BA48-E2A2D917ED8B}" type="pres">
      <dgm:prSet presAssocID="{26D445D1-C8A9-4759-8A00-F174AB7FBBC3}" presName="sp" presStyleCnt="0"/>
      <dgm:spPr/>
    </dgm:pt>
    <dgm:pt modelId="{448ADDAC-837F-4919-87AE-6744F6A40E80}" type="pres">
      <dgm:prSet presAssocID="{FC3F9CD2-F1A4-4A4A-B1B2-9C0C0FAF22A1}" presName="arrowAndChildren" presStyleCnt="0"/>
      <dgm:spPr/>
    </dgm:pt>
    <dgm:pt modelId="{F03DBE83-D6DE-4E8B-B3A6-26D41D0C6740}" type="pres">
      <dgm:prSet presAssocID="{FC3F9CD2-F1A4-4A4A-B1B2-9C0C0FAF22A1}" presName="parentTextArrow" presStyleLbl="node1" presStyleIdx="0" presStyleCnt="3"/>
      <dgm:spPr/>
    </dgm:pt>
    <dgm:pt modelId="{FAD4FBFA-B78E-4070-AC8A-06BE10F7E9AB}" type="pres">
      <dgm:prSet presAssocID="{FC3F9CD2-F1A4-4A4A-B1B2-9C0C0FAF22A1}" presName="arrow" presStyleLbl="node1" presStyleIdx="1" presStyleCnt="3"/>
      <dgm:spPr/>
    </dgm:pt>
    <dgm:pt modelId="{B3D3B757-A771-40E3-B6A8-BB137664D062}" type="pres">
      <dgm:prSet presAssocID="{FC3F9CD2-F1A4-4A4A-B1B2-9C0C0FAF22A1}" presName="descendantArrow" presStyleCnt="0"/>
      <dgm:spPr/>
    </dgm:pt>
    <dgm:pt modelId="{280D4E9D-A78A-4363-9C3C-B47E90136460}" type="pres">
      <dgm:prSet presAssocID="{33E2F180-CE16-4310-904D-6B2D997CE666}" presName="childTextArrow" presStyleLbl="fgAccFollowNode1" presStyleIdx="1" presStyleCnt="5" custScaleY="127649">
        <dgm:presLayoutVars>
          <dgm:bulletEnabled val="1"/>
        </dgm:presLayoutVars>
      </dgm:prSet>
      <dgm:spPr/>
    </dgm:pt>
    <dgm:pt modelId="{E1AF989E-63B3-4F11-995C-AF227C5A1636}" type="pres">
      <dgm:prSet presAssocID="{C027B9DF-2922-4F3C-8279-E35B8FE925D6}" presName="childTextArrow" presStyleLbl="fgAccFollowNode1" presStyleIdx="2" presStyleCnt="5">
        <dgm:presLayoutVars>
          <dgm:bulletEnabled val="1"/>
        </dgm:presLayoutVars>
      </dgm:prSet>
      <dgm:spPr/>
    </dgm:pt>
    <dgm:pt modelId="{D3BD525C-85A1-443E-8B51-B4FB27AB9D07}" type="pres">
      <dgm:prSet presAssocID="{EBD42D2F-DCC8-425C-9E86-BB1CAE91466C}" presName="sp" presStyleCnt="0"/>
      <dgm:spPr/>
    </dgm:pt>
    <dgm:pt modelId="{A6CB02CA-2EC4-442C-8F6A-1CE8BF6CB282}" type="pres">
      <dgm:prSet presAssocID="{703CF6FE-D552-4278-912A-7683C89DC46A}" presName="arrowAndChildren" presStyleCnt="0"/>
      <dgm:spPr/>
    </dgm:pt>
    <dgm:pt modelId="{C1A00F63-809C-460C-8F3D-707416D18E85}" type="pres">
      <dgm:prSet presAssocID="{703CF6FE-D552-4278-912A-7683C89DC46A}" presName="parentTextArrow" presStyleLbl="node1" presStyleIdx="1" presStyleCnt="3"/>
      <dgm:spPr/>
    </dgm:pt>
    <dgm:pt modelId="{E37FBFA4-FB36-49D7-9503-2DEFD3334A4A}" type="pres">
      <dgm:prSet presAssocID="{703CF6FE-D552-4278-912A-7683C89DC46A}" presName="arrow" presStyleLbl="node1" presStyleIdx="2" presStyleCnt="3" custLinFactNeighborX="8657" custLinFactNeighborY="1807"/>
      <dgm:spPr/>
    </dgm:pt>
    <dgm:pt modelId="{4570EE25-BB5D-43E1-A643-965FCF88F530}" type="pres">
      <dgm:prSet presAssocID="{703CF6FE-D552-4278-912A-7683C89DC46A}" presName="descendantArrow" presStyleCnt="0"/>
      <dgm:spPr/>
    </dgm:pt>
    <dgm:pt modelId="{E3615AF8-86E2-4DF0-84F3-8F57E73DE2EE}" type="pres">
      <dgm:prSet presAssocID="{26109942-FE32-4333-8D09-44B11517E89E}" presName="childTextArrow" presStyleLbl="fgAccFollowNode1" presStyleIdx="3" presStyleCnt="5">
        <dgm:presLayoutVars>
          <dgm:bulletEnabled val="1"/>
        </dgm:presLayoutVars>
      </dgm:prSet>
      <dgm:spPr/>
    </dgm:pt>
    <dgm:pt modelId="{03A5ED04-6E95-40D9-A17E-83A56CC76692}" type="pres">
      <dgm:prSet presAssocID="{F2723C1A-986B-4CCB-A97C-2C181A7845F5}" presName="childTextArrow" presStyleLbl="fgAccFollowNode1" presStyleIdx="4" presStyleCnt="5">
        <dgm:presLayoutVars>
          <dgm:bulletEnabled val="1"/>
        </dgm:presLayoutVars>
      </dgm:prSet>
      <dgm:spPr/>
    </dgm:pt>
  </dgm:ptLst>
  <dgm:cxnLst>
    <dgm:cxn modelId="{8BD2F601-45EF-4D3E-9994-D914F13E96E2}" type="presOf" srcId="{F2723C1A-986B-4CCB-A97C-2C181A7845F5}" destId="{03A5ED04-6E95-40D9-A17E-83A56CC76692}" srcOrd="0" destOrd="0" presId="urn:microsoft.com/office/officeart/2005/8/layout/process4"/>
    <dgm:cxn modelId="{382C9E06-52A3-4880-8F71-287215ECC7EE}" type="presOf" srcId="{865B555E-287B-4661-9850-DDF900A1F1A1}" destId="{F3A6B1C1-3859-4C58-893B-FC9C8B7085BE}" srcOrd="0" destOrd="0" presId="urn:microsoft.com/office/officeart/2005/8/layout/process4"/>
    <dgm:cxn modelId="{5555A509-5966-4C98-8C73-07995E3D8B27}" srcId="{498456B3-661C-45A6-8159-889473A224DB}" destId="{25940F1A-8F2C-4D09-B1A5-CC855A3CD57A}" srcOrd="0" destOrd="0" parTransId="{D0369BBC-1BF3-453F-AB6E-2FD51615F2CA}" sibTransId="{BA5B9D24-F4F2-4567-A2B9-56B0A9895364}"/>
    <dgm:cxn modelId="{A0A38E0F-B044-470C-BE1A-791C62135522}" type="presOf" srcId="{498456B3-661C-45A6-8159-889473A224DB}" destId="{62E6E9C4-FBDB-4A7F-8540-CEBD3C19A9AC}" srcOrd="0" destOrd="0" presId="urn:microsoft.com/office/officeart/2005/8/layout/process4"/>
    <dgm:cxn modelId="{744C5428-AFDC-47CD-BEF4-23480F831B2B}" srcId="{FC3F9CD2-F1A4-4A4A-B1B2-9C0C0FAF22A1}" destId="{C027B9DF-2922-4F3C-8279-E35B8FE925D6}" srcOrd="1" destOrd="0" parTransId="{7DA1931B-72E0-4C81-82C4-E62A1E4E4E48}" sibTransId="{D2E5FBE7-4E04-431B-84F8-10CEF18016F1}"/>
    <dgm:cxn modelId="{3DA3462A-0101-4E25-9937-7D1F5EC1CC23}" srcId="{865B555E-287B-4661-9850-DDF900A1F1A1}" destId="{498456B3-661C-45A6-8159-889473A224DB}" srcOrd="2" destOrd="0" parTransId="{2F62C49F-5134-49C4-8877-83DDBFDAB512}" sibTransId="{4352B347-AE58-479D-AE5D-012A7BF1B232}"/>
    <dgm:cxn modelId="{788EAB2C-6F20-4165-91A5-760153A020F9}" type="presOf" srcId="{703CF6FE-D552-4278-912A-7683C89DC46A}" destId="{E37FBFA4-FB36-49D7-9503-2DEFD3334A4A}" srcOrd="1" destOrd="0" presId="urn:microsoft.com/office/officeart/2005/8/layout/process4"/>
    <dgm:cxn modelId="{F4D5813E-C9D4-4E89-83AC-540B7103E863}" srcId="{865B555E-287B-4661-9850-DDF900A1F1A1}" destId="{FC3F9CD2-F1A4-4A4A-B1B2-9C0C0FAF22A1}" srcOrd="1" destOrd="0" parTransId="{584B8E44-377E-425E-900A-9FE6037C25D7}" sibTransId="{26D445D1-C8A9-4759-8A00-F174AB7FBBC3}"/>
    <dgm:cxn modelId="{0A454F49-B02F-476C-8C15-17F8475D27FF}" type="presOf" srcId="{498456B3-661C-45A6-8159-889473A224DB}" destId="{7FAF8063-DE5E-476D-905A-25DCF1598D6C}" srcOrd="1" destOrd="0" presId="urn:microsoft.com/office/officeart/2005/8/layout/process4"/>
    <dgm:cxn modelId="{605E486C-D4CB-46DF-AB8D-2ED09086EAE6}" type="presOf" srcId="{26109942-FE32-4333-8D09-44B11517E89E}" destId="{E3615AF8-86E2-4DF0-84F3-8F57E73DE2EE}" srcOrd="0" destOrd="0" presId="urn:microsoft.com/office/officeart/2005/8/layout/process4"/>
    <dgm:cxn modelId="{C3819B59-1590-4BF9-912A-2AAE1483D377}" type="presOf" srcId="{FC3F9CD2-F1A4-4A4A-B1B2-9C0C0FAF22A1}" destId="{F03DBE83-D6DE-4E8B-B3A6-26D41D0C6740}" srcOrd="0" destOrd="0" presId="urn:microsoft.com/office/officeart/2005/8/layout/process4"/>
    <dgm:cxn modelId="{1D69D796-FE50-441D-AA7C-882365D1E2B0}" srcId="{703CF6FE-D552-4278-912A-7683C89DC46A}" destId="{F2723C1A-986B-4CCB-A97C-2C181A7845F5}" srcOrd="1" destOrd="0" parTransId="{A2AD168A-CD41-41BA-B99A-A3C4232394D0}" sibTransId="{C9C99403-67EC-48CF-899C-47C2F040420C}"/>
    <dgm:cxn modelId="{B888AAAA-F9FF-4D41-B0B5-5FEACF155F2D}" srcId="{FC3F9CD2-F1A4-4A4A-B1B2-9C0C0FAF22A1}" destId="{33E2F180-CE16-4310-904D-6B2D997CE666}" srcOrd="0" destOrd="0" parTransId="{DA8438E4-776E-48E9-BC06-E3320F7515CC}" sibTransId="{B59EBFF5-ED00-44AF-B6BE-4BC9127E8E2A}"/>
    <dgm:cxn modelId="{435634B2-C83D-4A64-9EE4-CAEEB3EC2A3C}" type="presOf" srcId="{C027B9DF-2922-4F3C-8279-E35B8FE925D6}" destId="{E1AF989E-63B3-4F11-995C-AF227C5A1636}" srcOrd="0" destOrd="0" presId="urn:microsoft.com/office/officeart/2005/8/layout/process4"/>
    <dgm:cxn modelId="{9B5C71CB-5252-42EA-AC0B-9D06A309630A}" type="presOf" srcId="{25940F1A-8F2C-4D09-B1A5-CC855A3CD57A}" destId="{C8A890CE-18FA-4CE4-B95F-EC67A10DF1B2}" srcOrd="0" destOrd="0" presId="urn:microsoft.com/office/officeart/2005/8/layout/process4"/>
    <dgm:cxn modelId="{8CFBACCE-B489-40BC-98A8-1DC5A4560A3C}" type="presOf" srcId="{FC3F9CD2-F1A4-4A4A-B1B2-9C0C0FAF22A1}" destId="{FAD4FBFA-B78E-4070-AC8A-06BE10F7E9AB}" srcOrd="1" destOrd="0" presId="urn:microsoft.com/office/officeart/2005/8/layout/process4"/>
    <dgm:cxn modelId="{4D14D9D4-0BCF-4410-AAF7-B01435273D30}" srcId="{865B555E-287B-4661-9850-DDF900A1F1A1}" destId="{703CF6FE-D552-4278-912A-7683C89DC46A}" srcOrd="0" destOrd="0" parTransId="{BD9E753A-E6E2-45DA-AEEF-1F6ABFDBDFD5}" sibTransId="{EBD42D2F-DCC8-425C-9E86-BB1CAE91466C}"/>
    <dgm:cxn modelId="{477540D7-64E6-423E-8C09-70977CF174C0}" type="presOf" srcId="{703CF6FE-D552-4278-912A-7683C89DC46A}" destId="{C1A00F63-809C-460C-8F3D-707416D18E85}" srcOrd="0" destOrd="0" presId="urn:microsoft.com/office/officeart/2005/8/layout/process4"/>
    <dgm:cxn modelId="{055917EE-406C-498F-9783-52DBD63360B9}" srcId="{703CF6FE-D552-4278-912A-7683C89DC46A}" destId="{26109942-FE32-4333-8D09-44B11517E89E}" srcOrd="0" destOrd="0" parTransId="{A720505F-E364-427A-9D3C-3C37BFE25E22}" sibTransId="{2A083975-A4C7-4531-90BF-57CF1F730DF6}"/>
    <dgm:cxn modelId="{B5D931F3-4596-4E12-8838-B3A70A660340}" type="presOf" srcId="{33E2F180-CE16-4310-904D-6B2D997CE666}" destId="{280D4E9D-A78A-4363-9C3C-B47E90136460}" srcOrd="0" destOrd="0" presId="urn:microsoft.com/office/officeart/2005/8/layout/process4"/>
    <dgm:cxn modelId="{9B67AFF2-8563-4939-AE50-D314A27CC719}" type="presParOf" srcId="{F3A6B1C1-3859-4C58-893B-FC9C8B7085BE}" destId="{E94862AC-66FC-467E-BF97-2EECFDB8D90B}" srcOrd="0" destOrd="0" presId="urn:microsoft.com/office/officeart/2005/8/layout/process4"/>
    <dgm:cxn modelId="{AB9A6FBA-7401-49F9-9FD7-2B8C84804828}" type="presParOf" srcId="{E94862AC-66FC-467E-BF97-2EECFDB8D90B}" destId="{62E6E9C4-FBDB-4A7F-8540-CEBD3C19A9AC}" srcOrd="0" destOrd="0" presId="urn:microsoft.com/office/officeart/2005/8/layout/process4"/>
    <dgm:cxn modelId="{8B72D001-3AA9-41D6-9792-F6F25C7E878B}" type="presParOf" srcId="{E94862AC-66FC-467E-BF97-2EECFDB8D90B}" destId="{7FAF8063-DE5E-476D-905A-25DCF1598D6C}" srcOrd="1" destOrd="0" presId="urn:microsoft.com/office/officeart/2005/8/layout/process4"/>
    <dgm:cxn modelId="{79E50B0B-2AAE-4F52-8B33-461989B1A42E}" type="presParOf" srcId="{E94862AC-66FC-467E-BF97-2EECFDB8D90B}" destId="{F47889D3-E766-4717-B1A2-90A7805E2D01}" srcOrd="2" destOrd="0" presId="urn:microsoft.com/office/officeart/2005/8/layout/process4"/>
    <dgm:cxn modelId="{585229E5-9CFF-4893-BC35-A55CDBC78DE9}" type="presParOf" srcId="{F47889D3-E766-4717-B1A2-90A7805E2D01}" destId="{C8A890CE-18FA-4CE4-B95F-EC67A10DF1B2}" srcOrd="0" destOrd="0" presId="urn:microsoft.com/office/officeart/2005/8/layout/process4"/>
    <dgm:cxn modelId="{524FEDD4-E5CA-4A65-9410-A8BAB660DFF8}" type="presParOf" srcId="{F3A6B1C1-3859-4C58-893B-FC9C8B7085BE}" destId="{A2B2C434-CDDC-4475-BA48-E2A2D917ED8B}" srcOrd="1" destOrd="0" presId="urn:microsoft.com/office/officeart/2005/8/layout/process4"/>
    <dgm:cxn modelId="{FA143505-A7B2-4D9A-9341-632745C187A5}" type="presParOf" srcId="{F3A6B1C1-3859-4C58-893B-FC9C8B7085BE}" destId="{448ADDAC-837F-4919-87AE-6744F6A40E80}" srcOrd="2" destOrd="0" presId="urn:microsoft.com/office/officeart/2005/8/layout/process4"/>
    <dgm:cxn modelId="{0B4B7400-1D29-4530-A9AB-52B2575594E2}" type="presParOf" srcId="{448ADDAC-837F-4919-87AE-6744F6A40E80}" destId="{F03DBE83-D6DE-4E8B-B3A6-26D41D0C6740}" srcOrd="0" destOrd="0" presId="urn:microsoft.com/office/officeart/2005/8/layout/process4"/>
    <dgm:cxn modelId="{35A9678C-52BE-454A-A702-10F7EE210345}" type="presParOf" srcId="{448ADDAC-837F-4919-87AE-6744F6A40E80}" destId="{FAD4FBFA-B78E-4070-AC8A-06BE10F7E9AB}" srcOrd="1" destOrd="0" presId="urn:microsoft.com/office/officeart/2005/8/layout/process4"/>
    <dgm:cxn modelId="{64C4F473-687C-4C37-A599-65C8F2E53B12}" type="presParOf" srcId="{448ADDAC-837F-4919-87AE-6744F6A40E80}" destId="{B3D3B757-A771-40E3-B6A8-BB137664D062}" srcOrd="2" destOrd="0" presId="urn:microsoft.com/office/officeart/2005/8/layout/process4"/>
    <dgm:cxn modelId="{B49D944D-B0F1-4819-B219-CE1159DD007F}" type="presParOf" srcId="{B3D3B757-A771-40E3-B6A8-BB137664D062}" destId="{280D4E9D-A78A-4363-9C3C-B47E90136460}" srcOrd="0" destOrd="0" presId="urn:microsoft.com/office/officeart/2005/8/layout/process4"/>
    <dgm:cxn modelId="{69307FAB-3152-47FF-A63B-921C5FE6580A}" type="presParOf" srcId="{B3D3B757-A771-40E3-B6A8-BB137664D062}" destId="{E1AF989E-63B3-4F11-995C-AF227C5A1636}" srcOrd="1" destOrd="0" presId="urn:microsoft.com/office/officeart/2005/8/layout/process4"/>
    <dgm:cxn modelId="{F9A78ACD-7013-4192-B776-F5D9A22E2695}" type="presParOf" srcId="{F3A6B1C1-3859-4C58-893B-FC9C8B7085BE}" destId="{D3BD525C-85A1-443E-8B51-B4FB27AB9D07}" srcOrd="3" destOrd="0" presId="urn:microsoft.com/office/officeart/2005/8/layout/process4"/>
    <dgm:cxn modelId="{0FEB5751-8809-4F25-93D7-6B49D3D5122B}" type="presParOf" srcId="{F3A6B1C1-3859-4C58-893B-FC9C8B7085BE}" destId="{A6CB02CA-2EC4-442C-8F6A-1CE8BF6CB282}" srcOrd="4" destOrd="0" presId="urn:microsoft.com/office/officeart/2005/8/layout/process4"/>
    <dgm:cxn modelId="{07EF0846-3885-4A86-BFE0-DB74DA75F314}" type="presParOf" srcId="{A6CB02CA-2EC4-442C-8F6A-1CE8BF6CB282}" destId="{C1A00F63-809C-460C-8F3D-707416D18E85}" srcOrd="0" destOrd="0" presId="urn:microsoft.com/office/officeart/2005/8/layout/process4"/>
    <dgm:cxn modelId="{DDC13182-87D7-4E88-9DB4-89065D6A7748}" type="presParOf" srcId="{A6CB02CA-2EC4-442C-8F6A-1CE8BF6CB282}" destId="{E37FBFA4-FB36-49D7-9503-2DEFD3334A4A}" srcOrd="1" destOrd="0" presId="urn:microsoft.com/office/officeart/2005/8/layout/process4"/>
    <dgm:cxn modelId="{F181D825-6B59-4516-9C5C-723AA1D99E98}" type="presParOf" srcId="{A6CB02CA-2EC4-442C-8F6A-1CE8BF6CB282}" destId="{4570EE25-BB5D-43E1-A643-965FCF88F530}" srcOrd="2" destOrd="0" presId="urn:microsoft.com/office/officeart/2005/8/layout/process4"/>
    <dgm:cxn modelId="{A6653844-660E-4F7E-8BD5-5F06C9668ACF}" type="presParOf" srcId="{4570EE25-BB5D-43E1-A643-965FCF88F530}" destId="{E3615AF8-86E2-4DF0-84F3-8F57E73DE2EE}" srcOrd="0" destOrd="0" presId="urn:microsoft.com/office/officeart/2005/8/layout/process4"/>
    <dgm:cxn modelId="{7F05ED63-F369-4F33-8A4E-4049E9C29C56}" type="presParOf" srcId="{4570EE25-BB5D-43E1-A643-965FCF88F530}" destId="{03A5ED04-6E95-40D9-A17E-83A56CC76692}"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50EDC4B-2E8D-4310-A491-4C4A03E39F65}"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6D97C2F0-082C-4036-B6C6-0CCAE5296D45}">
      <dgm:prSet phldrT="[Текст]"/>
      <dgm:spPr/>
      <dgm:t>
        <a:bodyPr/>
        <a:lstStyle/>
        <a:p>
          <a:r>
            <a:rPr lang="ro-RO" dirty="0">
              <a:solidFill>
                <a:schemeClr val="tx1"/>
              </a:solidFill>
              <a:latin typeface="Times New Roman" panose="02020603050405020304" pitchFamily="18" charset="0"/>
              <a:cs typeface="Times New Roman" panose="02020603050405020304" pitchFamily="18" charset="0"/>
            </a:rPr>
            <a:t>Stagiile de practică la programele de studii în cadrul Facultăților ULIM sunt organizate în strictă conformitate cu documentele reglementorii (Regulament-Cadru,Regulament ULIM, Regulamente Program Studiu) organizarea și desfășurarea stagiilor de practică</a:t>
          </a:r>
          <a:r>
            <a:rPr lang="ro-RO" dirty="0"/>
            <a:t>.</a:t>
          </a:r>
          <a:endParaRPr lang="en-US" dirty="0"/>
        </a:p>
      </dgm:t>
    </dgm:pt>
    <dgm:pt modelId="{3318FF57-5069-4E57-8F2B-CB5DC30AFEA1}" type="parTrans" cxnId="{C6904430-FA55-4622-B070-ECAA0F1BAF76}">
      <dgm:prSet/>
      <dgm:spPr/>
      <dgm:t>
        <a:bodyPr/>
        <a:lstStyle/>
        <a:p>
          <a:endParaRPr lang="en-US"/>
        </a:p>
      </dgm:t>
    </dgm:pt>
    <dgm:pt modelId="{D00F3037-A5B7-46EB-ACB4-159093268C6B}" type="sibTrans" cxnId="{C6904430-FA55-4622-B070-ECAA0F1BAF76}">
      <dgm:prSet/>
      <dgm:spPr/>
      <dgm:t>
        <a:bodyPr/>
        <a:lstStyle/>
        <a:p>
          <a:endParaRPr lang="en-US"/>
        </a:p>
      </dgm:t>
    </dgm:pt>
    <dgm:pt modelId="{62C29FA1-3379-4E8C-8526-018116EB3C2F}">
      <dgm:prSet phldrT="[Текст]" custT="1"/>
      <dgm:spPr/>
      <dgm:t>
        <a:bodyPr/>
        <a:lstStyle/>
        <a:p>
          <a:r>
            <a:rPr lang="ro-RO" sz="1800" b="1" dirty="0">
              <a:solidFill>
                <a:schemeClr val="tx1"/>
              </a:solidFill>
              <a:latin typeface="Times New Roman" panose="02020603050405020304" pitchFamily="18" charset="0"/>
              <a:cs typeface="Times New Roman" panose="02020603050405020304" pitchFamily="18" charset="0"/>
            </a:rPr>
            <a:t>Evaluarea calității stagiilor profesionale </a:t>
          </a:r>
          <a:r>
            <a:rPr lang="ro-RO" sz="1800" dirty="0">
              <a:solidFill>
                <a:schemeClr val="tx1"/>
              </a:solidFill>
              <a:latin typeface="Times New Roman" panose="02020603050405020304" pitchFamily="18" charset="0"/>
              <a:cs typeface="Times New Roman" panose="02020603050405020304" pitchFamily="18" charset="0"/>
            </a:rPr>
            <a:t>a fost realizate în format on-line.</a:t>
          </a:r>
        </a:p>
        <a:p>
          <a:r>
            <a:rPr lang="ro-RO" sz="1800" dirty="0">
              <a:solidFill>
                <a:schemeClr val="tx1"/>
              </a:solidFill>
              <a:latin typeface="Times New Roman" panose="02020603050405020304" pitchFamily="18" charset="0"/>
              <a:cs typeface="Times New Roman" panose="02020603050405020304" pitchFamily="18" charset="0"/>
            </a:rPr>
            <a:t>Rezultatele sondajelor prezintă un grad înalt de satisfacție a studentului-stagiar.</a:t>
          </a:r>
          <a:endParaRPr lang="en-US" sz="1800" dirty="0">
            <a:solidFill>
              <a:schemeClr val="tx1"/>
            </a:solidFill>
            <a:latin typeface="Times New Roman" panose="02020603050405020304" pitchFamily="18" charset="0"/>
            <a:cs typeface="Times New Roman" panose="02020603050405020304" pitchFamily="18" charset="0"/>
          </a:endParaRPr>
        </a:p>
      </dgm:t>
    </dgm:pt>
    <dgm:pt modelId="{D292D0FC-CB34-44EE-9BD6-A4C80FDF6962}" type="parTrans" cxnId="{00EBA9AA-4168-456D-9DB7-C694AE9A7E9C}">
      <dgm:prSet/>
      <dgm:spPr/>
      <dgm:t>
        <a:bodyPr/>
        <a:lstStyle/>
        <a:p>
          <a:endParaRPr lang="en-US"/>
        </a:p>
      </dgm:t>
    </dgm:pt>
    <dgm:pt modelId="{AAA143E7-25F8-4A76-9AAF-2E3E4200EB9F}" type="sibTrans" cxnId="{00EBA9AA-4168-456D-9DB7-C694AE9A7E9C}">
      <dgm:prSet/>
      <dgm:spPr/>
      <dgm:t>
        <a:bodyPr/>
        <a:lstStyle/>
        <a:p>
          <a:endParaRPr lang="en-US"/>
        </a:p>
      </dgm:t>
    </dgm:pt>
    <dgm:pt modelId="{B8150548-1A5C-4682-ADC4-6D0B5C13C726}">
      <dgm:prSet phldrT="[Текст]"/>
      <dgm:spPr/>
      <dgm:t>
        <a:bodyPr/>
        <a:lstStyle/>
        <a:p>
          <a:r>
            <a:rPr lang="ro-RO" b="1" dirty="0">
              <a:solidFill>
                <a:schemeClr val="tx1"/>
              </a:solidFill>
              <a:latin typeface="Times New Roman" panose="02020603050405020304" pitchFamily="18" charset="0"/>
              <a:cs typeface="Times New Roman" panose="02020603050405020304" pitchFamily="18" charset="0"/>
            </a:rPr>
            <a:t>Evaluarea stagiilor de practică </a:t>
          </a:r>
          <a:r>
            <a:rPr lang="ro-RO" dirty="0">
              <a:solidFill>
                <a:schemeClr val="tx1"/>
              </a:solidFill>
              <a:latin typeface="Times New Roman" panose="02020603050405020304" pitchFamily="18" charset="0"/>
              <a:cs typeface="Times New Roman" panose="02020603050405020304" pitchFamily="18" charset="0"/>
            </a:rPr>
            <a:t>este realizată în conformitate cu specificul programului de studiu. </a:t>
          </a:r>
        </a:p>
        <a:p>
          <a:r>
            <a:rPr lang="ro-RO" dirty="0">
              <a:solidFill>
                <a:schemeClr val="tx1"/>
              </a:solidFill>
              <a:latin typeface="Times New Roman" panose="02020603050405020304" pitchFamily="18" charset="0"/>
              <a:cs typeface="Times New Roman" panose="02020603050405020304" pitchFamily="18" charset="0"/>
            </a:rPr>
            <a:t>Rezultatele stagiilor de practică sunt confirmate prin borderouri, rapoarte a coordonatorilor și procese verbale a catedrelor/Consiliul Facultății.</a:t>
          </a:r>
          <a:endParaRPr lang="en-US" dirty="0">
            <a:solidFill>
              <a:schemeClr val="tx1"/>
            </a:solidFill>
            <a:latin typeface="Times New Roman" panose="02020603050405020304" pitchFamily="18" charset="0"/>
            <a:cs typeface="Times New Roman" panose="02020603050405020304" pitchFamily="18" charset="0"/>
          </a:endParaRPr>
        </a:p>
      </dgm:t>
    </dgm:pt>
    <dgm:pt modelId="{F0C32A15-2E7A-4302-9E1D-66AB0A5A70A7}" type="parTrans" cxnId="{F0EF997B-6363-47E0-A668-8469F27BA153}">
      <dgm:prSet/>
      <dgm:spPr/>
      <dgm:t>
        <a:bodyPr/>
        <a:lstStyle/>
        <a:p>
          <a:endParaRPr lang="en-US"/>
        </a:p>
      </dgm:t>
    </dgm:pt>
    <dgm:pt modelId="{D4242D4A-C74B-4A7A-8145-093686FC770F}" type="sibTrans" cxnId="{F0EF997B-6363-47E0-A668-8469F27BA153}">
      <dgm:prSet/>
      <dgm:spPr/>
      <dgm:t>
        <a:bodyPr/>
        <a:lstStyle/>
        <a:p>
          <a:endParaRPr lang="en-US"/>
        </a:p>
      </dgm:t>
    </dgm:pt>
    <dgm:pt modelId="{66FBA49D-D15B-48C9-BCC9-0A0B07C406B4}">
      <dgm:prSet phldrT="[Текст]"/>
      <dgm:spPr/>
      <dgm:t>
        <a:bodyPr/>
        <a:lstStyle/>
        <a:p>
          <a:r>
            <a:rPr lang="ro-RO" b="1" dirty="0">
              <a:solidFill>
                <a:schemeClr val="tx1"/>
              </a:solidFill>
              <a:latin typeface="Times New Roman" panose="02020603050405020304" pitchFamily="18" charset="0"/>
              <a:cs typeface="Times New Roman" panose="02020603050405020304" pitchFamily="18" charset="0"/>
            </a:rPr>
            <a:t>Structura/conținutul raportului </a:t>
          </a:r>
          <a:r>
            <a:rPr lang="ro-RO" dirty="0">
              <a:solidFill>
                <a:schemeClr val="tx1"/>
              </a:solidFill>
              <a:latin typeface="Times New Roman" panose="02020603050405020304" pitchFamily="18" charset="0"/>
              <a:cs typeface="Times New Roman" panose="02020603050405020304" pitchFamily="18" charset="0"/>
            </a:rPr>
            <a:t>de practică a stagiarului este în conformitate cu tipul stagiului de practică și specificul programului  de studiu.</a:t>
          </a:r>
        </a:p>
        <a:p>
          <a:r>
            <a:rPr lang="ro-RO" b="1" dirty="0">
              <a:solidFill>
                <a:schemeClr val="tx1"/>
              </a:solidFill>
              <a:latin typeface="Times New Roman" panose="02020603050405020304" pitchFamily="18" charset="0"/>
              <a:cs typeface="Times New Roman" panose="02020603050405020304" pitchFamily="18" charset="0"/>
            </a:rPr>
            <a:t>Documentația confirmativă </a:t>
          </a:r>
          <a:r>
            <a:rPr lang="ro-RO" dirty="0">
              <a:solidFill>
                <a:schemeClr val="tx1"/>
              </a:solidFill>
              <a:latin typeface="Times New Roman" panose="02020603050405020304" pitchFamily="18" charset="0"/>
              <a:cs typeface="Times New Roman" panose="02020603050405020304" pitchFamily="18" charset="0"/>
            </a:rPr>
            <a:t>(Regulamente, Ghiduri, Acorduri/Contracte, Ordine,</a:t>
          </a:r>
          <a:r>
            <a:rPr lang="en-US" dirty="0">
              <a:solidFill>
                <a:schemeClr val="tx1"/>
              </a:solidFill>
              <a:latin typeface="Times New Roman" panose="02020603050405020304" pitchFamily="18" charset="0"/>
              <a:cs typeface="Times New Roman" panose="02020603050405020304" pitchFamily="18" charset="0"/>
            </a:rPr>
            <a:t> </a:t>
          </a:r>
          <a:r>
            <a:rPr lang="ro-RO" dirty="0">
              <a:solidFill>
                <a:schemeClr val="tx1"/>
              </a:solidFill>
              <a:latin typeface="Times New Roman" panose="02020603050405020304" pitchFamily="18" charset="0"/>
              <a:cs typeface="Times New Roman" panose="02020603050405020304" pitchFamily="18" charset="0"/>
            </a:rPr>
            <a:t>Rapoarte)privind desfășurarea stagiilor de practică este menținută, analizată, și evaluatăla catedrele responsabile</a:t>
          </a:r>
          <a:r>
            <a:rPr lang="ro-RO" dirty="0"/>
            <a:t>.</a:t>
          </a:r>
          <a:endParaRPr lang="en-US" dirty="0"/>
        </a:p>
      </dgm:t>
    </dgm:pt>
    <dgm:pt modelId="{DF88804A-C06B-4CDD-B211-0B5FFCCF165B}" type="parTrans" cxnId="{10FADB3C-A3BA-45F5-8A34-5A82D2CFC072}">
      <dgm:prSet/>
      <dgm:spPr/>
      <dgm:t>
        <a:bodyPr/>
        <a:lstStyle/>
        <a:p>
          <a:endParaRPr lang="en-US"/>
        </a:p>
      </dgm:t>
    </dgm:pt>
    <dgm:pt modelId="{3CA3D115-4D94-49D5-AAB9-C35FE84289C1}" type="sibTrans" cxnId="{10FADB3C-A3BA-45F5-8A34-5A82D2CFC072}">
      <dgm:prSet/>
      <dgm:spPr/>
      <dgm:t>
        <a:bodyPr/>
        <a:lstStyle/>
        <a:p>
          <a:endParaRPr lang="en-US"/>
        </a:p>
      </dgm:t>
    </dgm:pt>
    <dgm:pt modelId="{88B4E8EB-AF74-42F6-A73B-26D769E67A2F}" type="pres">
      <dgm:prSet presAssocID="{A50EDC4B-2E8D-4310-A491-4C4A03E39F65}" presName="composite" presStyleCnt="0">
        <dgm:presLayoutVars>
          <dgm:chMax val="1"/>
          <dgm:dir/>
          <dgm:resizeHandles val="exact"/>
        </dgm:presLayoutVars>
      </dgm:prSet>
      <dgm:spPr/>
    </dgm:pt>
    <dgm:pt modelId="{7416AD4A-C57C-427D-812B-7AF1DCA623B0}" type="pres">
      <dgm:prSet presAssocID="{6D97C2F0-082C-4036-B6C6-0CCAE5296D45}" presName="roof" presStyleLbl="dkBgShp" presStyleIdx="0" presStyleCnt="2"/>
      <dgm:spPr/>
    </dgm:pt>
    <dgm:pt modelId="{596856F3-319B-4C32-8E26-47A469D0BE5B}" type="pres">
      <dgm:prSet presAssocID="{6D97C2F0-082C-4036-B6C6-0CCAE5296D45}" presName="pillars" presStyleCnt="0"/>
      <dgm:spPr/>
    </dgm:pt>
    <dgm:pt modelId="{8367B041-BD79-494C-B0D4-683E8F242F72}" type="pres">
      <dgm:prSet presAssocID="{6D97C2F0-082C-4036-B6C6-0CCAE5296D45}" presName="pillar1" presStyleLbl="node1" presStyleIdx="0" presStyleCnt="3">
        <dgm:presLayoutVars>
          <dgm:bulletEnabled val="1"/>
        </dgm:presLayoutVars>
      </dgm:prSet>
      <dgm:spPr/>
    </dgm:pt>
    <dgm:pt modelId="{8A59D394-7056-44D6-92C9-B7196D1E413D}" type="pres">
      <dgm:prSet presAssocID="{B8150548-1A5C-4682-ADC4-6D0B5C13C726}" presName="pillarX" presStyleLbl="node1" presStyleIdx="1" presStyleCnt="3" custScaleX="92027">
        <dgm:presLayoutVars>
          <dgm:bulletEnabled val="1"/>
        </dgm:presLayoutVars>
      </dgm:prSet>
      <dgm:spPr/>
    </dgm:pt>
    <dgm:pt modelId="{DC4BA22D-C2C1-41E7-B263-57FF2D9B0385}" type="pres">
      <dgm:prSet presAssocID="{66FBA49D-D15B-48C9-BCC9-0A0B07C406B4}" presName="pillarX" presStyleLbl="node1" presStyleIdx="2" presStyleCnt="3">
        <dgm:presLayoutVars>
          <dgm:bulletEnabled val="1"/>
        </dgm:presLayoutVars>
      </dgm:prSet>
      <dgm:spPr/>
    </dgm:pt>
    <dgm:pt modelId="{96C9F637-3D02-4DF2-819E-210CDD2A8A91}" type="pres">
      <dgm:prSet presAssocID="{6D97C2F0-082C-4036-B6C6-0CCAE5296D45}" presName="base" presStyleLbl="dkBgShp" presStyleIdx="1" presStyleCnt="2"/>
      <dgm:spPr/>
    </dgm:pt>
  </dgm:ptLst>
  <dgm:cxnLst>
    <dgm:cxn modelId="{46596907-4DDA-4DCA-A34B-0015DFF03B93}" type="presOf" srcId="{62C29FA1-3379-4E8C-8526-018116EB3C2F}" destId="{8367B041-BD79-494C-B0D4-683E8F242F72}" srcOrd="0" destOrd="0" presId="urn:microsoft.com/office/officeart/2005/8/layout/hList3"/>
    <dgm:cxn modelId="{E08D5608-7EB5-4E5D-ABFB-7A5680D1653B}" type="presOf" srcId="{A50EDC4B-2E8D-4310-A491-4C4A03E39F65}" destId="{88B4E8EB-AF74-42F6-A73B-26D769E67A2F}" srcOrd="0" destOrd="0" presId="urn:microsoft.com/office/officeart/2005/8/layout/hList3"/>
    <dgm:cxn modelId="{C6904430-FA55-4622-B070-ECAA0F1BAF76}" srcId="{A50EDC4B-2E8D-4310-A491-4C4A03E39F65}" destId="{6D97C2F0-082C-4036-B6C6-0CCAE5296D45}" srcOrd="0" destOrd="0" parTransId="{3318FF57-5069-4E57-8F2B-CB5DC30AFEA1}" sibTransId="{D00F3037-A5B7-46EB-ACB4-159093268C6B}"/>
    <dgm:cxn modelId="{10FADB3C-A3BA-45F5-8A34-5A82D2CFC072}" srcId="{6D97C2F0-082C-4036-B6C6-0CCAE5296D45}" destId="{66FBA49D-D15B-48C9-BCC9-0A0B07C406B4}" srcOrd="2" destOrd="0" parTransId="{DF88804A-C06B-4CDD-B211-0B5FFCCF165B}" sibTransId="{3CA3D115-4D94-49D5-AAB9-C35FE84289C1}"/>
    <dgm:cxn modelId="{4DE83C4F-F0C7-47BE-B7DC-5545D8F65F99}" type="presOf" srcId="{6D97C2F0-082C-4036-B6C6-0CCAE5296D45}" destId="{7416AD4A-C57C-427D-812B-7AF1DCA623B0}" srcOrd="0" destOrd="0" presId="urn:microsoft.com/office/officeart/2005/8/layout/hList3"/>
    <dgm:cxn modelId="{F0EF997B-6363-47E0-A668-8469F27BA153}" srcId="{6D97C2F0-082C-4036-B6C6-0CCAE5296D45}" destId="{B8150548-1A5C-4682-ADC4-6D0B5C13C726}" srcOrd="1" destOrd="0" parTransId="{F0C32A15-2E7A-4302-9E1D-66AB0A5A70A7}" sibTransId="{D4242D4A-C74B-4A7A-8145-093686FC770F}"/>
    <dgm:cxn modelId="{00EBA9AA-4168-456D-9DB7-C694AE9A7E9C}" srcId="{6D97C2F0-082C-4036-B6C6-0CCAE5296D45}" destId="{62C29FA1-3379-4E8C-8526-018116EB3C2F}" srcOrd="0" destOrd="0" parTransId="{D292D0FC-CB34-44EE-9BD6-A4C80FDF6962}" sibTransId="{AAA143E7-25F8-4A76-9AAF-2E3E4200EB9F}"/>
    <dgm:cxn modelId="{02881EBB-D0D0-4743-80CF-D81B5D176D5B}" type="presOf" srcId="{B8150548-1A5C-4682-ADC4-6D0B5C13C726}" destId="{8A59D394-7056-44D6-92C9-B7196D1E413D}" srcOrd="0" destOrd="0" presId="urn:microsoft.com/office/officeart/2005/8/layout/hList3"/>
    <dgm:cxn modelId="{EE8A8FF0-D016-43C5-84C1-25C1EB75C299}" type="presOf" srcId="{66FBA49D-D15B-48C9-BCC9-0A0B07C406B4}" destId="{DC4BA22D-C2C1-41E7-B263-57FF2D9B0385}" srcOrd="0" destOrd="0" presId="urn:microsoft.com/office/officeart/2005/8/layout/hList3"/>
    <dgm:cxn modelId="{FC29A8C0-6E8C-4DD9-AB56-E9955EF1E764}" type="presParOf" srcId="{88B4E8EB-AF74-42F6-A73B-26D769E67A2F}" destId="{7416AD4A-C57C-427D-812B-7AF1DCA623B0}" srcOrd="0" destOrd="0" presId="urn:microsoft.com/office/officeart/2005/8/layout/hList3"/>
    <dgm:cxn modelId="{30549306-1C9C-44B9-BEDE-98BF83283876}" type="presParOf" srcId="{88B4E8EB-AF74-42F6-A73B-26D769E67A2F}" destId="{596856F3-319B-4C32-8E26-47A469D0BE5B}" srcOrd="1" destOrd="0" presId="urn:microsoft.com/office/officeart/2005/8/layout/hList3"/>
    <dgm:cxn modelId="{480AD620-98F2-4371-A729-BD7A94050229}" type="presParOf" srcId="{596856F3-319B-4C32-8E26-47A469D0BE5B}" destId="{8367B041-BD79-494C-B0D4-683E8F242F72}" srcOrd="0" destOrd="0" presId="urn:microsoft.com/office/officeart/2005/8/layout/hList3"/>
    <dgm:cxn modelId="{9C4A2D6D-74CC-4F87-977B-9B967A70A61D}" type="presParOf" srcId="{596856F3-319B-4C32-8E26-47A469D0BE5B}" destId="{8A59D394-7056-44D6-92C9-B7196D1E413D}" srcOrd="1" destOrd="0" presId="urn:microsoft.com/office/officeart/2005/8/layout/hList3"/>
    <dgm:cxn modelId="{31A402D0-9796-4F65-8F5E-A6A0CF72835C}" type="presParOf" srcId="{596856F3-319B-4C32-8E26-47A469D0BE5B}" destId="{DC4BA22D-C2C1-41E7-B263-57FF2D9B0385}" srcOrd="2" destOrd="0" presId="urn:microsoft.com/office/officeart/2005/8/layout/hList3"/>
    <dgm:cxn modelId="{B8CC7719-4CCF-4151-8033-D99E028C2C55}" type="presParOf" srcId="{88B4E8EB-AF74-42F6-A73B-26D769E67A2F}" destId="{96C9F637-3D02-4DF2-819E-210CDD2A8A9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FD0FB-5387-4F38-AFC8-A107BDD8B16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51D9F11-A0A9-4886-83AE-31E2D5B1A9F8}">
      <dgm:prSet/>
      <dgm:spPr/>
      <dgm:t>
        <a:bodyPr/>
        <a:lstStyle/>
        <a:p>
          <a:r>
            <a:rPr lang="ro-RO" b="1" i="0" u="none" strike="noStrike" baseline="0" dirty="0">
              <a:solidFill>
                <a:schemeClr val="tx1"/>
              </a:solidFill>
              <a:latin typeface="Times New Roman" panose="02020603050405020304" pitchFamily="18" charset="0"/>
            </a:rPr>
            <a:t>1.1. </a:t>
          </a:r>
          <a:r>
            <a:rPr lang="ro-RO" b="1" dirty="0">
              <a:solidFill>
                <a:schemeClr val="tx1"/>
              </a:solidFill>
              <a:latin typeface="Times New Roman" panose="02020603050405020304" pitchFamily="18" charset="0"/>
            </a:rPr>
            <a:t>P</a:t>
          </a:r>
          <a:r>
            <a:rPr lang="en-US" b="1" i="0" u="none" strike="noStrike" baseline="0" dirty="0" err="1">
              <a:solidFill>
                <a:schemeClr val="tx1"/>
              </a:solidFill>
              <a:latin typeface="Times New Roman" panose="02020603050405020304" pitchFamily="18" charset="0"/>
            </a:rPr>
            <a:t>rocedura</a:t>
          </a:r>
          <a:r>
            <a:rPr lang="en-US" b="1" i="0" u="none" strike="noStrike" baseline="0" dirty="0">
              <a:solidFill>
                <a:schemeClr val="tx1"/>
              </a:solidFill>
              <a:latin typeface="Times New Roman" panose="02020603050405020304" pitchFamily="18" charset="0"/>
            </a:rPr>
            <a:t>, </a:t>
          </a:r>
          <a:r>
            <a:rPr lang="en-US" b="1" i="0" u="none" strike="noStrike" baseline="0" dirty="0" err="1">
              <a:solidFill>
                <a:schemeClr val="tx1"/>
              </a:solidFill>
              <a:latin typeface="Times New Roman" panose="02020603050405020304" pitchFamily="18" charset="0"/>
            </a:rPr>
            <a:t>criteriile</a:t>
          </a:r>
          <a:r>
            <a:rPr lang="en-US" b="1" i="0" u="none" strike="noStrike" baseline="0" dirty="0">
              <a:solidFill>
                <a:schemeClr val="tx1"/>
              </a:solidFill>
              <a:latin typeface="Times New Roman" panose="02020603050405020304" pitchFamily="18" charset="0"/>
            </a:rPr>
            <a:t> de </a:t>
          </a:r>
          <a:r>
            <a:rPr lang="en-US" b="1" i="0" u="none" strike="noStrike" baseline="0" dirty="0" err="1">
              <a:solidFill>
                <a:schemeClr val="tx1"/>
              </a:solidFill>
              <a:latin typeface="Times New Roman" panose="02020603050405020304" pitchFamily="18" charset="0"/>
            </a:rPr>
            <a:t>evaluare</a:t>
          </a:r>
          <a:endParaRPr lang="ro-RO" b="1" i="0" u="none" strike="noStrike" baseline="0" dirty="0">
            <a:solidFill>
              <a:schemeClr val="tx1"/>
            </a:solidFill>
            <a:latin typeface="Times New Roman" panose="02020603050405020304" pitchFamily="18" charset="0"/>
          </a:endParaRPr>
        </a:p>
      </dgm:t>
    </dgm:pt>
    <dgm:pt modelId="{9678CF47-AC3F-4B08-8C3D-0B40E6EF40F9}" type="parTrans" cxnId="{FCEBE54B-CEBE-4D2E-B6E7-0F446A80F9C2}">
      <dgm:prSet/>
      <dgm:spPr/>
      <dgm:t>
        <a:bodyPr/>
        <a:lstStyle/>
        <a:p>
          <a:endParaRPr lang="en-US"/>
        </a:p>
      </dgm:t>
    </dgm:pt>
    <dgm:pt modelId="{838184AC-AA73-47DB-A0D7-256F7D9D279F}" type="sibTrans" cxnId="{FCEBE54B-CEBE-4D2E-B6E7-0F446A80F9C2}">
      <dgm:prSet/>
      <dgm:spPr/>
      <dgm:t>
        <a:bodyPr/>
        <a:lstStyle/>
        <a:p>
          <a:endParaRPr lang="en-US"/>
        </a:p>
      </dgm:t>
    </dgm:pt>
    <dgm:pt modelId="{E890A45F-DDAC-4F21-9461-DDD6194FB73F}">
      <dgm:prSet/>
      <dgm:spPr/>
      <dgm:t>
        <a:bodyPr/>
        <a:lstStyle/>
        <a:p>
          <a:r>
            <a:rPr lang="ro-RO" b="1" dirty="0">
              <a:solidFill>
                <a:schemeClr val="tx1"/>
              </a:solidFill>
              <a:latin typeface="Times New Roman" panose="02020603050405020304" pitchFamily="18" charset="0"/>
            </a:rPr>
            <a:t>1.2. I</a:t>
          </a:r>
          <a:r>
            <a:rPr lang="en-US" b="1" i="0" u="none" strike="noStrike" baseline="0" dirty="0" err="1">
              <a:solidFill>
                <a:schemeClr val="tx1"/>
              </a:solidFill>
              <a:latin typeface="Times New Roman" panose="02020603050405020304" pitchFamily="18" charset="0"/>
            </a:rPr>
            <a:t>nstrumentarii</a:t>
          </a:r>
          <a:endParaRPr lang="ro-RO" b="1" i="0" u="none" strike="noStrike" baseline="0" dirty="0">
            <a:solidFill>
              <a:schemeClr val="tx1"/>
            </a:solidFill>
            <a:latin typeface="Times New Roman" panose="02020603050405020304" pitchFamily="18" charset="0"/>
          </a:endParaRPr>
        </a:p>
      </dgm:t>
    </dgm:pt>
    <dgm:pt modelId="{5722A6BD-184B-4703-8872-226FCE795C77}" type="parTrans" cxnId="{DCB7999B-BDD7-4E0A-8FB9-91E823EB0365}">
      <dgm:prSet/>
      <dgm:spPr/>
      <dgm:t>
        <a:bodyPr/>
        <a:lstStyle/>
        <a:p>
          <a:endParaRPr lang="en-US"/>
        </a:p>
      </dgm:t>
    </dgm:pt>
    <dgm:pt modelId="{EE6FD503-6516-47AB-A043-52FCDAC206F4}" type="sibTrans" cxnId="{DCB7999B-BDD7-4E0A-8FB9-91E823EB0365}">
      <dgm:prSet/>
      <dgm:spPr/>
      <dgm:t>
        <a:bodyPr/>
        <a:lstStyle/>
        <a:p>
          <a:endParaRPr lang="en-US"/>
        </a:p>
      </dgm:t>
    </dgm:pt>
    <dgm:pt modelId="{578448DA-D2A3-43AA-B8E3-12B58313638B}">
      <dgm:prSet/>
      <dgm:spPr/>
      <dgm:t>
        <a:bodyPr/>
        <a:lstStyle/>
        <a:p>
          <a:r>
            <a:rPr lang="ro-RO" b="1" dirty="0">
              <a:solidFill>
                <a:schemeClr val="tx1"/>
              </a:solidFill>
              <a:latin typeface="Times New Roman" panose="02020603050405020304" pitchFamily="18" charset="0"/>
            </a:rPr>
            <a:t>1.3.C</a:t>
          </a:r>
          <a:r>
            <a:rPr lang="en-US" b="1" i="0" u="none" strike="noStrike" baseline="0" dirty="0" err="1">
              <a:solidFill>
                <a:schemeClr val="tx1"/>
              </a:solidFill>
              <a:latin typeface="Times New Roman" panose="02020603050405020304" pitchFamily="18" charset="0"/>
            </a:rPr>
            <a:t>onstatări</a:t>
          </a:r>
          <a:r>
            <a:rPr lang="en-US" b="1" i="0" u="none" strike="noStrike" baseline="0" dirty="0">
              <a:solidFill>
                <a:schemeClr val="tx1"/>
              </a:solidFill>
              <a:latin typeface="Times New Roman" panose="02020603050405020304" pitchFamily="18" charset="0"/>
            </a:rPr>
            <a:t> –</a:t>
          </a:r>
          <a:r>
            <a:rPr lang="en-US" b="1" i="0" u="none" strike="noStrike" baseline="0" dirty="0" err="1">
              <a:solidFill>
                <a:schemeClr val="tx1"/>
              </a:solidFill>
              <a:latin typeface="Times New Roman" panose="02020603050405020304" pitchFamily="18" charset="0"/>
            </a:rPr>
            <a:t>programe</a:t>
          </a:r>
          <a:r>
            <a:rPr lang="en-US" b="1" i="0" u="none" strike="noStrike" baseline="0" dirty="0">
              <a:solidFill>
                <a:schemeClr val="tx1"/>
              </a:solidFill>
              <a:latin typeface="Times New Roman" panose="02020603050405020304" pitchFamily="18" charset="0"/>
            </a:rPr>
            <a:t> evaluate</a:t>
          </a:r>
          <a:endParaRPr lang="en-US" dirty="0">
            <a:solidFill>
              <a:schemeClr val="tx1"/>
            </a:solidFill>
          </a:endParaRPr>
        </a:p>
      </dgm:t>
    </dgm:pt>
    <dgm:pt modelId="{448D8590-DC77-408D-B5BF-C5E2D951AB9D}" type="parTrans" cxnId="{185065D8-1169-4003-B036-079033481EDC}">
      <dgm:prSet/>
      <dgm:spPr/>
      <dgm:t>
        <a:bodyPr/>
        <a:lstStyle/>
        <a:p>
          <a:endParaRPr lang="en-US"/>
        </a:p>
      </dgm:t>
    </dgm:pt>
    <dgm:pt modelId="{7119CB7D-8BF7-4739-8819-410EAAFFF54F}" type="sibTrans" cxnId="{185065D8-1169-4003-B036-079033481EDC}">
      <dgm:prSet/>
      <dgm:spPr/>
      <dgm:t>
        <a:bodyPr/>
        <a:lstStyle/>
        <a:p>
          <a:endParaRPr lang="en-US"/>
        </a:p>
      </dgm:t>
    </dgm:pt>
    <dgm:pt modelId="{E813EADB-DF27-4C8B-B847-50566B71D6E9}" type="pres">
      <dgm:prSet presAssocID="{67EFD0FB-5387-4F38-AFC8-A107BDD8B169}" presName="linear" presStyleCnt="0">
        <dgm:presLayoutVars>
          <dgm:dir/>
          <dgm:animLvl val="lvl"/>
          <dgm:resizeHandles val="exact"/>
        </dgm:presLayoutVars>
      </dgm:prSet>
      <dgm:spPr/>
    </dgm:pt>
    <dgm:pt modelId="{0F88FE10-64D1-43CC-970C-EA87A9D968E6}" type="pres">
      <dgm:prSet presAssocID="{851D9F11-A0A9-4886-83AE-31E2D5B1A9F8}" presName="parentLin" presStyleCnt="0"/>
      <dgm:spPr/>
    </dgm:pt>
    <dgm:pt modelId="{78275D68-4FA0-4BEE-9730-40BDB64ABD4E}" type="pres">
      <dgm:prSet presAssocID="{851D9F11-A0A9-4886-83AE-31E2D5B1A9F8}" presName="parentLeftMargin" presStyleLbl="node1" presStyleIdx="0" presStyleCnt="3"/>
      <dgm:spPr/>
    </dgm:pt>
    <dgm:pt modelId="{6BBD5562-E1F3-43B8-AFF5-7C1F67C3F3F2}" type="pres">
      <dgm:prSet presAssocID="{851D9F11-A0A9-4886-83AE-31E2D5B1A9F8}" presName="parentText" presStyleLbl="node1" presStyleIdx="0" presStyleCnt="3" custScaleX="115092">
        <dgm:presLayoutVars>
          <dgm:chMax val="0"/>
          <dgm:bulletEnabled val="1"/>
        </dgm:presLayoutVars>
      </dgm:prSet>
      <dgm:spPr/>
    </dgm:pt>
    <dgm:pt modelId="{1BB3E015-3FEE-4393-9757-B3D4A2569D2F}" type="pres">
      <dgm:prSet presAssocID="{851D9F11-A0A9-4886-83AE-31E2D5B1A9F8}" presName="negativeSpace" presStyleCnt="0"/>
      <dgm:spPr/>
    </dgm:pt>
    <dgm:pt modelId="{5E584AA7-42C9-4EDC-8007-7CFE7894C41C}" type="pres">
      <dgm:prSet presAssocID="{851D9F11-A0A9-4886-83AE-31E2D5B1A9F8}" presName="childText" presStyleLbl="conFgAcc1" presStyleIdx="0" presStyleCnt="3">
        <dgm:presLayoutVars>
          <dgm:bulletEnabled val="1"/>
        </dgm:presLayoutVars>
      </dgm:prSet>
      <dgm:spPr/>
    </dgm:pt>
    <dgm:pt modelId="{640CD22B-5730-4C60-A5F3-AC84529CBAB6}" type="pres">
      <dgm:prSet presAssocID="{838184AC-AA73-47DB-A0D7-256F7D9D279F}" presName="spaceBetweenRectangles" presStyleCnt="0"/>
      <dgm:spPr/>
    </dgm:pt>
    <dgm:pt modelId="{3CE649FA-CA0F-4F86-B647-2FD52DE9E5FF}" type="pres">
      <dgm:prSet presAssocID="{E890A45F-DDAC-4F21-9461-DDD6194FB73F}" presName="parentLin" presStyleCnt="0"/>
      <dgm:spPr/>
    </dgm:pt>
    <dgm:pt modelId="{83F16583-7896-48E8-8616-5903A05539BA}" type="pres">
      <dgm:prSet presAssocID="{E890A45F-DDAC-4F21-9461-DDD6194FB73F}" presName="parentLeftMargin" presStyleLbl="node1" presStyleIdx="0" presStyleCnt="3"/>
      <dgm:spPr/>
    </dgm:pt>
    <dgm:pt modelId="{E785743C-26B8-4483-A2CB-9A8A2DC508D8}" type="pres">
      <dgm:prSet presAssocID="{E890A45F-DDAC-4F21-9461-DDD6194FB73F}" presName="parentText" presStyleLbl="node1" presStyleIdx="1" presStyleCnt="3">
        <dgm:presLayoutVars>
          <dgm:chMax val="0"/>
          <dgm:bulletEnabled val="1"/>
        </dgm:presLayoutVars>
      </dgm:prSet>
      <dgm:spPr/>
    </dgm:pt>
    <dgm:pt modelId="{22999D96-4D1A-4DEB-8AEE-A1CB28C1E12D}" type="pres">
      <dgm:prSet presAssocID="{E890A45F-DDAC-4F21-9461-DDD6194FB73F}" presName="negativeSpace" presStyleCnt="0"/>
      <dgm:spPr/>
    </dgm:pt>
    <dgm:pt modelId="{98B5BE88-7051-43E5-8435-70CA9D4D7353}" type="pres">
      <dgm:prSet presAssocID="{E890A45F-DDAC-4F21-9461-DDD6194FB73F}" presName="childText" presStyleLbl="conFgAcc1" presStyleIdx="1" presStyleCnt="3">
        <dgm:presLayoutVars>
          <dgm:bulletEnabled val="1"/>
        </dgm:presLayoutVars>
      </dgm:prSet>
      <dgm:spPr/>
    </dgm:pt>
    <dgm:pt modelId="{CF885511-ADC3-4C23-82ED-C9D4D2BCB161}" type="pres">
      <dgm:prSet presAssocID="{EE6FD503-6516-47AB-A043-52FCDAC206F4}" presName="spaceBetweenRectangles" presStyleCnt="0"/>
      <dgm:spPr/>
    </dgm:pt>
    <dgm:pt modelId="{43DB72AF-BF9F-4041-8074-C16A52CBB0AB}" type="pres">
      <dgm:prSet presAssocID="{578448DA-D2A3-43AA-B8E3-12B58313638B}" presName="parentLin" presStyleCnt="0"/>
      <dgm:spPr/>
    </dgm:pt>
    <dgm:pt modelId="{3A90CD8A-06B4-4F99-A5B4-B760EFC76B6C}" type="pres">
      <dgm:prSet presAssocID="{578448DA-D2A3-43AA-B8E3-12B58313638B}" presName="parentLeftMargin" presStyleLbl="node1" presStyleIdx="1" presStyleCnt="3"/>
      <dgm:spPr/>
    </dgm:pt>
    <dgm:pt modelId="{44811685-6193-4543-AEAC-BA247EE50343}" type="pres">
      <dgm:prSet presAssocID="{578448DA-D2A3-43AA-B8E3-12B58313638B}" presName="parentText" presStyleLbl="node1" presStyleIdx="2" presStyleCnt="3" custScaleX="125526">
        <dgm:presLayoutVars>
          <dgm:chMax val="0"/>
          <dgm:bulletEnabled val="1"/>
        </dgm:presLayoutVars>
      </dgm:prSet>
      <dgm:spPr/>
    </dgm:pt>
    <dgm:pt modelId="{03575EFA-0E42-439C-9045-E2485B5C0770}" type="pres">
      <dgm:prSet presAssocID="{578448DA-D2A3-43AA-B8E3-12B58313638B}" presName="negativeSpace" presStyleCnt="0"/>
      <dgm:spPr/>
    </dgm:pt>
    <dgm:pt modelId="{4C6862D8-FE56-4BFE-A030-929A06A8CDCB}" type="pres">
      <dgm:prSet presAssocID="{578448DA-D2A3-43AA-B8E3-12B58313638B}" presName="childText" presStyleLbl="conFgAcc1" presStyleIdx="2" presStyleCnt="3">
        <dgm:presLayoutVars>
          <dgm:bulletEnabled val="1"/>
        </dgm:presLayoutVars>
      </dgm:prSet>
      <dgm:spPr/>
    </dgm:pt>
  </dgm:ptLst>
  <dgm:cxnLst>
    <dgm:cxn modelId="{5CC5715B-B5F1-4095-852C-64DE42BFA363}" type="presOf" srcId="{851D9F11-A0A9-4886-83AE-31E2D5B1A9F8}" destId="{6BBD5562-E1F3-43B8-AFF5-7C1F67C3F3F2}" srcOrd="1" destOrd="0" presId="urn:microsoft.com/office/officeart/2005/8/layout/list1"/>
    <dgm:cxn modelId="{FCEBE54B-CEBE-4D2E-B6E7-0F446A80F9C2}" srcId="{67EFD0FB-5387-4F38-AFC8-A107BDD8B169}" destId="{851D9F11-A0A9-4886-83AE-31E2D5B1A9F8}" srcOrd="0" destOrd="0" parTransId="{9678CF47-AC3F-4B08-8C3D-0B40E6EF40F9}" sibTransId="{838184AC-AA73-47DB-A0D7-256F7D9D279F}"/>
    <dgm:cxn modelId="{4C383F81-95B1-4FDA-872A-19138ADD59CF}" type="presOf" srcId="{578448DA-D2A3-43AA-B8E3-12B58313638B}" destId="{3A90CD8A-06B4-4F99-A5B4-B760EFC76B6C}" srcOrd="0" destOrd="0" presId="urn:microsoft.com/office/officeart/2005/8/layout/list1"/>
    <dgm:cxn modelId="{37E8C185-10A0-4E27-9295-50313A47255D}" type="presOf" srcId="{851D9F11-A0A9-4886-83AE-31E2D5B1A9F8}" destId="{78275D68-4FA0-4BEE-9730-40BDB64ABD4E}" srcOrd="0" destOrd="0" presId="urn:microsoft.com/office/officeart/2005/8/layout/list1"/>
    <dgm:cxn modelId="{DCB7999B-BDD7-4E0A-8FB9-91E823EB0365}" srcId="{67EFD0FB-5387-4F38-AFC8-A107BDD8B169}" destId="{E890A45F-DDAC-4F21-9461-DDD6194FB73F}" srcOrd="1" destOrd="0" parTransId="{5722A6BD-184B-4703-8872-226FCE795C77}" sibTransId="{EE6FD503-6516-47AB-A043-52FCDAC206F4}"/>
    <dgm:cxn modelId="{97A001AF-9D20-46CC-A203-E4B42F31CD39}" type="presOf" srcId="{E890A45F-DDAC-4F21-9461-DDD6194FB73F}" destId="{E785743C-26B8-4483-A2CB-9A8A2DC508D8}" srcOrd="1" destOrd="0" presId="urn:microsoft.com/office/officeart/2005/8/layout/list1"/>
    <dgm:cxn modelId="{46CD6BC6-7BA4-43F4-899A-8A0D50829FA6}" type="presOf" srcId="{67EFD0FB-5387-4F38-AFC8-A107BDD8B169}" destId="{E813EADB-DF27-4C8B-B847-50566B71D6E9}" srcOrd="0" destOrd="0" presId="urn:microsoft.com/office/officeart/2005/8/layout/list1"/>
    <dgm:cxn modelId="{185065D8-1169-4003-B036-079033481EDC}" srcId="{67EFD0FB-5387-4F38-AFC8-A107BDD8B169}" destId="{578448DA-D2A3-43AA-B8E3-12B58313638B}" srcOrd="2" destOrd="0" parTransId="{448D8590-DC77-408D-B5BF-C5E2D951AB9D}" sibTransId="{7119CB7D-8BF7-4739-8819-410EAAFFF54F}"/>
    <dgm:cxn modelId="{7C612DE0-73CC-4004-80B1-359B293D66DF}" type="presOf" srcId="{578448DA-D2A3-43AA-B8E3-12B58313638B}" destId="{44811685-6193-4543-AEAC-BA247EE50343}" srcOrd="1" destOrd="0" presId="urn:microsoft.com/office/officeart/2005/8/layout/list1"/>
    <dgm:cxn modelId="{24D2FAFB-2B65-462F-82E0-B7FDAA7656EF}" type="presOf" srcId="{E890A45F-DDAC-4F21-9461-DDD6194FB73F}" destId="{83F16583-7896-48E8-8616-5903A05539BA}" srcOrd="0" destOrd="0" presId="urn:microsoft.com/office/officeart/2005/8/layout/list1"/>
    <dgm:cxn modelId="{F7627260-2491-467B-A5A2-2E465F4FE963}" type="presParOf" srcId="{E813EADB-DF27-4C8B-B847-50566B71D6E9}" destId="{0F88FE10-64D1-43CC-970C-EA87A9D968E6}" srcOrd="0" destOrd="0" presId="urn:microsoft.com/office/officeart/2005/8/layout/list1"/>
    <dgm:cxn modelId="{EE4995DE-6273-4CFE-815F-B9E323A44E94}" type="presParOf" srcId="{0F88FE10-64D1-43CC-970C-EA87A9D968E6}" destId="{78275D68-4FA0-4BEE-9730-40BDB64ABD4E}" srcOrd="0" destOrd="0" presId="urn:microsoft.com/office/officeart/2005/8/layout/list1"/>
    <dgm:cxn modelId="{D711999C-EB72-4FFD-89A4-2938BAA9C83F}" type="presParOf" srcId="{0F88FE10-64D1-43CC-970C-EA87A9D968E6}" destId="{6BBD5562-E1F3-43B8-AFF5-7C1F67C3F3F2}" srcOrd="1" destOrd="0" presId="urn:microsoft.com/office/officeart/2005/8/layout/list1"/>
    <dgm:cxn modelId="{A04F5CBB-B0B6-40C5-8712-FC94475ECFDC}" type="presParOf" srcId="{E813EADB-DF27-4C8B-B847-50566B71D6E9}" destId="{1BB3E015-3FEE-4393-9757-B3D4A2569D2F}" srcOrd="1" destOrd="0" presId="urn:microsoft.com/office/officeart/2005/8/layout/list1"/>
    <dgm:cxn modelId="{354943BF-92E7-4223-8742-E6D396010D23}" type="presParOf" srcId="{E813EADB-DF27-4C8B-B847-50566B71D6E9}" destId="{5E584AA7-42C9-4EDC-8007-7CFE7894C41C}" srcOrd="2" destOrd="0" presId="urn:microsoft.com/office/officeart/2005/8/layout/list1"/>
    <dgm:cxn modelId="{C7E795ED-1389-4696-A565-81286EE15454}" type="presParOf" srcId="{E813EADB-DF27-4C8B-B847-50566B71D6E9}" destId="{640CD22B-5730-4C60-A5F3-AC84529CBAB6}" srcOrd="3" destOrd="0" presId="urn:microsoft.com/office/officeart/2005/8/layout/list1"/>
    <dgm:cxn modelId="{161EAD51-FE40-43B6-A8C4-6A6CDA36A690}" type="presParOf" srcId="{E813EADB-DF27-4C8B-B847-50566B71D6E9}" destId="{3CE649FA-CA0F-4F86-B647-2FD52DE9E5FF}" srcOrd="4" destOrd="0" presId="urn:microsoft.com/office/officeart/2005/8/layout/list1"/>
    <dgm:cxn modelId="{01962CB2-3333-4470-A62E-384E432A7CC7}" type="presParOf" srcId="{3CE649FA-CA0F-4F86-B647-2FD52DE9E5FF}" destId="{83F16583-7896-48E8-8616-5903A05539BA}" srcOrd="0" destOrd="0" presId="urn:microsoft.com/office/officeart/2005/8/layout/list1"/>
    <dgm:cxn modelId="{1FEAA16F-43EC-418F-9EA1-75187DCFC4F4}" type="presParOf" srcId="{3CE649FA-CA0F-4F86-B647-2FD52DE9E5FF}" destId="{E785743C-26B8-4483-A2CB-9A8A2DC508D8}" srcOrd="1" destOrd="0" presId="urn:microsoft.com/office/officeart/2005/8/layout/list1"/>
    <dgm:cxn modelId="{36A0D2D8-10BA-4BB7-B7D8-B829C79CE72B}" type="presParOf" srcId="{E813EADB-DF27-4C8B-B847-50566B71D6E9}" destId="{22999D96-4D1A-4DEB-8AEE-A1CB28C1E12D}" srcOrd="5" destOrd="0" presId="urn:microsoft.com/office/officeart/2005/8/layout/list1"/>
    <dgm:cxn modelId="{42052E5D-0907-4244-B63E-5268FEFF5622}" type="presParOf" srcId="{E813EADB-DF27-4C8B-B847-50566B71D6E9}" destId="{98B5BE88-7051-43E5-8435-70CA9D4D7353}" srcOrd="6" destOrd="0" presId="urn:microsoft.com/office/officeart/2005/8/layout/list1"/>
    <dgm:cxn modelId="{6FF3C090-BED2-43CB-B993-B18751C02A62}" type="presParOf" srcId="{E813EADB-DF27-4C8B-B847-50566B71D6E9}" destId="{CF885511-ADC3-4C23-82ED-C9D4D2BCB161}" srcOrd="7" destOrd="0" presId="urn:microsoft.com/office/officeart/2005/8/layout/list1"/>
    <dgm:cxn modelId="{9DDB8C4A-AEC6-4955-BA86-C89A8B5578F9}" type="presParOf" srcId="{E813EADB-DF27-4C8B-B847-50566B71D6E9}" destId="{43DB72AF-BF9F-4041-8074-C16A52CBB0AB}" srcOrd="8" destOrd="0" presId="urn:microsoft.com/office/officeart/2005/8/layout/list1"/>
    <dgm:cxn modelId="{74093A45-BB34-4B0F-A077-889E45C252DB}" type="presParOf" srcId="{43DB72AF-BF9F-4041-8074-C16A52CBB0AB}" destId="{3A90CD8A-06B4-4F99-A5B4-B760EFC76B6C}" srcOrd="0" destOrd="0" presId="urn:microsoft.com/office/officeart/2005/8/layout/list1"/>
    <dgm:cxn modelId="{587F4E07-534C-42D2-BD08-A1A687F4898F}" type="presParOf" srcId="{43DB72AF-BF9F-4041-8074-C16A52CBB0AB}" destId="{44811685-6193-4543-AEAC-BA247EE50343}" srcOrd="1" destOrd="0" presId="urn:microsoft.com/office/officeart/2005/8/layout/list1"/>
    <dgm:cxn modelId="{D35B5B51-225D-4F65-8DE7-207DDC8E1BCD}" type="presParOf" srcId="{E813EADB-DF27-4C8B-B847-50566B71D6E9}" destId="{03575EFA-0E42-439C-9045-E2485B5C0770}" srcOrd="9" destOrd="0" presId="urn:microsoft.com/office/officeart/2005/8/layout/list1"/>
    <dgm:cxn modelId="{B098696E-6931-41C2-9B33-4A54CA342DE5}" type="presParOf" srcId="{E813EADB-DF27-4C8B-B847-50566B71D6E9}" destId="{4C6862D8-FE56-4BFE-A030-929A06A8CD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67244-FB28-4BD8-B4E7-D92069505919}"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3C46487D-C6C0-4B02-8C52-E4A89778B1CA}">
      <dgm:prSet phldrT="[Текст]"/>
      <dgm:spPr/>
      <dgm:t>
        <a:bodyPr/>
        <a:lstStyle/>
        <a:p>
          <a:r>
            <a:rPr lang="ro-RO" b="1" dirty="0">
              <a:solidFill>
                <a:schemeClr val="tx1"/>
              </a:solidFill>
              <a:latin typeface="Times New Roman" panose="02020603050405020304" pitchFamily="18" charset="0"/>
              <a:cs typeface="Times New Roman" panose="02020603050405020304" pitchFamily="18" charset="0"/>
            </a:rPr>
            <a:t>Evaluarea criteriilor</a:t>
          </a:r>
          <a:endParaRPr lang="en-US" b="1" dirty="0">
            <a:solidFill>
              <a:schemeClr val="tx1"/>
            </a:solidFill>
            <a:latin typeface="Times New Roman" panose="02020603050405020304" pitchFamily="18" charset="0"/>
            <a:cs typeface="Times New Roman" panose="02020603050405020304" pitchFamily="18" charset="0"/>
          </a:endParaRPr>
        </a:p>
      </dgm:t>
    </dgm:pt>
    <dgm:pt modelId="{1AB42FD6-CA16-4B3A-8C48-69E77E2B1F5D}" type="parTrans" cxnId="{BDF58497-A7E0-4576-900A-1329514F3A25}">
      <dgm:prSet/>
      <dgm:spPr/>
      <dgm:t>
        <a:bodyPr/>
        <a:lstStyle/>
        <a:p>
          <a:endParaRPr lang="en-US"/>
        </a:p>
      </dgm:t>
    </dgm:pt>
    <dgm:pt modelId="{8D3F84CA-491C-4C06-AB04-7A113FB9E757}" type="sibTrans" cxnId="{BDF58497-A7E0-4576-900A-1329514F3A25}">
      <dgm:prSet/>
      <dgm:spPr/>
      <dgm:t>
        <a:bodyPr/>
        <a:lstStyle/>
        <a:p>
          <a:endParaRPr lang="en-US"/>
        </a:p>
      </dgm:t>
    </dgm:pt>
    <dgm:pt modelId="{0C402A0A-7FC5-41AE-8C30-718BFB72A683}">
      <dgm:prSet phldrT="[Текст]" custT="1"/>
      <dgm:spPr/>
      <dgm:t>
        <a:bodyPr/>
        <a:lstStyle/>
        <a:p>
          <a:pPr algn="ctr"/>
          <a:r>
            <a:rPr lang="en-US" sz="1200" b="1" dirty="0" err="1">
              <a:latin typeface="Times New Roman" panose="02020603050405020304" pitchFamily="18" charset="0"/>
              <a:cs typeface="Times New Roman" panose="02020603050405020304" pitchFamily="18" charset="0"/>
            </a:rPr>
            <a:t>Evaluarea</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calității</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stagiului</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profesional</a:t>
          </a:r>
          <a:r>
            <a:rPr lang="ro-RO"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de</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către</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studentul-stagiar</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privind</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organizarea</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și</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desfășurare</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astagiului</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profesional</a:t>
          </a:r>
          <a:endParaRPr lang="en-US" sz="1200" b="1" dirty="0">
            <a:latin typeface="Times New Roman" panose="02020603050405020304" pitchFamily="18" charset="0"/>
            <a:cs typeface="Times New Roman" panose="02020603050405020304" pitchFamily="18" charset="0"/>
          </a:endParaRPr>
        </a:p>
      </dgm:t>
    </dgm:pt>
    <dgm:pt modelId="{C41B6384-9A5B-4EDA-AB5A-00CAB9D6CA4A}" type="parTrans" cxnId="{10EC7CAA-8473-44D6-BD1A-C03F5879C88A}">
      <dgm:prSet/>
      <dgm:spPr/>
      <dgm:t>
        <a:bodyPr/>
        <a:lstStyle/>
        <a:p>
          <a:endParaRPr lang="en-US"/>
        </a:p>
      </dgm:t>
    </dgm:pt>
    <dgm:pt modelId="{A58DCAA4-D9F3-45CF-BA04-CAC919049B43}" type="sibTrans" cxnId="{10EC7CAA-8473-44D6-BD1A-C03F5879C88A}">
      <dgm:prSet/>
      <dgm:spPr/>
      <dgm:t>
        <a:bodyPr/>
        <a:lstStyle/>
        <a:p>
          <a:endParaRPr lang="en-US"/>
        </a:p>
      </dgm:t>
    </dgm:pt>
    <dgm:pt modelId="{5EFBBDC7-68B6-4910-BED0-E00BD962D791}">
      <dgm:prSet phldrT="[Текст]"/>
      <dgm:spPr/>
      <dgm:t>
        <a:bodyPr/>
        <a:lstStyle/>
        <a:p>
          <a:r>
            <a:rPr lang="ro-RO" b="1" dirty="0">
              <a:solidFill>
                <a:schemeClr val="tx1"/>
              </a:solidFill>
              <a:latin typeface="Times New Roman" panose="02020603050405020304" pitchFamily="18" charset="0"/>
              <a:cs typeface="Times New Roman" panose="02020603050405020304" pitchFamily="18" charset="0"/>
            </a:rPr>
            <a:t>Procedura de evaluare</a:t>
          </a:r>
          <a:endParaRPr lang="en-US" b="1" dirty="0">
            <a:solidFill>
              <a:schemeClr val="tx1"/>
            </a:solidFill>
            <a:latin typeface="Times New Roman" panose="02020603050405020304" pitchFamily="18" charset="0"/>
            <a:cs typeface="Times New Roman" panose="02020603050405020304" pitchFamily="18" charset="0"/>
          </a:endParaRPr>
        </a:p>
      </dgm:t>
    </dgm:pt>
    <dgm:pt modelId="{0E592889-52FC-416E-A044-B24113B5F1DC}" type="parTrans" cxnId="{5AE31FF6-F170-4456-AF82-1FB4993CACE6}">
      <dgm:prSet/>
      <dgm:spPr/>
      <dgm:t>
        <a:bodyPr/>
        <a:lstStyle/>
        <a:p>
          <a:endParaRPr lang="en-US"/>
        </a:p>
      </dgm:t>
    </dgm:pt>
    <dgm:pt modelId="{07D1B0F1-4D0C-4FAA-94EB-FB91BB1C5DF0}" type="sibTrans" cxnId="{5AE31FF6-F170-4456-AF82-1FB4993CACE6}">
      <dgm:prSet/>
      <dgm:spPr/>
      <dgm:t>
        <a:bodyPr/>
        <a:lstStyle/>
        <a:p>
          <a:endParaRPr lang="en-US"/>
        </a:p>
      </dgm:t>
    </dgm:pt>
    <dgm:pt modelId="{5823EBD2-8639-4D7C-BC66-140FAB3F9ED0}">
      <dgm:prSet phldrT="[Текст]" custT="1"/>
      <dgm:spPr/>
      <dgm:t>
        <a:bodyPr/>
        <a:lstStyle/>
        <a:p>
          <a:r>
            <a:rPr lang="en-US" sz="1400" b="1" dirty="0" err="1">
              <a:latin typeface="Times New Roman" panose="02020603050405020304" pitchFamily="18" charset="0"/>
              <a:cs typeface="Times New Roman" panose="02020603050405020304" pitchFamily="18" charset="0"/>
            </a:rPr>
            <a:t>Procedura</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de </a:t>
          </a:r>
          <a:r>
            <a:rPr lang="en-US" sz="1400" b="1" dirty="0" err="1">
              <a:latin typeface="Times New Roman" panose="02020603050405020304" pitchFamily="18" charset="0"/>
              <a:cs typeface="Times New Roman" panose="02020603050405020304" pitchFamily="18" charset="0"/>
            </a:rPr>
            <a:t>evaluare</a:t>
          </a:r>
          <a:r>
            <a:rPr lang="ro-RO"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a </a:t>
          </a:r>
          <a:r>
            <a:rPr lang="en-US" sz="1400" b="1" dirty="0" err="1">
              <a:latin typeface="Times New Roman" panose="02020603050405020304" pitchFamily="18" charset="0"/>
              <a:cs typeface="Times New Roman" panose="02020603050405020304" pitchFamily="18" charset="0"/>
            </a:rPr>
            <a:t>stagiilor</a:t>
          </a:r>
          <a:r>
            <a:rPr lang="en-US" sz="1400" b="1" dirty="0">
              <a:latin typeface="Times New Roman" panose="02020603050405020304" pitchFamily="18" charset="0"/>
              <a:cs typeface="Times New Roman" panose="02020603050405020304" pitchFamily="18" charset="0"/>
            </a:rPr>
            <a:t> de </a:t>
          </a:r>
          <a:r>
            <a:rPr lang="en-US" sz="1400" b="1" dirty="0" err="1">
              <a:latin typeface="Times New Roman" panose="02020603050405020304" pitchFamily="18" charset="0"/>
              <a:cs typeface="Times New Roman" panose="02020603050405020304" pitchFamily="18" charset="0"/>
            </a:rPr>
            <a:t>practică</a:t>
          </a:r>
          <a:endParaRPr lang="en-US" sz="1400" b="1" dirty="0">
            <a:latin typeface="Times New Roman" panose="02020603050405020304" pitchFamily="18" charset="0"/>
            <a:cs typeface="Times New Roman" panose="02020603050405020304" pitchFamily="18" charset="0"/>
          </a:endParaRPr>
        </a:p>
      </dgm:t>
    </dgm:pt>
    <dgm:pt modelId="{E96066DA-A427-4A43-92F9-D7B55D7245AB}" type="parTrans" cxnId="{F6196EB2-1847-42C9-A4D0-0F90E26EB116}">
      <dgm:prSet/>
      <dgm:spPr/>
      <dgm:t>
        <a:bodyPr/>
        <a:lstStyle/>
        <a:p>
          <a:endParaRPr lang="en-US"/>
        </a:p>
      </dgm:t>
    </dgm:pt>
    <dgm:pt modelId="{0990B1A9-0D19-470E-96DE-B51471AA81D2}" type="sibTrans" cxnId="{F6196EB2-1847-42C9-A4D0-0F90E26EB116}">
      <dgm:prSet/>
      <dgm:spPr/>
      <dgm:t>
        <a:bodyPr/>
        <a:lstStyle/>
        <a:p>
          <a:endParaRPr lang="en-US"/>
        </a:p>
      </dgm:t>
    </dgm:pt>
    <dgm:pt modelId="{BD681F45-3548-440D-9115-3877CC5B9334}">
      <dgm:prSet phldrT="[Текст]" custT="1"/>
      <dgm:spPr/>
      <dgm:t>
        <a:bodyPr/>
        <a:lstStyle/>
        <a:p>
          <a:pPr algn="ctr"/>
          <a:r>
            <a:rPr lang="ro-RO" sz="1800" b="1" dirty="0">
              <a:solidFill>
                <a:schemeClr val="tx1"/>
              </a:solidFill>
              <a:latin typeface="Times New Roman" panose="02020603050405020304" pitchFamily="18" charset="0"/>
              <a:cs typeface="Times New Roman" panose="02020603050405020304" pitchFamily="18" charset="0"/>
            </a:rPr>
            <a:t>Raport de practică </a:t>
          </a:r>
          <a:endParaRPr lang="en-US" sz="1800" b="1" dirty="0">
            <a:solidFill>
              <a:schemeClr val="tx1"/>
            </a:solidFill>
            <a:latin typeface="Times New Roman" panose="02020603050405020304" pitchFamily="18" charset="0"/>
            <a:cs typeface="Times New Roman" panose="02020603050405020304" pitchFamily="18" charset="0"/>
          </a:endParaRPr>
        </a:p>
      </dgm:t>
    </dgm:pt>
    <dgm:pt modelId="{CF10AF64-73E6-4638-AD1E-E93CAC2A3230}" type="parTrans" cxnId="{AFACB7A2-BC33-4474-8D5A-A856F58F58DC}">
      <dgm:prSet/>
      <dgm:spPr/>
      <dgm:t>
        <a:bodyPr/>
        <a:lstStyle/>
        <a:p>
          <a:endParaRPr lang="en-US"/>
        </a:p>
      </dgm:t>
    </dgm:pt>
    <dgm:pt modelId="{CA58AC5F-1F49-4C5F-B29D-87F823BE67C1}" type="sibTrans" cxnId="{AFACB7A2-BC33-4474-8D5A-A856F58F58DC}">
      <dgm:prSet/>
      <dgm:spPr/>
      <dgm:t>
        <a:bodyPr/>
        <a:lstStyle/>
        <a:p>
          <a:endParaRPr lang="en-US"/>
        </a:p>
      </dgm:t>
    </dgm:pt>
    <dgm:pt modelId="{CEE7B56F-2EF7-4242-8D08-BFB2AF83365F}">
      <dgm:prSet phldrT="[Текст]" custT="1"/>
      <dgm:spPr/>
      <dgm:t>
        <a:bodyPr/>
        <a:lstStyle/>
        <a:p>
          <a:pPr algn="just"/>
          <a:r>
            <a:rPr lang="en-US" sz="1200" b="1" dirty="0" err="1">
              <a:latin typeface="Times New Roman" panose="02020603050405020304" pitchFamily="18" charset="0"/>
              <a:cs typeface="Times New Roman" panose="02020603050405020304" pitchFamily="18" charset="0"/>
            </a:rPr>
            <a:t>Respectarea</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prevederilor</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documentelor</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reglementorii</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privind</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organizarea</a:t>
          </a:r>
          <a:r>
            <a:rPr lang="ro-RO"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și</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desfășurarea</a:t>
          </a:r>
          <a:r>
            <a:rPr lang="en-US" sz="1200" b="1" dirty="0">
              <a:latin typeface="Times New Roman" panose="02020603050405020304" pitchFamily="18" charset="0"/>
              <a:cs typeface="Times New Roman" panose="02020603050405020304" pitchFamily="18" charset="0"/>
            </a:rPr>
            <a:t> </a:t>
          </a:r>
          <a:r>
            <a:rPr lang="en-US" sz="1200" b="1" dirty="0" err="1">
              <a:latin typeface="Times New Roman" panose="02020603050405020304" pitchFamily="18" charset="0"/>
              <a:cs typeface="Times New Roman" panose="02020603050405020304" pitchFamily="18" charset="0"/>
            </a:rPr>
            <a:t>stagiilor</a:t>
          </a:r>
          <a:r>
            <a:rPr lang="en-US" sz="1200" b="1" dirty="0">
              <a:latin typeface="Times New Roman" panose="02020603050405020304" pitchFamily="18" charset="0"/>
              <a:cs typeface="Times New Roman" panose="02020603050405020304" pitchFamily="18" charset="0"/>
            </a:rPr>
            <a:t> de </a:t>
          </a:r>
          <a:r>
            <a:rPr lang="en-US" sz="1200" b="1" dirty="0" err="1">
              <a:latin typeface="Times New Roman" panose="02020603050405020304" pitchFamily="18" charset="0"/>
              <a:cs typeface="Times New Roman" panose="02020603050405020304" pitchFamily="18" charset="0"/>
            </a:rPr>
            <a:t>practică</a:t>
          </a:r>
          <a:endParaRPr lang="en-US" sz="1200" b="1" dirty="0">
            <a:latin typeface="Times New Roman" panose="02020603050405020304" pitchFamily="18" charset="0"/>
            <a:cs typeface="Times New Roman" panose="02020603050405020304" pitchFamily="18" charset="0"/>
          </a:endParaRPr>
        </a:p>
      </dgm:t>
    </dgm:pt>
    <dgm:pt modelId="{C6AFAEE2-F5DA-4F07-925E-F4812D2450FA}" type="parTrans" cxnId="{0A55E125-53D1-487B-98F1-F55C69F9C6F8}">
      <dgm:prSet/>
      <dgm:spPr/>
      <dgm:t>
        <a:bodyPr/>
        <a:lstStyle/>
        <a:p>
          <a:endParaRPr lang="en-US"/>
        </a:p>
      </dgm:t>
    </dgm:pt>
    <dgm:pt modelId="{80EA923B-DC47-45F3-9B96-4A320C8CAA01}" type="sibTrans" cxnId="{0A55E125-53D1-487B-98F1-F55C69F9C6F8}">
      <dgm:prSet/>
      <dgm:spPr/>
      <dgm:t>
        <a:bodyPr/>
        <a:lstStyle/>
        <a:p>
          <a:endParaRPr lang="en-US"/>
        </a:p>
      </dgm:t>
    </dgm:pt>
    <dgm:pt modelId="{2A0B6D51-EF94-48C7-8CE3-91A57846E8F8}">
      <dgm:prSet phldrT="[Текст]"/>
      <dgm:spPr/>
      <dgm:t>
        <a:bodyPr/>
        <a:lstStyle/>
        <a:p>
          <a:r>
            <a:rPr lang="ro-RO" b="1" dirty="0">
              <a:solidFill>
                <a:schemeClr val="tx1"/>
              </a:solidFill>
              <a:latin typeface="Times New Roman" panose="02020603050405020304" pitchFamily="18" charset="0"/>
              <a:cs typeface="Times New Roman" panose="02020603050405020304" pitchFamily="18" charset="0"/>
            </a:rPr>
            <a:t>Documente reglatorii, confirmative</a:t>
          </a:r>
          <a:endParaRPr lang="en-US" b="1" dirty="0">
            <a:solidFill>
              <a:schemeClr val="tx1"/>
            </a:solidFill>
            <a:latin typeface="Times New Roman" panose="02020603050405020304" pitchFamily="18" charset="0"/>
            <a:cs typeface="Times New Roman" panose="02020603050405020304" pitchFamily="18" charset="0"/>
          </a:endParaRPr>
        </a:p>
      </dgm:t>
    </dgm:pt>
    <dgm:pt modelId="{D73C5D6E-7CE0-4D81-A09B-9BC72B01F6F1}" type="parTrans" cxnId="{DD115A2E-4015-4F6D-A413-238F391DC720}">
      <dgm:prSet/>
      <dgm:spPr/>
      <dgm:t>
        <a:bodyPr/>
        <a:lstStyle/>
        <a:p>
          <a:endParaRPr lang="en-US"/>
        </a:p>
      </dgm:t>
    </dgm:pt>
    <dgm:pt modelId="{714B8ABA-0B4B-4BC8-A1E0-0661E9D06B9C}" type="sibTrans" cxnId="{DD115A2E-4015-4F6D-A413-238F391DC720}">
      <dgm:prSet/>
      <dgm:spPr/>
      <dgm:t>
        <a:bodyPr/>
        <a:lstStyle/>
        <a:p>
          <a:endParaRPr lang="en-US"/>
        </a:p>
      </dgm:t>
    </dgm:pt>
    <dgm:pt modelId="{A4C42D93-9D65-429E-B479-800AC4AB625F}">
      <dgm:prSet phldrT="[Текст]" custT="1"/>
      <dgm:spPr/>
      <dgm:t>
        <a:bodyPr/>
        <a:lstStyle/>
        <a:p>
          <a:r>
            <a:rPr lang="pt-BR" sz="1200" b="1" dirty="0">
              <a:latin typeface="Times New Roman" panose="02020603050405020304" pitchFamily="18" charset="0"/>
              <a:cs typeface="Times New Roman" panose="02020603050405020304" pitchFamily="18" charset="0"/>
            </a:rPr>
            <a:t>Documentația confirmativă privind</a:t>
          </a:r>
          <a:r>
            <a:rPr lang="ro-RO" sz="1200" b="1" dirty="0">
              <a:latin typeface="Times New Roman" panose="02020603050405020304" pitchFamily="18" charset="0"/>
              <a:cs typeface="Times New Roman" panose="02020603050405020304" pitchFamily="18" charset="0"/>
            </a:rPr>
            <a:t> </a:t>
          </a:r>
          <a:r>
            <a:rPr lang="pt-BR" sz="1200" b="1" dirty="0">
              <a:latin typeface="Times New Roman" panose="02020603050405020304" pitchFamily="18" charset="0"/>
              <a:cs typeface="Times New Roman" panose="02020603050405020304" pitchFamily="18" charset="0"/>
            </a:rPr>
            <a:t>organizarea</a:t>
          </a:r>
          <a:r>
            <a:rPr lang="ro-RO" sz="1200" b="1" dirty="0">
              <a:latin typeface="Times New Roman" panose="02020603050405020304" pitchFamily="18" charset="0"/>
              <a:cs typeface="Times New Roman" panose="02020603050405020304" pitchFamily="18" charset="0"/>
            </a:rPr>
            <a:t> </a:t>
          </a:r>
          <a:r>
            <a:rPr lang="pt-BR" sz="1200" b="1" dirty="0">
              <a:latin typeface="Times New Roman" panose="02020603050405020304" pitchFamily="18" charset="0"/>
              <a:cs typeface="Times New Roman" panose="02020603050405020304" pitchFamily="18" charset="0"/>
            </a:rPr>
            <a:t>și desfășurarea stagiilor de practică.</a:t>
          </a:r>
          <a:endParaRPr lang="en-US" sz="1200" b="1" dirty="0">
            <a:latin typeface="Times New Roman" panose="02020603050405020304" pitchFamily="18" charset="0"/>
            <a:cs typeface="Times New Roman" panose="02020603050405020304" pitchFamily="18" charset="0"/>
          </a:endParaRPr>
        </a:p>
      </dgm:t>
    </dgm:pt>
    <dgm:pt modelId="{9878E307-378A-45FD-986D-F4BFD38294AC}" type="parTrans" cxnId="{5FE1696A-D910-4309-AD4A-CF56E9522EB8}">
      <dgm:prSet/>
      <dgm:spPr/>
      <dgm:t>
        <a:bodyPr/>
        <a:lstStyle/>
        <a:p>
          <a:endParaRPr lang="en-US"/>
        </a:p>
      </dgm:t>
    </dgm:pt>
    <dgm:pt modelId="{853D3776-387C-4AE3-BD4D-DF8DDE336C09}" type="sibTrans" cxnId="{5FE1696A-D910-4309-AD4A-CF56E9522EB8}">
      <dgm:prSet/>
      <dgm:spPr/>
      <dgm:t>
        <a:bodyPr/>
        <a:lstStyle/>
        <a:p>
          <a:endParaRPr lang="en-US"/>
        </a:p>
      </dgm:t>
    </dgm:pt>
    <dgm:pt modelId="{7419A6BC-FE37-4DB1-AE19-5F7A67159826}" type="pres">
      <dgm:prSet presAssocID="{91567244-FB28-4BD8-B4E7-D92069505919}" presName="cycleMatrixDiagram" presStyleCnt="0">
        <dgm:presLayoutVars>
          <dgm:chMax val="1"/>
          <dgm:dir/>
          <dgm:animLvl val="lvl"/>
          <dgm:resizeHandles val="exact"/>
        </dgm:presLayoutVars>
      </dgm:prSet>
      <dgm:spPr/>
    </dgm:pt>
    <dgm:pt modelId="{72BACAD9-33D6-4BD3-AA4E-FDBA7C7425A9}" type="pres">
      <dgm:prSet presAssocID="{91567244-FB28-4BD8-B4E7-D92069505919}" presName="children" presStyleCnt="0"/>
      <dgm:spPr/>
    </dgm:pt>
    <dgm:pt modelId="{A3E5A372-EEDB-4971-B4FD-2F548F912E6C}" type="pres">
      <dgm:prSet presAssocID="{91567244-FB28-4BD8-B4E7-D92069505919}" presName="child1group" presStyleCnt="0"/>
      <dgm:spPr/>
    </dgm:pt>
    <dgm:pt modelId="{E93F41F8-82AE-46DB-80B3-886C5F73ADE7}" type="pres">
      <dgm:prSet presAssocID="{91567244-FB28-4BD8-B4E7-D92069505919}" presName="child1" presStyleLbl="bgAcc1" presStyleIdx="0" presStyleCnt="4" custScaleX="125050" custScaleY="82937"/>
      <dgm:spPr/>
    </dgm:pt>
    <dgm:pt modelId="{E2CD6A68-C692-4A2B-A406-1AD567407721}" type="pres">
      <dgm:prSet presAssocID="{91567244-FB28-4BD8-B4E7-D92069505919}" presName="child1Text" presStyleLbl="bgAcc1" presStyleIdx="0" presStyleCnt="4">
        <dgm:presLayoutVars>
          <dgm:bulletEnabled val="1"/>
        </dgm:presLayoutVars>
      </dgm:prSet>
      <dgm:spPr/>
    </dgm:pt>
    <dgm:pt modelId="{5771DBD5-A11D-46A3-B89C-01C1FC6453FF}" type="pres">
      <dgm:prSet presAssocID="{91567244-FB28-4BD8-B4E7-D92069505919}" presName="child2group" presStyleCnt="0"/>
      <dgm:spPr/>
    </dgm:pt>
    <dgm:pt modelId="{95340DF6-B278-477F-A606-4902F64D067D}" type="pres">
      <dgm:prSet presAssocID="{91567244-FB28-4BD8-B4E7-D92069505919}" presName="child2" presStyleLbl="bgAcc1" presStyleIdx="1" presStyleCnt="4" custScaleX="139338" custScaleY="66219"/>
      <dgm:spPr/>
    </dgm:pt>
    <dgm:pt modelId="{902DCFEC-158E-4F16-9923-5788BBCC845E}" type="pres">
      <dgm:prSet presAssocID="{91567244-FB28-4BD8-B4E7-D92069505919}" presName="child2Text" presStyleLbl="bgAcc1" presStyleIdx="1" presStyleCnt="4">
        <dgm:presLayoutVars>
          <dgm:bulletEnabled val="1"/>
        </dgm:presLayoutVars>
      </dgm:prSet>
      <dgm:spPr/>
    </dgm:pt>
    <dgm:pt modelId="{FD9B0181-69A1-44A9-8B7D-198C6D0DD013}" type="pres">
      <dgm:prSet presAssocID="{91567244-FB28-4BD8-B4E7-D92069505919}" presName="child3group" presStyleCnt="0"/>
      <dgm:spPr/>
    </dgm:pt>
    <dgm:pt modelId="{6B27BE38-CD7F-4D48-ADAB-769D357C205D}" type="pres">
      <dgm:prSet presAssocID="{91567244-FB28-4BD8-B4E7-D92069505919}" presName="child3" presStyleLbl="bgAcc1" presStyleIdx="2" presStyleCnt="4" custScaleX="141374" custScaleY="74313"/>
      <dgm:spPr/>
    </dgm:pt>
    <dgm:pt modelId="{1E39F087-BD70-4B92-982A-DD183AFF46F5}" type="pres">
      <dgm:prSet presAssocID="{91567244-FB28-4BD8-B4E7-D92069505919}" presName="child3Text" presStyleLbl="bgAcc1" presStyleIdx="2" presStyleCnt="4">
        <dgm:presLayoutVars>
          <dgm:bulletEnabled val="1"/>
        </dgm:presLayoutVars>
      </dgm:prSet>
      <dgm:spPr/>
    </dgm:pt>
    <dgm:pt modelId="{8F53CD14-B5AC-4461-A84F-6A5141494ECA}" type="pres">
      <dgm:prSet presAssocID="{91567244-FB28-4BD8-B4E7-D92069505919}" presName="child4group" presStyleCnt="0"/>
      <dgm:spPr/>
    </dgm:pt>
    <dgm:pt modelId="{318131D0-1D21-4CA5-95D5-3C3D3527BE01}" type="pres">
      <dgm:prSet presAssocID="{91567244-FB28-4BD8-B4E7-D92069505919}" presName="child4" presStyleLbl="bgAcc1" presStyleIdx="3" presStyleCnt="4" custScaleX="158625" custScaleY="55686"/>
      <dgm:spPr/>
    </dgm:pt>
    <dgm:pt modelId="{10173AC7-4BA9-4638-B4DE-19F35121ACFD}" type="pres">
      <dgm:prSet presAssocID="{91567244-FB28-4BD8-B4E7-D92069505919}" presName="child4Text" presStyleLbl="bgAcc1" presStyleIdx="3" presStyleCnt="4">
        <dgm:presLayoutVars>
          <dgm:bulletEnabled val="1"/>
        </dgm:presLayoutVars>
      </dgm:prSet>
      <dgm:spPr/>
    </dgm:pt>
    <dgm:pt modelId="{C8EDC2DB-F26A-43F5-ADEA-4610F47703A8}" type="pres">
      <dgm:prSet presAssocID="{91567244-FB28-4BD8-B4E7-D92069505919}" presName="childPlaceholder" presStyleCnt="0"/>
      <dgm:spPr/>
    </dgm:pt>
    <dgm:pt modelId="{C14F1A73-D0D1-42AC-B7BC-C961EE18D9E5}" type="pres">
      <dgm:prSet presAssocID="{91567244-FB28-4BD8-B4E7-D92069505919}" presName="circle" presStyleCnt="0"/>
      <dgm:spPr/>
    </dgm:pt>
    <dgm:pt modelId="{E175B0F1-E22E-436F-A43F-0AA2FF2376B0}" type="pres">
      <dgm:prSet presAssocID="{91567244-FB28-4BD8-B4E7-D92069505919}" presName="quadrant1" presStyleLbl="node1" presStyleIdx="0" presStyleCnt="4" custScaleY="97483" custLinFactNeighborX="3595" custLinFactNeighborY="3459">
        <dgm:presLayoutVars>
          <dgm:chMax val="1"/>
          <dgm:bulletEnabled val="1"/>
        </dgm:presLayoutVars>
      </dgm:prSet>
      <dgm:spPr/>
    </dgm:pt>
    <dgm:pt modelId="{B063F482-B674-4577-9B77-07F29ACF1C78}" type="pres">
      <dgm:prSet presAssocID="{91567244-FB28-4BD8-B4E7-D92069505919}" presName="quadrant2" presStyleLbl="node1" presStyleIdx="1" presStyleCnt="4" custScaleX="104619" custScaleY="94014">
        <dgm:presLayoutVars>
          <dgm:chMax val="1"/>
          <dgm:bulletEnabled val="1"/>
        </dgm:presLayoutVars>
      </dgm:prSet>
      <dgm:spPr/>
    </dgm:pt>
    <dgm:pt modelId="{CD20C692-BE58-414F-BC55-67DD6152FE9C}" type="pres">
      <dgm:prSet presAssocID="{91567244-FB28-4BD8-B4E7-D92069505919}" presName="quadrant3" presStyleLbl="node1" presStyleIdx="2" presStyleCnt="4">
        <dgm:presLayoutVars>
          <dgm:chMax val="1"/>
          <dgm:bulletEnabled val="1"/>
        </dgm:presLayoutVars>
      </dgm:prSet>
      <dgm:spPr/>
    </dgm:pt>
    <dgm:pt modelId="{DB8DFFCD-11BD-452E-A4A2-68CE30C938C8}" type="pres">
      <dgm:prSet presAssocID="{91567244-FB28-4BD8-B4E7-D92069505919}" presName="quadrant4" presStyleLbl="node1" presStyleIdx="3" presStyleCnt="4">
        <dgm:presLayoutVars>
          <dgm:chMax val="1"/>
          <dgm:bulletEnabled val="1"/>
        </dgm:presLayoutVars>
      </dgm:prSet>
      <dgm:spPr/>
    </dgm:pt>
    <dgm:pt modelId="{E0AE01B9-2972-44C5-ADB6-6EA5B4AF1A43}" type="pres">
      <dgm:prSet presAssocID="{91567244-FB28-4BD8-B4E7-D92069505919}" presName="quadrantPlaceholder" presStyleCnt="0"/>
      <dgm:spPr/>
    </dgm:pt>
    <dgm:pt modelId="{C6ADBA00-68E9-485E-8673-A7054C124373}" type="pres">
      <dgm:prSet presAssocID="{91567244-FB28-4BD8-B4E7-D92069505919}" presName="center1" presStyleLbl="fgShp" presStyleIdx="0" presStyleCnt="2"/>
      <dgm:spPr/>
    </dgm:pt>
    <dgm:pt modelId="{1BC01114-549D-4D35-9526-6082CE3E94DF}" type="pres">
      <dgm:prSet presAssocID="{91567244-FB28-4BD8-B4E7-D92069505919}" presName="center2" presStyleLbl="fgShp" presStyleIdx="1" presStyleCnt="2"/>
      <dgm:spPr/>
    </dgm:pt>
  </dgm:ptLst>
  <dgm:cxnLst>
    <dgm:cxn modelId="{5FB7ED07-9AA0-4055-B6F6-296103ED4778}" type="presOf" srcId="{CEE7B56F-2EF7-4242-8D08-BFB2AF83365F}" destId="{6B27BE38-CD7F-4D48-ADAB-769D357C205D}" srcOrd="0" destOrd="0" presId="urn:microsoft.com/office/officeart/2005/8/layout/cycle4"/>
    <dgm:cxn modelId="{7E29021C-914C-4B49-BAA7-67F00E10F89D}" type="presOf" srcId="{5EFBBDC7-68B6-4910-BED0-E00BD962D791}" destId="{B063F482-B674-4577-9B77-07F29ACF1C78}" srcOrd="0" destOrd="0" presId="urn:microsoft.com/office/officeart/2005/8/layout/cycle4"/>
    <dgm:cxn modelId="{0A55E125-53D1-487B-98F1-F55C69F9C6F8}" srcId="{BD681F45-3548-440D-9115-3877CC5B9334}" destId="{CEE7B56F-2EF7-4242-8D08-BFB2AF83365F}" srcOrd="0" destOrd="0" parTransId="{C6AFAEE2-F5DA-4F07-925E-F4812D2450FA}" sibTransId="{80EA923B-DC47-45F3-9B96-4A320C8CAA01}"/>
    <dgm:cxn modelId="{DD115A2E-4015-4F6D-A413-238F391DC720}" srcId="{91567244-FB28-4BD8-B4E7-D92069505919}" destId="{2A0B6D51-EF94-48C7-8CE3-91A57846E8F8}" srcOrd="3" destOrd="0" parTransId="{D73C5D6E-7CE0-4D81-A09B-9BC72B01F6F1}" sibTransId="{714B8ABA-0B4B-4BC8-A1E0-0661E9D06B9C}"/>
    <dgm:cxn modelId="{D93E7833-1B84-4406-A3F9-79B3B1FA00A8}" type="presOf" srcId="{0C402A0A-7FC5-41AE-8C30-718BFB72A683}" destId="{E2CD6A68-C692-4A2B-A406-1AD567407721}" srcOrd="1" destOrd="0" presId="urn:microsoft.com/office/officeart/2005/8/layout/cycle4"/>
    <dgm:cxn modelId="{03086D37-08FA-4847-8BD0-1A1FF92396F8}" type="presOf" srcId="{BD681F45-3548-440D-9115-3877CC5B9334}" destId="{CD20C692-BE58-414F-BC55-67DD6152FE9C}" srcOrd="0" destOrd="0" presId="urn:microsoft.com/office/officeart/2005/8/layout/cycle4"/>
    <dgm:cxn modelId="{F21A4F41-A7AE-4B21-9977-126ADB94B696}" type="presOf" srcId="{2A0B6D51-EF94-48C7-8CE3-91A57846E8F8}" destId="{DB8DFFCD-11BD-452E-A4A2-68CE30C938C8}" srcOrd="0" destOrd="0" presId="urn:microsoft.com/office/officeart/2005/8/layout/cycle4"/>
    <dgm:cxn modelId="{5FE1696A-D910-4309-AD4A-CF56E9522EB8}" srcId="{2A0B6D51-EF94-48C7-8CE3-91A57846E8F8}" destId="{A4C42D93-9D65-429E-B479-800AC4AB625F}" srcOrd="0" destOrd="0" parTransId="{9878E307-378A-45FD-986D-F4BFD38294AC}" sibTransId="{853D3776-387C-4AE3-BD4D-DF8DDE336C09}"/>
    <dgm:cxn modelId="{C77A794D-A317-4A18-8BFF-AC1EB43177D8}" type="presOf" srcId="{A4C42D93-9D65-429E-B479-800AC4AB625F}" destId="{318131D0-1D21-4CA5-95D5-3C3D3527BE01}" srcOrd="0" destOrd="0" presId="urn:microsoft.com/office/officeart/2005/8/layout/cycle4"/>
    <dgm:cxn modelId="{B58D5179-FBDA-43D6-8DBD-2036CCA53F7D}" type="presOf" srcId="{A4C42D93-9D65-429E-B479-800AC4AB625F}" destId="{10173AC7-4BA9-4638-B4DE-19F35121ACFD}" srcOrd="1" destOrd="0" presId="urn:microsoft.com/office/officeart/2005/8/layout/cycle4"/>
    <dgm:cxn modelId="{B2B6A27F-6E1D-4C9D-B607-6C02DAFF29FF}" type="presOf" srcId="{CEE7B56F-2EF7-4242-8D08-BFB2AF83365F}" destId="{1E39F087-BD70-4B92-982A-DD183AFF46F5}" srcOrd="1" destOrd="0" presId="urn:microsoft.com/office/officeart/2005/8/layout/cycle4"/>
    <dgm:cxn modelId="{BDF58497-A7E0-4576-900A-1329514F3A25}" srcId="{91567244-FB28-4BD8-B4E7-D92069505919}" destId="{3C46487D-C6C0-4B02-8C52-E4A89778B1CA}" srcOrd="0" destOrd="0" parTransId="{1AB42FD6-CA16-4B3A-8C48-69E77E2B1F5D}" sibTransId="{8D3F84CA-491C-4C06-AB04-7A113FB9E757}"/>
    <dgm:cxn modelId="{C60947A0-B10D-4895-A2E2-454F17B194A4}" type="presOf" srcId="{5823EBD2-8639-4D7C-BC66-140FAB3F9ED0}" destId="{95340DF6-B278-477F-A606-4902F64D067D}" srcOrd="0" destOrd="0" presId="urn:microsoft.com/office/officeart/2005/8/layout/cycle4"/>
    <dgm:cxn modelId="{AFACB7A2-BC33-4474-8D5A-A856F58F58DC}" srcId="{91567244-FB28-4BD8-B4E7-D92069505919}" destId="{BD681F45-3548-440D-9115-3877CC5B9334}" srcOrd="2" destOrd="0" parTransId="{CF10AF64-73E6-4638-AD1E-E93CAC2A3230}" sibTransId="{CA58AC5F-1F49-4C5F-B29D-87F823BE67C1}"/>
    <dgm:cxn modelId="{10EC7CAA-8473-44D6-BD1A-C03F5879C88A}" srcId="{3C46487D-C6C0-4B02-8C52-E4A89778B1CA}" destId="{0C402A0A-7FC5-41AE-8C30-718BFB72A683}" srcOrd="0" destOrd="0" parTransId="{C41B6384-9A5B-4EDA-AB5A-00CAB9D6CA4A}" sibTransId="{A58DCAA4-D9F3-45CF-BA04-CAC919049B43}"/>
    <dgm:cxn modelId="{CDE009AC-4667-43E8-A223-34D81D1B5931}" type="presOf" srcId="{91567244-FB28-4BD8-B4E7-D92069505919}" destId="{7419A6BC-FE37-4DB1-AE19-5F7A67159826}" srcOrd="0" destOrd="0" presId="urn:microsoft.com/office/officeart/2005/8/layout/cycle4"/>
    <dgm:cxn modelId="{57DB2DB2-D67E-42B1-B01C-D3EF7D41F759}" type="presOf" srcId="{5823EBD2-8639-4D7C-BC66-140FAB3F9ED0}" destId="{902DCFEC-158E-4F16-9923-5788BBCC845E}" srcOrd="1" destOrd="0" presId="urn:microsoft.com/office/officeart/2005/8/layout/cycle4"/>
    <dgm:cxn modelId="{F6196EB2-1847-42C9-A4D0-0F90E26EB116}" srcId="{5EFBBDC7-68B6-4910-BED0-E00BD962D791}" destId="{5823EBD2-8639-4D7C-BC66-140FAB3F9ED0}" srcOrd="0" destOrd="0" parTransId="{E96066DA-A427-4A43-92F9-D7B55D7245AB}" sibTransId="{0990B1A9-0D19-470E-96DE-B51471AA81D2}"/>
    <dgm:cxn modelId="{6F2692C2-71BC-453B-8EA1-AD398277A9CC}" type="presOf" srcId="{3C46487D-C6C0-4B02-8C52-E4A89778B1CA}" destId="{E175B0F1-E22E-436F-A43F-0AA2FF2376B0}" srcOrd="0" destOrd="0" presId="urn:microsoft.com/office/officeart/2005/8/layout/cycle4"/>
    <dgm:cxn modelId="{5AE31FF6-F170-4456-AF82-1FB4993CACE6}" srcId="{91567244-FB28-4BD8-B4E7-D92069505919}" destId="{5EFBBDC7-68B6-4910-BED0-E00BD962D791}" srcOrd="1" destOrd="0" parTransId="{0E592889-52FC-416E-A044-B24113B5F1DC}" sibTransId="{07D1B0F1-4D0C-4FAA-94EB-FB91BB1C5DF0}"/>
    <dgm:cxn modelId="{FCA60AFE-7B6B-413F-B9EC-99EB255F7588}" type="presOf" srcId="{0C402A0A-7FC5-41AE-8C30-718BFB72A683}" destId="{E93F41F8-82AE-46DB-80B3-886C5F73ADE7}" srcOrd="0" destOrd="0" presId="urn:microsoft.com/office/officeart/2005/8/layout/cycle4"/>
    <dgm:cxn modelId="{90FB1E71-A691-469D-A594-6D655577F720}" type="presParOf" srcId="{7419A6BC-FE37-4DB1-AE19-5F7A67159826}" destId="{72BACAD9-33D6-4BD3-AA4E-FDBA7C7425A9}" srcOrd="0" destOrd="0" presId="urn:microsoft.com/office/officeart/2005/8/layout/cycle4"/>
    <dgm:cxn modelId="{366EBE5C-97A2-4AE9-9DD3-36AA27F8B937}" type="presParOf" srcId="{72BACAD9-33D6-4BD3-AA4E-FDBA7C7425A9}" destId="{A3E5A372-EEDB-4971-B4FD-2F548F912E6C}" srcOrd="0" destOrd="0" presId="urn:microsoft.com/office/officeart/2005/8/layout/cycle4"/>
    <dgm:cxn modelId="{47C51F68-7086-48B8-BCEF-47D911A9DE7C}" type="presParOf" srcId="{A3E5A372-EEDB-4971-B4FD-2F548F912E6C}" destId="{E93F41F8-82AE-46DB-80B3-886C5F73ADE7}" srcOrd="0" destOrd="0" presId="urn:microsoft.com/office/officeart/2005/8/layout/cycle4"/>
    <dgm:cxn modelId="{9982BCE4-640C-4ACB-A91F-F8D4C300B786}" type="presParOf" srcId="{A3E5A372-EEDB-4971-B4FD-2F548F912E6C}" destId="{E2CD6A68-C692-4A2B-A406-1AD567407721}" srcOrd="1" destOrd="0" presId="urn:microsoft.com/office/officeart/2005/8/layout/cycle4"/>
    <dgm:cxn modelId="{B1639A08-BFD1-4ED6-A150-DFB914D959F0}" type="presParOf" srcId="{72BACAD9-33D6-4BD3-AA4E-FDBA7C7425A9}" destId="{5771DBD5-A11D-46A3-B89C-01C1FC6453FF}" srcOrd="1" destOrd="0" presId="urn:microsoft.com/office/officeart/2005/8/layout/cycle4"/>
    <dgm:cxn modelId="{D201DC80-A210-4A30-B4A9-91ED4140F5C7}" type="presParOf" srcId="{5771DBD5-A11D-46A3-B89C-01C1FC6453FF}" destId="{95340DF6-B278-477F-A606-4902F64D067D}" srcOrd="0" destOrd="0" presId="urn:microsoft.com/office/officeart/2005/8/layout/cycle4"/>
    <dgm:cxn modelId="{B3351629-2AEA-4B55-A7E2-975346417B08}" type="presParOf" srcId="{5771DBD5-A11D-46A3-B89C-01C1FC6453FF}" destId="{902DCFEC-158E-4F16-9923-5788BBCC845E}" srcOrd="1" destOrd="0" presId="urn:microsoft.com/office/officeart/2005/8/layout/cycle4"/>
    <dgm:cxn modelId="{DB8FCA3B-9E94-4442-BD1C-62568133E137}" type="presParOf" srcId="{72BACAD9-33D6-4BD3-AA4E-FDBA7C7425A9}" destId="{FD9B0181-69A1-44A9-8B7D-198C6D0DD013}" srcOrd="2" destOrd="0" presId="urn:microsoft.com/office/officeart/2005/8/layout/cycle4"/>
    <dgm:cxn modelId="{4582E8E4-FBB2-4472-8A18-B93D965C1E7F}" type="presParOf" srcId="{FD9B0181-69A1-44A9-8B7D-198C6D0DD013}" destId="{6B27BE38-CD7F-4D48-ADAB-769D357C205D}" srcOrd="0" destOrd="0" presId="urn:microsoft.com/office/officeart/2005/8/layout/cycle4"/>
    <dgm:cxn modelId="{3FCBBA3E-CB04-4887-90D9-BA2686A4E993}" type="presParOf" srcId="{FD9B0181-69A1-44A9-8B7D-198C6D0DD013}" destId="{1E39F087-BD70-4B92-982A-DD183AFF46F5}" srcOrd="1" destOrd="0" presId="urn:microsoft.com/office/officeart/2005/8/layout/cycle4"/>
    <dgm:cxn modelId="{6737811A-DBC9-438A-980F-1C207E87B560}" type="presParOf" srcId="{72BACAD9-33D6-4BD3-AA4E-FDBA7C7425A9}" destId="{8F53CD14-B5AC-4461-A84F-6A5141494ECA}" srcOrd="3" destOrd="0" presId="urn:microsoft.com/office/officeart/2005/8/layout/cycle4"/>
    <dgm:cxn modelId="{FE019FF8-115C-4477-951C-85056828C7DD}" type="presParOf" srcId="{8F53CD14-B5AC-4461-A84F-6A5141494ECA}" destId="{318131D0-1D21-4CA5-95D5-3C3D3527BE01}" srcOrd="0" destOrd="0" presId="urn:microsoft.com/office/officeart/2005/8/layout/cycle4"/>
    <dgm:cxn modelId="{16F700D0-3166-421F-BE97-3E1DBEFF6375}" type="presParOf" srcId="{8F53CD14-B5AC-4461-A84F-6A5141494ECA}" destId="{10173AC7-4BA9-4638-B4DE-19F35121ACFD}" srcOrd="1" destOrd="0" presId="urn:microsoft.com/office/officeart/2005/8/layout/cycle4"/>
    <dgm:cxn modelId="{E9D67DD1-8CEA-400D-80DB-1FCABA9C3832}" type="presParOf" srcId="{72BACAD9-33D6-4BD3-AA4E-FDBA7C7425A9}" destId="{C8EDC2DB-F26A-43F5-ADEA-4610F47703A8}" srcOrd="4" destOrd="0" presId="urn:microsoft.com/office/officeart/2005/8/layout/cycle4"/>
    <dgm:cxn modelId="{4633C024-9A77-4C57-9D89-8208ADF38201}" type="presParOf" srcId="{7419A6BC-FE37-4DB1-AE19-5F7A67159826}" destId="{C14F1A73-D0D1-42AC-B7BC-C961EE18D9E5}" srcOrd="1" destOrd="0" presId="urn:microsoft.com/office/officeart/2005/8/layout/cycle4"/>
    <dgm:cxn modelId="{79A567BB-0D86-4AC4-A20D-4FC4B400CFEE}" type="presParOf" srcId="{C14F1A73-D0D1-42AC-B7BC-C961EE18D9E5}" destId="{E175B0F1-E22E-436F-A43F-0AA2FF2376B0}" srcOrd="0" destOrd="0" presId="urn:microsoft.com/office/officeart/2005/8/layout/cycle4"/>
    <dgm:cxn modelId="{21D90828-683B-4A30-B993-1AC4A84B5A28}" type="presParOf" srcId="{C14F1A73-D0D1-42AC-B7BC-C961EE18D9E5}" destId="{B063F482-B674-4577-9B77-07F29ACF1C78}" srcOrd="1" destOrd="0" presId="urn:microsoft.com/office/officeart/2005/8/layout/cycle4"/>
    <dgm:cxn modelId="{EBDBCD71-096D-43B8-8C3D-30B0EE35BB45}" type="presParOf" srcId="{C14F1A73-D0D1-42AC-B7BC-C961EE18D9E5}" destId="{CD20C692-BE58-414F-BC55-67DD6152FE9C}" srcOrd="2" destOrd="0" presId="urn:microsoft.com/office/officeart/2005/8/layout/cycle4"/>
    <dgm:cxn modelId="{DFED016C-91D7-4EAF-86A5-D82968FB9AB1}" type="presParOf" srcId="{C14F1A73-D0D1-42AC-B7BC-C961EE18D9E5}" destId="{DB8DFFCD-11BD-452E-A4A2-68CE30C938C8}" srcOrd="3" destOrd="0" presId="urn:microsoft.com/office/officeart/2005/8/layout/cycle4"/>
    <dgm:cxn modelId="{482F0A86-721C-42EF-9BA2-776BACA96C47}" type="presParOf" srcId="{C14F1A73-D0D1-42AC-B7BC-C961EE18D9E5}" destId="{E0AE01B9-2972-44C5-ADB6-6EA5B4AF1A43}" srcOrd="4" destOrd="0" presId="urn:microsoft.com/office/officeart/2005/8/layout/cycle4"/>
    <dgm:cxn modelId="{6406522C-A3F9-4D42-80C0-A70C07E5910B}" type="presParOf" srcId="{7419A6BC-FE37-4DB1-AE19-5F7A67159826}" destId="{C6ADBA00-68E9-485E-8673-A7054C124373}" srcOrd="2" destOrd="0" presId="urn:microsoft.com/office/officeart/2005/8/layout/cycle4"/>
    <dgm:cxn modelId="{97AD755F-898C-4A83-9012-AB0B53C850B0}" type="presParOf" srcId="{7419A6BC-FE37-4DB1-AE19-5F7A67159826}" destId="{1BC01114-549D-4D35-9526-6082CE3E94D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C62464-8298-491F-8EBB-953C5C79B63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9455F06-22DE-4FA9-9BD5-C3524C09D6E7}">
      <dgm:prSet phldrT="[Текст]" custT="1"/>
      <dgm:spPr/>
      <dgm:t>
        <a:bodyPr/>
        <a:lstStyle/>
        <a:p>
          <a:r>
            <a:rPr lang="ro-RO" sz="3200" b="1" dirty="0">
              <a:solidFill>
                <a:schemeClr val="tx1"/>
              </a:solidFill>
              <a:latin typeface="Times New Roman" panose="02020603050405020304" pitchFamily="18" charset="0"/>
              <a:cs typeface="Times New Roman" panose="02020603050405020304" pitchFamily="18" charset="0"/>
            </a:rPr>
            <a:t>Facultatea Drept</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E2FC79DF-71D8-43B8-A5D6-4E7BA90E685E}" type="parTrans" cxnId="{53351DF4-5A42-4EEA-8277-2AD0C303FC63}">
      <dgm:prSet/>
      <dgm:spPr/>
      <dgm:t>
        <a:bodyPr/>
        <a:lstStyle/>
        <a:p>
          <a:endParaRPr lang="en-US"/>
        </a:p>
      </dgm:t>
    </dgm:pt>
    <dgm:pt modelId="{ACF0CA45-4877-40CE-B547-F171EB0396C3}" type="sibTrans" cxnId="{53351DF4-5A42-4EEA-8277-2AD0C303FC63}">
      <dgm:prSet/>
      <dgm:spPr/>
      <dgm:t>
        <a:bodyPr/>
        <a:lstStyle/>
        <a:p>
          <a:endParaRPr lang="en-US"/>
        </a:p>
      </dgm:t>
    </dgm:pt>
    <dgm:pt modelId="{C5265E55-89C4-4B3F-AC11-B8F1A2190AFB}">
      <dgm:prSet phldrT="[Текст]" custT="1"/>
      <dgm:spPr/>
      <dgm:t>
        <a:bodyPr/>
        <a:lstStyle/>
        <a:p>
          <a:r>
            <a:rPr lang="ro-RO" sz="1800" b="1" dirty="0">
              <a:latin typeface="Times New Roman" panose="02020603050405020304" pitchFamily="18" charset="0"/>
              <a:cs typeface="Times New Roman" panose="02020603050405020304" pitchFamily="18" charset="0"/>
            </a:rPr>
            <a:t>Licență</a:t>
          </a:r>
          <a:r>
            <a:rPr lang="en-US" sz="1800" b="1"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1 program, 240 ECTS, </a:t>
          </a:r>
          <a:r>
            <a:rPr lang="en-US" sz="1800" dirty="0" err="1">
              <a:latin typeface="Times New Roman" panose="02020603050405020304" pitchFamily="18" charset="0"/>
              <a:cs typeface="Times New Roman" panose="02020603050405020304" pitchFamily="18" charset="0"/>
            </a:rPr>
            <a:t>studii</a:t>
          </a:r>
          <a:r>
            <a:rPr lang="en-US" sz="1800" dirty="0">
              <a:latin typeface="Times New Roman" panose="02020603050405020304" pitchFamily="18" charset="0"/>
              <a:cs typeface="Times New Roman" panose="02020603050405020304" pitchFamily="18" charset="0"/>
            </a:rPr>
            <a:t> cu </a:t>
          </a:r>
          <a:r>
            <a:rPr lang="en-US" sz="1800" dirty="0" err="1">
              <a:latin typeface="Times New Roman" panose="02020603050405020304" pitchFamily="18" charset="0"/>
              <a:cs typeface="Times New Roman" panose="02020603050405020304" pitchFamily="18" charset="0"/>
            </a:rPr>
            <a:t>frec</a:t>
          </a:r>
          <a:r>
            <a:rPr lang="ro-RO" sz="1800" dirty="0">
              <a:latin typeface="Times New Roman" panose="02020603050405020304" pitchFamily="18" charset="0"/>
              <a:cs typeface="Times New Roman" panose="02020603050405020304" pitchFamily="18" charset="0"/>
            </a:rPr>
            <a:t>vență/frecvență redusă</a:t>
          </a:r>
          <a:endParaRPr lang="en-US" sz="1800" dirty="0">
            <a:latin typeface="Times New Roman" panose="02020603050405020304" pitchFamily="18" charset="0"/>
            <a:cs typeface="Times New Roman" panose="02020603050405020304" pitchFamily="18" charset="0"/>
          </a:endParaRPr>
        </a:p>
      </dgm:t>
    </dgm:pt>
    <dgm:pt modelId="{02BB866A-2520-4D71-9D12-0E5431E29A2C}" type="parTrans" cxnId="{47A2A7E6-2DB8-4F2F-A0D4-C8629CD7B0B4}">
      <dgm:prSet/>
      <dgm:spPr/>
      <dgm:t>
        <a:bodyPr/>
        <a:lstStyle/>
        <a:p>
          <a:endParaRPr lang="en-US"/>
        </a:p>
      </dgm:t>
    </dgm:pt>
    <dgm:pt modelId="{AFBA6555-2788-455C-A97A-44618860E80D}" type="sibTrans" cxnId="{47A2A7E6-2DB8-4F2F-A0D4-C8629CD7B0B4}">
      <dgm:prSet/>
      <dgm:spPr/>
      <dgm:t>
        <a:bodyPr/>
        <a:lstStyle/>
        <a:p>
          <a:endParaRPr lang="en-US"/>
        </a:p>
      </dgm:t>
    </dgm:pt>
    <dgm:pt modelId="{29B57765-6D4E-4755-ACE8-ED2B18B9B7F3}">
      <dgm:prSet phldrT="[Текст]" custT="1"/>
      <dgm:spPr/>
      <dgm:t>
        <a:bodyPr/>
        <a:lstStyle/>
        <a:p>
          <a:r>
            <a:rPr lang="ro-RO" sz="1800" b="1" dirty="0">
              <a:latin typeface="Times New Roman" panose="02020603050405020304" pitchFamily="18" charset="0"/>
              <a:cs typeface="Times New Roman" panose="02020603050405020304" pitchFamily="18" charset="0"/>
            </a:rPr>
            <a:t>Master</a:t>
          </a:r>
          <a:r>
            <a:rPr lang="en-US" sz="1800" b="1" dirty="0">
              <a:latin typeface="Times New Roman" panose="02020603050405020304" pitchFamily="18" charset="0"/>
              <a:cs typeface="Times New Roman" panose="02020603050405020304" pitchFamily="18" charset="0"/>
            </a:rPr>
            <a:t>: </a:t>
          </a:r>
          <a:r>
            <a:rPr lang="ro-RO" sz="1800" b="1" dirty="0">
              <a:latin typeface="Times New Roman" panose="02020603050405020304" pitchFamily="18" charset="0"/>
              <a:cs typeface="Times New Roman" panose="02020603050405020304" pitchFamily="18" charset="0"/>
            </a:rPr>
            <a:t>6</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programe</a:t>
          </a:r>
          <a:r>
            <a:rPr lang="en-US" sz="1800" dirty="0">
              <a:latin typeface="Times New Roman" panose="02020603050405020304" pitchFamily="18" charset="0"/>
              <a:cs typeface="Times New Roman" panose="02020603050405020304" pitchFamily="18" charset="0"/>
            </a:rPr>
            <a:t>, 90 ECTS, </a:t>
          </a:r>
          <a:r>
            <a:rPr lang="en-US" sz="1800" dirty="0" err="1">
              <a:latin typeface="Times New Roman" panose="02020603050405020304" pitchFamily="18" charset="0"/>
              <a:cs typeface="Times New Roman" panose="02020603050405020304" pitchFamily="18" charset="0"/>
            </a:rPr>
            <a:t>studii</a:t>
          </a:r>
          <a:r>
            <a:rPr lang="en-US" sz="1800" dirty="0">
              <a:latin typeface="Times New Roman" panose="02020603050405020304" pitchFamily="18" charset="0"/>
              <a:cs typeface="Times New Roman" panose="02020603050405020304" pitchFamily="18" charset="0"/>
            </a:rPr>
            <a:t> cu </a:t>
          </a:r>
          <a:r>
            <a:rPr lang="ro-RO" sz="1800" dirty="0">
              <a:latin typeface="Times New Roman" panose="02020603050405020304" pitchFamily="18" charset="0"/>
              <a:cs typeface="Times New Roman" panose="02020603050405020304" pitchFamily="18" charset="0"/>
            </a:rPr>
            <a:t>frecvență</a:t>
          </a:r>
          <a:endParaRPr lang="en-US" sz="1800" dirty="0">
            <a:latin typeface="Times New Roman" panose="02020603050405020304" pitchFamily="18" charset="0"/>
            <a:cs typeface="Times New Roman" panose="02020603050405020304" pitchFamily="18" charset="0"/>
          </a:endParaRPr>
        </a:p>
      </dgm:t>
    </dgm:pt>
    <dgm:pt modelId="{24CCEE96-FEDA-4CEF-B7BA-50D750370FAD}" type="parTrans" cxnId="{52255D26-CD5F-443C-ACA7-60C39940CDB1}">
      <dgm:prSet/>
      <dgm:spPr/>
      <dgm:t>
        <a:bodyPr/>
        <a:lstStyle/>
        <a:p>
          <a:endParaRPr lang="en-US"/>
        </a:p>
      </dgm:t>
    </dgm:pt>
    <dgm:pt modelId="{B3FC05E7-E1A6-47E1-A555-85A2BA642D8A}" type="sibTrans" cxnId="{52255D26-CD5F-443C-ACA7-60C39940CDB1}">
      <dgm:prSet/>
      <dgm:spPr/>
      <dgm:t>
        <a:bodyPr/>
        <a:lstStyle/>
        <a:p>
          <a:endParaRPr lang="en-US"/>
        </a:p>
      </dgm:t>
    </dgm:pt>
    <dgm:pt modelId="{F2E8423D-45BC-4838-9688-22DDB18144E3}">
      <dgm:prSet phldrT="[Текст]" custT="1"/>
      <dgm:spPr/>
      <dgm:t>
        <a:bodyPr/>
        <a:lstStyle/>
        <a:p>
          <a:r>
            <a:rPr lang="ro-RO" sz="3200" b="1" dirty="0">
              <a:solidFill>
                <a:schemeClr val="tx1"/>
              </a:solidFill>
              <a:latin typeface="Times New Roman" panose="02020603050405020304" pitchFamily="18" charset="0"/>
              <a:cs typeface="Times New Roman" panose="02020603050405020304" pitchFamily="18" charset="0"/>
            </a:rPr>
            <a:t>Facultatea Limbi străine</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2F4AB4F6-4C1A-4780-9DEB-B7047685CA94}" type="parTrans" cxnId="{DD0E59F1-054A-411D-9866-CE4917E54528}">
      <dgm:prSet/>
      <dgm:spPr/>
      <dgm:t>
        <a:bodyPr/>
        <a:lstStyle/>
        <a:p>
          <a:endParaRPr lang="en-US"/>
        </a:p>
      </dgm:t>
    </dgm:pt>
    <dgm:pt modelId="{955F5151-CB44-4AC7-A478-771BB1DAC5DC}" type="sibTrans" cxnId="{DD0E59F1-054A-411D-9866-CE4917E54528}">
      <dgm:prSet/>
      <dgm:spPr/>
      <dgm:t>
        <a:bodyPr/>
        <a:lstStyle/>
        <a:p>
          <a:endParaRPr lang="en-US"/>
        </a:p>
      </dgm:t>
    </dgm:pt>
    <dgm:pt modelId="{124008C0-5C01-4091-BF0F-B1ED4D75DF00}">
      <dgm:prSet phldrT="[Текст]" custT="1"/>
      <dgm:spPr/>
      <dgm:t>
        <a:bodyPr/>
        <a:lstStyle/>
        <a:p>
          <a:r>
            <a:rPr lang="ro-RO" sz="1800" b="1" dirty="0">
              <a:latin typeface="Times New Roman" panose="02020603050405020304" pitchFamily="18" charset="0"/>
              <a:cs typeface="Times New Roman" panose="02020603050405020304" pitchFamily="18" charset="0"/>
            </a:rPr>
            <a:t>Licență</a:t>
          </a:r>
          <a:r>
            <a:rPr lang="en-US" sz="1800" b="1" dirty="0">
              <a:latin typeface="Times New Roman" panose="02020603050405020304" pitchFamily="18" charset="0"/>
              <a:cs typeface="Times New Roman" panose="02020603050405020304" pitchFamily="18" charset="0"/>
            </a:rPr>
            <a:t>:</a:t>
          </a:r>
          <a:r>
            <a:rPr lang="ro-RO" sz="1800" b="1"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1 program, 180 ECTS, studii cu frecvență</a:t>
          </a:r>
          <a:endParaRPr lang="en-US" sz="1800" dirty="0">
            <a:latin typeface="Times New Roman" panose="02020603050405020304" pitchFamily="18" charset="0"/>
            <a:cs typeface="Times New Roman" panose="02020603050405020304" pitchFamily="18" charset="0"/>
          </a:endParaRPr>
        </a:p>
      </dgm:t>
    </dgm:pt>
    <dgm:pt modelId="{0267C762-5ECB-4D35-B89D-AD698B106E78}" type="parTrans" cxnId="{5685BEFE-FAA1-4344-AAA1-BB4C4401372E}">
      <dgm:prSet/>
      <dgm:spPr/>
      <dgm:t>
        <a:bodyPr/>
        <a:lstStyle/>
        <a:p>
          <a:endParaRPr lang="en-US"/>
        </a:p>
      </dgm:t>
    </dgm:pt>
    <dgm:pt modelId="{355781C8-0783-42A4-8C8B-F14EC8B069A5}" type="sibTrans" cxnId="{5685BEFE-FAA1-4344-AAA1-BB4C4401372E}">
      <dgm:prSet/>
      <dgm:spPr/>
      <dgm:t>
        <a:bodyPr/>
        <a:lstStyle/>
        <a:p>
          <a:endParaRPr lang="en-US"/>
        </a:p>
      </dgm:t>
    </dgm:pt>
    <dgm:pt modelId="{A1194A87-0355-4885-9EA4-02FD8A95CF96}">
      <dgm:prSet phldrT="[Текст]" custT="1"/>
      <dgm:spPr/>
      <dgm:t>
        <a:bodyPr/>
        <a:lstStyle/>
        <a:p>
          <a:r>
            <a:rPr lang="ro-RO" sz="1800" b="1" dirty="0">
              <a:latin typeface="Times New Roman" panose="02020603050405020304" pitchFamily="18" charset="0"/>
              <a:cs typeface="Times New Roman" panose="02020603050405020304" pitchFamily="18" charset="0"/>
            </a:rPr>
            <a:t>Master</a:t>
          </a:r>
          <a:r>
            <a:rPr lang="en-US" sz="1800" b="1" dirty="0">
              <a:latin typeface="Times New Roman" panose="02020603050405020304" pitchFamily="18" charset="0"/>
              <a:cs typeface="Times New Roman" panose="02020603050405020304" pitchFamily="18" charset="0"/>
            </a:rPr>
            <a:t>:</a:t>
          </a:r>
          <a:r>
            <a:rPr lang="ro-RO" sz="1800" b="1" dirty="0">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1 program, 120 ECTS, studii cu frecvență</a:t>
          </a:r>
          <a:endParaRPr lang="en-US" sz="1800" dirty="0">
            <a:latin typeface="Times New Roman" panose="02020603050405020304" pitchFamily="18" charset="0"/>
            <a:cs typeface="Times New Roman" panose="02020603050405020304" pitchFamily="18" charset="0"/>
          </a:endParaRPr>
        </a:p>
      </dgm:t>
    </dgm:pt>
    <dgm:pt modelId="{9B0A4EFE-946D-47DE-8AFF-6E849C057909}" type="parTrans" cxnId="{78D0E12E-E81C-48C3-B189-F19F5A30671D}">
      <dgm:prSet/>
      <dgm:spPr/>
      <dgm:t>
        <a:bodyPr/>
        <a:lstStyle/>
        <a:p>
          <a:endParaRPr lang="en-US"/>
        </a:p>
      </dgm:t>
    </dgm:pt>
    <dgm:pt modelId="{462370F3-8DE7-4E41-B6A3-AFF2CC1E6087}" type="sibTrans" cxnId="{78D0E12E-E81C-48C3-B189-F19F5A30671D}">
      <dgm:prSet/>
      <dgm:spPr/>
      <dgm:t>
        <a:bodyPr/>
        <a:lstStyle/>
        <a:p>
          <a:endParaRPr lang="en-US"/>
        </a:p>
      </dgm:t>
    </dgm:pt>
    <dgm:pt modelId="{06EA1DCB-E955-4699-9ECF-6ADE6F6063ED}">
      <dgm:prSet phldrT="[Текст]" custT="1"/>
      <dgm:spPr/>
      <dgm:t>
        <a:bodyPr/>
        <a:lstStyle/>
        <a:p>
          <a:r>
            <a:rPr lang="en-US" sz="3200" b="1" dirty="0" err="1">
              <a:solidFill>
                <a:schemeClr val="tx1"/>
              </a:solidFill>
              <a:latin typeface="Times New Roman" panose="02020603050405020304" pitchFamily="18" charset="0"/>
              <a:cs typeface="Times New Roman" panose="02020603050405020304" pitchFamily="18" charset="0"/>
            </a:rPr>
            <a:t>Facultatea</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Biomedicin</a:t>
          </a:r>
          <a:r>
            <a:rPr lang="ro-RO" sz="3200" b="1" dirty="0">
              <a:solidFill>
                <a:schemeClr val="tx1"/>
              </a:solidFill>
              <a:latin typeface="Times New Roman" panose="02020603050405020304" pitchFamily="18" charset="0"/>
              <a:cs typeface="Times New Roman" panose="02020603050405020304" pitchFamily="18" charset="0"/>
            </a:rPr>
            <a:t>ă</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B8A7437B-BB4E-4EC1-924C-FB5533154756}" type="parTrans" cxnId="{04B2C1F4-80B5-425E-97D2-4586CE92DC54}">
      <dgm:prSet/>
      <dgm:spPr/>
      <dgm:t>
        <a:bodyPr/>
        <a:lstStyle/>
        <a:p>
          <a:endParaRPr lang="en-US"/>
        </a:p>
      </dgm:t>
    </dgm:pt>
    <dgm:pt modelId="{2BCFB89E-3678-4712-BBE7-D06477CE962B}" type="sibTrans" cxnId="{04B2C1F4-80B5-425E-97D2-4586CE92DC54}">
      <dgm:prSet/>
      <dgm:spPr/>
      <dgm:t>
        <a:bodyPr/>
        <a:lstStyle/>
        <a:p>
          <a:endParaRPr lang="en-US"/>
        </a:p>
      </dgm:t>
    </dgm:pt>
    <dgm:pt modelId="{4948D262-103E-4B14-AA95-4C1ED3038808}">
      <dgm:prSet phldrT="[Текст]" custT="1"/>
      <dgm:spPr/>
      <dgm:t>
        <a:bodyPr/>
        <a:lstStyle/>
        <a:p>
          <a:r>
            <a:rPr lang="ro-RO" sz="2000" b="1" dirty="0">
              <a:latin typeface="Times New Roman" panose="02020603050405020304" pitchFamily="18" charset="0"/>
              <a:cs typeface="Times New Roman" panose="02020603050405020304" pitchFamily="18" charset="0"/>
            </a:rPr>
            <a:t>Licență</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1 program, 180 ECTS, studii cu frecvență</a:t>
          </a:r>
          <a:endParaRPr lang="en-US" sz="2000" dirty="0">
            <a:latin typeface="Times New Roman" panose="02020603050405020304" pitchFamily="18" charset="0"/>
            <a:cs typeface="Times New Roman" panose="02020603050405020304" pitchFamily="18" charset="0"/>
          </a:endParaRPr>
        </a:p>
      </dgm:t>
    </dgm:pt>
    <dgm:pt modelId="{D9206A28-8485-48C8-9990-ECEE7B5D9F03}" type="parTrans" cxnId="{E2993B1A-4EDD-4548-B368-491A144CADF5}">
      <dgm:prSet/>
      <dgm:spPr/>
      <dgm:t>
        <a:bodyPr/>
        <a:lstStyle/>
        <a:p>
          <a:endParaRPr lang="en-US"/>
        </a:p>
      </dgm:t>
    </dgm:pt>
    <dgm:pt modelId="{49DC982C-9259-42AD-862B-36549342A85F}" type="sibTrans" cxnId="{E2993B1A-4EDD-4548-B368-491A144CADF5}">
      <dgm:prSet/>
      <dgm:spPr/>
      <dgm:t>
        <a:bodyPr/>
        <a:lstStyle/>
        <a:p>
          <a:endParaRPr lang="en-US"/>
        </a:p>
      </dgm:t>
    </dgm:pt>
    <dgm:pt modelId="{5334F328-16C5-4B90-80FC-97D8377792E2}">
      <dgm:prSet phldrT="[Текст]" custT="1"/>
      <dgm:spPr/>
      <dgm:t>
        <a:bodyPr/>
        <a:lstStyle/>
        <a:p>
          <a:r>
            <a:rPr lang="ro-RO" sz="2000" b="1" dirty="0">
              <a:latin typeface="Times New Roman" panose="02020603050405020304" pitchFamily="18" charset="0"/>
              <a:cs typeface="Times New Roman" panose="02020603050405020304" pitchFamily="18" charset="0"/>
            </a:rPr>
            <a:t>Master</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nu</a:t>
          </a:r>
          <a:endParaRPr lang="en-US" sz="2000" dirty="0">
            <a:latin typeface="Times New Roman" panose="02020603050405020304" pitchFamily="18" charset="0"/>
            <a:cs typeface="Times New Roman" panose="02020603050405020304" pitchFamily="18" charset="0"/>
          </a:endParaRPr>
        </a:p>
      </dgm:t>
    </dgm:pt>
    <dgm:pt modelId="{2C74EB30-7A71-479A-A9DB-CFBDAC80ACC4}" type="parTrans" cxnId="{1CFB290E-AEA4-418E-A2F9-9D5A0FDDB7FC}">
      <dgm:prSet/>
      <dgm:spPr/>
      <dgm:t>
        <a:bodyPr/>
        <a:lstStyle/>
        <a:p>
          <a:endParaRPr lang="en-US"/>
        </a:p>
      </dgm:t>
    </dgm:pt>
    <dgm:pt modelId="{B95FE178-2499-4DFB-850D-382B26DC25EE}" type="sibTrans" cxnId="{1CFB290E-AEA4-418E-A2F9-9D5A0FDDB7FC}">
      <dgm:prSet/>
      <dgm:spPr/>
      <dgm:t>
        <a:bodyPr/>
        <a:lstStyle/>
        <a:p>
          <a:endParaRPr lang="en-US"/>
        </a:p>
      </dgm:t>
    </dgm:pt>
    <dgm:pt modelId="{E05FEE29-B077-4D35-AF06-A66B2951A239}" type="pres">
      <dgm:prSet presAssocID="{D4C62464-8298-491F-8EBB-953C5C79B63B}" presName="Name0" presStyleCnt="0">
        <dgm:presLayoutVars>
          <dgm:dir/>
          <dgm:animLvl val="lvl"/>
          <dgm:resizeHandles val="exact"/>
        </dgm:presLayoutVars>
      </dgm:prSet>
      <dgm:spPr/>
    </dgm:pt>
    <dgm:pt modelId="{BB0D7267-6294-4E5C-9574-D80CA4D43EEC}" type="pres">
      <dgm:prSet presAssocID="{79455F06-22DE-4FA9-9BD5-C3524C09D6E7}" presName="linNode" presStyleCnt="0"/>
      <dgm:spPr/>
    </dgm:pt>
    <dgm:pt modelId="{B791B906-B0B2-4E1D-A8F4-02F32D9C3537}" type="pres">
      <dgm:prSet presAssocID="{79455F06-22DE-4FA9-9BD5-C3524C09D6E7}" presName="parentText" presStyleLbl="node1" presStyleIdx="0" presStyleCnt="3">
        <dgm:presLayoutVars>
          <dgm:chMax val="1"/>
          <dgm:bulletEnabled val="1"/>
        </dgm:presLayoutVars>
      </dgm:prSet>
      <dgm:spPr/>
    </dgm:pt>
    <dgm:pt modelId="{EFCF5BDB-DDBB-4C1A-A991-172D51C47C65}" type="pres">
      <dgm:prSet presAssocID="{79455F06-22DE-4FA9-9BD5-C3524C09D6E7}" presName="descendantText" presStyleLbl="alignAccFollowNode1" presStyleIdx="0" presStyleCnt="3">
        <dgm:presLayoutVars>
          <dgm:bulletEnabled val="1"/>
        </dgm:presLayoutVars>
      </dgm:prSet>
      <dgm:spPr/>
    </dgm:pt>
    <dgm:pt modelId="{2444A362-A6A7-4093-9661-411B782E1734}" type="pres">
      <dgm:prSet presAssocID="{ACF0CA45-4877-40CE-B547-F171EB0396C3}" presName="sp" presStyleCnt="0"/>
      <dgm:spPr/>
    </dgm:pt>
    <dgm:pt modelId="{CEDA7B69-08D9-4E13-9C72-D19BAFF3183F}" type="pres">
      <dgm:prSet presAssocID="{F2E8423D-45BC-4838-9688-22DDB18144E3}" presName="linNode" presStyleCnt="0"/>
      <dgm:spPr/>
    </dgm:pt>
    <dgm:pt modelId="{08C6CE1E-6558-4140-B1F7-218277BEAC2F}" type="pres">
      <dgm:prSet presAssocID="{F2E8423D-45BC-4838-9688-22DDB18144E3}" presName="parentText" presStyleLbl="node1" presStyleIdx="1" presStyleCnt="3">
        <dgm:presLayoutVars>
          <dgm:chMax val="1"/>
          <dgm:bulletEnabled val="1"/>
        </dgm:presLayoutVars>
      </dgm:prSet>
      <dgm:spPr/>
    </dgm:pt>
    <dgm:pt modelId="{1EB4A356-1169-4022-92D0-3495ED193718}" type="pres">
      <dgm:prSet presAssocID="{F2E8423D-45BC-4838-9688-22DDB18144E3}" presName="descendantText" presStyleLbl="alignAccFollowNode1" presStyleIdx="1" presStyleCnt="3">
        <dgm:presLayoutVars>
          <dgm:bulletEnabled val="1"/>
        </dgm:presLayoutVars>
      </dgm:prSet>
      <dgm:spPr/>
    </dgm:pt>
    <dgm:pt modelId="{DF56F930-69B8-4A90-81AA-C87A97B9AFB6}" type="pres">
      <dgm:prSet presAssocID="{955F5151-CB44-4AC7-A478-771BB1DAC5DC}" presName="sp" presStyleCnt="0"/>
      <dgm:spPr/>
    </dgm:pt>
    <dgm:pt modelId="{13590374-B1DE-4B94-92EE-43B12424BDE1}" type="pres">
      <dgm:prSet presAssocID="{06EA1DCB-E955-4699-9ECF-6ADE6F6063ED}" presName="linNode" presStyleCnt="0"/>
      <dgm:spPr/>
    </dgm:pt>
    <dgm:pt modelId="{FF8B659D-53BB-488E-91D3-01BA4A604075}" type="pres">
      <dgm:prSet presAssocID="{06EA1DCB-E955-4699-9ECF-6ADE6F6063ED}" presName="parentText" presStyleLbl="node1" presStyleIdx="2" presStyleCnt="3">
        <dgm:presLayoutVars>
          <dgm:chMax val="1"/>
          <dgm:bulletEnabled val="1"/>
        </dgm:presLayoutVars>
      </dgm:prSet>
      <dgm:spPr/>
    </dgm:pt>
    <dgm:pt modelId="{73C165EC-B7CA-46B0-9563-756550C14B53}" type="pres">
      <dgm:prSet presAssocID="{06EA1DCB-E955-4699-9ECF-6ADE6F6063ED}" presName="descendantText" presStyleLbl="alignAccFollowNode1" presStyleIdx="2" presStyleCnt="3">
        <dgm:presLayoutVars>
          <dgm:bulletEnabled val="1"/>
        </dgm:presLayoutVars>
      </dgm:prSet>
      <dgm:spPr/>
    </dgm:pt>
  </dgm:ptLst>
  <dgm:cxnLst>
    <dgm:cxn modelId="{1CFB290E-AEA4-418E-A2F9-9D5A0FDDB7FC}" srcId="{06EA1DCB-E955-4699-9ECF-6ADE6F6063ED}" destId="{5334F328-16C5-4B90-80FC-97D8377792E2}" srcOrd="1" destOrd="0" parTransId="{2C74EB30-7A71-479A-A9DB-CFBDAC80ACC4}" sibTransId="{B95FE178-2499-4DFB-850D-382B26DC25EE}"/>
    <dgm:cxn modelId="{E2993B1A-4EDD-4548-B368-491A144CADF5}" srcId="{06EA1DCB-E955-4699-9ECF-6ADE6F6063ED}" destId="{4948D262-103E-4B14-AA95-4C1ED3038808}" srcOrd="0" destOrd="0" parTransId="{D9206A28-8485-48C8-9990-ECEE7B5D9F03}" sibTransId="{49DC982C-9259-42AD-862B-36549342A85F}"/>
    <dgm:cxn modelId="{D24A0524-45B6-4BD1-A993-0A28414ECE21}" type="presOf" srcId="{79455F06-22DE-4FA9-9BD5-C3524C09D6E7}" destId="{B791B906-B0B2-4E1D-A8F4-02F32D9C3537}" srcOrd="0" destOrd="0" presId="urn:microsoft.com/office/officeart/2005/8/layout/vList5"/>
    <dgm:cxn modelId="{52255D26-CD5F-443C-ACA7-60C39940CDB1}" srcId="{79455F06-22DE-4FA9-9BD5-C3524C09D6E7}" destId="{29B57765-6D4E-4755-ACE8-ED2B18B9B7F3}" srcOrd="1" destOrd="0" parTransId="{24CCEE96-FEDA-4CEF-B7BA-50D750370FAD}" sibTransId="{B3FC05E7-E1A6-47E1-A555-85A2BA642D8A}"/>
    <dgm:cxn modelId="{80DBE32A-944A-4A41-A261-3765530C9F7E}" type="presOf" srcId="{06EA1DCB-E955-4699-9ECF-6ADE6F6063ED}" destId="{FF8B659D-53BB-488E-91D3-01BA4A604075}" srcOrd="0" destOrd="0" presId="urn:microsoft.com/office/officeart/2005/8/layout/vList5"/>
    <dgm:cxn modelId="{78D0E12E-E81C-48C3-B189-F19F5A30671D}" srcId="{F2E8423D-45BC-4838-9688-22DDB18144E3}" destId="{A1194A87-0355-4885-9EA4-02FD8A95CF96}" srcOrd="1" destOrd="0" parTransId="{9B0A4EFE-946D-47DE-8AFF-6E849C057909}" sibTransId="{462370F3-8DE7-4E41-B6A3-AFF2CC1E6087}"/>
    <dgm:cxn modelId="{041E6A2F-5428-407D-92F1-6915666A1D21}" type="presOf" srcId="{29B57765-6D4E-4755-ACE8-ED2B18B9B7F3}" destId="{EFCF5BDB-DDBB-4C1A-A991-172D51C47C65}" srcOrd="0" destOrd="1" presId="urn:microsoft.com/office/officeart/2005/8/layout/vList5"/>
    <dgm:cxn modelId="{5E953A5B-508B-4390-A4D7-3DC681327C02}" type="presOf" srcId="{F2E8423D-45BC-4838-9688-22DDB18144E3}" destId="{08C6CE1E-6558-4140-B1F7-218277BEAC2F}" srcOrd="0" destOrd="0" presId="urn:microsoft.com/office/officeart/2005/8/layout/vList5"/>
    <dgm:cxn modelId="{3FABCF69-8B05-4B66-AAF8-CC886D2EC76A}" type="presOf" srcId="{A1194A87-0355-4885-9EA4-02FD8A95CF96}" destId="{1EB4A356-1169-4022-92D0-3495ED193718}" srcOrd="0" destOrd="1" presId="urn:microsoft.com/office/officeart/2005/8/layout/vList5"/>
    <dgm:cxn modelId="{38D80A7A-8976-4EA5-B0BA-26C2F65B291C}" type="presOf" srcId="{D4C62464-8298-491F-8EBB-953C5C79B63B}" destId="{E05FEE29-B077-4D35-AF06-A66B2951A239}" srcOrd="0" destOrd="0" presId="urn:microsoft.com/office/officeart/2005/8/layout/vList5"/>
    <dgm:cxn modelId="{04A5E381-5440-4D7E-B3BB-7B6E5174D715}" type="presOf" srcId="{C5265E55-89C4-4B3F-AC11-B8F1A2190AFB}" destId="{EFCF5BDB-DDBB-4C1A-A991-172D51C47C65}" srcOrd="0" destOrd="0" presId="urn:microsoft.com/office/officeart/2005/8/layout/vList5"/>
    <dgm:cxn modelId="{0E2572D6-9F5C-42DA-81A8-B225FE59FCED}" type="presOf" srcId="{124008C0-5C01-4091-BF0F-B1ED4D75DF00}" destId="{1EB4A356-1169-4022-92D0-3495ED193718}" srcOrd="0" destOrd="0" presId="urn:microsoft.com/office/officeart/2005/8/layout/vList5"/>
    <dgm:cxn modelId="{CA8346E3-F46E-444A-8F46-DD2F1CAFDA3F}" type="presOf" srcId="{4948D262-103E-4B14-AA95-4C1ED3038808}" destId="{73C165EC-B7CA-46B0-9563-756550C14B53}" srcOrd="0" destOrd="0" presId="urn:microsoft.com/office/officeart/2005/8/layout/vList5"/>
    <dgm:cxn modelId="{47A2A7E6-2DB8-4F2F-A0D4-C8629CD7B0B4}" srcId="{79455F06-22DE-4FA9-9BD5-C3524C09D6E7}" destId="{C5265E55-89C4-4B3F-AC11-B8F1A2190AFB}" srcOrd="0" destOrd="0" parTransId="{02BB866A-2520-4D71-9D12-0E5431E29A2C}" sibTransId="{AFBA6555-2788-455C-A97A-44618860E80D}"/>
    <dgm:cxn modelId="{7E8C12E9-E776-4271-97D1-C50D760BE649}" type="presOf" srcId="{5334F328-16C5-4B90-80FC-97D8377792E2}" destId="{73C165EC-B7CA-46B0-9563-756550C14B53}" srcOrd="0" destOrd="1" presId="urn:microsoft.com/office/officeart/2005/8/layout/vList5"/>
    <dgm:cxn modelId="{DD0E59F1-054A-411D-9866-CE4917E54528}" srcId="{D4C62464-8298-491F-8EBB-953C5C79B63B}" destId="{F2E8423D-45BC-4838-9688-22DDB18144E3}" srcOrd="1" destOrd="0" parTransId="{2F4AB4F6-4C1A-4780-9DEB-B7047685CA94}" sibTransId="{955F5151-CB44-4AC7-A478-771BB1DAC5DC}"/>
    <dgm:cxn modelId="{53351DF4-5A42-4EEA-8277-2AD0C303FC63}" srcId="{D4C62464-8298-491F-8EBB-953C5C79B63B}" destId="{79455F06-22DE-4FA9-9BD5-C3524C09D6E7}" srcOrd="0" destOrd="0" parTransId="{E2FC79DF-71D8-43B8-A5D6-4E7BA90E685E}" sibTransId="{ACF0CA45-4877-40CE-B547-F171EB0396C3}"/>
    <dgm:cxn modelId="{04B2C1F4-80B5-425E-97D2-4586CE92DC54}" srcId="{D4C62464-8298-491F-8EBB-953C5C79B63B}" destId="{06EA1DCB-E955-4699-9ECF-6ADE6F6063ED}" srcOrd="2" destOrd="0" parTransId="{B8A7437B-BB4E-4EC1-924C-FB5533154756}" sibTransId="{2BCFB89E-3678-4712-BBE7-D06477CE962B}"/>
    <dgm:cxn modelId="{5685BEFE-FAA1-4344-AAA1-BB4C4401372E}" srcId="{F2E8423D-45BC-4838-9688-22DDB18144E3}" destId="{124008C0-5C01-4091-BF0F-B1ED4D75DF00}" srcOrd="0" destOrd="0" parTransId="{0267C762-5ECB-4D35-B89D-AD698B106E78}" sibTransId="{355781C8-0783-42A4-8C8B-F14EC8B069A5}"/>
    <dgm:cxn modelId="{9C36055B-2E5C-49DD-984B-01B32DF8711F}" type="presParOf" srcId="{E05FEE29-B077-4D35-AF06-A66B2951A239}" destId="{BB0D7267-6294-4E5C-9574-D80CA4D43EEC}" srcOrd="0" destOrd="0" presId="urn:microsoft.com/office/officeart/2005/8/layout/vList5"/>
    <dgm:cxn modelId="{3D65EE70-FD4A-4CA7-A434-84B05FC9077E}" type="presParOf" srcId="{BB0D7267-6294-4E5C-9574-D80CA4D43EEC}" destId="{B791B906-B0B2-4E1D-A8F4-02F32D9C3537}" srcOrd="0" destOrd="0" presId="urn:microsoft.com/office/officeart/2005/8/layout/vList5"/>
    <dgm:cxn modelId="{78891E54-4BB0-42F6-91BC-E4D13AA9A163}" type="presParOf" srcId="{BB0D7267-6294-4E5C-9574-D80CA4D43EEC}" destId="{EFCF5BDB-DDBB-4C1A-A991-172D51C47C65}" srcOrd="1" destOrd="0" presId="urn:microsoft.com/office/officeart/2005/8/layout/vList5"/>
    <dgm:cxn modelId="{892F9663-3895-423C-AE63-6C83446D974B}" type="presParOf" srcId="{E05FEE29-B077-4D35-AF06-A66B2951A239}" destId="{2444A362-A6A7-4093-9661-411B782E1734}" srcOrd="1" destOrd="0" presId="urn:microsoft.com/office/officeart/2005/8/layout/vList5"/>
    <dgm:cxn modelId="{AD81B1AC-AE7B-4C56-A6A6-4C0F4D4E9E27}" type="presParOf" srcId="{E05FEE29-B077-4D35-AF06-A66B2951A239}" destId="{CEDA7B69-08D9-4E13-9C72-D19BAFF3183F}" srcOrd="2" destOrd="0" presId="urn:microsoft.com/office/officeart/2005/8/layout/vList5"/>
    <dgm:cxn modelId="{B684611A-C88A-4627-98AD-9AE07050FCD4}" type="presParOf" srcId="{CEDA7B69-08D9-4E13-9C72-D19BAFF3183F}" destId="{08C6CE1E-6558-4140-B1F7-218277BEAC2F}" srcOrd="0" destOrd="0" presId="urn:microsoft.com/office/officeart/2005/8/layout/vList5"/>
    <dgm:cxn modelId="{41C73747-A66B-4F79-BBFD-C190FB26601C}" type="presParOf" srcId="{CEDA7B69-08D9-4E13-9C72-D19BAFF3183F}" destId="{1EB4A356-1169-4022-92D0-3495ED193718}" srcOrd="1" destOrd="0" presId="urn:microsoft.com/office/officeart/2005/8/layout/vList5"/>
    <dgm:cxn modelId="{EC37B734-AE06-4679-A3DC-88718424AA0E}" type="presParOf" srcId="{E05FEE29-B077-4D35-AF06-A66B2951A239}" destId="{DF56F930-69B8-4A90-81AA-C87A97B9AFB6}" srcOrd="3" destOrd="0" presId="urn:microsoft.com/office/officeart/2005/8/layout/vList5"/>
    <dgm:cxn modelId="{C016F20C-00A7-46DC-AD1B-735E5059E1C5}" type="presParOf" srcId="{E05FEE29-B077-4D35-AF06-A66B2951A239}" destId="{13590374-B1DE-4B94-92EE-43B12424BDE1}" srcOrd="4" destOrd="0" presId="urn:microsoft.com/office/officeart/2005/8/layout/vList5"/>
    <dgm:cxn modelId="{B3C2F55B-A4FD-43E1-A20F-CC247B0FDD63}" type="presParOf" srcId="{13590374-B1DE-4B94-92EE-43B12424BDE1}" destId="{FF8B659D-53BB-488E-91D3-01BA4A604075}" srcOrd="0" destOrd="0" presId="urn:microsoft.com/office/officeart/2005/8/layout/vList5"/>
    <dgm:cxn modelId="{E967BA9D-6720-4450-AC85-8CB41516B56E}" type="presParOf" srcId="{13590374-B1DE-4B94-92EE-43B12424BDE1}" destId="{73C165EC-B7CA-46B0-9563-756550C14B5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CD1402-6982-4A54-B877-16584D53A64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457B108-74AC-4D2D-B6D8-3774BB1623EC}">
      <dgm:prSet phldrT="[Текст]" custT="1"/>
      <dgm:spPr/>
      <dgm:t>
        <a:bodyPr/>
        <a:lstStyle/>
        <a:p>
          <a:r>
            <a:rPr lang="en-US" sz="3200" b="1" dirty="0" err="1">
              <a:solidFill>
                <a:schemeClr val="tx1"/>
              </a:solidFill>
              <a:latin typeface="Times New Roman" panose="02020603050405020304" pitchFamily="18" charset="0"/>
              <a:cs typeface="Times New Roman" panose="02020603050405020304" pitchFamily="18" charset="0"/>
            </a:rPr>
            <a:t>Facultatea</a:t>
          </a:r>
          <a:r>
            <a:rPr lang="en-US" sz="3200" b="1" dirty="0">
              <a:solidFill>
                <a:schemeClr val="tx1"/>
              </a:solidFill>
              <a:latin typeface="Times New Roman" panose="02020603050405020304" pitchFamily="18" charset="0"/>
              <a:cs typeface="Times New Roman" panose="02020603050405020304" pitchFamily="18" charset="0"/>
            </a:rPr>
            <a:t> </a:t>
          </a:r>
          <a:r>
            <a:rPr lang="ro-RO" sz="3200" b="1" dirty="0">
              <a:solidFill>
                <a:schemeClr val="tx1"/>
              </a:solidFill>
              <a:latin typeface="Times New Roman" panose="02020603050405020304" pitchFamily="18" charset="0"/>
              <a:cs typeface="Times New Roman" panose="02020603050405020304" pitchFamily="18" charset="0"/>
            </a:rPr>
            <a:t>Științe Economice</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9D5C9F48-06E7-4CA7-AD74-874A4070736F}" type="parTrans" cxnId="{B60C90DF-1574-4872-B4A5-DF38410487A6}">
      <dgm:prSet/>
      <dgm:spPr/>
      <dgm:t>
        <a:bodyPr/>
        <a:lstStyle/>
        <a:p>
          <a:endParaRPr lang="en-US"/>
        </a:p>
      </dgm:t>
    </dgm:pt>
    <dgm:pt modelId="{FF30809D-A32B-4D4B-B808-39051860E85F}" type="sibTrans" cxnId="{B60C90DF-1574-4872-B4A5-DF38410487A6}">
      <dgm:prSet/>
      <dgm:spPr/>
      <dgm:t>
        <a:bodyPr/>
        <a:lstStyle/>
        <a:p>
          <a:endParaRPr lang="en-US"/>
        </a:p>
      </dgm:t>
    </dgm:pt>
    <dgm:pt modelId="{54B45F35-A960-4697-BC35-4E5B33F7EA58}">
      <dgm:prSet phldrT="[Текст]" custT="1"/>
      <dgm:spPr/>
      <dgm:t>
        <a:bodyPr/>
        <a:lstStyle/>
        <a:p>
          <a:r>
            <a:rPr lang="ro-RO" sz="2000" b="1" dirty="0">
              <a:latin typeface="Times New Roman" panose="02020603050405020304" pitchFamily="18" charset="0"/>
              <a:cs typeface="Times New Roman" panose="02020603050405020304" pitchFamily="18" charset="0"/>
            </a:rPr>
            <a:t>Licență</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b="0" i="0" dirty="0">
              <a:latin typeface="Times New Roman" panose="02020603050405020304" pitchFamily="18" charset="0"/>
              <a:cs typeface="Times New Roman" panose="02020603050405020304" pitchFamily="18" charset="0"/>
            </a:rPr>
            <a:t>5 programe, 180 ECTS, studii cu frecvență/ frecvență redusă</a:t>
          </a:r>
          <a:endParaRPr lang="en-US" sz="2000" b="0" i="0" dirty="0">
            <a:latin typeface="Times New Roman" panose="02020603050405020304" pitchFamily="18" charset="0"/>
            <a:cs typeface="Times New Roman" panose="02020603050405020304" pitchFamily="18" charset="0"/>
          </a:endParaRPr>
        </a:p>
      </dgm:t>
    </dgm:pt>
    <dgm:pt modelId="{3CCC2384-AB3D-4F4E-BAB7-8077CE0A6609}" type="parTrans" cxnId="{A6B66D7B-C68E-491B-A8E0-749295FAC240}">
      <dgm:prSet/>
      <dgm:spPr/>
      <dgm:t>
        <a:bodyPr/>
        <a:lstStyle/>
        <a:p>
          <a:endParaRPr lang="en-US"/>
        </a:p>
      </dgm:t>
    </dgm:pt>
    <dgm:pt modelId="{AC229D9D-3AB1-4FC1-821E-036BE66C4871}" type="sibTrans" cxnId="{A6B66D7B-C68E-491B-A8E0-749295FAC240}">
      <dgm:prSet/>
      <dgm:spPr/>
      <dgm:t>
        <a:bodyPr/>
        <a:lstStyle/>
        <a:p>
          <a:endParaRPr lang="en-US"/>
        </a:p>
      </dgm:t>
    </dgm:pt>
    <dgm:pt modelId="{F96E8516-A97F-441E-9D79-520783EB601A}">
      <dgm:prSet phldrT="[Текст]" custT="1"/>
      <dgm:spPr/>
      <dgm:t>
        <a:bodyPr/>
        <a:lstStyle/>
        <a:p>
          <a:r>
            <a:rPr lang="ro-RO" sz="2000" b="1" dirty="0">
              <a:latin typeface="Times New Roman" panose="02020603050405020304" pitchFamily="18" charset="0"/>
              <a:cs typeface="Times New Roman" panose="02020603050405020304" pitchFamily="18" charset="0"/>
            </a:rPr>
            <a:t>Master</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b="0" dirty="0">
              <a:latin typeface="Times New Roman" panose="02020603050405020304" pitchFamily="18" charset="0"/>
              <a:cs typeface="Times New Roman" panose="02020603050405020304" pitchFamily="18" charset="0"/>
            </a:rPr>
            <a:t>3 programe, 120 ECTS, studii cu frecvență</a:t>
          </a:r>
          <a:endParaRPr lang="en-US" sz="2000" b="0" dirty="0">
            <a:latin typeface="Times New Roman" panose="02020603050405020304" pitchFamily="18" charset="0"/>
            <a:cs typeface="Times New Roman" panose="02020603050405020304" pitchFamily="18" charset="0"/>
          </a:endParaRPr>
        </a:p>
      </dgm:t>
    </dgm:pt>
    <dgm:pt modelId="{89F712C3-96C2-4029-B085-39A6C3B53F92}" type="parTrans" cxnId="{24212E43-E5D2-47F0-852E-42B5AF45D79E}">
      <dgm:prSet/>
      <dgm:spPr/>
      <dgm:t>
        <a:bodyPr/>
        <a:lstStyle/>
        <a:p>
          <a:endParaRPr lang="en-US"/>
        </a:p>
      </dgm:t>
    </dgm:pt>
    <dgm:pt modelId="{71860877-3A51-41B3-9C82-F0F0210F4BDA}" type="sibTrans" cxnId="{24212E43-E5D2-47F0-852E-42B5AF45D79E}">
      <dgm:prSet/>
      <dgm:spPr/>
      <dgm:t>
        <a:bodyPr/>
        <a:lstStyle/>
        <a:p>
          <a:endParaRPr lang="en-US"/>
        </a:p>
      </dgm:t>
    </dgm:pt>
    <dgm:pt modelId="{96946F0B-85DA-41C7-91B0-A92387682250}">
      <dgm:prSet phldrT="[Текст]" custT="1"/>
      <dgm:spPr/>
      <dgm:t>
        <a:bodyPr/>
        <a:lstStyle/>
        <a:p>
          <a:r>
            <a:rPr lang="en-US" sz="3200" b="1" dirty="0" err="1">
              <a:solidFill>
                <a:schemeClr val="tx1"/>
              </a:solidFill>
              <a:latin typeface="Times New Roman" panose="02020603050405020304" pitchFamily="18" charset="0"/>
              <a:cs typeface="Times New Roman" panose="02020603050405020304" pitchFamily="18" charset="0"/>
            </a:rPr>
            <a:t>Facultatea</a:t>
          </a:r>
          <a:r>
            <a:rPr lang="en-US" sz="3200" b="1" dirty="0">
              <a:solidFill>
                <a:schemeClr val="tx1"/>
              </a:solidFill>
              <a:latin typeface="Times New Roman" panose="02020603050405020304" pitchFamily="18" charset="0"/>
              <a:cs typeface="Times New Roman" panose="02020603050405020304" pitchFamily="18" charset="0"/>
            </a:rPr>
            <a:t> RI</a:t>
          </a:r>
          <a:r>
            <a:rPr lang="ro-RO" sz="3200" b="1" dirty="0">
              <a:solidFill>
                <a:schemeClr val="tx1"/>
              </a:solidFill>
              <a:latin typeface="Times New Roman" panose="02020603050405020304" pitchFamily="18" charset="0"/>
              <a:cs typeface="Times New Roman" panose="02020603050405020304" pitchFamily="18" charset="0"/>
            </a:rPr>
            <a:t>ȘPJ</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66F865E4-6514-4020-BD55-FDF9A1CFCBF4}" type="parTrans" cxnId="{D87164BC-D88D-4445-8DF4-A37CA60C0C05}">
      <dgm:prSet/>
      <dgm:spPr/>
      <dgm:t>
        <a:bodyPr/>
        <a:lstStyle/>
        <a:p>
          <a:endParaRPr lang="en-US"/>
        </a:p>
      </dgm:t>
    </dgm:pt>
    <dgm:pt modelId="{0E574A32-D0A0-4C33-B7B0-FCEACD8A147D}" type="sibTrans" cxnId="{D87164BC-D88D-4445-8DF4-A37CA60C0C05}">
      <dgm:prSet/>
      <dgm:spPr/>
      <dgm:t>
        <a:bodyPr/>
        <a:lstStyle/>
        <a:p>
          <a:endParaRPr lang="en-US"/>
        </a:p>
      </dgm:t>
    </dgm:pt>
    <dgm:pt modelId="{1A94481C-178D-423C-94B6-463E671108E0}">
      <dgm:prSet phldrT="[Текст]" custT="1"/>
      <dgm:spPr/>
      <dgm:t>
        <a:bodyPr/>
        <a:lstStyle/>
        <a:p>
          <a:r>
            <a:rPr lang="ro-RO" sz="2000" b="1" dirty="0">
              <a:latin typeface="Times New Roman" panose="02020603050405020304" pitchFamily="18" charset="0"/>
              <a:cs typeface="Times New Roman" panose="02020603050405020304" pitchFamily="18" charset="0"/>
            </a:rPr>
            <a:t>Licență</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b="0" dirty="0">
              <a:latin typeface="Times New Roman" panose="02020603050405020304" pitchFamily="18" charset="0"/>
              <a:cs typeface="Times New Roman" panose="02020603050405020304" pitchFamily="18" charset="0"/>
            </a:rPr>
            <a:t>2 programe, 180 ECTS, , studii cu frecvență/ frecvență redusă </a:t>
          </a:r>
          <a:endParaRPr lang="en-US" sz="2000" b="0" dirty="0">
            <a:latin typeface="Times New Roman" panose="02020603050405020304" pitchFamily="18" charset="0"/>
            <a:cs typeface="Times New Roman" panose="02020603050405020304" pitchFamily="18" charset="0"/>
          </a:endParaRPr>
        </a:p>
      </dgm:t>
    </dgm:pt>
    <dgm:pt modelId="{42AE0A9F-EDA8-4E1D-9789-4C968E4B37CB}" type="parTrans" cxnId="{6744F7B3-8711-4EB3-B8F5-E1049CCF94F6}">
      <dgm:prSet/>
      <dgm:spPr/>
      <dgm:t>
        <a:bodyPr/>
        <a:lstStyle/>
        <a:p>
          <a:endParaRPr lang="en-US"/>
        </a:p>
      </dgm:t>
    </dgm:pt>
    <dgm:pt modelId="{27C1BA5F-1737-4EAE-844D-832B2FE839F5}" type="sibTrans" cxnId="{6744F7B3-8711-4EB3-B8F5-E1049CCF94F6}">
      <dgm:prSet/>
      <dgm:spPr/>
      <dgm:t>
        <a:bodyPr/>
        <a:lstStyle/>
        <a:p>
          <a:endParaRPr lang="en-US"/>
        </a:p>
      </dgm:t>
    </dgm:pt>
    <dgm:pt modelId="{C50F5F05-87E9-4D30-B897-3D71BFB24EDB}">
      <dgm:prSet phldrT="[Текст]" custT="1"/>
      <dgm:spPr/>
      <dgm:t>
        <a:bodyPr/>
        <a:lstStyle/>
        <a:p>
          <a:r>
            <a:rPr lang="ro-RO" sz="2000" b="1" dirty="0">
              <a:latin typeface="Times New Roman" panose="02020603050405020304" pitchFamily="18" charset="0"/>
              <a:cs typeface="Times New Roman" panose="02020603050405020304" pitchFamily="18" charset="0"/>
            </a:rPr>
            <a:t>Master</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b="0" dirty="0">
              <a:latin typeface="Times New Roman" panose="02020603050405020304" pitchFamily="18" charset="0"/>
              <a:cs typeface="Times New Roman" panose="02020603050405020304" pitchFamily="18" charset="0"/>
            </a:rPr>
            <a:t>2 programe, 120 ECTS, studii cu frecvență</a:t>
          </a:r>
          <a:endParaRPr lang="en-US" sz="2000" b="0" dirty="0">
            <a:latin typeface="Times New Roman" panose="02020603050405020304" pitchFamily="18" charset="0"/>
            <a:cs typeface="Times New Roman" panose="02020603050405020304" pitchFamily="18" charset="0"/>
          </a:endParaRPr>
        </a:p>
      </dgm:t>
    </dgm:pt>
    <dgm:pt modelId="{7783DA02-7902-4062-AEC9-01668254045B}" type="parTrans" cxnId="{AC5B827B-8D4D-4E30-B0E5-5E37F02CC6D6}">
      <dgm:prSet/>
      <dgm:spPr/>
      <dgm:t>
        <a:bodyPr/>
        <a:lstStyle/>
        <a:p>
          <a:endParaRPr lang="en-US"/>
        </a:p>
      </dgm:t>
    </dgm:pt>
    <dgm:pt modelId="{4DE5CACB-8A1F-4FB9-90E3-14BC4E17731F}" type="sibTrans" cxnId="{AC5B827B-8D4D-4E30-B0E5-5E37F02CC6D6}">
      <dgm:prSet/>
      <dgm:spPr/>
      <dgm:t>
        <a:bodyPr/>
        <a:lstStyle/>
        <a:p>
          <a:endParaRPr lang="en-US"/>
        </a:p>
      </dgm:t>
    </dgm:pt>
    <dgm:pt modelId="{26C0D5AC-B724-455C-B098-6DE86275E1BE}">
      <dgm:prSet phldrT="[Текст]" custT="1"/>
      <dgm:spPr/>
      <dgm:t>
        <a:bodyPr/>
        <a:lstStyle/>
        <a:p>
          <a:r>
            <a:rPr lang="ro-RO" sz="3200" b="1" dirty="0">
              <a:solidFill>
                <a:schemeClr val="tx1"/>
              </a:solidFill>
              <a:latin typeface="Times New Roman" panose="02020603050405020304" pitchFamily="18" charset="0"/>
              <a:cs typeface="Times New Roman" panose="02020603050405020304" pitchFamily="18" charset="0"/>
            </a:rPr>
            <a:t>Facultatea IID</a:t>
          </a:r>
          <a:endParaRPr lang="en-US" sz="3200" b="1" dirty="0">
            <a:solidFill>
              <a:schemeClr val="tx1"/>
            </a:solidFill>
            <a:latin typeface="Times New Roman" panose="02020603050405020304" pitchFamily="18" charset="0"/>
            <a:cs typeface="Times New Roman" panose="02020603050405020304" pitchFamily="18" charset="0"/>
          </a:endParaRPr>
        </a:p>
      </dgm:t>
    </dgm:pt>
    <dgm:pt modelId="{DAC4981A-CEBF-4E06-891D-2290DC05C462}" type="parTrans" cxnId="{DFDE0664-7382-4D0A-AEAA-6987CF0C939C}">
      <dgm:prSet/>
      <dgm:spPr/>
      <dgm:t>
        <a:bodyPr/>
        <a:lstStyle/>
        <a:p>
          <a:endParaRPr lang="en-US"/>
        </a:p>
      </dgm:t>
    </dgm:pt>
    <dgm:pt modelId="{BEA36D0D-8ED2-4DC6-BCC5-493E5A290945}" type="sibTrans" cxnId="{DFDE0664-7382-4D0A-AEAA-6987CF0C939C}">
      <dgm:prSet/>
      <dgm:spPr/>
      <dgm:t>
        <a:bodyPr/>
        <a:lstStyle/>
        <a:p>
          <a:endParaRPr lang="en-US"/>
        </a:p>
      </dgm:t>
    </dgm:pt>
    <dgm:pt modelId="{9580A088-ACC9-424B-ABC3-18CCADA42CEA}">
      <dgm:prSet phldrT="[Текст]" custT="1"/>
      <dgm:spPr/>
      <dgm:t>
        <a:bodyPr/>
        <a:lstStyle/>
        <a:p>
          <a:r>
            <a:rPr lang="ro-RO" sz="2000" b="1" dirty="0">
              <a:latin typeface="Times New Roman" panose="02020603050405020304" pitchFamily="18" charset="0"/>
              <a:cs typeface="Times New Roman" panose="02020603050405020304" pitchFamily="18" charset="0"/>
            </a:rPr>
            <a:t>Licență</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b="0" dirty="0">
              <a:latin typeface="Times New Roman" panose="02020603050405020304" pitchFamily="18" charset="0"/>
              <a:cs typeface="Times New Roman" panose="02020603050405020304" pitchFamily="18" charset="0"/>
            </a:rPr>
            <a:t>3 programe, 240/ 180 ECTS, studii cu frecvență/ frecvență redusă </a:t>
          </a:r>
          <a:endParaRPr lang="en-US" sz="2000" b="0" dirty="0">
            <a:latin typeface="Times New Roman" panose="02020603050405020304" pitchFamily="18" charset="0"/>
            <a:cs typeface="Times New Roman" panose="02020603050405020304" pitchFamily="18" charset="0"/>
          </a:endParaRPr>
        </a:p>
      </dgm:t>
    </dgm:pt>
    <dgm:pt modelId="{B1DD5729-F190-4DBE-918D-0D50B459ABB7}" type="parTrans" cxnId="{335361A2-06CC-438A-A9D8-2B55BF6E6D1F}">
      <dgm:prSet/>
      <dgm:spPr/>
      <dgm:t>
        <a:bodyPr/>
        <a:lstStyle/>
        <a:p>
          <a:endParaRPr lang="en-US"/>
        </a:p>
      </dgm:t>
    </dgm:pt>
    <dgm:pt modelId="{9ACF365A-567B-4FA4-92E4-2A87C9CBA498}" type="sibTrans" cxnId="{335361A2-06CC-438A-A9D8-2B55BF6E6D1F}">
      <dgm:prSet/>
      <dgm:spPr/>
      <dgm:t>
        <a:bodyPr/>
        <a:lstStyle/>
        <a:p>
          <a:endParaRPr lang="en-US"/>
        </a:p>
      </dgm:t>
    </dgm:pt>
    <dgm:pt modelId="{9A85565F-A18C-4A0C-A0CF-261E18EA61AC}">
      <dgm:prSet phldrT="[Текст]" custT="1"/>
      <dgm:spPr/>
      <dgm:t>
        <a:bodyPr/>
        <a:lstStyle/>
        <a:p>
          <a:r>
            <a:rPr lang="ro-RO" sz="2000" b="1" dirty="0">
              <a:latin typeface="Times New Roman" panose="02020603050405020304" pitchFamily="18" charset="0"/>
              <a:cs typeface="Times New Roman" panose="02020603050405020304" pitchFamily="18" charset="0"/>
            </a:rPr>
            <a:t>Master</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b="0" dirty="0">
              <a:latin typeface="Times New Roman" panose="02020603050405020304" pitchFamily="18" charset="0"/>
              <a:cs typeface="Times New Roman" panose="02020603050405020304" pitchFamily="18" charset="0"/>
            </a:rPr>
            <a:t>1</a:t>
          </a:r>
          <a:r>
            <a:rPr lang="ro-RO" sz="2000" b="1" dirty="0">
              <a:latin typeface="Times New Roman" panose="02020603050405020304" pitchFamily="18" charset="0"/>
              <a:cs typeface="Times New Roman" panose="02020603050405020304" pitchFamily="18" charset="0"/>
            </a:rPr>
            <a:t> </a:t>
          </a:r>
          <a:r>
            <a:rPr lang="ro-RO" sz="2000" b="0" dirty="0">
              <a:latin typeface="Times New Roman" panose="02020603050405020304" pitchFamily="18" charset="0"/>
              <a:cs typeface="Times New Roman" panose="02020603050405020304" pitchFamily="18" charset="0"/>
            </a:rPr>
            <a:t>program, 120 ECTS, studii cu frecvență</a:t>
          </a:r>
          <a:endParaRPr lang="en-US" sz="2000" b="0" dirty="0">
            <a:latin typeface="Times New Roman" panose="02020603050405020304" pitchFamily="18" charset="0"/>
            <a:cs typeface="Times New Roman" panose="02020603050405020304" pitchFamily="18" charset="0"/>
          </a:endParaRPr>
        </a:p>
      </dgm:t>
    </dgm:pt>
    <dgm:pt modelId="{77326E72-040C-4EFC-8830-2973B1293FE0}" type="parTrans" cxnId="{52AD3F57-001F-496D-8392-0B0214E89F48}">
      <dgm:prSet/>
      <dgm:spPr/>
      <dgm:t>
        <a:bodyPr/>
        <a:lstStyle/>
        <a:p>
          <a:endParaRPr lang="en-US"/>
        </a:p>
      </dgm:t>
    </dgm:pt>
    <dgm:pt modelId="{CDD906BB-78D1-43DB-8225-EDE87CC780E6}" type="sibTrans" cxnId="{52AD3F57-001F-496D-8392-0B0214E89F48}">
      <dgm:prSet/>
      <dgm:spPr/>
      <dgm:t>
        <a:bodyPr/>
        <a:lstStyle/>
        <a:p>
          <a:endParaRPr lang="en-US"/>
        </a:p>
      </dgm:t>
    </dgm:pt>
    <dgm:pt modelId="{9456A799-77E5-4C10-A20C-AE88A6E5E57F}" type="pres">
      <dgm:prSet presAssocID="{C9CD1402-6982-4A54-B877-16584D53A645}" presName="Name0" presStyleCnt="0">
        <dgm:presLayoutVars>
          <dgm:dir/>
          <dgm:animLvl val="lvl"/>
          <dgm:resizeHandles val="exact"/>
        </dgm:presLayoutVars>
      </dgm:prSet>
      <dgm:spPr/>
    </dgm:pt>
    <dgm:pt modelId="{058D66E5-79B1-428B-8C00-0D0516A36134}" type="pres">
      <dgm:prSet presAssocID="{0457B108-74AC-4D2D-B6D8-3774BB1623EC}" presName="linNode" presStyleCnt="0"/>
      <dgm:spPr/>
    </dgm:pt>
    <dgm:pt modelId="{2E26533C-2490-4F11-A1B2-5C7B0563C38F}" type="pres">
      <dgm:prSet presAssocID="{0457B108-74AC-4D2D-B6D8-3774BB1623EC}" presName="parentText" presStyleLbl="node1" presStyleIdx="0" presStyleCnt="3">
        <dgm:presLayoutVars>
          <dgm:chMax val="1"/>
          <dgm:bulletEnabled val="1"/>
        </dgm:presLayoutVars>
      </dgm:prSet>
      <dgm:spPr/>
    </dgm:pt>
    <dgm:pt modelId="{7FB81880-096D-4F62-B976-02BC5B91A1AF}" type="pres">
      <dgm:prSet presAssocID="{0457B108-74AC-4D2D-B6D8-3774BB1623EC}" presName="descendantText" presStyleLbl="alignAccFollowNode1" presStyleIdx="0" presStyleCnt="3">
        <dgm:presLayoutVars>
          <dgm:bulletEnabled val="1"/>
        </dgm:presLayoutVars>
      </dgm:prSet>
      <dgm:spPr/>
    </dgm:pt>
    <dgm:pt modelId="{2B56069E-4188-48C9-B515-A9138696D202}" type="pres">
      <dgm:prSet presAssocID="{FF30809D-A32B-4D4B-B808-39051860E85F}" presName="sp" presStyleCnt="0"/>
      <dgm:spPr/>
    </dgm:pt>
    <dgm:pt modelId="{FAA90B3A-FEE9-4E4E-869E-B379A772E888}" type="pres">
      <dgm:prSet presAssocID="{96946F0B-85DA-41C7-91B0-A92387682250}" presName="linNode" presStyleCnt="0"/>
      <dgm:spPr/>
    </dgm:pt>
    <dgm:pt modelId="{0300B2EE-764C-4CAE-9822-D5B740859649}" type="pres">
      <dgm:prSet presAssocID="{96946F0B-85DA-41C7-91B0-A92387682250}" presName="parentText" presStyleLbl="node1" presStyleIdx="1" presStyleCnt="3">
        <dgm:presLayoutVars>
          <dgm:chMax val="1"/>
          <dgm:bulletEnabled val="1"/>
        </dgm:presLayoutVars>
      </dgm:prSet>
      <dgm:spPr/>
    </dgm:pt>
    <dgm:pt modelId="{BDE03599-BA54-4A42-9CF6-DCB234C9FFEA}" type="pres">
      <dgm:prSet presAssocID="{96946F0B-85DA-41C7-91B0-A92387682250}" presName="descendantText" presStyleLbl="alignAccFollowNode1" presStyleIdx="1" presStyleCnt="3">
        <dgm:presLayoutVars>
          <dgm:bulletEnabled val="1"/>
        </dgm:presLayoutVars>
      </dgm:prSet>
      <dgm:spPr/>
    </dgm:pt>
    <dgm:pt modelId="{38DBC8DB-C958-41B5-AC0C-0D0C2E25E998}" type="pres">
      <dgm:prSet presAssocID="{0E574A32-D0A0-4C33-B7B0-FCEACD8A147D}" presName="sp" presStyleCnt="0"/>
      <dgm:spPr/>
    </dgm:pt>
    <dgm:pt modelId="{5A6E5F47-2170-4B5B-8C51-0508E1046989}" type="pres">
      <dgm:prSet presAssocID="{26C0D5AC-B724-455C-B098-6DE86275E1BE}" presName="linNode" presStyleCnt="0"/>
      <dgm:spPr/>
    </dgm:pt>
    <dgm:pt modelId="{76248A83-84A7-4567-9D59-775BDA43CF6A}" type="pres">
      <dgm:prSet presAssocID="{26C0D5AC-B724-455C-B098-6DE86275E1BE}" presName="parentText" presStyleLbl="node1" presStyleIdx="2" presStyleCnt="3" custScaleY="86957">
        <dgm:presLayoutVars>
          <dgm:chMax val="1"/>
          <dgm:bulletEnabled val="1"/>
        </dgm:presLayoutVars>
      </dgm:prSet>
      <dgm:spPr/>
    </dgm:pt>
    <dgm:pt modelId="{185A0729-D789-46FA-BC10-4E6F21227AA2}" type="pres">
      <dgm:prSet presAssocID="{26C0D5AC-B724-455C-B098-6DE86275E1BE}" presName="descendantText" presStyleLbl="alignAccFollowNode1" presStyleIdx="2" presStyleCnt="3">
        <dgm:presLayoutVars>
          <dgm:bulletEnabled val="1"/>
        </dgm:presLayoutVars>
      </dgm:prSet>
      <dgm:spPr/>
    </dgm:pt>
  </dgm:ptLst>
  <dgm:cxnLst>
    <dgm:cxn modelId="{1847B93C-C641-478A-8850-4DD3CE25F455}" type="presOf" srcId="{96946F0B-85DA-41C7-91B0-A92387682250}" destId="{0300B2EE-764C-4CAE-9822-D5B740859649}" srcOrd="0" destOrd="0" presId="urn:microsoft.com/office/officeart/2005/8/layout/vList5"/>
    <dgm:cxn modelId="{2B3C6760-E4C3-4A33-877E-D4DB42C4A2B5}" type="presOf" srcId="{0457B108-74AC-4D2D-B6D8-3774BB1623EC}" destId="{2E26533C-2490-4F11-A1B2-5C7B0563C38F}" srcOrd="0" destOrd="0" presId="urn:microsoft.com/office/officeart/2005/8/layout/vList5"/>
    <dgm:cxn modelId="{24212E43-E5D2-47F0-852E-42B5AF45D79E}" srcId="{0457B108-74AC-4D2D-B6D8-3774BB1623EC}" destId="{F96E8516-A97F-441E-9D79-520783EB601A}" srcOrd="1" destOrd="0" parTransId="{89F712C3-96C2-4029-B085-39A6C3B53F92}" sibTransId="{71860877-3A51-41B3-9C82-F0F0210F4BDA}"/>
    <dgm:cxn modelId="{DFDE0664-7382-4D0A-AEAA-6987CF0C939C}" srcId="{C9CD1402-6982-4A54-B877-16584D53A645}" destId="{26C0D5AC-B724-455C-B098-6DE86275E1BE}" srcOrd="2" destOrd="0" parTransId="{DAC4981A-CEBF-4E06-891D-2290DC05C462}" sibTransId="{BEA36D0D-8ED2-4DC6-BCC5-493E5A290945}"/>
    <dgm:cxn modelId="{2F2D2046-D2FC-4D7C-9299-58463A8786FE}" type="presOf" srcId="{C9CD1402-6982-4A54-B877-16584D53A645}" destId="{9456A799-77E5-4C10-A20C-AE88A6E5E57F}" srcOrd="0" destOrd="0" presId="urn:microsoft.com/office/officeart/2005/8/layout/vList5"/>
    <dgm:cxn modelId="{DB856C50-B610-42AE-8D4F-86EFDA2569CD}" type="presOf" srcId="{C50F5F05-87E9-4D30-B897-3D71BFB24EDB}" destId="{BDE03599-BA54-4A42-9CF6-DCB234C9FFEA}" srcOrd="0" destOrd="1" presId="urn:microsoft.com/office/officeart/2005/8/layout/vList5"/>
    <dgm:cxn modelId="{68405776-508B-4E86-9295-FD242B51CA08}" type="presOf" srcId="{1A94481C-178D-423C-94B6-463E671108E0}" destId="{BDE03599-BA54-4A42-9CF6-DCB234C9FFEA}" srcOrd="0" destOrd="0" presId="urn:microsoft.com/office/officeart/2005/8/layout/vList5"/>
    <dgm:cxn modelId="{52AD3F57-001F-496D-8392-0B0214E89F48}" srcId="{26C0D5AC-B724-455C-B098-6DE86275E1BE}" destId="{9A85565F-A18C-4A0C-A0CF-261E18EA61AC}" srcOrd="1" destOrd="0" parTransId="{77326E72-040C-4EFC-8830-2973B1293FE0}" sibTransId="{CDD906BB-78D1-43DB-8225-EDE87CC780E6}"/>
    <dgm:cxn modelId="{EDEDA85A-6D8F-46ED-865F-9FA315454629}" type="presOf" srcId="{54B45F35-A960-4697-BC35-4E5B33F7EA58}" destId="{7FB81880-096D-4F62-B976-02BC5B91A1AF}" srcOrd="0" destOrd="0" presId="urn:microsoft.com/office/officeart/2005/8/layout/vList5"/>
    <dgm:cxn modelId="{A6B66D7B-C68E-491B-A8E0-749295FAC240}" srcId="{0457B108-74AC-4D2D-B6D8-3774BB1623EC}" destId="{54B45F35-A960-4697-BC35-4E5B33F7EA58}" srcOrd="0" destOrd="0" parTransId="{3CCC2384-AB3D-4F4E-BAB7-8077CE0A6609}" sibTransId="{AC229D9D-3AB1-4FC1-821E-036BE66C4871}"/>
    <dgm:cxn modelId="{AC5B827B-8D4D-4E30-B0E5-5E37F02CC6D6}" srcId="{96946F0B-85DA-41C7-91B0-A92387682250}" destId="{C50F5F05-87E9-4D30-B897-3D71BFB24EDB}" srcOrd="1" destOrd="0" parTransId="{7783DA02-7902-4062-AEC9-01668254045B}" sibTransId="{4DE5CACB-8A1F-4FB9-90E3-14BC4E17731F}"/>
    <dgm:cxn modelId="{335361A2-06CC-438A-A9D8-2B55BF6E6D1F}" srcId="{26C0D5AC-B724-455C-B098-6DE86275E1BE}" destId="{9580A088-ACC9-424B-ABC3-18CCADA42CEA}" srcOrd="0" destOrd="0" parTransId="{B1DD5729-F190-4DBE-918D-0D50B459ABB7}" sibTransId="{9ACF365A-567B-4FA4-92E4-2A87C9CBA498}"/>
    <dgm:cxn modelId="{6744F7B3-8711-4EB3-B8F5-E1049CCF94F6}" srcId="{96946F0B-85DA-41C7-91B0-A92387682250}" destId="{1A94481C-178D-423C-94B6-463E671108E0}" srcOrd="0" destOrd="0" parTransId="{42AE0A9F-EDA8-4E1D-9789-4C968E4B37CB}" sibTransId="{27C1BA5F-1737-4EAE-844D-832B2FE839F5}"/>
    <dgm:cxn modelId="{D87164BC-D88D-4445-8DF4-A37CA60C0C05}" srcId="{C9CD1402-6982-4A54-B877-16584D53A645}" destId="{96946F0B-85DA-41C7-91B0-A92387682250}" srcOrd="1" destOrd="0" parTransId="{66F865E4-6514-4020-BD55-FDF9A1CFCBF4}" sibTransId="{0E574A32-D0A0-4C33-B7B0-FCEACD8A147D}"/>
    <dgm:cxn modelId="{15950ED1-F6F7-4CDA-ADCD-9E4DF70DBBC4}" type="presOf" srcId="{F96E8516-A97F-441E-9D79-520783EB601A}" destId="{7FB81880-096D-4F62-B976-02BC5B91A1AF}" srcOrd="0" destOrd="1" presId="urn:microsoft.com/office/officeart/2005/8/layout/vList5"/>
    <dgm:cxn modelId="{B60C90DF-1574-4872-B4A5-DF38410487A6}" srcId="{C9CD1402-6982-4A54-B877-16584D53A645}" destId="{0457B108-74AC-4D2D-B6D8-3774BB1623EC}" srcOrd="0" destOrd="0" parTransId="{9D5C9F48-06E7-4CA7-AD74-874A4070736F}" sibTransId="{FF30809D-A32B-4D4B-B808-39051860E85F}"/>
    <dgm:cxn modelId="{F8F446EC-A0C9-4604-B51B-1DC045E16811}" type="presOf" srcId="{9580A088-ACC9-424B-ABC3-18CCADA42CEA}" destId="{185A0729-D789-46FA-BC10-4E6F21227AA2}" srcOrd="0" destOrd="0" presId="urn:microsoft.com/office/officeart/2005/8/layout/vList5"/>
    <dgm:cxn modelId="{D59B61F4-08E8-48D0-BDF3-02B9C553BD48}" type="presOf" srcId="{26C0D5AC-B724-455C-B098-6DE86275E1BE}" destId="{76248A83-84A7-4567-9D59-775BDA43CF6A}" srcOrd="0" destOrd="0" presId="urn:microsoft.com/office/officeart/2005/8/layout/vList5"/>
    <dgm:cxn modelId="{14691BF8-2296-4DB1-9E2D-2A205ADD2342}" type="presOf" srcId="{9A85565F-A18C-4A0C-A0CF-261E18EA61AC}" destId="{185A0729-D789-46FA-BC10-4E6F21227AA2}" srcOrd="0" destOrd="1" presId="urn:microsoft.com/office/officeart/2005/8/layout/vList5"/>
    <dgm:cxn modelId="{CEC95356-4ED9-4564-84E3-0C8CA073B2BB}" type="presParOf" srcId="{9456A799-77E5-4C10-A20C-AE88A6E5E57F}" destId="{058D66E5-79B1-428B-8C00-0D0516A36134}" srcOrd="0" destOrd="0" presId="urn:microsoft.com/office/officeart/2005/8/layout/vList5"/>
    <dgm:cxn modelId="{A9D182BE-E507-4324-8530-AD7850BDD334}" type="presParOf" srcId="{058D66E5-79B1-428B-8C00-0D0516A36134}" destId="{2E26533C-2490-4F11-A1B2-5C7B0563C38F}" srcOrd="0" destOrd="0" presId="urn:microsoft.com/office/officeart/2005/8/layout/vList5"/>
    <dgm:cxn modelId="{6A945005-3F27-4B4A-BD45-AB8D660ECFAD}" type="presParOf" srcId="{058D66E5-79B1-428B-8C00-0D0516A36134}" destId="{7FB81880-096D-4F62-B976-02BC5B91A1AF}" srcOrd="1" destOrd="0" presId="urn:microsoft.com/office/officeart/2005/8/layout/vList5"/>
    <dgm:cxn modelId="{E03ED273-E878-4056-87C5-60F9633D58E2}" type="presParOf" srcId="{9456A799-77E5-4C10-A20C-AE88A6E5E57F}" destId="{2B56069E-4188-48C9-B515-A9138696D202}" srcOrd="1" destOrd="0" presId="urn:microsoft.com/office/officeart/2005/8/layout/vList5"/>
    <dgm:cxn modelId="{F842EAE1-1014-420A-8BC3-4850DB17033B}" type="presParOf" srcId="{9456A799-77E5-4C10-A20C-AE88A6E5E57F}" destId="{FAA90B3A-FEE9-4E4E-869E-B379A772E888}" srcOrd="2" destOrd="0" presId="urn:microsoft.com/office/officeart/2005/8/layout/vList5"/>
    <dgm:cxn modelId="{23AD1F2F-B74C-4107-A308-81CDAC443C2D}" type="presParOf" srcId="{FAA90B3A-FEE9-4E4E-869E-B379A772E888}" destId="{0300B2EE-764C-4CAE-9822-D5B740859649}" srcOrd="0" destOrd="0" presId="urn:microsoft.com/office/officeart/2005/8/layout/vList5"/>
    <dgm:cxn modelId="{B15714E2-5EA7-413E-8B4E-091D47921832}" type="presParOf" srcId="{FAA90B3A-FEE9-4E4E-869E-B379A772E888}" destId="{BDE03599-BA54-4A42-9CF6-DCB234C9FFEA}" srcOrd="1" destOrd="0" presId="urn:microsoft.com/office/officeart/2005/8/layout/vList5"/>
    <dgm:cxn modelId="{D55239F8-18EE-40CF-B9FB-6818D7C437C0}" type="presParOf" srcId="{9456A799-77E5-4C10-A20C-AE88A6E5E57F}" destId="{38DBC8DB-C958-41B5-AC0C-0D0C2E25E998}" srcOrd="3" destOrd="0" presId="urn:microsoft.com/office/officeart/2005/8/layout/vList5"/>
    <dgm:cxn modelId="{BD7A6BEC-5360-4B20-A22F-BA29554B2749}" type="presParOf" srcId="{9456A799-77E5-4C10-A20C-AE88A6E5E57F}" destId="{5A6E5F47-2170-4B5B-8C51-0508E1046989}" srcOrd="4" destOrd="0" presId="urn:microsoft.com/office/officeart/2005/8/layout/vList5"/>
    <dgm:cxn modelId="{835E3979-DBF2-4EC5-9F8E-9DC5D16EDA5B}" type="presParOf" srcId="{5A6E5F47-2170-4B5B-8C51-0508E1046989}" destId="{76248A83-84A7-4567-9D59-775BDA43CF6A}" srcOrd="0" destOrd="0" presId="urn:microsoft.com/office/officeart/2005/8/layout/vList5"/>
    <dgm:cxn modelId="{D38E0834-E667-435F-B532-5D182FA92E18}" type="presParOf" srcId="{5A6E5F47-2170-4B5B-8C51-0508E1046989}" destId="{185A0729-D789-46FA-BC10-4E6F21227A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237C5E-7695-4073-9FFB-514363980959}" type="doc">
      <dgm:prSet loTypeId="urn:microsoft.com/office/officeart/2008/layout/VerticalAccentList" loCatId="list" qsTypeId="urn:microsoft.com/office/officeart/2005/8/quickstyle/simple1" qsCatId="simple" csTypeId="urn:microsoft.com/office/officeart/2005/8/colors/accent1_2" csCatId="accent1" phldr="1"/>
      <dgm:spPr/>
      <dgm:t>
        <a:bodyPr/>
        <a:lstStyle/>
        <a:p>
          <a:endParaRPr lang="en-US"/>
        </a:p>
      </dgm:t>
    </dgm:pt>
    <dgm:pt modelId="{7C4A23F8-8271-47D2-A4A3-816755E677E0}">
      <dgm:prSet phldrT="[Текст]" custT="1"/>
      <dgm:spPr/>
      <dgm:t>
        <a:bodyPr/>
        <a:lstStyle/>
        <a:p>
          <a:r>
            <a:rPr lang="ro-RO" sz="1400" dirty="0">
              <a:latin typeface="Times New Roman" panose="02020603050405020304" pitchFamily="18" charset="0"/>
              <a:cs typeface="Times New Roman" panose="02020603050405020304" pitchFamily="18" charset="0"/>
            </a:rPr>
            <a:t>Regulament-cadru privind stagiile de practică în învățămîntul superior (Ordin ME 203 din 19.03.2014) PLAN-CADRU pentru studii superioare de licență (ciclu I), de master (ciclu II) și integrate (Ordin MECC nr.</a:t>
          </a:r>
          <a:r>
            <a:rPr lang="en-US" sz="1400" dirty="0">
              <a:latin typeface="Times New Roman" panose="02020603050405020304" pitchFamily="18" charset="0"/>
              <a:cs typeface="Times New Roman" panose="02020603050405020304" pitchFamily="18" charset="0"/>
            </a:rPr>
            <a:t>510</a:t>
          </a:r>
          <a:r>
            <a:rPr lang="ro-RO" sz="1400" dirty="0">
              <a:latin typeface="Times New Roman" panose="02020603050405020304" pitchFamily="18" charset="0"/>
              <a:cs typeface="Times New Roman" panose="02020603050405020304" pitchFamily="18" charset="0"/>
            </a:rPr>
            <a:t> din </a:t>
          </a:r>
          <a:r>
            <a:rPr lang="en-US" sz="1400" dirty="0">
              <a:latin typeface="Times New Roman" panose="02020603050405020304" pitchFamily="18" charset="0"/>
              <a:cs typeface="Times New Roman" panose="02020603050405020304" pitchFamily="18" charset="0"/>
            </a:rPr>
            <a:t>07</a:t>
          </a:r>
          <a:r>
            <a:rPr lang="ro-RO" sz="1400" dirty="0">
              <a:latin typeface="Times New Roman" panose="02020603050405020304" pitchFamily="18" charset="0"/>
              <a:cs typeface="Times New Roman" panose="02020603050405020304" pitchFamily="18" charset="0"/>
            </a:rPr>
            <a:t>.0</a:t>
          </a:r>
          <a:r>
            <a:rPr lang="en-US" sz="1400" dirty="0">
              <a:latin typeface="Times New Roman" panose="02020603050405020304" pitchFamily="18" charset="0"/>
              <a:cs typeface="Times New Roman" panose="02020603050405020304" pitchFamily="18" charset="0"/>
            </a:rPr>
            <a:t>4</a:t>
          </a:r>
          <a:r>
            <a:rPr lang="ro-RO" sz="1400" dirty="0">
              <a:latin typeface="Times New Roman" panose="02020603050405020304" pitchFamily="18" charset="0"/>
              <a:cs typeface="Times New Roman" panose="02020603050405020304" pitchFamily="18" charset="0"/>
            </a:rPr>
            <a:t>.202</a:t>
          </a:r>
          <a:r>
            <a:rPr lang="en-US" sz="1400" dirty="0">
              <a:latin typeface="Times New Roman" panose="02020603050405020304" pitchFamily="18" charset="0"/>
              <a:cs typeface="Times New Roman" panose="02020603050405020304" pitchFamily="18" charset="0"/>
            </a:rPr>
            <a:t>5</a:t>
          </a:r>
          <a:r>
            <a:rPr lang="ro-RO"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dgm:t>
    </dgm:pt>
    <dgm:pt modelId="{354B6F26-2C6E-4C2C-A005-B902BC66B31F}" type="parTrans" cxnId="{8CA525E3-D7DB-4DDA-96BF-8E298B4B86E2}">
      <dgm:prSet/>
      <dgm:spPr/>
      <dgm:t>
        <a:bodyPr/>
        <a:lstStyle/>
        <a:p>
          <a:endParaRPr lang="en-US"/>
        </a:p>
      </dgm:t>
    </dgm:pt>
    <dgm:pt modelId="{C5D4E807-13F3-4B89-80DD-4648C20F958B}" type="sibTrans" cxnId="{8CA525E3-D7DB-4DDA-96BF-8E298B4B86E2}">
      <dgm:prSet/>
      <dgm:spPr/>
      <dgm:t>
        <a:bodyPr/>
        <a:lstStyle/>
        <a:p>
          <a:endParaRPr lang="en-US"/>
        </a:p>
      </dgm:t>
    </dgm:pt>
    <dgm:pt modelId="{A28D7431-0EEF-4453-9505-EBF4477E6783}">
      <dgm:prSet phldrT="[Текст]" custT="1"/>
      <dgm:spPr/>
      <dgm:t>
        <a:bodyPr/>
        <a:lstStyle/>
        <a:p>
          <a:r>
            <a:rPr lang="en-US" sz="2000" b="1" dirty="0" err="1">
              <a:solidFill>
                <a:srgbClr val="001F5F"/>
              </a:solidFill>
              <a:latin typeface="Times New Roman"/>
              <a:cs typeface="Times New Roman"/>
            </a:rPr>
            <a:t>Stabilesc</a:t>
          </a:r>
          <a:r>
            <a:rPr lang="en-US" sz="2000" b="1" spc="-45" dirty="0">
              <a:solidFill>
                <a:srgbClr val="001F5F"/>
              </a:solidFill>
              <a:latin typeface="Times New Roman"/>
              <a:cs typeface="Times New Roman"/>
            </a:rPr>
            <a:t> </a:t>
          </a:r>
          <a:r>
            <a:rPr lang="en-US" sz="2000" b="1" dirty="0" err="1">
              <a:solidFill>
                <a:srgbClr val="001F5F"/>
              </a:solidFill>
              <a:latin typeface="Times New Roman"/>
              <a:cs typeface="Times New Roman"/>
            </a:rPr>
            <a:t>sistemul</a:t>
          </a:r>
          <a:r>
            <a:rPr lang="en-US" sz="2000" b="1" spc="-15" dirty="0">
              <a:solidFill>
                <a:srgbClr val="001F5F"/>
              </a:solidFill>
              <a:latin typeface="Times New Roman"/>
              <a:cs typeface="Times New Roman"/>
            </a:rPr>
            <a:t> </a:t>
          </a:r>
          <a:r>
            <a:rPr lang="en-US" sz="2000" b="1" spc="-25" dirty="0">
              <a:solidFill>
                <a:srgbClr val="001F5F"/>
              </a:solidFill>
              <a:latin typeface="Times New Roman"/>
              <a:cs typeface="Times New Roman"/>
            </a:rPr>
            <a:t>de </a:t>
          </a:r>
          <a:r>
            <a:rPr lang="en-US" sz="2000" b="1" dirty="0" err="1">
              <a:solidFill>
                <a:srgbClr val="001F5F"/>
              </a:solidFill>
              <a:latin typeface="Times New Roman"/>
              <a:cs typeface="Times New Roman"/>
            </a:rPr>
            <a:t>competenţe</a:t>
          </a:r>
          <a:r>
            <a:rPr lang="en-US" sz="2000" b="1" spc="-60" dirty="0">
              <a:solidFill>
                <a:srgbClr val="001F5F"/>
              </a:solidFill>
              <a:latin typeface="Times New Roman"/>
              <a:cs typeface="Times New Roman"/>
            </a:rPr>
            <a:t> </a:t>
          </a:r>
          <a:r>
            <a:rPr lang="en-US" sz="2000" b="1" spc="-10" dirty="0" err="1">
              <a:solidFill>
                <a:srgbClr val="001F5F"/>
              </a:solidFill>
              <a:latin typeface="Times New Roman"/>
              <a:cs typeface="Times New Roman"/>
            </a:rPr>
            <a:t>profesionale</a:t>
          </a:r>
          <a:r>
            <a:rPr lang="en-US" sz="2000" b="1" spc="-10" dirty="0">
              <a:solidFill>
                <a:srgbClr val="001F5F"/>
              </a:solidFill>
              <a:latin typeface="Times New Roman"/>
              <a:cs typeface="Times New Roman"/>
            </a:rPr>
            <a:t> </a:t>
          </a:r>
          <a:r>
            <a:rPr lang="en-US" sz="2000" b="1" dirty="0" err="1">
              <a:solidFill>
                <a:srgbClr val="001F5F"/>
              </a:solidFill>
              <a:latin typeface="Times New Roman"/>
              <a:cs typeface="Times New Roman"/>
            </a:rPr>
            <a:t>achiziționate</a:t>
          </a:r>
          <a:r>
            <a:rPr lang="en-US" sz="2000" b="1" spc="-60" dirty="0">
              <a:solidFill>
                <a:srgbClr val="001F5F"/>
              </a:solidFill>
              <a:latin typeface="Times New Roman"/>
              <a:cs typeface="Times New Roman"/>
            </a:rPr>
            <a:t> </a:t>
          </a:r>
          <a:r>
            <a:rPr lang="en-US" sz="2000" b="1" spc="-25" dirty="0">
              <a:solidFill>
                <a:srgbClr val="001F5F"/>
              </a:solidFill>
              <a:latin typeface="Times New Roman"/>
              <a:cs typeface="Times New Roman"/>
            </a:rPr>
            <a:t>de </a:t>
          </a:r>
          <a:r>
            <a:rPr lang="en-US" sz="2000" b="1" dirty="0" err="1">
              <a:solidFill>
                <a:srgbClr val="001F5F"/>
              </a:solidFill>
              <a:latin typeface="Times New Roman"/>
              <a:cs typeface="Times New Roman"/>
            </a:rPr>
            <a:t>stagiar</a:t>
          </a:r>
          <a:endParaRPr lang="en-US" sz="2000" dirty="0"/>
        </a:p>
      </dgm:t>
    </dgm:pt>
    <dgm:pt modelId="{5E25E9D1-97DD-4624-A676-8973436DFC3D}" type="parTrans" cxnId="{6B5D72FA-23C1-44A1-A909-A2E441D5F2EA}">
      <dgm:prSet/>
      <dgm:spPr/>
      <dgm:t>
        <a:bodyPr/>
        <a:lstStyle/>
        <a:p>
          <a:endParaRPr lang="en-US"/>
        </a:p>
      </dgm:t>
    </dgm:pt>
    <dgm:pt modelId="{140AA480-9C9B-4BBF-BBA1-65460E58EC81}" type="sibTrans" cxnId="{6B5D72FA-23C1-44A1-A909-A2E441D5F2EA}">
      <dgm:prSet/>
      <dgm:spPr/>
      <dgm:t>
        <a:bodyPr/>
        <a:lstStyle/>
        <a:p>
          <a:endParaRPr lang="en-US"/>
        </a:p>
      </dgm:t>
    </dgm:pt>
    <dgm:pt modelId="{0A362B8F-9D13-4951-89A9-4F3FFDE54E55}">
      <dgm:prSet phldrT="[Текст]"/>
      <dgm:spPr/>
      <dgm:t>
        <a:bodyPr/>
        <a:lstStyle/>
        <a:p>
          <a:r>
            <a:rPr lang="ro-RO" dirty="0">
              <a:latin typeface="Times New Roman" panose="02020603050405020304" pitchFamily="18" charset="0"/>
              <a:cs typeface="Times New Roman" panose="02020603050405020304" pitchFamily="18" charset="0"/>
            </a:rPr>
            <a:t>Regulament privind stagiile de practică în ULIM</a:t>
          </a:r>
          <a:endParaRPr lang="en-US" dirty="0">
            <a:latin typeface="Times New Roman" panose="02020603050405020304" pitchFamily="18" charset="0"/>
            <a:cs typeface="Times New Roman" panose="02020603050405020304" pitchFamily="18" charset="0"/>
          </a:endParaRPr>
        </a:p>
      </dgm:t>
    </dgm:pt>
    <dgm:pt modelId="{0ED4F10D-5A26-41F3-BDF1-A10E1A6B139A}" type="parTrans" cxnId="{EA2B76BF-29C9-4FBB-8490-917D70F1B669}">
      <dgm:prSet/>
      <dgm:spPr/>
      <dgm:t>
        <a:bodyPr/>
        <a:lstStyle/>
        <a:p>
          <a:endParaRPr lang="en-US"/>
        </a:p>
      </dgm:t>
    </dgm:pt>
    <dgm:pt modelId="{5B091C67-AAC5-468F-9C19-57CDD3CAB3C3}" type="sibTrans" cxnId="{EA2B76BF-29C9-4FBB-8490-917D70F1B669}">
      <dgm:prSet/>
      <dgm:spPr/>
      <dgm:t>
        <a:bodyPr/>
        <a:lstStyle/>
        <a:p>
          <a:endParaRPr lang="en-US"/>
        </a:p>
      </dgm:t>
    </dgm:pt>
    <dgm:pt modelId="{62E22C2C-0CDA-4BAD-B037-FB8358FF3E24}">
      <dgm:prSet phldrT="[Текст]"/>
      <dgm:spPr/>
      <dgm:t>
        <a:bodyPr/>
        <a:lstStyle/>
        <a:p>
          <a:r>
            <a:rPr lang="ro-RO" b="1" dirty="0">
              <a:solidFill>
                <a:schemeClr val="accent6">
                  <a:lumMod val="50000"/>
                </a:schemeClr>
              </a:solidFill>
              <a:latin typeface="Times New Roman" panose="02020603050405020304" pitchFamily="18" charset="0"/>
              <a:cs typeface="Times New Roman" panose="02020603050405020304" pitchFamily="18" charset="0"/>
            </a:rPr>
            <a:t>Descriu detaliat modul de derulare a stagiului de practică la specialitatea respectivă și de elaborare a raportului.</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dgm:t>
    </dgm:pt>
    <dgm:pt modelId="{2A353A09-7A78-4750-BF2C-DC4A008BA93C}" type="parTrans" cxnId="{3F453612-4133-4DA6-B11E-CD26ADA3AFF8}">
      <dgm:prSet/>
      <dgm:spPr/>
      <dgm:t>
        <a:bodyPr/>
        <a:lstStyle/>
        <a:p>
          <a:endParaRPr lang="en-US"/>
        </a:p>
      </dgm:t>
    </dgm:pt>
    <dgm:pt modelId="{259FD46A-E89C-4BB1-B9A8-17576196FC83}" type="sibTrans" cxnId="{3F453612-4133-4DA6-B11E-CD26ADA3AFF8}">
      <dgm:prSet/>
      <dgm:spPr/>
      <dgm:t>
        <a:bodyPr/>
        <a:lstStyle/>
        <a:p>
          <a:endParaRPr lang="en-US"/>
        </a:p>
      </dgm:t>
    </dgm:pt>
    <dgm:pt modelId="{76587C34-B357-49F3-A9F3-4B15B836BCB4}">
      <dgm:prSet phldrT="[Текст]" custT="1"/>
      <dgm:spPr/>
      <dgm:t>
        <a:bodyPr/>
        <a:lstStyle/>
        <a:p>
          <a:r>
            <a:rPr lang="ro-RO" sz="1400" dirty="0">
              <a:latin typeface="Times New Roman" panose="02020603050405020304" pitchFamily="18" charset="0"/>
              <a:cs typeface="Times New Roman" panose="02020603050405020304" pitchFamily="18" charset="0"/>
            </a:rPr>
            <a:t>Regulamente, Curricule,Ghiduri privind organizarea și desfășurarea stagiilor de practică, programele de studiu, ULIM.</a:t>
          </a:r>
          <a:endParaRPr lang="en-US" sz="1400" dirty="0">
            <a:latin typeface="Times New Roman" panose="02020603050405020304" pitchFamily="18" charset="0"/>
            <a:cs typeface="Times New Roman" panose="02020603050405020304" pitchFamily="18" charset="0"/>
          </a:endParaRPr>
        </a:p>
      </dgm:t>
    </dgm:pt>
    <dgm:pt modelId="{4C962607-6085-40D6-A7C9-091A87764FCA}" type="parTrans" cxnId="{1CA8110D-3868-4FB5-8A78-8BD69852940B}">
      <dgm:prSet/>
      <dgm:spPr/>
      <dgm:t>
        <a:bodyPr/>
        <a:lstStyle/>
        <a:p>
          <a:endParaRPr lang="en-US"/>
        </a:p>
      </dgm:t>
    </dgm:pt>
    <dgm:pt modelId="{50C51497-AA0A-4963-9161-8E7700FC8820}" type="sibTrans" cxnId="{1CA8110D-3868-4FB5-8A78-8BD69852940B}">
      <dgm:prSet/>
      <dgm:spPr/>
      <dgm:t>
        <a:bodyPr/>
        <a:lstStyle/>
        <a:p>
          <a:endParaRPr lang="en-US"/>
        </a:p>
      </dgm:t>
    </dgm:pt>
    <dgm:pt modelId="{1D28E303-FD3E-459D-838E-C5BE9AA2AD2A}">
      <dgm:prSet phldrT="[Текст]"/>
      <dgm:spPr/>
      <dgm:t>
        <a:bodyPr/>
        <a:lstStyle/>
        <a:p>
          <a:r>
            <a:rPr lang="ro-RO" b="1" dirty="0">
              <a:solidFill>
                <a:srgbClr val="001F5F"/>
              </a:solidFill>
              <a:latin typeface="Times New Roman"/>
              <a:cs typeface="Times New Roman"/>
            </a:rPr>
            <a:t>S</a:t>
          </a:r>
          <a:r>
            <a:rPr lang="en-US" b="1" dirty="0" err="1">
              <a:solidFill>
                <a:srgbClr val="001F5F"/>
              </a:solidFill>
              <a:latin typeface="Times New Roman"/>
              <a:cs typeface="Times New Roman"/>
            </a:rPr>
            <a:t>tabilesc</a:t>
          </a:r>
          <a:r>
            <a:rPr lang="en-US" b="1" spc="400" dirty="0">
              <a:solidFill>
                <a:srgbClr val="001F5F"/>
              </a:solidFill>
              <a:latin typeface="Times New Roman"/>
              <a:cs typeface="Times New Roman"/>
            </a:rPr>
            <a:t>  </a:t>
          </a:r>
          <a:r>
            <a:rPr lang="en-US" b="1" dirty="0" err="1">
              <a:solidFill>
                <a:srgbClr val="001F5F"/>
              </a:solidFill>
              <a:latin typeface="Times New Roman"/>
              <a:cs typeface="Times New Roman"/>
            </a:rPr>
            <a:t>modalităţile</a:t>
          </a:r>
          <a:r>
            <a:rPr lang="en-US" b="1" spc="405" dirty="0">
              <a:solidFill>
                <a:srgbClr val="001F5F"/>
              </a:solidFill>
              <a:latin typeface="Times New Roman"/>
              <a:cs typeface="Times New Roman"/>
            </a:rPr>
            <a:t>  </a:t>
          </a:r>
          <a:r>
            <a:rPr lang="en-US" b="1" spc="-25" dirty="0">
              <a:solidFill>
                <a:srgbClr val="001F5F"/>
              </a:solidFill>
              <a:latin typeface="Times New Roman"/>
              <a:cs typeface="Times New Roman"/>
            </a:rPr>
            <a:t>de </a:t>
          </a:r>
          <a:r>
            <a:rPr lang="en-US" b="1" dirty="0" err="1">
              <a:solidFill>
                <a:srgbClr val="001F5F"/>
              </a:solidFill>
              <a:latin typeface="Times New Roman"/>
              <a:cs typeface="Times New Roman"/>
            </a:rPr>
            <a:t>evaluare</a:t>
          </a:r>
          <a:r>
            <a:rPr lang="en-US" b="1" spc="45" dirty="0">
              <a:solidFill>
                <a:srgbClr val="001F5F"/>
              </a:solidFill>
              <a:latin typeface="Times New Roman"/>
              <a:cs typeface="Times New Roman"/>
            </a:rPr>
            <a:t> </a:t>
          </a:r>
          <a:r>
            <a:rPr lang="en-US" b="1" dirty="0" err="1">
              <a:solidFill>
                <a:srgbClr val="001F5F"/>
              </a:solidFill>
              <a:latin typeface="Times New Roman"/>
              <a:cs typeface="Times New Roman"/>
            </a:rPr>
            <a:t>în</a:t>
          </a:r>
          <a:r>
            <a:rPr lang="en-US" b="1" spc="55" dirty="0">
              <a:solidFill>
                <a:srgbClr val="001F5F"/>
              </a:solidFill>
              <a:latin typeface="Times New Roman"/>
              <a:cs typeface="Times New Roman"/>
            </a:rPr>
            <a:t> </a:t>
          </a:r>
          <a:r>
            <a:rPr lang="en-US" b="1" dirty="0" err="1">
              <a:solidFill>
                <a:srgbClr val="001F5F"/>
              </a:solidFill>
              <a:latin typeface="Times New Roman"/>
              <a:cs typeface="Times New Roman"/>
            </a:rPr>
            <a:t>conformitate</a:t>
          </a:r>
          <a:r>
            <a:rPr lang="en-US" b="1" spc="60" dirty="0">
              <a:solidFill>
                <a:srgbClr val="001F5F"/>
              </a:solidFill>
              <a:latin typeface="Times New Roman"/>
              <a:cs typeface="Times New Roman"/>
            </a:rPr>
            <a:t> </a:t>
          </a:r>
          <a:r>
            <a:rPr lang="en-US" b="1" spc="-25" dirty="0">
              <a:solidFill>
                <a:srgbClr val="001F5F"/>
              </a:solidFill>
              <a:latin typeface="Times New Roman"/>
              <a:cs typeface="Times New Roman"/>
            </a:rPr>
            <a:t>cu </a:t>
          </a:r>
          <a:r>
            <a:rPr lang="en-US" b="1" dirty="0" err="1">
              <a:solidFill>
                <a:srgbClr val="001F5F"/>
              </a:solidFill>
              <a:latin typeface="Times New Roman"/>
              <a:cs typeface="Times New Roman"/>
            </a:rPr>
            <a:t>finalităţile</a:t>
          </a:r>
          <a:r>
            <a:rPr lang="en-US" b="1" spc="-50" dirty="0">
              <a:solidFill>
                <a:srgbClr val="001F5F"/>
              </a:solidFill>
              <a:latin typeface="Times New Roman"/>
              <a:cs typeface="Times New Roman"/>
            </a:rPr>
            <a:t> </a:t>
          </a:r>
          <a:r>
            <a:rPr lang="en-US" b="1" dirty="0">
              <a:solidFill>
                <a:srgbClr val="001F5F"/>
              </a:solidFill>
              <a:latin typeface="Times New Roman"/>
              <a:cs typeface="Times New Roman"/>
            </a:rPr>
            <a:t>de</a:t>
          </a:r>
          <a:r>
            <a:rPr lang="en-US" b="1" spc="-35" dirty="0">
              <a:solidFill>
                <a:srgbClr val="001F5F"/>
              </a:solidFill>
              <a:latin typeface="Times New Roman"/>
              <a:cs typeface="Times New Roman"/>
            </a:rPr>
            <a:t> </a:t>
          </a:r>
          <a:r>
            <a:rPr lang="en-US" b="1" spc="-10" dirty="0" err="1">
              <a:solidFill>
                <a:srgbClr val="001F5F"/>
              </a:solidFill>
              <a:latin typeface="Times New Roman"/>
              <a:cs typeface="Times New Roman"/>
            </a:rPr>
            <a:t>studiu</a:t>
          </a:r>
          <a:endParaRPr lang="en-US" dirty="0"/>
        </a:p>
      </dgm:t>
    </dgm:pt>
    <dgm:pt modelId="{D20E86A8-6230-4303-800F-58563994A15A}" type="parTrans" cxnId="{4C0AEE00-B402-42E7-9EF0-BBC4BA4CA136}">
      <dgm:prSet/>
      <dgm:spPr/>
      <dgm:t>
        <a:bodyPr/>
        <a:lstStyle/>
        <a:p>
          <a:endParaRPr lang="en-US"/>
        </a:p>
      </dgm:t>
    </dgm:pt>
    <dgm:pt modelId="{20355D83-F351-46C7-93A7-A961216A4E00}" type="sibTrans" cxnId="{4C0AEE00-B402-42E7-9EF0-BBC4BA4CA136}">
      <dgm:prSet/>
      <dgm:spPr/>
      <dgm:t>
        <a:bodyPr/>
        <a:lstStyle/>
        <a:p>
          <a:endParaRPr lang="en-US"/>
        </a:p>
      </dgm:t>
    </dgm:pt>
    <dgm:pt modelId="{E64D0AF5-8ED0-44A8-92A7-D04BCC0BF25C}" type="pres">
      <dgm:prSet presAssocID="{E1237C5E-7695-4073-9FFB-514363980959}" presName="Name0" presStyleCnt="0">
        <dgm:presLayoutVars>
          <dgm:chMax/>
          <dgm:chPref/>
          <dgm:dir/>
        </dgm:presLayoutVars>
      </dgm:prSet>
      <dgm:spPr/>
    </dgm:pt>
    <dgm:pt modelId="{61705C28-2D2F-4BEC-B250-774FB804FE92}" type="pres">
      <dgm:prSet presAssocID="{7C4A23F8-8271-47D2-A4A3-816755E677E0}" presName="parenttextcomposite" presStyleCnt="0"/>
      <dgm:spPr/>
    </dgm:pt>
    <dgm:pt modelId="{8C06D981-589F-47EC-A784-9B583F07FB0F}" type="pres">
      <dgm:prSet presAssocID="{7C4A23F8-8271-47D2-A4A3-816755E677E0}" presName="parenttext" presStyleLbl="revTx" presStyleIdx="0" presStyleCnt="3" custScaleX="128675" custScaleY="136657">
        <dgm:presLayoutVars>
          <dgm:chMax/>
          <dgm:chPref val="2"/>
          <dgm:bulletEnabled val="1"/>
        </dgm:presLayoutVars>
      </dgm:prSet>
      <dgm:spPr/>
    </dgm:pt>
    <dgm:pt modelId="{14615AA0-75C1-4758-BD8F-5C1EBEFF62EB}" type="pres">
      <dgm:prSet presAssocID="{7C4A23F8-8271-47D2-A4A3-816755E677E0}" presName="composite" presStyleCnt="0"/>
      <dgm:spPr/>
    </dgm:pt>
    <dgm:pt modelId="{2043EE1F-BBB5-4462-BD50-AF9F3ECE8530}" type="pres">
      <dgm:prSet presAssocID="{7C4A23F8-8271-47D2-A4A3-816755E677E0}" presName="chevron1" presStyleLbl="alignNode1" presStyleIdx="0" presStyleCnt="21"/>
      <dgm:spPr/>
    </dgm:pt>
    <dgm:pt modelId="{B18E214F-560B-4C25-918A-7507ECD9D172}" type="pres">
      <dgm:prSet presAssocID="{7C4A23F8-8271-47D2-A4A3-816755E677E0}" presName="chevron2" presStyleLbl="alignNode1" presStyleIdx="1" presStyleCnt="21"/>
      <dgm:spPr/>
    </dgm:pt>
    <dgm:pt modelId="{2CA08E4F-4359-4FEB-84F6-C51B7BFE5789}" type="pres">
      <dgm:prSet presAssocID="{7C4A23F8-8271-47D2-A4A3-816755E677E0}" presName="chevron3" presStyleLbl="alignNode1" presStyleIdx="2" presStyleCnt="21"/>
      <dgm:spPr/>
    </dgm:pt>
    <dgm:pt modelId="{E96B4DE9-2B49-4EE6-8C9B-7A77E576C09B}" type="pres">
      <dgm:prSet presAssocID="{7C4A23F8-8271-47D2-A4A3-816755E677E0}" presName="chevron4" presStyleLbl="alignNode1" presStyleIdx="3" presStyleCnt="21"/>
      <dgm:spPr/>
    </dgm:pt>
    <dgm:pt modelId="{B7E40BCA-DDCE-4E3E-9A6B-128D2C15FFFB}" type="pres">
      <dgm:prSet presAssocID="{7C4A23F8-8271-47D2-A4A3-816755E677E0}" presName="chevron5" presStyleLbl="alignNode1" presStyleIdx="4" presStyleCnt="21"/>
      <dgm:spPr/>
    </dgm:pt>
    <dgm:pt modelId="{25393CF0-E586-421A-9426-0AABB55194CE}" type="pres">
      <dgm:prSet presAssocID="{7C4A23F8-8271-47D2-A4A3-816755E677E0}" presName="chevron6" presStyleLbl="alignNode1" presStyleIdx="5" presStyleCnt="21"/>
      <dgm:spPr/>
    </dgm:pt>
    <dgm:pt modelId="{D40F10B0-2994-4E30-8614-5CED032B9C44}" type="pres">
      <dgm:prSet presAssocID="{7C4A23F8-8271-47D2-A4A3-816755E677E0}" presName="chevron7" presStyleLbl="alignNode1" presStyleIdx="6" presStyleCnt="21"/>
      <dgm:spPr/>
    </dgm:pt>
    <dgm:pt modelId="{FCB2A9B4-0AA7-44A1-B45B-A1F225317D9D}" type="pres">
      <dgm:prSet presAssocID="{7C4A23F8-8271-47D2-A4A3-816755E677E0}" presName="childtext" presStyleLbl="solidFgAcc1" presStyleIdx="0" presStyleCnt="3" custScaleX="138368">
        <dgm:presLayoutVars>
          <dgm:chMax/>
          <dgm:chPref val="0"/>
          <dgm:bulletEnabled val="1"/>
        </dgm:presLayoutVars>
      </dgm:prSet>
      <dgm:spPr/>
    </dgm:pt>
    <dgm:pt modelId="{57F277ED-4282-49E3-A07E-2AD72BAC6A47}" type="pres">
      <dgm:prSet presAssocID="{C5D4E807-13F3-4B89-80DD-4648C20F958B}" presName="sibTrans" presStyleCnt="0"/>
      <dgm:spPr/>
    </dgm:pt>
    <dgm:pt modelId="{D2A212F1-DB68-426F-ABAD-F7D147696CA2}" type="pres">
      <dgm:prSet presAssocID="{0A362B8F-9D13-4951-89A9-4F3FFDE54E55}" presName="parenttextcomposite" presStyleCnt="0"/>
      <dgm:spPr/>
    </dgm:pt>
    <dgm:pt modelId="{6DB0230C-C10B-469C-BAA5-0639D4E29F3B}" type="pres">
      <dgm:prSet presAssocID="{0A362B8F-9D13-4951-89A9-4F3FFDE54E55}" presName="parenttext" presStyleLbl="revTx" presStyleIdx="1" presStyleCnt="3">
        <dgm:presLayoutVars>
          <dgm:chMax/>
          <dgm:chPref val="2"/>
          <dgm:bulletEnabled val="1"/>
        </dgm:presLayoutVars>
      </dgm:prSet>
      <dgm:spPr/>
    </dgm:pt>
    <dgm:pt modelId="{2F749B2B-0463-4EEE-98CD-DF812F6FB217}" type="pres">
      <dgm:prSet presAssocID="{0A362B8F-9D13-4951-89A9-4F3FFDE54E55}" presName="composite" presStyleCnt="0"/>
      <dgm:spPr/>
    </dgm:pt>
    <dgm:pt modelId="{0800D7DA-8204-4091-99FC-ADE5766F2EC1}" type="pres">
      <dgm:prSet presAssocID="{0A362B8F-9D13-4951-89A9-4F3FFDE54E55}" presName="chevron1" presStyleLbl="alignNode1" presStyleIdx="7" presStyleCnt="21"/>
      <dgm:spPr/>
    </dgm:pt>
    <dgm:pt modelId="{DB5328DA-3030-490C-9E79-76A3762D8B6B}" type="pres">
      <dgm:prSet presAssocID="{0A362B8F-9D13-4951-89A9-4F3FFDE54E55}" presName="chevron2" presStyleLbl="alignNode1" presStyleIdx="8" presStyleCnt="21"/>
      <dgm:spPr/>
    </dgm:pt>
    <dgm:pt modelId="{193E4151-FD42-4D13-98B9-5D5606FE2547}" type="pres">
      <dgm:prSet presAssocID="{0A362B8F-9D13-4951-89A9-4F3FFDE54E55}" presName="chevron3" presStyleLbl="alignNode1" presStyleIdx="9" presStyleCnt="21"/>
      <dgm:spPr/>
    </dgm:pt>
    <dgm:pt modelId="{535131A9-1A56-498F-A5BE-22CA43014C58}" type="pres">
      <dgm:prSet presAssocID="{0A362B8F-9D13-4951-89A9-4F3FFDE54E55}" presName="chevron4" presStyleLbl="alignNode1" presStyleIdx="10" presStyleCnt="21"/>
      <dgm:spPr/>
    </dgm:pt>
    <dgm:pt modelId="{8D029687-A3B6-4D57-9A8E-B3D712FD493A}" type="pres">
      <dgm:prSet presAssocID="{0A362B8F-9D13-4951-89A9-4F3FFDE54E55}" presName="chevron5" presStyleLbl="alignNode1" presStyleIdx="11" presStyleCnt="21"/>
      <dgm:spPr/>
    </dgm:pt>
    <dgm:pt modelId="{EC615CEF-F2C4-423C-88AD-08034262E4B2}" type="pres">
      <dgm:prSet presAssocID="{0A362B8F-9D13-4951-89A9-4F3FFDE54E55}" presName="chevron6" presStyleLbl="alignNode1" presStyleIdx="12" presStyleCnt="21"/>
      <dgm:spPr/>
    </dgm:pt>
    <dgm:pt modelId="{F59442E1-3F28-4C76-B48E-65C66511FF2F}" type="pres">
      <dgm:prSet presAssocID="{0A362B8F-9D13-4951-89A9-4F3FFDE54E55}" presName="chevron7" presStyleLbl="alignNode1" presStyleIdx="13" presStyleCnt="21"/>
      <dgm:spPr/>
    </dgm:pt>
    <dgm:pt modelId="{474D246F-5D32-4F19-B232-B37A1FA77387}" type="pres">
      <dgm:prSet presAssocID="{0A362B8F-9D13-4951-89A9-4F3FFDE54E55}" presName="childtext" presStyleLbl="solidFgAcc1" presStyleIdx="1" presStyleCnt="3" custScaleX="137693">
        <dgm:presLayoutVars>
          <dgm:chMax/>
          <dgm:chPref val="0"/>
          <dgm:bulletEnabled val="1"/>
        </dgm:presLayoutVars>
      </dgm:prSet>
      <dgm:spPr/>
    </dgm:pt>
    <dgm:pt modelId="{FBF2E793-111C-4C24-AD37-4938AFEA5683}" type="pres">
      <dgm:prSet presAssocID="{5B091C67-AAC5-468F-9C19-57CDD3CAB3C3}" presName="sibTrans" presStyleCnt="0"/>
      <dgm:spPr/>
    </dgm:pt>
    <dgm:pt modelId="{1539355B-304F-4686-AA6F-E97969CC07A9}" type="pres">
      <dgm:prSet presAssocID="{76587C34-B357-49F3-A9F3-4B15B836BCB4}" presName="parenttextcomposite" presStyleCnt="0"/>
      <dgm:spPr/>
    </dgm:pt>
    <dgm:pt modelId="{AB78635F-DEA2-4987-9C5D-04AF750EE813}" type="pres">
      <dgm:prSet presAssocID="{76587C34-B357-49F3-A9F3-4B15B836BCB4}" presName="parenttext" presStyleLbl="revTx" presStyleIdx="2" presStyleCnt="3">
        <dgm:presLayoutVars>
          <dgm:chMax/>
          <dgm:chPref val="2"/>
          <dgm:bulletEnabled val="1"/>
        </dgm:presLayoutVars>
      </dgm:prSet>
      <dgm:spPr/>
    </dgm:pt>
    <dgm:pt modelId="{B65EDAF8-647F-4D26-885A-523DBE1C945D}" type="pres">
      <dgm:prSet presAssocID="{76587C34-B357-49F3-A9F3-4B15B836BCB4}" presName="composite" presStyleCnt="0"/>
      <dgm:spPr/>
    </dgm:pt>
    <dgm:pt modelId="{4066D6BF-D8B6-4C47-873B-7124F87E42A9}" type="pres">
      <dgm:prSet presAssocID="{76587C34-B357-49F3-A9F3-4B15B836BCB4}" presName="chevron1" presStyleLbl="alignNode1" presStyleIdx="14" presStyleCnt="21"/>
      <dgm:spPr/>
    </dgm:pt>
    <dgm:pt modelId="{83328A33-8BF2-4C69-8E4F-BACC5C8790FA}" type="pres">
      <dgm:prSet presAssocID="{76587C34-B357-49F3-A9F3-4B15B836BCB4}" presName="chevron2" presStyleLbl="alignNode1" presStyleIdx="15" presStyleCnt="21"/>
      <dgm:spPr/>
    </dgm:pt>
    <dgm:pt modelId="{5CDDDCBD-B639-4E85-AFCC-3B63FF2D3E1C}" type="pres">
      <dgm:prSet presAssocID="{76587C34-B357-49F3-A9F3-4B15B836BCB4}" presName="chevron3" presStyleLbl="alignNode1" presStyleIdx="16" presStyleCnt="21"/>
      <dgm:spPr/>
    </dgm:pt>
    <dgm:pt modelId="{A21AEF90-E6C3-4F1E-8E1D-290231BBD340}" type="pres">
      <dgm:prSet presAssocID="{76587C34-B357-49F3-A9F3-4B15B836BCB4}" presName="chevron4" presStyleLbl="alignNode1" presStyleIdx="17" presStyleCnt="21"/>
      <dgm:spPr/>
    </dgm:pt>
    <dgm:pt modelId="{1981274E-6C11-4340-A1C3-7EC919A72380}" type="pres">
      <dgm:prSet presAssocID="{76587C34-B357-49F3-A9F3-4B15B836BCB4}" presName="chevron5" presStyleLbl="alignNode1" presStyleIdx="18" presStyleCnt="21"/>
      <dgm:spPr/>
    </dgm:pt>
    <dgm:pt modelId="{F09BD2C9-0017-4E8E-B502-2949E06C29ED}" type="pres">
      <dgm:prSet presAssocID="{76587C34-B357-49F3-A9F3-4B15B836BCB4}" presName="chevron6" presStyleLbl="alignNode1" presStyleIdx="19" presStyleCnt="21"/>
      <dgm:spPr/>
    </dgm:pt>
    <dgm:pt modelId="{223B874D-42A5-4FEF-BAA7-14A7C591E012}" type="pres">
      <dgm:prSet presAssocID="{76587C34-B357-49F3-A9F3-4B15B836BCB4}" presName="chevron7" presStyleLbl="alignNode1" presStyleIdx="20" presStyleCnt="21"/>
      <dgm:spPr/>
    </dgm:pt>
    <dgm:pt modelId="{002DC4C1-6076-41FA-9A4F-74B27CC8FAD6}" type="pres">
      <dgm:prSet presAssocID="{76587C34-B357-49F3-A9F3-4B15B836BCB4}" presName="childtext" presStyleLbl="solidFgAcc1" presStyleIdx="2" presStyleCnt="3" custScaleX="137693">
        <dgm:presLayoutVars>
          <dgm:chMax/>
          <dgm:chPref val="0"/>
          <dgm:bulletEnabled val="1"/>
        </dgm:presLayoutVars>
      </dgm:prSet>
      <dgm:spPr/>
    </dgm:pt>
  </dgm:ptLst>
  <dgm:cxnLst>
    <dgm:cxn modelId="{4C0AEE00-B402-42E7-9EF0-BBC4BA4CA136}" srcId="{76587C34-B357-49F3-A9F3-4B15B836BCB4}" destId="{1D28E303-FD3E-459D-838E-C5BE9AA2AD2A}" srcOrd="0" destOrd="0" parTransId="{D20E86A8-6230-4303-800F-58563994A15A}" sibTransId="{20355D83-F351-46C7-93A7-A961216A4E00}"/>
    <dgm:cxn modelId="{56A88A03-A22C-4A61-AAD2-9C1024B1C377}" type="presOf" srcId="{0A362B8F-9D13-4951-89A9-4F3FFDE54E55}" destId="{6DB0230C-C10B-469C-BAA5-0639D4E29F3B}" srcOrd="0" destOrd="0" presId="urn:microsoft.com/office/officeart/2008/layout/VerticalAccentList"/>
    <dgm:cxn modelId="{4505EB09-8654-4222-A78A-D54AF445F7C7}" type="presOf" srcId="{62E22C2C-0CDA-4BAD-B037-FB8358FF3E24}" destId="{474D246F-5D32-4F19-B232-B37A1FA77387}" srcOrd="0" destOrd="0" presId="urn:microsoft.com/office/officeart/2008/layout/VerticalAccentList"/>
    <dgm:cxn modelId="{1CA8110D-3868-4FB5-8A78-8BD69852940B}" srcId="{E1237C5E-7695-4073-9FFB-514363980959}" destId="{76587C34-B357-49F3-A9F3-4B15B836BCB4}" srcOrd="2" destOrd="0" parTransId="{4C962607-6085-40D6-A7C9-091A87764FCA}" sibTransId="{50C51497-AA0A-4963-9161-8E7700FC8820}"/>
    <dgm:cxn modelId="{19EFCD0D-2A43-4103-AD06-403A86BFFBE3}" type="presOf" srcId="{E1237C5E-7695-4073-9FFB-514363980959}" destId="{E64D0AF5-8ED0-44A8-92A7-D04BCC0BF25C}" srcOrd="0" destOrd="0" presId="urn:microsoft.com/office/officeart/2008/layout/VerticalAccentList"/>
    <dgm:cxn modelId="{3F453612-4133-4DA6-B11E-CD26ADA3AFF8}" srcId="{0A362B8F-9D13-4951-89A9-4F3FFDE54E55}" destId="{62E22C2C-0CDA-4BAD-B037-FB8358FF3E24}" srcOrd="0" destOrd="0" parTransId="{2A353A09-7A78-4750-BF2C-DC4A008BA93C}" sibTransId="{259FD46A-E89C-4BB1-B9A8-17576196FC83}"/>
    <dgm:cxn modelId="{41C45529-21E0-4228-82A2-39D08D82A8D8}" type="presOf" srcId="{1D28E303-FD3E-459D-838E-C5BE9AA2AD2A}" destId="{002DC4C1-6076-41FA-9A4F-74B27CC8FAD6}" srcOrd="0" destOrd="0" presId="urn:microsoft.com/office/officeart/2008/layout/VerticalAccentList"/>
    <dgm:cxn modelId="{E5F80D33-416B-4197-8829-C381FAC90814}" type="presOf" srcId="{76587C34-B357-49F3-A9F3-4B15B836BCB4}" destId="{AB78635F-DEA2-4987-9C5D-04AF750EE813}" srcOrd="0" destOrd="0" presId="urn:microsoft.com/office/officeart/2008/layout/VerticalAccentList"/>
    <dgm:cxn modelId="{F33EB98B-EAC1-4481-8D1F-5608CFC62B37}" type="presOf" srcId="{A28D7431-0EEF-4453-9505-EBF4477E6783}" destId="{FCB2A9B4-0AA7-44A1-B45B-A1F225317D9D}" srcOrd="0" destOrd="0" presId="urn:microsoft.com/office/officeart/2008/layout/VerticalAccentList"/>
    <dgm:cxn modelId="{988C86BD-03E4-4676-9595-A353CAE04DE4}" type="presOf" srcId="{7C4A23F8-8271-47D2-A4A3-816755E677E0}" destId="{8C06D981-589F-47EC-A784-9B583F07FB0F}" srcOrd="0" destOrd="0" presId="urn:microsoft.com/office/officeart/2008/layout/VerticalAccentList"/>
    <dgm:cxn modelId="{EA2B76BF-29C9-4FBB-8490-917D70F1B669}" srcId="{E1237C5E-7695-4073-9FFB-514363980959}" destId="{0A362B8F-9D13-4951-89A9-4F3FFDE54E55}" srcOrd="1" destOrd="0" parTransId="{0ED4F10D-5A26-41F3-BDF1-A10E1A6B139A}" sibTransId="{5B091C67-AAC5-468F-9C19-57CDD3CAB3C3}"/>
    <dgm:cxn modelId="{8CA525E3-D7DB-4DDA-96BF-8E298B4B86E2}" srcId="{E1237C5E-7695-4073-9FFB-514363980959}" destId="{7C4A23F8-8271-47D2-A4A3-816755E677E0}" srcOrd="0" destOrd="0" parTransId="{354B6F26-2C6E-4C2C-A005-B902BC66B31F}" sibTransId="{C5D4E807-13F3-4B89-80DD-4648C20F958B}"/>
    <dgm:cxn modelId="{6B5D72FA-23C1-44A1-A909-A2E441D5F2EA}" srcId="{7C4A23F8-8271-47D2-A4A3-816755E677E0}" destId="{A28D7431-0EEF-4453-9505-EBF4477E6783}" srcOrd="0" destOrd="0" parTransId="{5E25E9D1-97DD-4624-A676-8973436DFC3D}" sibTransId="{140AA480-9C9B-4BBF-BBA1-65460E58EC81}"/>
    <dgm:cxn modelId="{D1E102AE-45C6-48AB-B8D4-CE6BA9DF89F8}" type="presParOf" srcId="{E64D0AF5-8ED0-44A8-92A7-D04BCC0BF25C}" destId="{61705C28-2D2F-4BEC-B250-774FB804FE92}" srcOrd="0" destOrd="0" presId="urn:microsoft.com/office/officeart/2008/layout/VerticalAccentList"/>
    <dgm:cxn modelId="{32D079D8-28D3-4D50-B6C8-9B951E4BBA98}" type="presParOf" srcId="{61705C28-2D2F-4BEC-B250-774FB804FE92}" destId="{8C06D981-589F-47EC-A784-9B583F07FB0F}" srcOrd="0" destOrd="0" presId="urn:microsoft.com/office/officeart/2008/layout/VerticalAccentList"/>
    <dgm:cxn modelId="{F8D5B103-90C0-4B9E-A651-C78ABFD8C27C}" type="presParOf" srcId="{E64D0AF5-8ED0-44A8-92A7-D04BCC0BF25C}" destId="{14615AA0-75C1-4758-BD8F-5C1EBEFF62EB}" srcOrd="1" destOrd="0" presId="urn:microsoft.com/office/officeart/2008/layout/VerticalAccentList"/>
    <dgm:cxn modelId="{10BE0B62-D33A-41E6-96EF-F32C6CCD8205}" type="presParOf" srcId="{14615AA0-75C1-4758-BD8F-5C1EBEFF62EB}" destId="{2043EE1F-BBB5-4462-BD50-AF9F3ECE8530}" srcOrd="0" destOrd="0" presId="urn:microsoft.com/office/officeart/2008/layout/VerticalAccentList"/>
    <dgm:cxn modelId="{9C40464B-EA95-478C-B41D-3F417CB6CEC9}" type="presParOf" srcId="{14615AA0-75C1-4758-BD8F-5C1EBEFF62EB}" destId="{B18E214F-560B-4C25-918A-7507ECD9D172}" srcOrd="1" destOrd="0" presId="urn:microsoft.com/office/officeart/2008/layout/VerticalAccentList"/>
    <dgm:cxn modelId="{5806E135-1087-4298-BAE6-51F120C594EA}" type="presParOf" srcId="{14615AA0-75C1-4758-BD8F-5C1EBEFF62EB}" destId="{2CA08E4F-4359-4FEB-84F6-C51B7BFE5789}" srcOrd="2" destOrd="0" presId="urn:microsoft.com/office/officeart/2008/layout/VerticalAccentList"/>
    <dgm:cxn modelId="{B5669E69-3F0E-4B80-81BC-9791114BB5BE}" type="presParOf" srcId="{14615AA0-75C1-4758-BD8F-5C1EBEFF62EB}" destId="{E96B4DE9-2B49-4EE6-8C9B-7A77E576C09B}" srcOrd="3" destOrd="0" presId="urn:microsoft.com/office/officeart/2008/layout/VerticalAccentList"/>
    <dgm:cxn modelId="{28FFAF94-C330-48AD-8AFD-36CED5D85E69}" type="presParOf" srcId="{14615AA0-75C1-4758-BD8F-5C1EBEFF62EB}" destId="{B7E40BCA-DDCE-4E3E-9A6B-128D2C15FFFB}" srcOrd="4" destOrd="0" presId="urn:microsoft.com/office/officeart/2008/layout/VerticalAccentList"/>
    <dgm:cxn modelId="{F4BDE8D3-66F9-42A3-894A-3BA33A8B8BD6}" type="presParOf" srcId="{14615AA0-75C1-4758-BD8F-5C1EBEFF62EB}" destId="{25393CF0-E586-421A-9426-0AABB55194CE}" srcOrd="5" destOrd="0" presId="urn:microsoft.com/office/officeart/2008/layout/VerticalAccentList"/>
    <dgm:cxn modelId="{0B421A6B-D9E2-4131-BD5D-B18C11816B00}" type="presParOf" srcId="{14615AA0-75C1-4758-BD8F-5C1EBEFF62EB}" destId="{D40F10B0-2994-4E30-8614-5CED032B9C44}" srcOrd="6" destOrd="0" presId="urn:microsoft.com/office/officeart/2008/layout/VerticalAccentList"/>
    <dgm:cxn modelId="{615CAC7C-8A21-4FA9-B4FD-C84C549DB981}" type="presParOf" srcId="{14615AA0-75C1-4758-BD8F-5C1EBEFF62EB}" destId="{FCB2A9B4-0AA7-44A1-B45B-A1F225317D9D}" srcOrd="7" destOrd="0" presId="urn:microsoft.com/office/officeart/2008/layout/VerticalAccentList"/>
    <dgm:cxn modelId="{E2A7F168-5F10-4727-8628-57F6FFE19CAE}" type="presParOf" srcId="{E64D0AF5-8ED0-44A8-92A7-D04BCC0BF25C}" destId="{57F277ED-4282-49E3-A07E-2AD72BAC6A47}" srcOrd="2" destOrd="0" presId="urn:microsoft.com/office/officeart/2008/layout/VerticalAccentList"/>
    <dgm:cxn modelId="{0692FDF7-1EA8-40DE-8F36-67C438428128}" type="presParOf" srcId="{E64D0AF5-8ED0-44A8-92A7-D04BCC0BF25C}" destId="{D2A212F1-DB68-426F-ABAD-F7D147696CA2}" srcOrd="3" destOrd="0" presId="urn:microsoft.com/office/officeart/2008/layout/VerticalAccentList"/>
    <dgm:cxn modelId="{EA6EA1B3-DD1F-4E90-A08D-C5CF2FC10411}" type="presParOf" srcId="{D2A212F1-DB68-426F-ABAD-F7D147696CA2}" destId="{6DB0230C-C10B-469C-BAA5-0639D4E29F3B}" srcOrd="0" destOrd="0" presId="urn:microsoft.com/office/officeart/2008/layout/VerticalAccentList"/>
    <dgm:cxn modelId="{FBBA7A45-1ACB-4B9E-9CEE-B4DE7252BDF7}" type="presParOf" srcId="{E64D0AF5-8ED0-44A8-92A7-D04BCC0BF25C}" destId="{2F749B2B-0463-4EEE-98CD-DF812F6FB217}" srcOrd="4" destOrd="0" presId="urn:microsoft.com/office/officeart/2008/layout/VerticalAccentList"/>
    <dgm:cxn modelId="{F58C7A27-CF85-4B93-8468-6DEAE821E9AB}" type="presParOf" srcId="{2F749B2B-0463-4EEE-98CD-DF812F6FB217}" destId="{0800D7DA-8204-4091-99FC-ADE5766F2EC1}" srcOrd="0" destOrd="0" presId="urn:microsoft.com/office/officeart/2008/layout/VerticalAccentList"/>
    <dgm:cxn modelId="{D76FAA83-5C8C-4E72-AAED-C60D75D0A736}" type="presParOf" srcId="{2F749B2B-0463-4EEE-98CD-DF812F6FB217}" destId="{DB5328DA-3030-490C-9E79-76A3762D8B6B}" srcOrd="1" destOrd="0" presId="urn:microsoft.com/office/officeart/2008/layout/VerticalAccentList"/>
    <dgm:cxn modelId="{F15CE2B5-C8AB-4870-9608-CEC2DF16435C}" type="presParOf" srcId="{2F749B2B-0463-4EEE-98CD-DF812F6FB217}" destId="{193E4151-FD42-4D13-98B9-5D5606FE2547}" srcOrd="2" destOrd="0" presId="urn:microsoft.com/office/officeart/2008/layout/VerticalAccentList"/>
    <dgm:cxn modelId="{F521A205-2486-4D59-8664-80C03FC8AFA0}" type="presParOf" srcId="{2F749B2B-0463-4EEE-98CD-DF812F6FB217}" destId="{535131A9-1A56-498F-A5BE-22CA43014C58}" srcOrd="3" destOrd="0" presId="urn:microsoft.com/office/officeart/2008/layout/VerticalAccentList"/>
    <dgm:cxn modelId="{DB29FA9E-D118-4029-A9B7-74ECAAB12313}" type="presParOf" srcId="{2F749B2B-0463-4EEE-98CD-DF812F6FB217}" destId="{8D029687-A3B6-4D57-9A8E-B3D712FD493A}" srcOrd="4" destOrd="0" presId="urn:microsoft.com/office/officeart/2008/layout/VerticalAccentList"/>
    <dgm:cxn modelId="{9F9C179D-EA17-4F30-93A2-1749CE9A9DC6}" type="presParOf" srcId="{2F749B2B-0463-4EEE-98CD-DF812F6FB217}" destId="{EC615CEF-F2C4-423C-88AD-08034262E4B2}" srcOrd="5" destOrd="0" presId="urn:microsoft.com/office/officeart/2008/layout/VerticalAccentList"/>
    <dgm:cxn modelId="{CE639D76-C96D-49AA-A56D-7F4A1E26DDEB}" type="presParOf" srcId="{2F749B2B-0463-4EEE-98CD-DF812F6FB217}" destId="{F59442E1-3F28-4C76-B48E-65C66511FF2F}" srcOrd="6" destOrd="0" presId="urn:microsoft.com/office/officeart/2008/layout/VerticalAccentList"/>
    <dgm:cxn modelId="{C86CB035-0B22-49C7-87E6-CDCA0963A7E8}" type="presParOf" srcId="{2F749B2B-0463-4EEE-98CD-DF812F6FB217}" destId="{474D246F-5D32-4F19-B232-B37A1FA77387}" srcOrd="7" destOrd="0" presId="urn:microsoft.com/office/officeart/2008/layout/VerticalAccentList"/>
    <dgm:cxn modelId="{F1DF659D-43D9-4E57-9B4B-2611BFF56F98}" type="presParOf" srcId="{E64D0AF5-8ED0-44A8-92A7-D04BCC0BF25C}" destId="{FBF2E793-111C-4C24-AD37-4938AFEA5683}" srcOrd="5" destOrd="0" presId="urn:microsoft.com/office/officeart/2008/layout/VerticalAccentList"/>
    <dgm:cxn modelId="{796CA45E-7D66-4833-9B1F-3EF05A86989C}" type="presParOf" srcId="{E64D0AF5-8ED0-44A8-92A7-D04BCC0BF25C}" destId="{1539355B-304F-4686-AA6F-E97969CC07A9}" srcOrd="6" destOrd="0" presId="urn:microsoft.com/office/officeart/2008/layout/VerticalAccentList"/>
    <dgm:cxn modelId="{577E994D-3CB6-4B74-8261-414AF59E63BC}" type="presParOf" srcId="{1539355B-304F-4686-AA6F-E97969CC07A9}" destId="{AB78635F-DEA2-4987-9C5D-04AF750EE813}" srcOrd="0" destOrd="0" presId="urn:microsoft.com/office/officeart/2008/layout/VerticalAccentList"/>
    <dgm:cxn modelId="{DB18AF57-35F5-4E12-ACC9-354ADC49A939}" type="presParOf" srcId="{E64D0AF5-8ED0-44A8-92A7-D04BCC0BF25C}" destId="{B65EDAF8-647F-4D26-885A-523DBE1C945D}" srcOrd="7" destOrd="0" presId="urn:microsoft.com/office/officeart/2008/layout/VerticalAccentList"/>
    <dgm:cxn modelId="{E6185F85-B23D-4A2B-81BB-2A57DEA4C107}" type="presParOf" srcId="{B65EDAF8-647F-4D26-885A-523DBE1C945D}" destId="{4066D6BF-D8B6-4C47-873B-7124F87E42A9}" srcOrd="0" destOrd="0" presId="urn:microsoft.com/office/officeart/2008/layout/VerticalAccentList"/>
    <dgm:cxn modelId="{DB4626D0-FCB1-4F35-8A08-7E247DE86845}" type="presParOf" srcId="{B65EDAF8-647F-4D26-885A-523DBE1C945D}" destId="{83328A33-8BF2-4C69-8E4F-BACC5C8790FA}" srcOrd="1" destOrd="0" presId="urn:microsoft.com/office/officeart/2008/layout/VerticalAccentList"/>
    <dgm:cxn modelId="{B5164704-85E1-42E4-9F8C-029EF342C4A3}" type="presParOf" srcId="{B65EDAF8-647F-4D26-885A-523DBE1C945D}" destId="{5CDDDCBD-B639-4E85-AFCC-3B63FF2D3E1C}" srcOrd="2" destOrd="0" presId="urn:microsoft.com/office/officeart/2008/layout/VerticalAccentList"/>
    <dgm:cxn modelId="{A81954C8-2E08-4122-BEFF-EC96D8B5BDD3}" type="presParOf" srcId="{B65EDAF8-647F-4D26-885A-523DBE1C945D}" destId="{A21AEF90-E6C3-4F1E-8E1D-290231BBD340}" srcOrd="3" destOrd="0" presId="urn:microsoft.com/office/officeart/2008/layout/VerticalAccentList"/>
    <dgm:cxn modelId="{831527ED-19C6-4DD9-A666-7889D62A06C1}" type="presParOf" srcId="{B65EDAF8-647F-4D26-885A-523DBE1C945D}" destId="{1981274E-6C11-4340-A1C3-7EC919A72380}" srcOrd="4" destOrd="0" presId="urn:microsoft.com/office/officeart/2008/layout/VerticalAccentList"/>
    <dgm:cxn modelId="{3B5A2274-EE04-47D5-AFB8-71D5B4293D11}" type="presParOf" srcId="{B65EDAF8-647F-4D26-885A-523DBE1C945D}" destId="{F09BD2C9-0017-4E8E-B502-2949E06C29ED}" srcOrd="5" destOrd="0" presId="urn:microsoft.com/office/officeart/2008/layout/VerticalAccentList"/>
    <dgm:cxn modelId="{4CB46871-94F5-4002-B7E9-615BFB6D3303}" type="presParOf" srcId="{B65EDAF8-647F-4D26-885A-523DBE1C945D}" destId="{223B874D-42A5-4FEF-BAA7-14A7C591E012}" srcOrd="6" destOrd="0" presId="urn:microsoft.com/office/officeart/2008/layout/VerticalAccentList"/>
    <dgm:cxn modelId="{7D9D1118-94EA-486A-BC77-77A1D412EA8F}" type="presParOf" srcId="{B65EDAF8-647F-4D26-885A-523DBE1C945D}" destId="{002DC4C1-6076-41FA-9A4F-74B27CC8FAD6}"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938CF16-CC62-40A9-B98D-8B6A718C813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F6D2A7B2-7497-4794-8592-5799D5080A18}">
      <dgm:prSet phldrT="[Текст]"/>
      <dgm:spPr/>
      <dgm:t>
        <a:bodyPr/>
        <a:lstStyle/>
        <a:p>
          <a:r>
            <a:rPr lang="en-US" b="1" dirty="0" err="1">
              <a:solidFill>
                <a:schemeClr val="accent6">
                  <a:lumMod val="50000"/>
                </a:schemeClr>
              </a:solidFill>
              <a:latin typeface="Times New Roman"/>
              <a:cs typeface="Times New Roman"/>
            </a:rPr>
            <a:t>Tipurile</a:t>
          </a:r>
          <a:r>
            <a:rPr lang="en-US" b="1" spc="-40" dirty="0">
              <a:solidFill>
                <a:schemeClr val="accent6">
                  <a:lumMod val="50000"/>
                </a:schemeClr>
              </a:solidFill>
              <a:latin typeface="Times New Roman"/>
              <a:cs typeface="Times New Roman"/>
            </a:rPr>
            <a:t> </a:t>
          </a:r>
          <a:r>
            <a:rPr lang="en-US" b="1" dirty="0" err="1">
              <a:solidFill>
                <a:schemeClr val="accent6">
                  <a:lumMod val="50000"/>
                </a:schemeClr>
              </a:solidFill>
              <a:latin typeface="Times New Roman"/>
              <a:cs typeface="Times New Roman"/>
            </a:rPr>
            <a:t>stagiilor</a:t>
          </a:r>
          <a:r>
            <a:rPr lang="en-US" b="1" spc="-70" dirty="0">
              <a:solidFill>
                <a:schemeClr val="accent6">
                  <a:lumMod val="50000"/>
                </a:schemeClr>
              </a:solidFill>
              <a:latin typeface="Times New Roman"/>
              <a:cs typeface="Times New Roman"/>
            </a:rPr>
            <a:t> </a:t>
          </a:r>
          <a:r>
            <a:rPr lang="en-US" b="1" dirty="0">
              <a:solidFill>
                <a:schemeClr val="accent6">
                  <a:lumMod val="50000"/>
                </a:schemeClr>
              </a:solidFill>
              <a:latin typeface="Times New Roman"/>
              <a:cs typeface="Times New Roman"/>
            </a:rPr>
            <a:t>de</a:t>
          </a:r>
          <a:r>
            <a:rPr lang="en-US" b="1" spc="-35" dirty="0">
              <a:solidFill>
                <a:schemeClr val="accent6">
                  <a:lumMod val="50000"/>
                </a:schemeClr>
              </a:solidFill>
              <a:latin typeface="Times New Roman"/>
              <a:cs typeface="Times New Roman"/>
            </a:rPr>
            <a:t> </a:t>
          </a:r>
          <a:r>
            <a:rPr lang="en-US" b="1" spc="-10" dirty="0" err="1">
              <a:solidFill>
                <a:schemeClr val="accent6">
                  <a:lumMod val="50000"/>
                </a:schemeClr>
              </a:solidFill>
              <a:latin typeface="Times New Roman"/>
              <a:cs typeface="Times New Roman"/>
            </a:rPr>
            <a:t>practică</a:t>
          </a:r>
          <a:r>
            <a:rPr lang="en-US" b="1" spc="-10"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a:t>
          </a:r>
          <a:r>
            <a:rPr lang="en-US" i="1" dirty="0">
              <a:solidFill>
                <a:schemeClr val="accent6">
                  <a:lumMod val="50000"/>
                </a:schemeClr>
              </a:solidFill>
              <a:latin typeface="Times New Roman"/>
              <a:cs typeface="Times New Roman"/>
            </a:rPr>
            <a:t>de</a:t>
          </a:r>
          <a:r>
            <a:rPr lang="en-US" i="1" spc="-5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inițiere</a:t>
          </a:r>
          <a:r>
            <a:rPr lang="en-US" i="1" dirty="0">
              <a:solidFill>
                <a:schemeClr val="accent6">
                  <a:lumMod val="50000"/>
                </a:schemeClr>
              </a:solidFill>
              <a:latin typeface="Times New Roman"/>
              <a:cs typeface="Times New Roman"/>
            </a:rPr>
            <a:t>,</a:t>
          </a:r>
          <a:r>
            <a:rPr lang="en-US" i="1" spc="-55"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tehnologică</a:t>
          </a:r>
          <a:r>
            <a:rPr lang="en-US" i="1" dirty="0">
              <a:solidFill>
                <a:schemeClr val="accent6">
                  <a:lumMod val="50000"/>
                </a:schemeClr>
              </a:solidFill>
              <a:latin typeface="Times New Roman"/>
              <a:cs typeface="Times New Roman"/>
            </a:rPr>
            <a:t>,</a:t>
          </a:r>
          <a:r>
            <a:rPr lang="en-US" i="1" spc="-60" dirty="0">
              <a:solidFill>
                <a:schemeClr val="accent6">
                  <a:lumMod val="50000"/>
                </a:schemeClr>
              </a:solidFill>
              <a:latin typeface="Times New Roman"/>
              <a:cs typeface="Times New Roman"/>
            </a:rPr>
            <a:t> </a:t>
          </a:r>
          <a:r>
            <a:rPr lang="en-US" i="1" spc="-25" dirty="0">
              <a:solidFill>
                <a:schemeClr val="accent6">
                  <a:lumMod val="50000"/>
                </a:schemeClr>
              </a:solidFill>
              <a:latin typeface="Times New Roman"/>
              <a:cs typeface="Times New Roman"/>
            </a:rPr>
            <a:t>de </a:t>
          </a:r>
          <a:r>
            <a:rPr lang="en-US" i="1" dirty="0" err="1">
              <a:solidFill>
                <a:schemeClr val="accent6">
                  <a:lumMod val="50000"/>
                </a:schemeClr>
              </a:solidFill>
              <a:latin typeface="Times New Roman"/>
              <a:cs typeface="Times New Roman"/>
            </a:rPr>
            <a:t>licență</a:t>
          </a:r>
          <a:r>
            <a:rPr lang="en-US" i="1" dirty="0">
              <a:solidFill>
                <a:schemeClr val="accent6">
                  <a:lumMod val="50000"/>
                </a:schemeClr>
              </a:solidFill>
              <a:latin typeface="Times New Roman"/>
              <a:cs typeface="Times New Roman"/>
            </a:rPr>
            <a:t>,</a:t>
          </a:r>
          <a:r>
            <a:rPr lang="en-US" i="1" spc="-65"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instruire</a:t>
          </a:r>
          <a:r>
            <a:rPr lang="en-US" i="1" dirty="0">
              <a:solidFill>
                <a:schemeClr val="accent6">
                  <a:lumMod val="50000"/>
                </a:schemeClr>
              </a:solidFill>
              <a:latin typeface="Times New Roman"/>
              <a:cs typeface="Times New Roman"/>
            </a:rPr>
            <a:t>,</a:t>
          </a:r>
          <a:r>
            <a:rPr lang="en-US" i="1" spc="-4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pedagogică</a:t>
          </a:r>
          <a:r>
            <a:rPr lang="en-US" i="1" dirty="0">
              <a:solidFill>
                <a:schemeClr val="accent6">
                  <a:lumMod val="50000"/>
                </a:schemeClr>
              </a:solidFill>
              <a:latin typeface="Times New Roman"/>
              <a:cs typeface="Times New Roman"/>
            </a:rPr>
            <a:t>,</a:t>
          </a:r>
          <a:r>
            <a:rPr lang="en-US" i="1" spc="-55" dirty="0">
              <a:solidFill>
                <a:schemeClr val="accent6">
                  <a:lumMod val="50000"/>
                </a:schemeClr>
              </a:solidFill>
              <a:latin typeface="Times New Roman"/>
              <a:cs typeface="Times New Roman"/>
            </a:rPr>
            <a:t> </a:t>
          </a:r>
          <a:r>
            <a:rPr lang="en-US" i="1" spc="-25" dirty="0">
              <a:solidFill>
                <a:schemeClr val="accent6">
                  <a:lumMod val="50000"/>
                </a:schemeClr>
              </a:solidFill>
              <a:latin typeface="Times New Roman"/>
              <a:cs typeface="Times New Roman"/>
            </a:rPr>
            <a:t>de </a:t>
          </a:r>
          <a:r>
            <a:rPr lang="en-US" i="1" dirty="0" err="1">
              <a:solidFill>
                <a:schemeClr val="accent6">
                  <a:lumMod val="50000"/>
                </a:schemeClr>
              </a:solidFill>
              <a:latin typeface="Times New Roman"/>
              <a:cs typeface="Times New Roman"/>
            </a:rPr>
            <a:t>specialitate</a:t>
          </a:r>
          <a:r>
            <a:rPr lang="en-US" i="1" dirty="0">
              <a:solidFill>
                <a:schemeClr val="accent6">
                  <a:lumMod val="50000"/>
                </a:schemeClr>
              </a:solidFill>
              <a:latin typeface="Times New Roman"/>
              <a:cs typeface="Times New Roman"/>
            </a:rPr>
            <a:t>,</a:t>
          </a:r>
          <a:r>
            <a:rPr lang="en-US" i="1" spc="-75" dirty="0">
              <a:solidFill>
                <a:schemeClr val="accent6">
                  <a:lumMod val="50000"/>
                </a:schemeClr>
              </a:solidFill>
              <a:latin typeface="Times New Roman"/>
              <a:cs typeface="Times New Roman"/>
            </a:rPr>
            <a:t> </a:t>
          </a:r>
          <a:r>
            <a:rPr lang="en-US" i="1" dirty="0">
              <a:solidFill>
                <a:schemeClr val="accent6">
                  <a:lumMod val="50000"/>
                </a:schemeClr>
              </a:solidFill>
              <a:latin typeface="Times New Roman"/>
              <a:cs typeface="Times New Roman"/>
            </a:rPr>
            <a:t>de</a:t>
          </a:r>
          <a:r>
            <a:rPr lang="en-US" i="1" spc="-2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formare</a:t>
          </a:r>
          <a:r>
            <a:rPr lang="en-US" i="1" spc="-3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ș.a</a:t>
          </a:r>
          <a:r>
            <a:rPr lang="en-US" i="1" dirty="0">
              <a:solidFill>
                <a:schemeClr val="accent6">
                  <a:lumMod val="50000"/>
                </a:schemeClr>
              </a:solidFill>
              <a:latin typeface="Times New Roman"/>
              <a:cs typeface="Times New Roman"/>
            </a:rPr>
            <a:t>.</a:t>
          </a:r>
          <a:r>
            <a:rPr lang="en-US" dirty="0">
              <a:solidFill>
                <a:schemeClr val="accent6">
                  <a:lumMod val="50000"/>
                </a:schemeClr>
              </a:solidFill>
              <a:latin typeface="Times New Roman"/>
              <a:cs typeface="Times New Roman"/>
            </a:rPr>
            <a:t>)</a:t>
          </a:r>
          <a:r>
            <a:rPr lang="en-US" spc="-45" dirty="0">
              <a:solidFill>
                <a:schemeClr val="accent6">
                  <a:lumMod val="50000"/>
                </a:schemeClr>
              </a:solidFill>
              <a:latin typeface="Times New Roman"/>
              <a:cs typeface="Times New Roman"/>
            </a:rPr>
            <a:t> </a:t>
          </a:r>
          <a:r>
            <a:rPr lang="en-US" spc="-20" dirty="0">
              <a:solidFill>
                <a:schemeClr val="accent6">
                  <a:lumMod val="50000"/>
                </a:schemeClr>
              </a:solidFill>
              <a:latin typeface="Times New Roman"/>
              <a:cs typeface="Times New Roman"/>
            </a:rPr>
            <a:t>sunt </a:t>
          </a:r>
          <a:r>
            <a:rPr lang="en-US" dirty="0" err="1">
              <a:solidFill>
                <a:schemeClr val="accent6">
                  <a:lumMod val="50000"/>
                </a:schemeClr>
              </a:solidFill>
              <a:latin typeface="Times New Roman"/>
              <a:cs typeface="Times New Roman"/>
            </a:rPr>
            <a:t>specificate</a:t>
          </a:r>
          <a:r>
            <a:rPr lang="en-US" spc="-6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în</a:t>
          </a:r>
          <a:r>
            <a:rPr lang="en-US" spc="-4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planurile</a:t>
          </a:r>
          <a:r>
            <a:rPr lang="en-US" spc="-40"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de </a:t>
          </a:r>
          <a:r>
            <a:rPr lang="en-US" dirty="0" err="1">
              <a:solidFill>
                <a:schemeClr val="accent6">
                  <a:lumMod val="50000"/>
                </a:schemeClr>
              </a:solidFill>
              <a:latin typeface="Times New Roman"/>
              <a:cs typeface="Times New Roman"/>
            </a:rPr>
            <a:t>învăţământ</a:t>
          </a:r>
          <a:r>
            <a:rPr lang="en-US" dirty="0">
              <a:solidFill>
                <a:schemeClr val="accent6">
                  <a:lumMod val="50000"/>
                </a:schemeClr>
              </a:solidFill>
              <a:latin typeface="Times New Roman"/>
              <a:cs typeface="Times New Roman"/>
            </a:rPr>
            <a:t>,</a:t>
          </a:r>
          <a:r>
            <a:rPr lang="en-US" spc="-4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în</a:t>
          </a:r>
          <a:r>
            <a:rPr lang="en-US" spc="-5"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strictă</a:t>
          </a:r>
          <a:r>
            <a:rPr lang="en-US" spc="-1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conformitate</a:t>
          </a:r>
          <a:r>
            <a:rPr lang="en-US" spc="-55"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cu</a:t>
          </a:r>
          <a:r>
            <a:rPr lang="en-US" spc="-4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finalităţile</a:t>
          </a:r>
          <a:r>
            <a:rPr lang="en-US" spc="-70"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de </a:t>
          </a:r>
          <a:r>
            <a:rPr lang="en-US" dirty="0" err="1">
              <a:solidFill>
                <a:schemeClr val="accent6">
                  <a:lumMod val="50000"/>
                </a:schemeClr>
              </a:solidFill>
              <a:latin typeface="Times New Roman"/>
              <a:cs typeface="Times New Roman"/>
            </a:rPr>
            <a:t>studiu</a:t>
          </a:r>
          <a:r>
            <a:rPr lang="en-US" spc="-4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pentru</a:t>
          </a:r>
          <a:r>
            <a:rPr lang="en-US" spc="-3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specialistul</a:t>
          </a:r>
          <a:r>
            <a:rPr lang="en-US" spc="-45"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din </a:t>
          </a:r>
          <a:r>
            <a:rPr lang="en-US" dirty="0" err="1">
              <a:solidFill>
                <a:schemeClr val="accent6">
                  <a:lumMod val="50000"/>
                </a:schemeClr>
              </a:solidFill>
              <a:latin typeface="Times New Roman"/>
              <a:cs typeface="Times New Roman"/>
            </a:rPr>
            <a:t>domeniul</a:t>
          </a:r>
          <a:r>
            <a:rPr lang="en-US" spc="-2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respectiv</a:t>
          </a:r>
          <a:r>
            <a:rPr lang="en-US" spc="-40"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de</a:t>
          </a:r>
          <a:r>
            <a:rPr lang="en-US" spc="-25"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formare</a:t>
          </a:r>
          <a:r>
            <a:rPr lang="en-US" spc="-10"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profesională</a:t>
          </a:r>
          <a:r>
            <a:rPr lang="ro-RO" spc="-10" dirty="0">
              <a:solidFill>
                <a:schemeClr val="accent6">
                  <a:lumMod val="50000"/>
                </a:schemeClr>
              </a:solidFill>
              <a:latin typeface="Times New Roman"/>
              <a:cs typeface="Times New Roman"/>
            </a:rPr>
            <a:t>.</a:t>
          </a:r>
          <a:endParaRPr lang="en-US" dirty="0">
            <a:solidFill>
              <a:schemeClr val="accent6">
                <a:lumMod val="50000"/>
              </a:schemeClr>
            </a:solidFill>
          </a:endParaRPr>
        </a:p>
      </dgm:t>
    </dgm:pt>
    <dgm:pt modelId="{6692EDE5-8BF0-4E0A-B50E-AFD8F47E29A5}" type="parTrans" cxnId="{848D3882-1FB6-44EC-9DDD-528FF74842C5}">
      <dgm:prSet/>
      <dgm:spPr/>
      <dgm:t>
        <a:bodyPr/>
        <a:lstStyle/>
        <a:p>
          <a:endParaRPr lang="en-US"/>
        </a:p>
      </dgm:t>
    </dgm:pt>
    <dgm:pt modelId="{2C36CE45-A6FA-402B-A9E5-F9D7CAADA0C1}" type="sibTrans" cxnId="{848D3882-1FB6-44EC-9DDD-528FF74842C5}">
      <dgm:prSet/>
      <dgm:spPr/>
      <dgm:t>
        <a:bodyPr/>
        <a:lstStyle/>
        <a:p>
          <a:endParaRPr lang="en-US"/>
        </a:p>
      </dgm:t>
    </dgm:pt>
    <dgm:pt modelId="{3CB4E3ED-BAFA-400A-9BF2-920692716EC7}">
      <dgm:prSet phldrT="[Текст]"/>
      <dgm:spPr/>
      <dgm:t>
        <a:bodyPr/>
        <a:lstStyle/>
        <a:p>
          <a:r>
            <a:rPr lang="en-US" b="1" dirty="0" err="1">
              <a:solidFill>
                <a:schemeClr val="accent6">
                  <a:lumMod val="50000"/>
                </a:schemeClr>
              </a:solidFill>
              <a:latin typeface="Times New Roman"/>
              <a:cs typeface="Times New Roman"/>
            </a:rPr>
            <a:t>Tipurile</a:t>
          </a:r>
          <a:r>
            <a:rPr lang="en-US" b="1" spc="-40" dirty="0">
              <a:solidFill>
                <a:schemeClr val="accent6">
                  <a:lumMod val="50000"/>
                </a:schemeClr>
              </a:solidFill>
              <a:latin typeface="Times New Roman"/>
              <a:cs typeface="Times New Roman"/>
            </a:rPr>
            <a:t> </a:t>
          </a:r>
          <a:r>
            <a:rPr lang="en-US" b="1" dirty="0" err="1">
              <a:solidFill>
                <a:schemeClr val="accent6">
                  <a:lumMod val="50000"/>
                </a:schemeClr>
              </a:solidFill>
              <a:latin typeface="Times New Roman"/>
              <a:cs typeface="Times New Roman"/>
            </a:rPr>
            <a:t>stagiilor</a:t>
          </a:r>
          <a:r>
            <a:rPr lang="en-US" b="1" spc="-70" dirty="0">
              <a:solidFill>
                <a:schemeClr val="accent6">
                  <a:lumMod val="50000"/>
                </a:schemeClr>
              </a:solidFill>
              <a:latin typeface="Times New Roman"/>
              <a:cs typeface="Times New Roman"/>
            </a:rPr>
            <a:t> </a:t>
          </a:r>
          <a:r>
            <a:rPr lang="en-US" b="1" dirty="0">
              <a:solidFill>
                <a:schemeClr val="accent6">
                  <a:lumMod val="50000"/>
                </a:schemeClr>
              </a:solidFill>
              <a:latin typeface="Times New Roman"/>
              <a:cs typeface="Times New Roman"/>
            </a:rPr>
            <a:t>de</a:t>
          </a:r>
          <a:r>
            <a:rPr lang="en-US" b="1" spc="-35" dirty="0">
              <a:solidFill>
                <a:schemeClr val="accent6">
                  <a:lumMod val="50000"/>
                </a:schemeClr>
              </a:solidFill>
              <a:latin typeface="Times New Roman"/>
              <a:cs typeface="Times New Roman"/>
            </a:rPr>
            <a:t> </a:t>
          </a:r>
          <a:r>
            <a:rPr lang="en-US" b="1" spc="-10" dirty="0" err="1">
              <a:solidFill>
                <a:schemeClr val="accent6">
                  <a:lumMod val="50000"/>
                </a:schemeClr>
              </a:solidFill>
              <a:latin typeface="Times New Roman"/>
              <a:cs typeface="Times New Roman"/>
            </a:rPr>
            <a:t>practică</a:t>
          </a:r>
          <a:r>
            <a:rPr lang="en-US" b="1" spc="-10"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a:t>
          </a:r>
          <a:r>
            <a:rPr lang="en-US" i="1" dirty="0">
              <a:solidFill>
                <a:schemeClr val="accent6">
                  <a:lumMod val="50000"/>
                </a:schemeClr>
              </a:solidFill>
              <a:latin typeface="Times New Roman"/>
              <a:cs typeface="Times New Roman"/>
            </a:rPr>
            <a:t>de</a:t>
          </a:r>
          <a:r>
            <a:rPr lang="en-US" i="1" spc="-5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inițiere</a:t>
          </a:r>
          <a:r>
            <a:rPr lang="en-US" i="1" dirty="0">
              <a:solidFill>
                <a:schemeClr val="accent6">
                  <a:lumMod val="50000"/>
                </a:schemeClr>
              </a:solidFill>
              <a:latin typeface="Times New Roman"/>
              <a:cs typeface="Times New Roman"/>
            </a:rPr>
            <a:t>,</a:t>
          </a:r>
          <a:r>
            <a:rPr lang="en-US" i="1" spc="-55"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tehnologică</a:t>
          </a:r>
          <a:r>
            <a:rPr lang="en-US" i="1" dirty="0">
              <a:solidFill>
                <a:schemeClr val="accent6">
                  <a:lumMod val="50000"/>
                </a:schemeClr>
              </a:solidFill>
              <a:latin typeface="Times New Roman"/>
              <a:cs typeface="Times New Roman"/>
            </a:rPr>
            <a:t>,</a:t>
          </a:r>
          <a:r>
            <a:rPr lang="en-US" i="1" spc="-60" dirty="0">
              <a:solidFill>
                <a:schemeClr val="accent6">
                  <a:lumMod val="50000"/>
                </a:schemeClr>
              </a:solidFill>
              <a:latin typeface="Times New Roman"/>
              <a:cs typeface="Times New Roman"/>
            </a:rPr>
            <a:t> </a:t>
          </a:r>
          <a:r>
            <a:rPr lang="en-US" i="1" spc="-25" dirty="0">
              <a:solidFill>
                <a:schemeClr val="accent6">
                  <a:lumMod val="50000"/>
                </a:schemeClr>
              </a:solidFill>
              <a:latin typeface="Times New Roman"/>
              <a:cs typeface="Times New Roman"/>
            </a:rPr>
            <a:t>de </a:t>
          </a:r>
          <a:r>
            <a:rPr lang="en-US" i="1" dirty="0" err="1">
              <a:solidFill>
                <a:schemeClr val="accent6">
                  <a:lumMod val="50000"/>
                </a:schemeClr>
              </a:solidFill>
              <a:latin typeface="Times New Roman"/>
              <a:cs typeface="Times New Roman"/>
            </a:rPr>
            <a:t>licență</a:t>
          </a:r>
          <a:r>
            <a:rPr lang="en-US" i="1" dirty="0">
              <a:solidFill>
                <a:schemeClr val="accent6">
                  <a:lumMod val="50000"/>
                </a:schemeClr>
              </a:solidFill>
              <a:latin typeface="Times New Roman"/>
              <a:cs typeface="Times New Roman"/>
            </a:rPr>
            <a:t>,</a:t>
          </a:r>
          <a:r>
            <a:rPr lang="en-US" i="1" spc="-65"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instruire</a:t>
          </a:r>
          <a:r>
            <a:rPr lang="en-US" i="1" dirty="0">
              <a:solidFill>
                <a:schemeClr val="accent6">
                  <a:lumMod val="50000"/>
                </a:schemeClr>
              </a:solidFill>
              <a:latin typeface="Times New Roman"/>
              <a:cs typeface="Times New Roman"/>
            </a:rPr>
            <a:t>,</a:t>
          </a:r>
          <a:r>
            <a:rPr lang="en-US" i="1" spc="-40" dirty="0">
              <a:solidFill>
                <a:schemeClr val="accent6">
                  <a:lumMod val="50000"/>
                </a:schemeClr>
              </a:solidFill>
              <a:latin typeface="Times New Roman"/>
              <a:cs typeface="Times New Roman"/>
            </a:rPr>
            <a:t> </a:t>
          </a:r>
          <a:r>
            <a:rPr lang="en-US" i="1" dirty="0" err="1">
              <a:solidFill>
                <a:schemeClr val="tx1"/>
              </a:solidFill>
              <a:latin typeface="Times New Roman"/>
              <a:cs typeface="Times New Roman"/>
            </a:rPr>
            <a:t>pedagogică</a:t>
          </a:r>
          <a:r>
            <a:rPr lang="en-US" i="1" dirty="0">
              <a:solidFill>
                <a:schemeClr val="tx1"/>
              </a:solidFill>
              <a:latin typeface="Times New Roman"/>
              <a:cs typeface="Times New Roman"/>
            </a:rPr>
            <a:t>,</a:t>
          </a:r>
          <a:r>
            <a:rPr lang="en-US" i="1" spc="-55" dirty="0">
              <a:solidFill>
                <a:schemeClr val="tx1"/>
              </a:solidFill>
              <a:latin typeface="Times New Roman"/>
              <a:cs typeface="Times New Roman"/>
            </a:rPr>
            <a:t> </a:t>
          </a:r>
          <a:r>
            <a:rPr lang="en-US" i="1" spc="-25" dirty="0">
              <a:solidFill>
                <a:schemeClr val="accent6">
                  <a:lumMod val="50000"/>
                </a:schemeClr>
              </a:solidFill>
              <a:latin typeface="Times New Roman"/>
              <a:cs typeface="Times New Roman"/>
            </a:rPr>
            <a:t>de </a:t>
          </a:r>
          <a:r>
            <a:rPr lang="en-US" i="1" dirty="0" err="1">
              <a:solidFill>
                <a:schemeClr val="accent6">
                  <a:lumMod val="50000"/>
                </a:schemeClr>
              </a:solidFill>
              <a:latin typeface="Times New Roman"/>
              <a:cs typeface="Times New Roman"/>
            </a:rPr>
            <a:t>specialitate</a:t>
          </a:r>
          <a:r>
            <a:rPr lang="en-US" i="1" dirty="0">
              <a:solidFill>
                <a:schemeClr val="accent6">
                  <a:lumMod val="50000"/>
                </a:schemeClr>
              </a:solidFill>
              <a:latin typeface="Times New Roman"/>
              <a:cs typeface="Times New Roman"/>
            </a:rPr>
            <a:t>,</a:t>
          </a:r>
          <a:r>
            <a:rPr lang="en-US" i="1" spc="-75" dirty="0">
              <a:solidFill>
                <a:schemeClr val="accent6">
                  <a:lumMod val="50000"/>
                </a:schemeClr>
              </a:solidFill>
              <a:latin typeface="Times New Roman"/>
              <a:cs typeface="Times New Roman"/>
            </a:rPr>
            <a:t> </a:t>
          </a:r>
          <a:r>
            <a:rPr lang="en-US" i="1" dirty="0">
              <a:solidFill>
                <a:schemeClr val="accent6">
                  <a:lumMod val="50000"/>
                </a:schemeClr>
              </a:solidFill>
              <a:latin typeface="Times New Roman"/>
              <a:cs typeface="Times New Roman"/>
            </a:rPr>
            <a:t>de</a:t>
          </a:r>
          <a:r>
            <a:rPr lang="en-US" i="1" spc="-2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formare</a:t>
          </a:r>
          <a:r>
            <a:rPr lang="en-US" i="1" spc="-30" dirty="0">
              <a:solidFill>
                <a:schemeClr val="accent6">
                  <a:lumMod val="50000"/>
                </a:schemeClr>
              </a:solidFill>
              <a:latin typeface="Times New Roman"/>
              <a:cs typeface="Times New Roman"/>
            </a:rPr>
            <a:t> </a:t>
          </a:r>
          <a:r>
            <a:rPr lang="en-US" i="1" dirty="0" err="1">
              <a:solidFill>
                <a:schemeClr val="accent6">
                  <a:lumMod val="50000"/>
                </a:schemeClr>
              </a:solidFill>
              <a:latin typeface="Times New Roman"/>
              <a:cs typeface="Times New Roman"/>
            </a:rPr>
            <a:t>ș.a</a:t>
          </a:r>
          <a:r>
            <a:rPr lang="en-US" i="1" dirty="0">
              <a:solidFill>
                <a:schemeClr val="accent6">
                  <a:lumMod val="50000"/>
                </a:schemeClr>
              </a:solidFill>
              <a:latin typeface="Times New Roman"/>
              <a:cs typeface="Times New Roman"/>
            </a:rPr>
            <a:t>.</a:t>
          </a:r>
          <a:r>
            <a:rPr lang="en-US" dirty="0">
              <a:solidFill>
                <a:schemeClr val="accent6">
                  <a:lumMod val="50000"/>
                </a:schemeClr>
              </a:solidFill>
              <a:latin typeface="Times New Roman"/>
              <a:cs typeface="Times New Roman"/>
            </a:rPr>
            <a:t>)</a:t>
          </a:r>
          <a:r>
            <a:rPr lang="en-US" spc="-45" dirty="0">
              <a:solidFill>
                <a:schemeClr val="accent6">
                  <a:lumMod val="50000"/>
                </a:schemeClr>
              </a:solidFill>
              <a:latin typeface="Times New Roman"/>
              <a:cs typeface="Times New Roman"/>
            </a:rPr>
            <a:t> </a:t>
          </a:r>
          <a:r>
            <a:rPr lang="en-US" spc="-20" dirty="0">
              <a:solidFill>
                <a:schemeClr val="accent6">
                  <a:lumMod val="50000"/>
                </a:schemeClr>
              </a:solidFill>
              <a:latin typeface="Times New Roman"/>
              <a:cs typeface="Times New Roman"/>
            </a:rPr>
            <a:t>sunt </a:t>
          </a:r>
          <a:r>
            <a:rPr lang="en-US" dirty="0" err="1">
              <a:solidFill>
                <a:schemeClr val="accent6">
                  <a:lumMod val="50000"/>
                </a:schemeClr>
              </a:solidFill>
              <a:latin typeface="Times New Roman"/>
              <a:cs typeface="Times New Roman"/>
            </a:rPr>
            <a:t>specificate</a:t>
          </a:r>
          <a:r>
            <a:rPr lang="en-US" spc="-6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în</a:t>
          </a:r>
          <a:r>
            <a:rPr lang="en-US" spc="-4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planurile</a:t>
          </a:r>
          <a:r>
            <a:rPr lang="en-US" spc="-40"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de </a:t>
          </a:r>
          <a:r>
            <a:rPr lang="en-US" dirty="0" err="1">
              <a:solidFill>
                <a:schemeClr val="accent6">
                  <a:lumMod val="50000"/>
                </a:schemeClr>
              </a:solidFill>
              <a:latin typeface="Times New Roman"/>
              <a:cs typeface="Times New Roman"/>
            </a:rPr>
            <a:t>învăţământ</a:t>
          </a:r>
          <a:r>
            <a:rPr lang="en-US" dirty="0">
              <a:solidFill>
                <a:schemeClr val="accent6">
                  <a:lumMod val="50000"/>
                </a:schemeClr>
              </a:solidFill>
              <a:latin typeface="Times New Roman"/>
              <a:cs typeface="Times New Roman"/>
            </a:rPr>
            <a:t>,</a:t>
          </a:r>
          <a:r>
            <a:rPr lang="en-US" spc="-4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în</a:t>
          </a:r>
          <a:r>
            <a:rPr lang="en-US" spc="-5"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strictă</a:t>
          </a:r>
          <a:r>
            <a:rPr lang="en-US" spc="-1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conformitate</a:t>
          </a:r>
          <a:r>
            <a:rPr lang="en-US" spc="-55"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cu</a:t>
          </a:r>
          <a:r>
            <a:rPr lang="en-US" spc="-4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finalităţile</a:t>
          </a:r>
          <a:r>
            <a:rPr lang="en-US" spc="-70"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de </a:t>
          </a:r>
          <a:r>
            <a:rPr lang="en-US" dirty="0" err="1">
              <a:solidFill>
                <a:schemeClr val="accent6">
                  <a:lumMod val="50000"/>
                </a:schemeClr>
              </a:solidFill>
              <a:latin typeface="Times New Roman"/>
              <a:cs typeface="Times New Roman"/>
            </a:rPr>
            <a:t>studiu</a:t>
          </a:r>
          <a:r>
            <a:rPr lang="en-US" spc="-4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pentru</a:t>
          </a:r>
          <a:r>
            <a:rPr lang="en-US" spc="-3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specialistul</a:t>
          </a:r>
          <a:r>
            <a:rPr lang="en-US" spc="-45"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din </a:t>
          </a:r>
          <a:r>
            <a:rPr lang="en-US" dirty="0" err="1">
              <a:solidFill>
                <a:schemeClr val="accent6">
                  <a:lumMod val="50000"/>
                </a:schemeClr>
              </a:solidFill>
              <a:latin typeface="Times New Roman"/>
              <a:cs typeface="Times New Roman"/>
            </a:rPr>
            <a:t>domeniul</a:t>
          </a:r>
          <a:r>
            <a:rPr lang="en-US" spc="-2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respectiv</a:t>
          </a:r>
          <a:r>
            <a:rPr lang="en-US" spc="-40"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de</a:t>
          </a:r>
          <a:r>
            <a:rPr lang="en-US" spc="-25"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formare</a:t>
          </a:r>
          <a:r>
            <a:rPr lang="en-US" spc="-10"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profesională</a:t>
          </a:r>
          <a:r>
            <a:rPr lang="ro-RO" spc="-10" dirty="0">
              <a:solidFill>
                <a:schemeClr val="accent6">
                  <a:lumMod val="50000"/>
                </a:schemeClr>
              </a:solidFill>
              <a:latin typeface="Times New Roman"/>
              <a:cs typeface="Times New Roman"/>
            </a:rPr>
            <a:t>.</a:t>
          </a:r>
          <a:endParaRPr lang="en-US" dirty="0">
            <a:solidFill>
              <a:schemeClr val="accent6">
                <a:lumMod val="50000"/>
              </a:schemeClr>
            </a:solidFill>
          </a:endParaRPr>
        </a:p>
      </dgm:t>
    </dgm:pt>
    <dgm:pt modelId="{D2FE584C-EAC0-42E0-B478-962B38DF347B}" type="sibTrans" cxnId="{9F9E7322-ECDE-41EA-BA8C-05410AF1E86D}">
      <dgm:prSet/>
      <dgm:spPr/>
      <dgm:t>
        <a:bodyPr/>
        <a:lstStyle/>
        <a:p>
          <a:endParaRPr lang="en-US"/>
        </a:p>
      </dgm:t>
    </dgm:pt>
    <dgm:pt modelId="{9979246A-EBD7-46C0-95F0-0BB770C7464A}" type="parTrans" cxnId="{9F9E7322-ECDE-41EA-BA8C-05410AF1E86D}">
      <dgm:prSet/>
      <dgm:spPr/>
      <dgm:t>
        <a:bodyPr/>
        <a:lstStyle/>
        <a:p>
          <a:endParaRPr lang="en-US"/>
        </a:p>
      </dgm:t>
    </dgm:pt>
    <dgm:pt modelId="{E5F4B11F-6CA8-4109-ACAA-A9CFD85B6FA8}">
      <dgm:prSet phldrT="[Текст]"/>
      <dgm:spPr/>
      <dgm:t>
        <a:bodyPr/>
        <a:lstStyle/>
        <a:p>
          <a:r>
            <a:rPr lang="en-US" b="1" dirty="0" err="1">
              <a:solidFill>
                <a:schemeClr val="accent6">
                  <a:lumMod val="50000"/>
                </a:schemeClr>
              </a:solidFill>
              <a:latin typeface="Times New Roman"/>
              <a:cs typeface="Times New Roman"/>
            </a:rPr>
            <a:t>Durata</a:t>
          </a:r>
          <a:r>
            <a:rPr lang="en-US" b="1" spc="-40" dirty="0">
              <a:solidFill>
                <a:schemeClr val="accent6">
                  <a:lumMod val="50000"/>
                </a:schemeClr>
              </a:solidFill>
              <a:latin typeface="Times New Roman"/>
              <a:cs typeface="Times New Roman"/>
            </a:rPr>
            <a:t> </a:t>
          </a:r>
          <a:r>
            <a:rPr lang="en-US" b="1" dirty="0" err="1">
              <a:solidFill>
                <a:schemeClr val="accent6">
                  <a:lumMod val="50000"/>
                </a:schemeClr>
              </a:solidFill>
              <a:latin typeface="Times New Roman"/>
              <a:cs typeface="Times New Roman"/>
            </a:rPr>
            <a:t>stagiilor</a:t>
          </a:r>
          <a:r>
            <a:rPr lang="en-US" b="1" spc="-80" dirty="0">
              <a:solidFill>
                <a:schemeClr val="accent6">
                  <a:lumMod val="50000"/>
                </a:schemeClr>
              </a:solidFill>
              <a:latin typeface="Times New Roman"/>
              <a:cs typeface="Times New Roman"/>
            </a:rPr>
            <a:t> </a:t>
          </a:r>
          <a:r>
            <a:rPr lang="en-US" b="1" dirty="0">
              <a:solidFill>
                <a:schemeClr val="accent6">
                  <a:lumMod val="50000"/>
                </a:schemeClr>
              </a:solidFill>
              <a:latin typeface="Times New Roman"/>
              <a:cs typeface="Times New Roman"/>
            </a:rPr>
            <a:t>de</a:t>
          </a:r>
          <a:r>
            <a:rPr lang="en-US" b="1" spc="-45" dirty="0">
              <a:solidFill>
                <a:schemeClr val="accent6">
                  <a:lumMod val="50000"/>
                </a:schemeClr>
              </a:solidFill>
              <a:latin typeface="Times New Roman"/>
              <a:cs typeface="Times New Roman"/>
            </a:rPr>
            <a:t> </a:t>
          </a:r>
          <a:r>
            <a:rPr lang="en-US" b="1" spc="-10" dirty="0" err="1">
              <a:solidFill>
                <a:schemeClr val="accent6">
                  <a:lumMod val="50000"/>
                </a:schemeClr>
              </a:solidFill>
              <a:latin typeface="Times New Roman"/>
              <a:cs typeface="Times New Roman"/>
            </a:rPr>
            <a:t>practică</a:t>
          </a:r>
          <a:r>
            <a:rPr lang="en-US" spc="-10"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precum</a:t>
          </a:r>
          <a:r>
            <a:rPr lang="en-US" spc="-4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şi</a:t>
          </a:r>
          <a:r>
            <a:rPr lang="en-US" spc="-1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perioadele</a:t>
          </a:r>
          <a:r>
            <a:rPr lang="en-US" spc="-55" dirty="0">
              <a:solidFill>
                <a:schemeClr val="accent6">
                  <a:lumMod val="50000"/>
                </a:schemeClr>
              </a:solidFill>
              <a:latin typeface="Times New Roman"/>
              <a:cs typeface="Times New Roman"/>
            </a:rPr>
            <a:t> </a:t>
          </a:r>
          <a:r>
            <a:rPr lang="en-US" spc="-25" dirty="0">
              <a:solidFill>
                <a:schemeClr val="accent6">
                  <a:lumMod val="50000"/>
                </a:schemeClr>
              </a:solidFill>
              <a:latin typeface="Times New Roman"/>
              <a:cs typeface="Times New Roman"/>
            </a:rPr>
            <a:t>de </a:t>
          </a:r>
          <a:r>
            <a:rPr lang="en-US" dirty="0" err="1">
              <a:solidFill>
                <a:schemeClr val="accent6">
                  <a:lumMod val="50000"/>
                </a:schemeClr>
              </a:solidFill>
              <a:latin typeface="Times New Roman"/>
              <a:cs typeface="Times New Roman"/>
            </a:rPr>
            <a:t>desfăşurare</a:t>
          </a:r>
          <a:r>
            <a:rPr lang="en-US" spc="-50"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sunt</a:t>
          </a:r>
          <a:r>
            <a:rPr lang="en-US" spc="-30"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incluse</a:t>
          </a:r>
          <a:r>
            <a:rPr lang="en-US" spc="-45" dirty="0">
              <a:solidFill>
                <a:schemeClr val="accent6">
                  <a:lumMod val="50000"/>
                </a:schemeClr>
              </a:solidFill>
              <a:latin typeface="Times New Roman"/>
              <a:cs typeface="Times New Roman"/>
            </a:rPr>
            <a:t> </a:t>
          </a:r>
          <a:r>
            <a:rPr lang="en-US" spc="-25" dirty="0" err="1">
              <a:solidFill>
                <a:schemeClr val="accent6">
                  <a:lumMod val="50000"/>
                </a:schemeClr>
              </a:solidFill>
              <a:latin typeface="Times New Roman"/>
              <a:cs typeface="Times New Roman"/>
            </a:rPr>
            <a:t>în</a:t>
          </a:r>
          <a:r>
            <a:rPr lang="en-US" spc="-25" dirty="0">
              <a:solidFill>
                <a:schemeClr val="accent6">
                  <a:lumMod val="50000"/>
                </a:schemeClr>
              </a:solidFill>
              <a:latin typeface="Times New Roman"/>
              <a:cs typeface="Times New Roman"/>
            </a:rPr>
            <a:t> </a:t>
          </a:r>
          <a:r>
            <a:rPr lang="en-US" dirty="0" err="1">
              <a:solidFill>
                <a:schemeClr val="accent6">
                  <a:lumMod val="50000"/>
                </a:schemeClr>
              </a:solidFill>
              <a:latin typeface="Times New Roman"/>
              <a:cs typeface="Times New Roman"/>
            </a:rPr>
            <a:t>planurile</a:t>
          </a:r>
          <a:r>
            <a:rPr lang="en-US" spc="-45" dirty="0">
              <a:solidFill>
                <a:schemeClr val="accent6">
                  <a:lumMod val="50000"/>
                </a:schemeClr>
              </a:solidFill>
              <a:latin typeface="Times New Roman"/>
              <a:cs typeface="Times New Roman"/>
            </a:rPr>
            <a:t> </a:t>
          </a:r>
          <a:r>
            <a:rPr lang="en-US" dirty="0">
              <a:solidFill>
                <a:schemeClr val="accent6">
                  <a:lumMod val="50000"/>
                </a:schemeClr>
              </a:solidFill>
              <a:latin typeface="Times New Roman"/>
              <a:cs typeface="Times New Roman"/>
            </a:rPr>
            <a:t>de</a:t>
          </a:r>
          <a:r>
            <a:rPr lang="en-US" spc="-35" dirty="0">
              <a:solidFill>
                <a:schemeClr val="accent6">
                  <a:lumMod val="50000"/>
                </a:schemeClr>
              </a:solidFill>
              <a:latin typeface="Times New Roman"/>
              <a:cs typeface="Times New Roman"/>
            </a:rPr>
            <a:t> </a:t>
          </a:r>
          <a:r>
            <a:rPr lang="en-US" spc="-10" dirty="0" err="1">
              <a:solidFill>
                <a:schemeClr val="accent6">
                  <a:lumMod val="50000"/>
                </a:schemeClr>
              </a:solidFill>
              <a:latin typeface="Times New Roman"/>
              <a:cs typeface="Times New Roman"/>
            </a:rPr>
            <a:t>învăţământ</a:t>
          </a:r>
          <a:r>
            <a:rPr lang="en-US" spc="-10" dirty="0">
              <a:solidFill>
                <a:schemeClr val="accent6">
                  <a:lumMod val="50000"/>
                </a:schemeClr>
              </a:solidFill>
              <a:latin typeface="Times New Roman"/>
              <a:cs typeface="Times New Roman"/>
            </a:rPr>
            <a:t>.</a:t>
          </a:r>
          <a:endParaRPr lang="en-US" dirty="0">
            <a:solidFill>
              <a:schemeClr val="accent6">
                <a:lumMod val="50000"/>
              </a:schemeClr>
            </a:solidFill>
            <a:latin typeface="Times New Roman"/>
            <a:cs typeface="Times New Roman"/>
          </a:endParaRPr>
        </a:p>
        <a:p>
          <a:r>
            <a:rPr lang="it-IT" dirty="0">
              <a:solidFill>
                <a:schemeClr val="accent6">
                  <a:lumMod val="50000"/>
                </a:schemeClr>
              </a:solidFill>
              <a:latin typeface="Times New Roman"/>
              <a:cs typeface="Times New Roman"/>
            </a:rPr>
            <a:t>Ciclul</a:t>
          </a:r>
          <a:r>
            <a:rPr lang="it-IT" spc="-3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I</a:t>
          </a:r>
          <a:r>
            <a:rPr lang="it-IT" spc="-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a:t>
          </a:r>
          <a:r>
            <a:rPr lang="it-IT" spc="-2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Licență:</a:t>
          </a:r>
          <a:r>
            <a:rPr lang="it-IT" spc="-4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18</a:t>
          </a:r>
          <a:r>
            <a:rPr lang="it-IT" spc="-2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credite</a:t>
          </a:r>
          <a:r>
            <a:rPr lang="it-IT" spc="-20" dirty="0">
              <a:solidFill>
                <a:schemeClr val="accent6">
                  <a:lumMod val="50000"/>
                </a:schemeClr>
              </a:solidFill>
              <a:latin typeface="Times New Roman"/>
              <a:cs typeface="Times New Roman"/>
            </a:rPr>
            <a:t> </a:t>
          </a:r>
          <a:r>
            <a:rPr lang="it-IT" spc="-25" dirty="0">
              <a:solidFill>
                <a:schemeClr val="accent6">
                  <a:lumMod val="50000"/>
                </a:schemeClr>
              </a:solidFill>
              <a:latin typeface="Times New Roman"/>
              <a:cs typeface="Times New Roman"/>
            </a:rPr>
            <a:t>din </a:t>
          </a:r>
          <a:r>
            <a:rPr lang="it-IT" dirty="0">
              <a:solidFill>
                <a:schemeClr val="accent6">
                  <a:lumMod val="50000"/>
                </a:schemeClr>
              </a:solidFill>
              <a:latin typeface="Times New Roman"/>
              <a:cs typeface="Times New Roman"/>
            </a:rPr>
            <a:t>180</a:t>
          </a:r>
          <a:r>
            <a:rPr lang="it-IT" spc="-2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credite</a:t>
          </a:r>
          <a:r>
            <a:rPr lang="it-IT" spc="-2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ECTS;</a:t>
          </a:r>
          <a:r>
            <a:rPr lang="it-IT" spc="-15" dirty="0">
              <a:solidFill>
                <a:schemeClr val="accent6">
                  <a:lumMod val="50000"/>
                </a:schemeClr>
              </a:solidFill>
              <a:latin typeface="Times New Roman"/>
              <a:cs typeface="Times New Roman"/>
            </a:rPr>
            <a:t> </a:t>
          </a:r>
          <a:endParaRPr lang="ro-RO" spc="-15" dirty="0">
            <a:solidFill>
              <a:schemeClr val="accent6">
                <a:lumMod val="50000"/>
              </a:schemeClr>
            </a:solidFill>
            <a:latin typeface="Times New Roman"/>
            <a:cs typeface="Times New Roman"/>
          </a:endParaRPr>
        </a:p>
        <a:p>
          <a:r>
            <a:rPr lang="it-IT" dirty="0">
              <a:solidFill>
                <a:schemeClr val="accent6">
                  <a:lumMod val="50000"/>
                </a:schemeClr>
              </a:solidFill>
              <a:latin typeface="Times New Roman"/>
              <a:cs typeface="Times New Roman"/>
            </a:rPr>
            <a:t>24</a:t>
          </a:r>
          <a:r>
            <a:rPr lang="it-IT" spc="-1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din</a:t>
          </a:r>
          <a:r>
            <a:rPr lang="it-IT" spc="-5" dirty="0">
              <a:solidFill>
                <a:schemeClr val="accent6">
                  <a:lumMod val="50000"/>
                </a:schemeClr>
              </a:solidFill>
              <a:latin typeface="Times New Roman"/>
              <a:cs typeface="Times New Roman"/>
            </a:rPr>
            <a:t> </a:t>
          </a:r>
          <a:r>
            <a:rPr lang="it-IT" spc="-25" dirty="0">
              <a:solidFill>
                <a:schemeClr val="accent6">
                  <a:lumMod val="50000"/>
                </a:schemeClr>
              </a:solidFill>
              <a:latin typeface="Times New Roman"/>
              <a:cs typeface="Times New Roman"/>
            </a:rPr>
            <a:t>240 </a:t>
          </a:r>
          <a:r>
            <a:rPr lang="it-IT" dirty="0">
              <a:solidFill>
                <a:schemeClr val="accent6">
                  <a:lumMod val="50000"/>
                </a:schemeClr>
              </a:solidFill>
              <a:latin typeface="Times New Roman"/>
              <a:cs typeface="Times New Roman"/>
            </a:rPr>
            <a:t>credite</a:t>
          </a:r>
          <a:r>
            <a:rPr lang="it-IT" spc="-45" dirty="0">
              <a:solidFill>
                <a:schemeClr val="accent6">
                  <a:lumMod val="50000"/>
                </a:schemeClr>
              </a:solidFill>
              <a:latin typeface="Times New Roman"/>
              <a:cs typeface="Times New Roman"/>
            </a:rPr>
            <a:t> </a:t>
          </a:r>
          <a:r>
            <a:rPr lang="it-IT" spc="-20" dirty="0">
              <a:solidFill>
                <a:schemeClr val="accent6">
                  <a:lumMod val="50000"/>
                </a:schemeClr>
              </a:solidFill>
              <a:latin typeface="Times New Roman"/>
              <a:cs typeface="Times New Roman"/>
            </a:rPr>
            <a:t>ECTS</a:t>
          </a:r>
          <a:endParaRPr lang="it-IT" dirty="0">
            <a:solidFill>
              <a:schemeClr val="accent6">
                <a:lumMod val="50000"/>
              </a:schemeClr>
            </a:solidFill>
            <a:latin typeface="Times New Roman"/>
            <a:cs typeface="Times New Roman"/>
          </a:endParaRPr>
        </a:p>
        <a:p>
          <a:r>
            <a:rPr lang="it-IT" dirty="0">
              <a:solidFill>
                <a:schemeClr val="accent6">
                  <a:lumMod val="50000"/>
                </a:schemeClr>
              </a:solidFill>
              <a:latin typeface="Times New Roman"/>
              <a:cs typeface="Times New Roman"/>
            </a:rPr>
            <a:t>Ciclul</a:t>
          </a:r>
          <a:r>
            <a:rPr lang="it-IT" spc="-3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II</a:t>
          </a:r>
          <a:r>
            <a:rPr lang="it-IT" spc="-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a:t>
          </a:r>
          <a:r>
            <a:rPr lang="it-IT" spc="-2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Master:</a:t>
          </a:r>
          <a:r>
            <a:rPr lang="it-IT" spc="-2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10</a:t>
          </a:r>
          <a:r>
            <a:rPr lang="it-IT" spc="-5" dirty="0">
              <a:solidFill>
                <a:schemeClr val="accent6">
                  <a:lumMod val="50000"/>
                </a:schemeClr>
              </a:solidFill>
              <a:latin typeface="Times New Roman"/>
              <a:cs typeface="Times New Roman"/>
            </a:rPr>
            <a:t> </a:t>
          </a:r>
          <a:r>
            <a:rPr lang="it-IT" spc="-10" dirty="0">
              <a:solidFill>
                <a:schemeClr val="accent6">
                  <a:lumMod val="50000"/>
                </a:schemeClr>
              </a:solidFill>
              <a:latin typeface="Times New Roman"/>
              <a:cs typeface="Times New Roman"/>
            </a:rPr>
            <a:t>credite </a:t>
          </a:r>
          <a:r>
            <a:rPr lang="it-IT" dirty="0">
              <a:solidFill>
                <a:schemeClr val="accent6">
                  <a:lumMod val="50000"/>
                </a:schemeClr>
              </a:solidFill>
              <a:latin typeface="Times New Roman"/>
              <a:cs typeface="Times New Roman"/>
            </a:rPr>
            <a:t>din</a:t>
          </a:r>
          <a:r>
            <a:rPr lang="it-IT" spc="-1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90 /</a:t>
          </a:r>
          <a:r>
            <a:rPr lang="it-IT" spc="-10"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120</a:t>
          </a:r>
          <a:r>
            <a:rPr lang="it-IT" spc="-15" dirty="0">
              <a:solidFill>
                <a:schemeClr val="accent6">
                  <a:lumMod val="50000"/>
                </a:schemeClr>
              </a:solidFill>
              <a:latin typeface="Times New Roman"/>
              <a:cs typeface="Times New Roman"/>
            </a:rPr>
            <a:t> </a:t>
          </a:r>
          <a:r>
            <a:rPr lang="it-IT" dirty="0">
              <a:solidFill>
                <a:schemeClr val="accent6">
                  <a:lumMod val="50000"/>
                </a:schemeClr>
              </a:solidFill>
              <a:latin typeface="Times New Roman"/>
              <a:cs typeface="Times New Roman"/>
            </a:rPr>
            <a:t>credite</a:t>
          </a:r>
          <a:r>
            <a:rPr lang="it-IT" spc="-15" dirty="0">
              <a:solidFill>
                <a:schemeClr val="accent6">
                  <a:lumMod val="50000"/>
                </a:schemeClr>
              </a:solidFill>
              <a:latin typeface="Times New Roman"/>
              <a:cs typeface="Times New Roman"/>
            </a:rPr>
            <a:t> </a:t>
          </a:r>
          <a:r>
            <a:rPr lang="it-IT" spc="-20" dirty="0">
              <a:solidFill>
                <a:schemeClr val="accent6">
                  <a:lumMod val="50000"/>
                </a:schemeClr>
              </a:solidFill>
              <a:latin typeface="Times New Roman"/>
              <a:cs typeface="Times New Roman"/>
            </a:rPr>
            <a:t>ECTS</a:t>
          </a:r>
          <a:r>
            <a:rPr lang="ro-RO" spc="-20" dirty="0">
              <a:solidFill>
                <a:schemeClr val="accent6">
                  <a:lumMod val="50000"/>
                </a:schemeClr>
              </a:solidFill>
              <a:latin typeface="Times New Roman"/>
              <a:cs typeface="Times New Roman"/>
            </a:rPr>
            <a:t>.</a:t>
          </a:r>
          <a:endParaRPr lang="en-US" dirty="0">
            <a:solidFill>
              <a:schemeClr val="accent6">
                <a:lumMod val="50000"/>
              </a:schemeClr>
            </a:solidFill>
          </a:endParaRPr>
        </a:p>
      </dgm:t>
    </dgm:pt>
    <dgm:pt modelId="{019F0C09-EF5A-4503-A368-B724B5624390}" type="sibTrans" cxnId="{DDBDEC61-405E-4DCC-8323-BF6B5FEA7C9E}">
      <dgm:prSet/>
      <dgm:spPr/>
      <dgm:t>
        <a:bodyPr/>
        <a:lstStyle/>
        <a:p>
          <a:endParaRPr lang="en-US"/>
        </a:p>
      </dgm:t>
    </dgm:pt>
    <dgm:pt modelId="{328EB066-951D-4AF6-A0E4-830DFF6484E0}" type="parTrans" cxnId="{DDBDEC61-405E-4DCC-8323-BF6B5FEA7C9E}">
      <dgm:prSet/>
      <dgm:spPr/>
      <dgm:t>
        <a:bodyPr/>
        <a:lstStyle/>
        <a:p>
          <a:endParaRPr lang="en-US"/>
        </a:p>
      </dgm:t>
    </dgm:pt>
    <dgm:pt modelId="{00CB87E2-480C-4699-A323-11CE3AC21486}" type="pres">
      <dgm:prSet presAssocID="{F938CF16-CC62-40A9-B98D-8B6A718C8138}" presName="Name0" presStyleCnt="0">
        <dgm:presLayoutVars>
          <dgm:dir/>
          <dgm:resizeHandles val="exact"/>
        </dgm:presLayoutVars>
      </dgm:prSet>
      <dgm:spPr/>
    </dgm:pt>
    <dgm:pt modelId="{A9E81BC0-D547-492F-AEF2-2D709E06042B}" type="pres">
      <dgm:prSet presAssocID="{E5F4B11F-6CA8-4109-ACAA-A9CFD85B6FA8}" presName="node" presStyleLbl="node1" presStyleIdx="0" presStyleCnt="3" custLinFactNeighborX="-7664" custLinFactNeighborY="-959">
        <dgm:presLayoutVars>
          <dgm:bulletEnabled val="1"/>
        </dgm:presLayoutVars>
      </dgm:prSet>
      <dgm:spPr/>
    </dgm:pt>
    <dgm:pt modelId="{8E403E07-66FC-4CD7-8CC3-6F3393D15531}" type="pres">
      <dgm:prSet presAssocID="{019F0C09-EF5A-4503-A368-B724B5624390}" presName="sibTrans" presStyleCnt="0"/>
      <dgm:spPr/>
    </dgm:pt>
    <dgm:pt modelId="{FEAA71BE-C75F-4850-80CA-97C38A7DE776}" type="pres">
      <dgm:prSet presAssocID="{3CB4E3ED-BAFA-400A-9BF2-920692716EC7}" presName="node" presStyleLbl="node1" presStyleIdx="1" presStyleCnt="3">
        <dgm:presLayoutVars>
          <dgm:bulletEnabled val="1"/>
        </dgm:presLayoutVars>
      </dgm:prSet>
      <dgm:spPr/>
    </dgm:pt>
    <dgm:pt modelId="{3186003E-1D20-4EF3-A383-66691C74A12E}" type="pres">
      <dgm:prSet presAssocID="{D2FE584C-EAC0-42E0-B478-962B38DF347B}" presName="sibTrans" presStyleCnt="0"/>
      <dgm:spPr/>
    </dgm:pt>
    <dgm:pt modelId="{9331BBDF-597C-4320-8A4C-A0B9F30C4CF8}" type="pres">
      <dgm:prSet presAssocID="{F6D2A7B2-7497-4794-8592-5799D5080A18}" presName="node" presStyleLbl="node1" presStyleIdx="2" presStyleCnt="3">
        <dgm:presLayoutVars>
          <dgm:bulletEnabled val="1"/>
        </dgm:presLayoutVars>
      </dgm:prSet>
      <dgm:spPr/>
    </dgm:pt>
  </dgm:ptLst>
  <dgm:cxnLst>
    <dgm:cxn modelId="{9F9E7322-ECDE-41EA-BA8C-05410AF1E86D}" srcId="{F938CF16-CC62-40A9-B98D-8B6A718C8138}" destId="{3CB4E3ED-BAFA-400A-9BF2-920692716EC7}" srcOrd="1" destOrd="0" parTransId="{9979246A-EBD7-46C0-95F0-0BB770C7464A}" sibTransId="{D2FE584C-EAC0-42E0-B478-962B38DF347B}"/>
    <dgm:cxn modelId="{DDBDEC61-405E-4DCC-8323-BF6B5FEA7C9E}" srcId="{F938CF16-CC62-40A9-B98D-8B6A718C8138}" destId="{E5F4B11F-6CA8-4109-ACAA-A9CFD85B6FA8}" srcOrd="0" destOrd="0" parTransId="{328EB066-951D-4AF6-A0E4-830DFF6484E0}" sibTransId="{019F0C09-EF5A-4503-A368-B724B5624390}"/>
    <dgm:cxn modelId="{BA4B2A74-A2D0-4D84-8EEB-E79EB51CC301}" type="presOf" srcId="{F6D2A7B2-7497-4794-8592-5799D5080A18}" destId="{9331BBDF-597C-4320-8A4C-A0B9F30C4CF8}" srcOrd="0" destOrd="0" presId="urn:microsoft.com/office/officeart/2005/8/layout/hList6"/>
    <dgm:cxn modelId="{954B2F76-6CCE-4EE4-9D94-105DEE878C67}" type="presOf" srcId="{F938CF16-CC62-40A9-B98D-8B6A718C8138}" destId="{00CB87E2-480C-4699-A323-11CE3AC21486}" srcOrd="0" destOrd="0" presId="urn:microsoft.com/office/officeart/2005/8/layout/hList6"/>
    <dgm:cxn modelId="{6A68E057-FF24-4798-B3A9-1C32A9DE4D64}" type="presOf" srcId="{E5F4B11F-6CA8-4109-ACAA-A9CFD85B6FA8}" destId="{A9E81BC0-D547-492F-AEF2-2D709E06042B}" srcOrd="0" destOrd="0" presId="urn:microsoft.com/office/officeart/2005/8/layout/hList6"/>
    <dgm:cxn modelId="{848D3882-1FB6-44EC-9DDD-528FF74842C5}" srcId="{F938CF16-CC62-40A9-B98D-8B6A718C8138}" destId="{F6D2A7B2-7497-4794-8592-5799D5080A18}" srcOrd="2" destOrd="0" parTransId="{6692EDE5-8BF0-4E0A-B50E-AFD8F47E29A5}" sibTransId="{2C36CE45-A6FA-402B-A9E5-F9D7CAADA0C1}"/>
    <dgm:cxn modelId="{9841C5ED-C006-4BBC-8C32-517AFE337605}" type="presOf" srcId="{3CB4E3ED-BAFA-400A-9BF2-920692716EC7}" destId="{FEAA71BE-C75F-4850-80CA-97C38A7DE776}" srcOrd="0" destOrd="0" presId="urn:microsoft.com/office/officeart/2005/8/layout/hList6"/>
    <dgm:cxn modelId="{55567727-2DB0-42BD-B036-4EF6D37E0087}" type="presParOf" srcId="{00CB87E2-480C-4699-A323-11CE3AC21486}" destId="{A9E81BC0-D547-492F-AEF2-2D709E06042B}" srcOrd="0" destOrd="0" presId="urn:microsoft.com/office/officeart/2005/8/layout/hList6"/>
    <dgm:cxn modelId="{3217229A-ED17-4CC8-8E29-54D46947B85B}" type="presParOf" srcId="{00CB87E2-480C-4699-A323-11CE3AC21486}" destId="{8E403E07-66FC-4CD7-8CC3-6F3393D15531}" srcOrd="1" destOrd="0" presId="urn:microsoft.com/office/officeart/2005/8/layout/hList6"/>
    <dgm:cxn modelId="{AD8FB52A-EBD7-479F-ACA0-C7FBDEA87EFE}" type="presParOf" srcId="{00CB87E2-480C-4699-A323-11CE3AC21486}" destId="{FEAA71BE-C75F-4850-80CA-97C38A7DE776}" srcOrd="2" destOrd="0" presId="urn:microsoft.com/office/officeart/2005/8/layout/hList6"/>
    <dgm:cxn modelId="{23DDF7E1-0E02-4A67-AEFC-8345A4C7629E}" type="presParOf" srcId="{00CB87E2-480C-4699-A323-11CE3AC21486}" destId="{3186003E-1D20-4EF3-A383-66691C74A12E}" srcOrd="3" destOrd="0" presId="urn:microsoft.com/office/officeart/2005/8/layout/hList6"/>
    <dgm:cxn modelId="{883A76A1-BA34-4D7B-BB31-0EBFFB763629}" type="presParOf" srcId="{00CB87E2-480C-4699-A323-11CE3AC21486}" destId="{9331BBDF-597C-4320-8A4C-A0B9F30C4CF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59AF31-CBB8-4531-8220-54141BA26F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E24DCC2-9ED7-4C25-88EB-8A5448CE8A5F}">
      <dgm:prSet phldrT="[Текст]" custT="1"/>
      <dgm:spPr/>
      <dgm:t>
        <a:bodyPr/>
        <a:lstStyle/>
        <a:p>
          <a:r>
            <a:rPr lang="ro-RO" sz="4000" b="1" dirty="0">
              <a:solidFill>
                <a:schemeClr val="bg1"/>
              </a:solidFill>
              <a:latin typeface="Times New Roman" panose="02020603050405020304" pitchFamily="18" charset="0"/>
              <a:cs typeface="Times New Roman" panose="02020603050405020304" pitchFamily="18" charset="0"/>
            </a:rPr>
            <a:t>Facultatea DREPT</a:t>
          </a:r>
          <a:endParaRPr lang="en-US" sz="4000" b="1" dirty="0">
            <a:solidFill>
              <a:schemeClr val="bg1"/>
            </a:solidFill>
            <a:latin typeface="Times New Roman" panose="02020603050405020304" pitchFamily="18" charset="0"/>
            <a:cs typeface="Times New Roman" panose="02020603050405020304" pitchFamily="18" charset="0"/>
          </a:endParaRPr>
        </a:p>
      </dgm:t>
    </dgm:pt>
    <dgm:pt modelId="{E2F4ECAE-8BED-4809-BB44-F43BE9798FF9}" type="parTrans" cxnId="{0EDB7860-8C1F-40E1-9C5E-2A72DBB91E2D}">
      <dgm:prSet/>
      <dgm:spPr/>
      <dgm:t>
        <a:bodyPr/>
        <a:lstStyle/>
        <a:p>
          <a:endParaRPr lang="en-US"/>
        </a:p>
      </dgm:t>
    </dgm:pt>
    <dgm:pt modelId="{BDA5C7F2-3B60-4436-9DA0-F887AA46A6C5}" type="sibTrans" cxnId="{0EDB7860-8C1F-40E1-9C5E-2A72DBB91E2D}">
      <dgm:prSet/>
      <dgm:spPr/>
      <dgm:t>
        <a:bodyPr/>
        <a:lstStyle/>
        <a:p>
          <a:endParaRPr lang="en-US"/>
        </a:p>
      </dgm:t>
    </dgm:pt>
    <dgm:pt modelId="{A7BA0CFD-47B8-4FBD-8DE3-DA4E36465DFE}">
      <dgm:prSet phldrT="[Текст]"/>
      <dgm:spPr/>
      <dgm:t>
        <a:bodyPr/>
        <a:lstStyle/>
        <a:p>
          <a:r>
            <a:rPr lang="ro-RO" dirty="0"/>
            <a:t>Regulament  privind efectuarea stagiilor de practică la (Ciclu I-studii superioare de licență, Ciclu II- studii superioare de master)</a:t>
          </a:r>
          <a:endParaRPr lang="en-US" dirty="0"/>
        </a:p>
      </dgm:t>
    </dgm:pt>
    <dgm:pt modelId="{03281551-1E78-462E-816D-560AF6B279BE}" type="parTrans" cxnId="{55D67D2D-9713-45A1-8B69-E6E7F76369B8}">
      <dgm:prSet/>
      <dgm:spPr/>
      <dgm:t>
        <a:bodyPr/>
        <a:lstStyle/>
        <a:p>
          <a:endParaRPr lang="en-US"/>
        </a:p>
      </dgm:t>
    </dgm:pt>
    <dgm:pt modelId="{E193B62A-D259-42A2-857F-64F901A53FAF}" type="sibTrans" cxnId="{55D67D2D-9713-45A1-8B69-E6E7F76369B8}">
      <dgm:prSet/>
      <dgm:spPr/>
      <dgm:t>
        <a:bodyPr/>
        <a:lstStyle/>
        <a:p>
          <a:endParaRPr lang="en-US"/>
        </a:p>
      </dgm:t>
    </dgm:pt>
    <dgm:pt modelId="{581B00EA-F64A-46A2-8121-9725B7C66AD3}">
      <dgm:prSet phldrT="[Текст]" custT="1"/>
      <dgm:spPr/>
      <dgm:t>
        <a:bodyPr/>
        <a:lstStyle/>
        <a:p>
          <a:r>
            <a:rPr lang="ro-RO" sz="4000" b="1" dirty="0">
              <a:latin typeface="Times New Roman" panose="02020603050405020304" pitchFamily="18" charset="0"/>
              <a:cs typeface="Times New Roman" panose="02020603050405020304" pitchFamily="18" charset="0"/>
            </a:rPr>
            <a:t>Facultatea Limbi Străine</a:t>
          </a:r>
          <a:endParaRPr lang="en-US" sz="4000" b="1" dirty="0">
            <a:latin typeface="Times New Roman" panose="02020603050405020304" pitchFamily="18" charset="0"/>
            <a:cs typeface="Times New Roman" panose="02020603050405020304" pitchFamily="18" charset="0"/>
          </a:endParaRPr>
        </a:p>
      </dgm:t>
    </dgm:pt>
    <dgm:pt modelId="{221B11F5-5EBB-40FB-96C3-0CE597F66A85}" type="parTrans" cxnId="{0292ED43-D983-4AAB-9D45-B396F48E3473}">
      <dgm:prSet/>
      <dgm:spPr/>
      <dgm:t>
        <a:bodyPr/>
        <a:lstStyle/>
        <a:p>
          <a:endParaRPr lang="en-US"/>
        </a:p>
      </dgm:t>
    </dgm:pt>
    <dgm:pt modelId="{0C51E725-47AD-4D97-8454-B4F9536E88E5}" type="sibTrans" cxnId="{0292ED43-D983-4AAB-9D45-B396F48E3473}">
      <dgm:prSet/>
      <dgm:spPr/>
      <dgm:t>
        <a:bodyPr/>
        <a:lstStyle/>
        <a:p>
          <a:endParaRPr lang="en-US"/>
        </a:p>
      </dgm:t>
    </dgm:pt>
    <dgm:pt modelId="{AFF9E45F-89C1-41A5-AB0D-788007E7AB06}">
      <dgm:prSet phldrT="[Текст]"/>
      <dgm:spPr/>
      <dgm:t>
        <a:bodyPr/>
        <a:lstStyle/>
        <a:p>
          <a:r>
            <a:rPr lang="ro-RO" dirty="0"/>
            <a:t>Caiet de sarcini, Curriculum</a:t>
          </a:r>
          <a:endParaRPr lang="en-US" dirty="0"/>
        </a:p>
      </dgm:t>
    </dgm:pt>
    <dgm:pt modelId="{A3C2AC25-4A1D-4B78-9038-6AB3D4C3FF04}" type="parTrans" cxnId="{E8D62AB1-1875-493C-A64C-06078C6F49C8}">
      <dgm:prSet/>
      <dgm:spPr/>
      <dgm:t>
        <a:bodyPr/>
        <a:lstStyle/>
        <a:p>
          <a:endParaRPr lang="en-US"/>
        </a:p>
      </dgm:t>
    </dgm:pt>
    <dgm:pt modelId="{4317BB13-D97B-4358-BF42-BD8ED181912B}" type="sibTrans" cxnId="{E8D62AB1-1875-493C-A64C-06078C6F49C8}">
      <dgm:prSet/>
      <dgm:spPr/>
      <dgm:t>
        <a:bodyPr/>
        <a:lstStyle/>
        <a:p>
          <a:endParaRPr lang="en-US"/>
        </a:p>
      </dgm:t>
    </dgm:pt>
    <dgm:pt modelId="{7A820A1C-B327-43D8-9FC7-0C0458FD4208}" type="pres">
      <dgm:prSet presAssocID="{2F59AF31-CBB8-4531-8220-54141BA26F32}" presName="linear" presStyleCnt="0">
        <dgm:presLayoutVars>
          <dgm:animLvl val="lvl"/>
          <dgm:resizeHandles val="exact"/>
        </dgm:presLayoutVars>
      </dgm:prSet>
      <dgm:spPr/>
    </dgm:pt>
    <dgm:pt modelId="{F95D167A-E5D3-4673-BF77-84884FA6C127}" type="pres">
      <dgm:prSet presAssocID="{CE24DCC2-9ED7-4C25-88EB-8A5448CE8A5F}" presName="parentText" presStyleLbl="node1" presStyleIdx="0" presStyleCnt="2">
        <dgm:presLayoutVars>
          <dgm:chMax val="0"/>
          <dgm:bulletEnabled val="1"/>
        </dgm:presLayoutVars>
      </dgm:prSet>
      <dgm:spPr/>
    </dgm:pt>
    <dgm:pt modelId="{06ED0968-18CA-424C-B98B-3A010C65AA0C}" type="pres">
      <dgm:prSet presAssocID="{CE24DCC2-9ED7-4C25-88EB-8A5448CE8A5F}" presName="childText" presStyleLbl="revTx" presStyleIdx="0" presStyleCnt="2">
        <dgm:presLayoutVars>
          <dgm:bulletEnabled val="1"/>
        </dgm:presLayoutVars>
      </dgm:prSet>
      <dgm:spPr/>
    </dgm:pt>
    <dgm:pt modelId="{34468EC4-6FEC-438D-A52C-9A2A5A1B2414}" type="pres">
      <dgm:prSet presAssocID="{581B00EA-F64A-46A2-8121-9725B7C66AD3}" presName="parentText" presStyleLbl="node1" presStyleIdx="1" presStyleCnt="2">
        <dgm:presLayoutVars>
          <dgm:chMax val="0"/>
          <dgm:bulletEnabled val="1"/>
        </dgm:presLayoutVars>
      </dgm:prSet>
      <dgm:spPr/>
    </dgm:pt>
    <dgm:pt modelId="{AE3F6CDA-B2BE-45B0-9D49-30C71D31B05B}" type="pres">
      <dgm:prSet presAssocID="{581B00EA-F64A-46A2-8121-9725B7C66AD3}" presName="childText" presStyleLbl="revTx" presStyleIdx="1" presStyleCnt="2">
        <dgm:presLayoutVars>
          <dgm:bulletEnabled val="1"/>
        </dgm:presLayoutVars>
      </dgm:prSet>
      <dgm:spPr/>
    </dgm:pt>
  </dgm:ptLst>
  <dgm:cxnLst>
    <dgm:cxn modelId="{33CE5905-78E2-4A40-9152-F92DB394DE0B}" type="presOf" srcId="{581B00EA-F64A-46A2-8121-9725B7C66AD3}" destId="{34468EC4-6FEC-438D-A52C-9A2A5A1B2414}" srcOrd="0" destOrd="0" presId="urn:microsoft.com/office/officeart/2005/8/layout/vList2"/>
    <dgm:cxn modelId="{55D67D2D-9713-45A1-8B69-E6E7F76369B8}" srcId="{CE24DCC2-9ED7-4C25-88EB-8A5448CE8A5F}" destId="{A7BA0CFD-47B8-4FBD-8DE3-DA4E36465DFE}" srcOrd="0" destOrd="0" parTransId="{03281551-1E78-462E-816D-560AF6B279BE}" sibTransId="{E193B62A-D259-42A2-857F-64F901A53FAF}"/>
    <dgm:cxn modelId="{3235F533-2C9B-4800-BEA3-06DA318B7564}" type="presOf" srcId="{2F59AF31-CBB8-4531-8220-54141BA26F32}" destId="{7A820A1C-B327-43D8-9FC7-0C0458FD4208}" srcOrd="0" destOrd="0" presId="urn:microsoft.com/office/officeart/2005/8/layout/vList2"/>
    <dgm:cxn modelId="{F2A2A434-3E03-4134-9BCF-9A265C48EABA}" type="presOf" srcId="{AFF9E45F-89C1-41A5-AB0D-788007E7AB06}" destId="{AE3F6CDA-B2BE-45B0-9D49-30C71D31B05B}" srcOrd="0" destOrd="0" presId="urn:microsoft.com/office/officeart/2005/8/layout/vList2"/>
    <dgm:cxn modelId="{0EDB7860-8C1F-40E1-9C5E-2A72DBB91E2D}" srcId="{2F59AF31-CBB8-4531-8220-54141BA26F32}" destId="{CE24DCC2-9ED7-4C25-88EB-8A5448CE8A5F}" srcOrd="0" destOrd="0" parTransId="{E2F4ECAE-8BED-4809-BB44-F43BE9798FF9}" sibTransId="{BDA5C7F2-3B60-4436-9DA0-F887AA46A6C5}"/>
    <dgm:cxn modelId="{0292ED43-D983-4AAB-9D45-B396F48E3473}" srcId="{2F59AF31-CBB8-4531-8220-54141BA26F32}" destId="{581B00EA-F64A-46A2-8121-9725B7C66AD3}" srcOrd="1" destOrd="0" parTransId="{221B11F5-5EBB-40FB-96C3-0CE597F66A85}" sibTransId="{0C51E725-47AD-4D97-8454-B4F9536E88E5}"/>
    <dgm:cxn modelId="{51E56771-CCF1-418B-97A2-ED8F93134DB8}" type="presOf" srcId="{A7BA0CFD-47B8-4FBD-8DE3-DA4E36465DFE}" destId="{06ED0968-18CA-424C-B98B-3A010C65AA0C}" srcOrd="0" destOrd="0" presId="urn:microsoft.com/office/officeart/2005/8/layout/vList2"/>
    <dgm:cxn modelId="{1FC1D2AD-3236-4B9B-8FA6-16E3D74BAE2E}" type="presOf" srcId="{CE24DCC2-9ED7-4C25-88EB-8A5448CE8A5F}" destId="{F95D167A-E5D3-4673-BF77-84884FA6C127}" srcOrd="0" destOrd="0" presId="urn:microsoft.com/office/officeart/2005/8/layout/vList2"/>
    <dgm:cxn modelId="{E8D62AB1-1875-493C-A64C-06078C6F49C8}" srcId="{581B00EA-F64A-46A2-8121-9725B7C66AD3}" destId="{AFF9E45F-89C1-41A5-AB0D-788007E7AB06}" srcOrd="0" destOrd="0" parTransId="{A3C2AC25-4A1D-4B78-9038-6AB3D4C3FF04}" sibTransId="{4317BB13-D97B-4358-BF42-BD8ED181912B}"/>
    <dgm:cxn modelId="{3DC7EAFB-13D3-4E5A-95D7-DCD1E76DBC5B}" type="presParOf" srcId="{7A820A1C-B327-43D8-9FC7-0C0458FD4208}" destId="{F95D167A-E5D3-4673-BF77-84884FA6C127}" srcOrd="0" destOrd="0" presId="urn:microsoft.com/office/officeart/2005/8/layout/vList2"/>
    <dgm:cxn modelId="{F5E2447F-F0AF-4FA0-A34C-BA936BA5FCA9}" type="presParOf" srcId="{7A820A1C-B327-43D8-9FC7-0C0458FD4208}" destId="{06ED0968-18CA-424C-B98B-3A010C65AA0C}" srcOrd="1" destOrd="0" presId="urn:microsoft.com/office/officeart/2005/8/layout/vList2"/>
    <dgm:cxn modelId="{BB4BA710-1027-490C-90A7-1054F66A0034}" type="presParOf" srcId="{7A820A1C-B327-43D8-9FC7-0C0458FD4208}" destId="{34468EC4-6FEC-438D-A52C-9A2A5A1B2414}" srcOrd="2" destOrd="0" presId="urn:microsoft.com/office/officeart/2005/8/layout/vList2"/>
    <dgm:cxn modelId="{CF6116A7-8595-4DD8-9A98-1E149AC2A567}" type="presParOf" srcId="{7A820A1C-B327-43D8-9FC7-0C0458FD4208}" destId="{AE3F6CDA-B2BE-45B0-9D49-30C71D31B05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5846D7-BEB7-4749-AAD0-782B842BC05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2A87DD7-108D-4E89-AAD6-D7B83F63BB4F}">
      <dgm:prSet phldrT="[Текст]"/>
      <dgm:spPr/>
      <dgm:t>
        <a:bodyPr/>
        <a:lstStyle/>
        <a:p>
          <a:r>
            <a:rPr lang="ro-RO" b="1" dirty="0">
              <a:latin typeface="Times New Roman" panose="02020603050405020304" pitchFamily="18" charset="0"/>
              <a:cs typeface="Times New Roman" panose="02020603050405020304" pitchFamily="18" charset="0"/>
            </a:rPr>
            <a:t>Facultatea Biomedicină</a:t>
          </a:r>
          <a:endParaRPr lang="en-US" b="1" dirty="0">
            <a:latin typeface="Times New Roman" panose="02020603050405020304" pitchFamily="18" charset="0"/>
            <a:cs typeface="Times New Roman" panose="02020603050405020304" pitchFamily="18" charset="0"/>
          </a:endParaRPr>
        </a:p>
      </dgm:t>
    </dgm:pt>
    <dgm:pt modelId="{EA3913CC-3FD3-4121-85D1-DDCB3EFF6C1E}" type="parTrans" cxnId="{08142913-5613-4A44-BD38-97C4E8CE8EEC}">
      <dgm:prSet/>
      <dgm:spPr/>
      <dgm:t>
        <a:bodyPr/>
        <a:lstStyle/>
        <a:p>
          <a:endParaRPr lang="en-US"/>
        </a:p>
      </dgm:t>
    </dgm:pt>
    <dgm:pt modelId="{3FC36993-49A7-4ED0-B4E6-776348C67BB1}" type="sibTrans" cxnId="{08142913-5613-4A44-BD38-97C4E8CE8EEC}">
      <dgm:prSet/>
      <dgm:spPr/>
      <dgm:t>
        <a:bodyPr/>
        <a:lstStyle/>
        <a:p>
          <a:endParaRPr lang="en-US"/>
        </a:p>
      </dgm:t>
    </dgm:pt>
    <dgm:pt modelId="{AAE58A09-47E0-4100-AA89-A2D2DA828294}">
      <dgm:prSet phldrT="[Текст]"/>
      <dgm:spPr/>
      <dgm:t>
        <a:bodyPr/>
        <a:lstStyle/>
        <a:p>
          <a:r>
            <a:rPr lang="ro-RO" dirty="0"/>
            <a:t>Regulament cu privire la stagiile de practică, Ghid privind elaborarea raportului privind stagiul de practică; Curriculum stagiului practic .</a:t>
          </a:r>
          <a:endParaRPr lang="en-US" dirty="0"/>
        </a:p>
      </dgm:t>
    </dgm:pt>
    <dgm:pt modelId="{CAF296F5-3101-4B9E-BEB7-D68DB116FA01}" type="parTrans" cxnId="{58E94EBF-AF5C-4085-978F-BED892B0621A}">
      <dgm:prSet/>
      <dgm:spPr/>
      <dgm:t>
        <a:bodyPr/>
        <a:lstStyle/>
        <a:p>
          <a:endParaRPr lang="en-US"/>
        </a:p>
      </dgm:t>
    </dgm:pt>
    <dgm:pt modelId="{3C3631A3-F8F0-4721-B154-81C12B74FF4E}" type="sibTrans" cxnId="{58E94EBF-AF5C-4085-978F-BED892B0621A}">
      <dgm:prSet/>
      <dgm:spPr/>
      <dgm:t>
        <a:bodyPr/>
        <a:lstStyle/>
        <a:p>
          <a:endParaRPr lang="en-US"/>
        </a:p>
      </dgm:t>
    </dgm:pt>
    <dgm:pt modelId="{5191B21D-364C-43E2-9860-6EBD4C62A274}">
      <dgm:prSet phldrT="[Текст]"/>
      <dgm:spPr/>
      <dgm:t>
        <a:bodyPr/>
        <a:lstStyle/>
        <a:p>
          <a:r>
            <a:rPr lang="ro-RO" b="1" dirty="0">
              <a:latin typeface="Times New Roman" panose="02020603050405020304" pitchFamily="18" charset="0"/>
              <a:cs typeface="Times New Roman" panose="02020603050405020304" pitchFamily="18" charset="0"/>
            </a:rPr>
            <a:t>Facultatea Științe Economice</a:t>
          </a:r>
          <a:endParaRPr lang="en-US" b="1" dirty="0">
            <a:latin typeface="Times New Roman" panose="02020603050405020304" pitchFamily="18" charset="0"/>
            <a:cs typeface="Times New Roman" panose="02020603050405020304" pitchFamily="18" charset="0"/>
          </a:endParaRPr>
        </a:p>
      </dgm:t>
    </dgm:pt>
    <dgm:pt modelId="{2AD7224B-271B-4B23-93F6-94AE1817DB9F}" type="parTrans" cxnId="{A47EBC98-8F68-48BA-8B4B-3A90DE0D0C17}">
      <dgm:prSet/>
      <dgm:spPr/>
      <dgm:t>
        <a:bodyPr/>
        <a:lstStyle/>
        <a:p>
          <a:endParaRPr lang="en-US"/>
        </a:p>
      </dgm:t>
    </dgm:pt>
    <dgm:pt modelId="{F4C104FC-2E05-4F7D-9A52-D661E99FA35B}" type="sibTrans" cxnId="{A47EBC98-8F68-48BA-8B4B-3A90DE0D0C17}">
      <dgm:prSet/>
      <dgm:spPr/>
      <dgm:t>
        <a:bodyPr/>
        <a:lstStyle/>
        <a:p>
          <a:endParaRPr lang="en-US"/>
        </a:p>
      </dgm:t>
    </dgm:pt>
    <dgm:pt modelId="{71ED8F82-1122-43FC-9EF1-5AFC53928C8F}">
      <dgm:prSet phldrT="[Текст]"/>
      <dgm:spPr/>
      <dgm:t>
        <a:bodyPr/>
        <a:lstStyle/>
        <a:p>
          <a:r>
            <a:rPr lang="ro-RO" dirty="0"/>
            <a:t>Ghid metodic privind organizarea, desfășurarea, elaborarea portofoliului, Curriculum disciplinar, stagiu de practică</a:t>
          </a:r>
          <a:r>
            <a:rPr lang="en-US" dirty="0"/>
            <a:t>.</a:t>
          </a:r>
        </a:p>
      </dgm:t>
    </dgm:pt>
    <dgm:pt modelId="{97613B3B-4B28-498A-B193-CFF65C6C9F91}" type="parTrans" cxnId="{C60F1DD2-7004-4104-803E-AA1E9FABAEA0}">
      <dgm:prSet/>
      <dgm:spPr/>
      <dgm:t>
        <a:bodyPr/>
        <a:lstStyle/>
        <a:p>
          <a:endParaRPr lang="en-US"/>
        </a:p>
      </dgm:t>
    </dgm:pt>
    <dgm:pt modelId="{C32CE06C-291C-43B9-A273-59110650A564}" type="sibTrans" cxnId="{C60F1DD2-7004-4104-803E-AA1E9FABAEA0}">
      <dgm:prSet/>
      <dgm:spPr/>
      <dgm:t>
        <a:bodyPr/>
        <a:lstStyle/>
        <a:p>
          <a:endParaRPr lang="en-US"/>
        </a:p>
      </dgm:t>
    </dgm:pt>
    <dgm:pt modelId="{2F251457-470C-4DF0-9532-0E61B831E761}" type="pres">
      <dgm:prSet presAssocID="{935846D7-BEB7-4749-AAD0-782B842BC058}" presName="linear" presStyleCnt="0">
        <dgm:presLayoutVars>
          <dgm:animLvl val="lvl"/>
          <dgm:resizeHandles val="exact"/>
        </dgm:presLayoutVars>
      </dgm:prSet>
      <dgm:spPr/>
    </dgm:pt>
    <dgm:pt modelId="{C407CB19-999C-4AC7-B8C6-A200D6C15D80}" type="pres">
      <dgm:prSet presAssocID="{F2A87DD7-108D-4E89-AAD6-D7B83F63BB4F}" presName="parentText" presStyleLbl="node1" presStyleIdx="0" presStyleCnt="2">
        <dgm:presLayoutVars>
          <dgm:chMax val="0"/>
          <dgm:bulletEnabled val="1"/>
        </dgm:presLayoutVars>
      </dgm:prSet>
      <dgm:spPr/>
    </dgm:pt>
    <dgm:pt modelId="{2F6A87E1-DCFA-4E39-B3DD-DBF0018B8621}" type="pres">
      <dgm:prSet presAssocID="{F2A87DD7-108D-4E89-AAD6-D7B83F63BB4F}" presName="childText" presStyleLbl="revTx" presStyleIdx="0" presStyleCnt="2">
        <dgm:presLayoutVars>
          <dgm:bulletEnabled val="1"/>
        </dgm:presLayoutVars>
      </dgm:prSet>
      <dgm:spPr/>
    </dgm:pt>
    <dgm:pt modelId="{7877972B-DFC5-4143-BDC7-E80B7ED80679}" type="pres">
      <dgm:prSet presAssocID="{5191B21D-364C-43E2-9860-6EBD4C62A274}" presName="parentText" presStyleLbl="node1" presStyleIdx="1" presStyleCnt="2">
        <dgm:presLayoutVars>
          <dgm:chMax val="0"/>
          <dgm:bulletEnabled val="1"/>
        </dgm:presLayoutVars>
      </dgm:prSet>
      <dgm:spPr/>
    </dgm:pt>
    <dgm:pt modelId="{170004AF-635E-431C-B5EA-EAAE71CB06BF}" type="pres">
      <dgm:prSet presAssocID="{5191B21D-364C-43E2-9860-6EBD4C62A274}" presName="childText" presStyleLbl="revTx" presStyleIdx="1" presStyleCnt="2">
        <dgm:presLayoutVars>
          <dgm:bulletEnabled val="1"/>
        </dgm:presLayoutVars>
      </dgm:prSet>
      <dgm:spPr/>
    </dgm:pt>
  </dgm:ptLst>
  <dgm:cxnLst>
    <dgm:cxn modelId="{EEAF780D-8287-42F5-85BD-E9E1B94F11FA}" type="presOf" srcId="{F2A87DD7-108D-4E89-AAD6-D7B83F63BB4F}" destId="{C407CB19-999C-4AC7-B8C6-A200D6C15D80}" srcOrd="0" destOrd="0" presId="urn:microsoft.com/office/officeart/2005/8/layout/vList2"/>
    <dgm:cxn modelId="{08142913-5613-4A44-BD38-97C4E8CE8EEC}" srcId="{935846D7-BEB7-4749-AAD0-782B842BC058}" destId="{F2A87DD7-108D-4E89-AAD6-D7B83F63BB4F}" srcOrd="0" destOrd="0" parTransId="{EA3913CC-3FD3-4121-85D1-DDCB3EFF6C1E}" sibTransId="{3FC36993-49A7-4ED0-B4E6-776348C67BB1}"/>
    <dgm:cxn modelId="{954BB122-0443-463A-9F7E-EA9E0A71DFFB}" type="presOf" srcId="{935846D7-BEB7-4749-AAD0-782B842BC058}" destId="{2F251457-470C-4DF0-9532-0E61B831E761}" srcOrd="0" destOrd="0" presId="urn:microsoft.com/office/officeart/2005/8/layout/vList2"/>
    <dgm:cxn modelId="{3DFFEC3C-7752-4097-B03C-ED925D3C1A01}" type="presOf" srcId="{AAE58A09-47E0-4100-AA89-A2D2DA828294}" destId="{2F6A87E1-DCFA-4E39-B3DD-DBF0018B8621}" srcOrd="0" destOrd="0" presId="urn:microsoft.com/office/officeart/2005/8/layout/vList2"/>
    <dgm:cxn modelId="{1EB01076-56EF-488E-ACEC-2A93D3905D63}" type="presOf" srcId="{5191B21D-364C-43E2-9860-6EBD4C62A274}" destId="{7877972B-DFC5-4143-BDC7-E80B7ED80679}" srcOrd="0" destOrd="0" presId="urn:microsoft.com/office/officeart/2005/8/layout/vList2"/>
    <dgm:cxn modelId="{C33C1256-D1F3-4024-B9AA-84D58DC1905C}" type="presOf" srcId="{71ED8F82-1122-43FC-9EF1-5AFC53928C8F}" destId="{170004AF-635E-431C-B5EA-EAAE71CB06BF}" srcOrd="0" destOrd="0" presId="urn:microsoft.com/office/officeart/2005/8/layout/vList2"/>
    <dgm:cxn modelId="{A47EBC98-8F68-48BA-8B4B-3A90DE0D0C17}" srcId="{935846D7-BEB7-4749-AAD0-782B842BC058}" destId="{5191B21D-364C-43E2-9860-6EBD4C62A274}" srcOrd="1" destOrd="0" parTransId="{2AD7224B-271B-4B23-93F6-94AE1817DB9F}" sibTransId="{F4C104FC-2E05-4F7D-9A52-D661E99FA35B}"/>
    <dgm:cxn modelId="{58E94EBF-AF5C-4085-978F-BED892B0621A}" srcId="{F2A87DD7-108D-4E89-AAD6-D7B83F63BB4F}" destId="{AAE58A09-47E0-4100-AA89-A2D2DA828294}" srcOrd="0" destOrd="0" parTransId="{CAF296F5-3101-4B9E-BEB7-D68DB116FA01}" sibTransId="{3C3631A3-F8F0-4721-B154-81C12B74FF4E}"/>
    <dgm:cxn modelId="{C60F1DD2-7004-4104-803E-AA1E9FABAEA0}" srcId="{5191B21D-364C-43E2-9860-6EBD4C62A274}" destId="{71ED8F82-1122-43FC-9EF1-5AFC53928C8F}" srcOrd="0" destOrd="0" parTransId="{97613B3B-4B28-498A-B193-CFF65C6C9F91}" sibTransId="{C32CE06C-291C-43B9-A273-59110650A564}"/>
    <dgm:cxn modelId="{38D1DD79-D86B-4AA6-AFE6-703BA0640AA9}" type="presParOf" srcId="{2F251457-470C-4DF0-9532-0E61B831E761}" destId="{C407CB19-999C-4AC7-B8C6-A200D6C15D80}" srcOrd="0" destOrd="0" presId="urn:microsoft.com/office/officeart/2005/8/layout/vList2"/>
    <dgm:cxn modelId="{3CD5EB11-12DA-4C2D-8DD6-74CCA05C3161}" type="presParOf" srcId="{2F251457-470C-4DF0-9532-0E61B831E761}" destId="{2F6A87E1-DCFA-4E39-B3DD-DBF0018B8621}" srcOrd="1" destOrd="0" presId="urn:microsoft.com/office/officeart/2005/8/layout/vList2"/>
    <dgm:cxn modelId="{98565C48-F924-4DB4-9055-0CF19D70214C}" type="presParOf" srcId="{2F251457-470C-4DF0-9532-0E61B831E761}" destId="{7877972B-DFC5-4143-BDC7-E80B7ED80679}" srcOrd="2" destOrd="0" presId="urn:microsoft.com/office/officeart/2005/8/layout/vList2"/>
    <dgm:cxn modelId="{4682B724-5189-4287-A061-8608E2D4E8C8}" type="presParOf" srcId="{2F251457-470C-4DF0-9532-0E61B831E761}" destId="{170004AF-635E-431C-B5EA-EAAE71CB06BF}"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654FB-FFF7-4885-8051-14EEAFA64D9F}">
      <dsp:nvSpPr>
        <dsp:cNvPr id="0" name=""/>
        <dsp:cNvSpPr/>
      </dsp:nvSpPr>
      <dsp:spPr>
        <a:xfrm>
          <a:off x="0" y="491518"/>
          <a:ext cx="9721079"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0DAEA8-8174-4FA9-B94F-EC953CD95971}">
      <dsp:nvSpPr>
        <dsp:cNvPr id="0" name=""/>
        <dsp:cNvSpPr/>
      </dsp:nvSpPr>
      <dsp:spPr>
        <a:xfrm>
          <a:off x="432048" y="65922"/>
          <a:ext cx="8321536"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04" tIns="0" rIns="257204" bIns="0" numCol="1" spcCol="1270" anchor="ctr" anchorCtr="0">
          <a:noAutofit/>
        </a:bodyPr>
        <a:lstStyle/>
        <a:p>
          <a:pPr marL="0" lvl="0" indent="0" algn="l" defTabSz="1066800">
            <a:lnSpc>
              <a:spcPct val="90000"/>
            </a:lnSpc>
            <a:spcBef>
              <a:spcPct val="0"/>
            </a:spcBef>
            <a:spcAft>
              <a:spcPct val="35000"/>
            </a:spcAft>
            <a:buNone/>
          </a:pPr>
          <a:r>
            <a:rPr lang="ro-RO" sz="2400" b="1" kern="1200" dirty="0">
              <a:solidFill>
                <a:schemeClr val="tx1"/>
              </a:solidFill>
              <a:latin typeface="Times New Roman" panose="02020603050405020304" pitchFamily="18" charset="0"/>
              <a:cs typeface="Times New Roman" panose="02020603050405020304" pitchFamily="18" charset="0"/>
            </a:rPr>
            <a:t>1. Metodologia evaluării stagiilor de practică.</a:t>
          </a:r>
          <a:endParaRPr lang="en-US" sz="2400" b="1" kern="1200" dirty="0">
            <a:solidFill>
              <a:schemeClr val="tx1"/>
            </a:solidFill>
            <a:latin typeface="Times New Roman" panose="02020603050405020304" pitchFamily="18" charset="0"/>
            <a:cs typeface="Times New Roman" panose="02020603050405020304" pitchFamily="18" charset="0"/>
          </a:endParaRPr>
        </a:p>
      </dsp:txBody>
      <dsp:txXfrm>
        <a:off x="472397" y="106271"/>
        <a:ext cx="8240838" cy="745862"/>
      </dsp:txXfrm>
    </dsp:sp>
    <dsp:sp modelId="{A1E3675B-87C5-40C0-BC23-6E1E54EB7F6C}">
      <dsp:nvSpPr>
        <dsp:cNvPr id="0" name=""/>
        <dsp:cNvSpPr/>
      </dsp:nvSpPr>
      <dsp:spPr>
        <a:xfrm>
          <a:off x="0" y="1761598"/>
          <a:ext cx="9721079"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080FAA-09A8-4B2F-9353-54D2B9B0EEB4}">
      <dsp:nvSpPr>
        <dsp:cNvPr id="0" name=""/>
        <dsp:cNvSpPr/>
      </dsp:nvSpPr>
      <dsp:spPr>
        <a:xfrm>
          <a:off x="486054" y="1348318"/>
          <a:ext cx="8496962"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04" tIns="0" rIns="257204" bIns="0" numCol="1" spcCol="1270" anchor="ctr"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ro-RO" sz="2400" b="1" kern="1200" dirty="0">
              <a:solidFill>
                <a:schemeClr val="tx1"/>
              </a:solidFill>
              <a:latin typeface="Times New Roman" panose="02020603050405020304" pitchFamily="18" charset="0"/>
              <a:cs typeface="Times New Roman" panose="02020603050405020304" pitchFamily="18" charset="0"/>
            </a:rPr>
            <a:t>2. </a:t>
          </a:r>
          <a:r>
            <a:rPr lang="en-US" sz="2400" b="1" kern="1200" dirty="0" err="1">
              <a:solidFill>
                <a:schemeClr val="tx1"/>
              </a:solidFill>
              <a:latin typeface="Times New Roman" panose="02020603050405020304" pitchFamily="18" charset="0"/>
              <a:cs typeface="Times New Roman" panose="02020603050405020304" pitchFamily="18" charset="0"/>
            </a:rPr>
            <a:t>Documente</a:t>
          </a:r>
          <a:r>
            <a:rPr lang="ro-RO"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reglatorii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privind</a:t>
          </a:r>
          <a:r>
            <a:rPr lang="ro-RO"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organizarea</a:t>
          </a:r>
          <a:r>
            <a:rPr lang="ro-RO"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și</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desfășurarea</a:t>
          </a:r>
          <a:r>
            <a:rPr lang="en-US" sz="2400" b="1" kern="1200" dirty="0">
              <a:solidFill>
                <a:schemeClr val="tx1"/>
              </a:solidFill>
              <a:latin typeface="Times New Roman" panose="02020603050405020304" pitchFamily="18" charset="0"/>
              <a:cs typeface="Times New Roman" panose="02020603050405020304" pitchFamily="18" charset="0"/>
            </a:rPr>
            <a:t> </a:t>
          </a:r>
          <a:r>
            <a:rPr lang="en-US" sz="2400" b="1" kern="1200" dirty="0" err="1">
              <a:solidFill>
                <a:schemeClr val="tx1"/>
              </a:solidFill>
              <a:latin typeface="Times New Roman" panose="02020603050405020304" pitchFamily="18" charset="0"/>
              <a:cs typeface="Times New Roman" panose="02020603050405020304" pitchFamily="18" charset="0"/>
            </a:rPr>
            <a:t>stagiilor</a:t>
          </a:r>
          <a:r>
            <a:rPr lang="en-US" sz="2400" b="1" kern="1200" dirty="0">
              <a:solidFill>
                <a:schemeClr val="tx1"/>
              </a:solidFill>
              <a:latin typeface="Times New Roman" panose="02020603050405020304" pitchFamily="18" charset="0"/>
              <a:cs typeface="Times New Roman" panose="02020603050405020304" pitchFamily="18" charset="0"/>
            </a:rPr>
            <a:t> de </a:t>
          </a:r>
          <a:r>
            <a:rPr lang="en-US" sz="2400" b="1" kern="1200" dirty="0" err="1">
              <a:solidFill>
                <a:schemeClr val="tx1"/>
              </a:solidFill>
              <a:latin typeface="Times New Roman" panose="02020603050405020304" pitchFamily="18" charset="0"/>
              <a:cs typeface="Times New Roman" panose="02020603050405020304" pitchFamily="18" charset="0"/>
            </a:rPr>
            <a:t>practică</a:t>
          </a:r>
          <a:r>
            <a:rPr lang="ro-RO" sz="2400" b="1" kern="1200" dirty="0">
              <a:solidFill>
                <a:schemeClr val="tx1"/>
              </a:solidFill>
              <a:latin typeface="Times New Roman" panose="02020603050405020304" pitchFamily="18" charset="0"/>
              <a:cs typeface="Times New Roman" panose="02020603050405020304" pitchFamily="18" charset="0"/>
            </a:rPr>
            <a:t>.</a:t>
          </a:r>
          <a:endParaRPr lang="en-US" sz="2400" b="1" kern="1200" dirty="0">
            <a:solidFill>
              <a:schemeClr val="tx1"/>
            </a:solidFill>
            <a:latin typeface="Times New Roman" panose="02020603050405020304" pitchFamily="18" charset="0"/>
            <a:cs typeface="Times New Roman" panose="02020603050405020304" pitchFamily="18" charset="0"/>
          </a:endParaRPr>
        </a:p>
        <a:p>
          <a:pPr marL="0" lvl="0" algn="l" defTabSz="1111250">
            <a:lnSpc>
              <a:spcPct val="90000"/>
            </a:lnSpc>
            <a:spcBef>
              <a:spcPct val="0"/>
            </a:spcBef>
            <a:spcAft>
              <a:spcPct val="35000"/>
            </a:spcAft>
            <a:buNone/>
          </a:pPr>
          <a:endParaRPr lang="en-US" sz="1400" kern="1200" dirty="0"/>
        </a:p>
      </dsp:txBody>
      <dsp:txXfrm>
        <a:off x="526403" y="1388667"/>
        <a:ext cx="8416264" cy="745862"/>
      </dsp:txXfrm>
    </dsp:sp>
    <dsp:sp modelId="{5C9DADB5-EB38-4E13-BA2E-08A1555DE8C5}">
      <dsp:nvSpPr>
        <dsp:cNvPr id="0" name=""/>
        <dsp:cNvSpPr/>
      </dsp:nvSpPr>
      <dsp:spPr>
        <a:xfrm>
          <a:off x="0" y="3031678"/>
          <a:ext cx="9721079"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B28193-9B8C-400E-B225-F325B93B363E}">
      <dsp:nvSpPr>
        <dsp:cNvPr id="0" name=""/>
        <dsp:cNvSpPr/>
      </dsp:nvSpPr>
      <dsp:spPr>
        <a:xfrm>
          <a:off x="486054" y="2618398"/>
          <a:ext cx="8601279"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04" tIns="0" rIns="257204" bIns="0" numCol="1" spcCol="1270" anchor="ctr" anchorCtr="0">
          <a:noAutofit/>
        </a:bodyPr>
        <a:lstStyle/>
        <a:p>
          <a:pPr marL="0" lvl="0" indent="0" algn="l" defTabSz="1244600">
            <a:lnSpc>
              <a:spcPct val="90000"/>
            </a:lnSpc>
            <a:spcBef>
              <a:spcPct val="0"/>
            </a:spcBef>
            <a:spcAft>
              <a:spcPct val="35000"/>
            </a:spcAft>
            <a:buNone/>
          </a:pPr>
          <a:r>
            <a:rPr lang="ro-RO" sz="2800" b="1" kern="1200" dirty="0">
              <a:solidFill>
                <a:schemeClr val="tx1"/>
              </a:solidFill>
              <a:latin typeface="Times New Roman" panose="02020603050405020304" pitchFamily="18" charset="0"/>
              <a:cs typeface="Times New Roman" panose="02020603050405020304" pitchFamily="18" charset="0"/>
            </a:rPr>
            <a:t>3. </a:t>
          </a:r>
          <a:r>
            <a:rPr lang="en-US" sz="2800" b="1" kern="1200" dirty="0">
              <a:solidFill>
                <a:schemeClr val="tx1"/>
              </a:solidFill>
              <a:latin typeface="Times New Roman" panose="02020603050405020304" pitchFamily="18" charset="0"/>
              <a:cs typeface="Times New Roman" panose="02020603050405020304" pitchFamily="18" charset="0"/>
            </a:rPr>
            <a:t>Analiza </a:t>
          </a:r>
          <a:r>
            <a:rPr lang="en-US" sz="2800" b="1" kern="1200" dirty="0" err="1">
              <a:solidFill>
                <a:schemeClr val="tx1"/>
              </a:solidFill>
              <a:latin typeface="Times New Roman" panose="02020603050405020304" pitchFamily="18" charset="0"/>
              <a:cs typeface="Times New Roman" panose="02020603050405020304" pitchFamily="18" charset="0"/>
            </a:rPr>
            <a:t>eficienței</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stagiului</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profesional</a:t>
          </a:r>
          <a:r>
            <a:rPr lang="en-US" sz="2800" b="1" kern="1200" dirty="0">
              <a:solidFill>
                <a:schemeClr val="tx1"/>
              </a:solidFill>
              <a:latin typeface="Times New Roman" panose="02020603050405020304" pitchFamily="18" charset="0"/>
              <a:cs typeface="Times New Roman" panose="02020603050405020304" pitchFamily="18" charset="0"/>
            </a:rPr>
            <a:t> </a:t>
          </a:r>
          <a:r>
            <a:rPr lang="en-US" sz="2800" b="1" kern="1200" dirty="0" err="1">
              <a:solidFill>
                <a:schemeClr val="tx1"/>
              </a:solidFill>
              <a:latin typeface="Times New Roman" panose="02020603050405020304" pitchFamily="18" charset="0"/>
              <a:cs typeface="Times New Roman" panose="02020603050405020304" pitchFamily="18" charset="0"/>
            </a:rPr>
            <a:t>facultați</a:t>
          </a:r>
          <a:r>
            <a:rPr lang="ro-RO" sz="2800" b="1" kern="1200" dirty="0">
              <a:solidFill>
                <a:schemeClr val="tx1"/>
              </a:solidFill>
              <a:latin typeface="Times New Roman" panose="02020603050405020304" pitchFamily="18" charset="0"/>
              <a:cs typeface="Times New Roman" panose="02020603050405020304" pitchFamily="18" charset="0"/>
            </a:rPr>
            <a:t>.</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526403" y="2658747"/>
        <a:ext cx="8520581" cy="745862"/>
      </dsp:txXfrm>
    </dsp:sp>
    <dsp:sp modelId="{14FB4AF1-F00E-43E2-92A6-FCB2D12B5140}">
      <dsp:nvSpPr>
        <dsp:cNvPr id="0" name=""/>
        <dsp:cNvSpPr/>
      </dsp:nvSpPr>
      <dsp:spPr>
        <a:xfrm>
          <a:off x="0" y="4301758"/>
          <a:ext cx="9721079" cy="7056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B375A1-701F-4736-9081-B04C68ED8FF4}">
      <dsp:nvSpPr>
        <dsp:cNvPr id="0" name=""/>
        <dsp:cNvSpPr/>
      </dsp:nvSpPr>
      <dsp:spPr>
        <a:xfrm>
          <a:off x="486054" y="3888478"/>
          <a:ext cx="6804756" cy="826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204" tIns="0" rIns="257204" bIns="0" numCol="1" spcCol="1270" anchor="ctr" anchorCtr="0">
          <a:noAutofit/>
        </a:bodyPr>
        <a:lstStyle/>
        <a:p>
          <a:pPr marL="0" lvl="0" indent="0" algn="l" defTabSz="1244600">
            <a:lnSpc>
              <a:spcPct val="90000"/>
            </a:lnSpc>
            <a:spcBef>
              <a:spcPct val="0"/>
            </a:spcBef>
            <a:spcAft>
              <a:spcPct val="35000"/>
            </a:spcAft>
            <a:buNone/>
          </a:pPr>
          <a:r>
            <a:rPr lang="ro-RO" sz="2800" b="1" kern="1200" dirty="0">
              <a:solidFill>
                <a:schemeClr val="tx1"/>
              </a:solidFill>
              <a:latin typeface="Times New Roman" panose="02020603050405020304" pitchFamily="18" charset="0"/>
              <a:cs typeface="Times New Roman" panose="02020603050405020304" pitchFamily="18" charset="0"/>
            </a:rPr>
            <a:t>4. </a:t>
          </a:r>
          <a:r>
            <a:rPr lang="en-US" sz="2800" b="1" kern="1200" dirty="0" err="1">
              <a:solidFill>
                <a:schemeClr val="tx1"/>
              </a:solidFill>
              <a:latin typeface="Times New Roman" panose="02020603050405020304" pitchFamily="18" charset="0"/>
              <a:cs typeface="Times New Roman" panose="02020603050405020304" pitchFamily="18" charset="0"/>
            </a:rPr>
            <a:t>Concluzii</a:t>
          </a:r>
          <a:r>
            <a:rPr lang="ro-RO" sz="2800" b="1" kern="1200" dirty="0">
              <a:solidFill>
                <a:schemeClr val="tx1"/>
              </a:solidFill>
              <a:latin typeface="Times New Roman" panose="02020603050405020304" pitchFamily="18" charset="0"/>
              <a:cs typeface="Times New Roman" panose="02020603050405020304" pitchFamily="18" charset="0"/>
            </a:rPr>
            <a:t>.</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526403" y="3928827"/>
        <a:ext cx="6724058" cy="7458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1C3D6-9F94-4473-8C34-B90A8F6D2E3F}">
      <dsp:nvSpPr>
        <dsp:cNvPr id="0" name=""/>
        <dsp:cNvSpPr/>
      </dsp:nvSpPr>
      <dsp:spPr>
        <a:xfrm>
          <a:off x="0" y="11316"/>
          <a:ext cx="10972800" cy="889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o-RO" sz="3800" b="1" kern="1200" dirty="0">
              <a:latin typeface="Times New Roman" panose="02020603050405020304" pitchFamily="18" charset="0"/>
              <a:cs typeface="Times New Roman" panose="02020603050405020304" pitchFamily="18" charset="0"/>
            </a:rPr>
            <a:t>Facultatea RIȘPJ</a:t>
          </a:r>
          <a:endParaRPr lang="en-US" sz="3800" b="1" kern="1200" dirty="0">
            <a:latin typeface="Times New Roman" panose="02020603050405020304" pitchFamily="18" charset="0"/>
            <a:cs typeface="Times New Roman" panose="02020603050405020304" pitchFamily="18" charset="0"/>
          </a:endParaRPr>
        </a:p>
      </dsp:txBody>
      <dsp:txXfrm>
        <a:off x="43407" y="54723"/>
        <a:ext cx="10885986" cy="802386"/>
      </dsp:txXfrm>
    </dsp:sp>
    <dsp:sp modelId="{7500E85D-550F-43D1-B865-924CA103AA7A}">
      <dsp:nvSpPr>
        <dsp:cNvPr id="0" name=""/>
        <dsp:cNvSpPr/>
      </dsp:nvSpPr>
      <dsp:spPr>
        <a:xfrm>
          <a:off x="0" y="900516"/>
          <a:ext cx="10972800"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ro-RO" sz="3000" kern="1200" dirty="0"/>
            <a:t>Ghid privind organizarea și desfășurarea stagiilor de practică</a:t>
          </a:r>
          <a:r>
            <a:rPr lang="en-US" sz="3000" kern="1200" dirty="0"/>
            <a:t>.</a:t>
          </a:r>
        </a:p>
      </dsp:txBody>
      <dsp:txXfrm>
        <a:off x="0" y="900516"/>
        <a:ext cx="10972800" cy="629280"/>
      </dsp:txXfrm>
    </dsp:sp>
    <dsp:sp modelId="{EFD6248F-853E-404F-95B5-75F53106B7C4}">
      <dsp:nvSpPr>
        <dsp:cNvPr id="0" name=""/>
        <dsp:cNvSpPr/>
      </dsp:nvSpPr>
      <dsp:spPr>
        <a:xfrm>
          <a:off x="0" y="1529796"/>
          <a:ext cx="10972800" cy="8892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ro-RO" sz="3800" b="1" kern="1200" dirty="0">
              <a:latin typeface="Times New Roman" panose="02020603050405020304" pitchFamily="18" charset="0"/>
              <a:cs typeface="Times New Roman" panose="02020603050405020304" pitchFamily="18" charset="0"/>
            </a:rPr>
            <a:t>Facultatea IID</a:t>
          </a:r>
          <a:endParaRPr lang="en-US" sz="3800" b="1" kern="1200" dirty="0">
            <a:latin typeface="Times New Roman" panose="02020603050405020304" pitchFamily="18" charset="0"/>
            <a:cs typeface="Times New Roman" panose="02020603050405020304" pitchFamily="18" charset="0"/>
          </a:endParaRPr>
        </a:p>
      </dsp:txBody>
      <dsp:txXfrm>
        <a:off x="43407" y="1573203"/>
        <a:ext cx="10885986" cy="802386"/>
      </dsp:txXfrm>
    </dsp:sp>
    <dsp:sp modelId="{2A5E3D24-CAA6-4305-A843-BDA4B1D4CF25}">
      <dsp:nvSpPr>
        <dsp:cNvPr id="0" name=""/>
        <dsp:cNvSpPr/>
      </dsp:nvSpPr>
      <dsp:spPr>
        <a:xfrm>
          <a:off x="0" y="2418996"/>
          <a:ext cx="10972800" cy="361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ro-RO" sz="3000" kern="1200" dirty="0"/>
            <a:t>Regulament cu privire la organizarea și desfășurarea stagiilor de practic (Ciclu I-studii superioare de licență, Ciclu II- studii superioare de master)</a:t>
          </a:r>
          <a:r>
            <a:rPr lang="en-US" sz="3000" kern="1200" dirty="0"/>
            <a:t>.</a:t>
          </a:r>
        </a:p>
        <a:p>
          <a:pPr marL="285750" lvl="1" indent="-285750" algn="l" defTabSz="1333500">
            <a:lnSpc>
              <a:spcPct val="90000"/>
            </a:lnSpc>
            <a:spcBef>
              <a:spcPct val="0"/>
            </a:spcBef>
            <a:spcAft>
              <a:spcPct val="20000"/>
            </a:spcAft>
            <a:buChar char="•"/>
          </a:pPr>
          <a:endParaRPr lang="en-US" sz="3000" kern="1200" dirty="0"/>
        </a:p>
        <a:p>
          <a:pPr marL="285750" lvl="1" indent="-285750" algn="l" defTabSz="1333500">
            <a:lnSpc>
              <a:spcPct val="90000"/>
            </a:lnSpc>
            <a:spcBef>
              <a:spcPct val="0"/>
            </a:spcBef>
            <a:spcAft>
              <a:spcPct val="20000"/>
            </a:spcAft>
            <a:buChar char="•"/>
          </a:pPr>
          <a:endParaRPr lang="en-US" sz="3000" kern="1200" dirty="0"/>
        </a:p>
        <a:p>
          <a:pPr marL="285750" lvl="1" indent="-285750" algn="l" defTabSz="1333500">
            <a:lnSpc>
              <a:spcPct val="90000"/>
            </a:lnSpc>
            <a:spcBef>
              <a:spcPct val="0"/>
            </a:spcBef>
            <a:spcAft>
              <a:spcPct val="20000"/>
            </a:spcAft>
            <a:buChar char="•"/>
          </a:pPr>
          <a:endParaRPr lang="en-US" sz="3000" kern="1200" dirty="0"/>
        </a:p>
        <a:p>
          <a:pPr marL="285750" lvl="1" indent="-285750" algn="l" defTabSz="1333500">
            <a:lnSpc>
              <a:spcPct val="90000"/>
            </a:lnSpc>
            <a:spcBef>
              <a:spcPct val="0"/>
            </a:spcBef>
            <a:spcAft>
              <a:spcPct val="20000"/>
            </a:spcAft>
            <a:buChar char="•"/>
          </a:pPr>
          <a:endParaRPr lang="en-US" sz="3000" kern="1200" dirty="0"/>
        </a:p>
        <a:p>
          <a:pPr marL="285750" lvl="1" indent="-285750" algn="l" defTabSz="1333500">
            <a:lnSpc>
              <a:spcPct val="90000"/>
            </a:lnSpc>
            <a:spcBef>
              <a:spcPct val="0"/>
            </a:spcBef>
            <a:spcAft>
              <a:spcPct val="20000"/>
            </a:spcAft>
            <a:buChar char="•"/>
          </a:pPr>
          <a:endParaRPr lang="en-US" sz="3000" kern="1200" dirty="0"/>
        </a:p>
      </dsp:txBody>
      <dsp:txXfrm>
        <a:off x="0" y="2418996"/>
        <a:ext cx="10972800" cy="36183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B0E681-56AC-4A76-90FD-C36A9BF8E14E}">
      <dsp:nvSpPr>
        <dsp:cNvPr id="0" name=""/>
        <dsp:cNvSpPr/>
      </dsp:nvSpPr>
      <dsp:spPr>
        <a:xfrm>
          <a:off x="0" y="64399"/>
          <a:ext cx="10369152" cy="102822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ro-RO" sz="3500" b="1" kern="1200" dirty="0">
              <a:latin typeface="Times New Roman" panose="02020603050405020304" pitchFamily="18" charset="0"/>
              <a:cs typeface="Times New Roman" panose="02020603050405020304" pitchFamily="18" charset="0"/>
            </a:rPr>
            <a:t>Facultatea ȘSE</a:t>
          </a:r>
          <a:endParaRPr lang="en-US" sz="3500" b="1" kern="1200" dirty="0">
            <a:latin typeface="Times New Roman" panose="02020603050405020304" pitchFamily="18" charset="0"/>
            <a:cs typeface="Times New Roman" panose="02020603050405020304" pitchFamily="18" charset="0"/>
          </a:endParaRPr>
        </a:p>
      </dsp:txBody>
      <dsp:txXfrm>
        <a:off x="50194" y="114593"/>
        <a:ext cx="10268764" cy="927841"/>
      </dsp:txXfrm>
    </dsp:sp>
    <dsp:sp modelId="{380A0D06-0E00-4717-8D23-4D20636D28BF}">
      <dsp:nvSpPr>
        <dsp:cNvPr id="0" name=""/>
        <dsp:cNvSpPr/>
      </dsp:nvSpPr>
      <dsp:spPr>
        <a:xfrm>
          <a:off x="0" y="1047093"/>
          <a:ext cx="10369152"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221"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ro-RO" sz="2700" kern="1200" dirty="0"/>
            <a:t>Ghid privind organizarea și desfășurarea stagilor de practică(Ciclu I-studii superioare de licență, Ciclu II- studii superioare de master)</a:t>
          </a:r>
          <a:r>
            <a:rPr lang="en-US" sz="2700" kern="1200" dirty="0"/>
            <a:t>.</a:t>
          </a:r>
          <a:r>
            <a:rPr lang="ro-RO" sz="2700" kern="1200" dirty="0"/>
            <a:t> </a:t>
          </a:r>
          <a:endParaRPr lang="en-US" sz="2700" kern="1200" dirty="0"/>
        </a:p>
      </dsp:txBody>
      <dsp:txXfrm>
        <a:off x="0" y="1047093"/>
        <a:ext cx="10369152" cy="8512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AA203-3646-4092-843D-9CA6FE83F078}">
      <dsp:nvSpPr>
        <dsp:cNvPr id="0" name=""/>
        <dsp:cNvSpPr/>
      </dsp:nvSpPr>
      <dsp:spPr>
        <a:xfrm>
          <a:off x="0" y="0"/>
          <a:ext cx="10972800" cy="135778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ro-RO" sz="2200" kern="1200" dirty="0">
              <a:solidFill>
                <a:schemeClr val="tx1"/>
              </a:solidFill>
              <a:latin typeface="Times New Roman" panose="02020603050405020304" pitchFamily="18" charset="0"/>
              <a:cs typeface="Times New Roman" panose="02020603050405020304" pitchFamily="18" charset="0"/>
            </a:rPr>
            <a:t>Stagiile de practică sunt parte integrantă obligatorie a procesului educațional și se realizează în scopul aprofundării cunoștințelor teoretice acumulate de către studenți și validării abilităților formate pe parcursul anilor de studii și formării competențelor stabilite prin planurile de învățămînt Stagiile de practică se desfășoară cu respectarea normelor în vigoare</a:t>
          </a:r>
          <a:r>
            <a:rPr lang="ro-RO" sz="2200" kern="1200" dirty="0"/>
            <a:t>.</a:t>
          </a:r>
          <a:endParaRPr lang="en-US" sz="2200" kern="1200" dirty="0"/>
        </a:p>
      </dsp:txBody>
      <dsp:txXfrm>
        <a:off x="0" y="0"/>
        <a:ext cx="10972800" cy="1357788"/>
      </dsp:txXfrm>
    </dsp:sp>
    <dsp:sp modelId="{4884E8A7-A00E-43FF-828D-505DD24F61FC}">
      <dsp:nvSpPr>
        <dsp:cNvPr id="0" name=""/>
        <dsp:cNvSpPr/>
      </dsp:nvSpPr>
      <dsp:spPr>
        <a:xfrm>
          <a:off x="0" y="1357788"/>
          <a:ext cx="5486399" cy="28513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Times New Roman"/>
              <a:cs typeface="Times New Roman"/>
            </a:rPr>
            <a:t>La</a:t>
          </a:r>
          <a:r>
            <a:rPr lang="en-US" sz="2800" kern="1200" spc="-25" dirty="0">
              <a:solidFill>
                <a:schemeClr val="tx1"/>
              </a:solidFill>
              <a:latin typeface="Times New Roman"/>
              <a:cs typeface="Times New Roman"/>
            </a:rPr>
            <a:t> </a:t>
          </a:r>
          <a:r>
            <a:rPr lang="en-US" sz="2800" kern="1200" dirty="0" err="1">
              <a:solidFill>
                <a:schemeClr val="tx1"/>
              </a:solidFill>
              <a:latin typeface="Times New Roman"/>
              <a:cs typeface="Times New Roman"/>
            </a:rPr>
            <a:t>departamentul</a:t>
          </a:r>
          <a:r>
            <a:rPr lang="en-US" sz="2800" kern="1200" spc="-25" dirty="0">
              <a:solidFill>
                <a:schemeClr val="tx1"/>
              </a:solidFill>
              <a:latin typeface="Times New Roman"/>
              <a:cs typeface="Times New Roman"/>
            </a:rPr>
            <a:t> </a:t>
          </a:r>
          <a:r>
            <a:rPr lang="en-US" sz="2800" b="1" kern="1200" dirty="0" err="1">
              <a:solidFill>
                <a:schemeClr val="tx1"/>
              </a:solidFill>
              <a:latin typeface="Times New Roman"/>
              <a:cs typeface="Times New Roman"/>
            </a:rPr>
            <a:t>Resurse</a:t>
          </a:r>
          <a:r>
            <a:rPr lang="en-US" sz="2800" b="1" kern="1200" spc="-25" dirty="0">
              <a:solidFill>
                <a:schemeClr val="tx1"/>
              </a:solidFill>
              <a:latin typeface="Times New Roman"/>
              <a:cs typeface="Times New Roman"/>
            </a:rPr>
            <a:t> </a:t>
          </a:r>
          <a:r>
            <a:rPr lang="en-US" sz="2800" b="1" kern="1200" dirty="0" err="1">
              <a:solidFill>
                <a:schemeClr val="tx1"/>
              </a:solidFill>
              <a:latin typeface="Times New Roman"/>
              <a:cs typeface="Times New Roman"/>
            </a:rPr>
            <a:t>Umane</a:t>
          </a:r>
          <a:r>
            <a:rPr lang="en-US" sz="2800" b="1" kern="1200" spc="-30" dirty="0">
              <a:solidFill>
                <a:schemeClr val="tx1"/>
              </a:solidFill>
              <a:latin typeface="Times New Roman"/>
              <a:cs typeface="Times New Roman"/>
            </a:rPr>
            <a:t> </a:t>
          </a:r>
          <a:r>
            <a:rPr lang="en-US" sz="2800" kern="1200" dirty="0">
              <a:solidFill>
                <a:schemeClr val="tx1"/>
              </a:solidFill>
              <a:latin typeface="Times New Roman"/>
              <a:cs typeface="Times New Roman"/>
            </a:rPr>
            <a:t>sunt</a:t>
          </a:r>
          <a:r>
            <a:rPr lang="en-US" sz="2800" kern="1200" spc="-35" dirty="0">
              <a:solidFill>
                <a:schemeClr val="tx1"/>
              </a:solidFill>
              <a:latin typeface="Times New Roman"/>
              <a:cs typeface="Times New Roman"/>
            </a:rPr>
            <a:t> </a:t>
          </a:r>
          <a:r>
            <a:rPr lang="en-US" sz="2800" kern="1200" spc="-10" dirty="0" err="1">
              <a:solidFill>
                <a:schemeClr val="tx1"/>
              </a:solidFill>
              <a:latin typeface="Times New Roman"/>
              <a:cs typeface="Times New Roman"/>
            </a:rPr>
            <a:t>prezente</a:t>
          </a:r>
          <a:r>
            <a:rPr lang="en-US" sz="2800" kern="1200" spc="-10" dirty="0">
              <a:solidFill>
                <a:schemeClr val="tx1"/>
              </a:solidFill>
              <a:latin typeface="Times New Roman"/>
              <a:cs typeface="Times New Roman"/>
            </a:rPr>
            <a:t> </a:t>
          </a:r>
          <a:r>
            <a:rPr lang="en-US" sz="2800" kern="1200" dirty="0" err="1">
              <a:solidFill>
                <a:schemeClr val="tx1"/>
              </a:solidFill>
              <a:latin typeface="Times New Roman"/>
              <a:cs typeface="Times New Roman"/>
            </a:rPr>
            <a:t>contractele</a:t>
          </a:r>
          <a:r>
            <a:rPr lang="ro-RO" sz="2800" kern="1200" dirty="0">
              <a:solidFill>
                <a:schemeClr val="tx1"/>
              </a:solidFill>
              <a:latin typeface="Times New Roman"/>
              <a:cs typeface="Times New Roman"/>
            </a:rPr>
            <a:t>/acordurile</a:t>
          </a:r>
          <a:r>
            <a:rPr lang="en-US" sz="2800" kern="1200" spc="-40" dirty="0">
              <a:solidFill>
                <a:schemeClr val="tx1"/>
              </a:solidFill>
              <a:latin typeface="Times New Roman"/>
              <a:cs typeface="Times New Roman"/>
            </a:rPr>
            <a:t> </a:t>
          </a:r>
          <a:r>
            <a:rPr lang="en-US" sz="2800" kern="1200" dirty="0" err="1">
              <a:solidFill>
                <a:schemeClr val="tx1"/>
              </a:solidFill>
              <a:latin typeface="Times New Roman"/>
              <a:cs typeface="Times New Roman"/>
            </a:rPr>
            <a:t>încheiate</a:t>
          </a:r>
          <a:r>
            <a:rPr lang="en-US" sz="2800" kern="1200" spc="-15" dirty="0">
              <a:solidFill>
                <a:schemeClr val="tx1"/>
              </a:solidFill>
              <a:latin typeface="Times New Roman"/>
              <a:cs typeface="Times New Roman"/>
            </a:rPr>
            <a:t> </a:t>
          </a:r>
          <a:r>
            <a:rPr lang="en-US" sz="2800" kern="1200" dirty="0" err="1">
              <a:solidFill>
                <a:schemeClr val="tx1"/>
              </a:solidFill>
              <a:latin typeface="Times New Roman"/>
              <a:cs typeface="Times New Roman"/>
            </a:rPr>
            <a:t>între</a:t>
          </a:r>
          <a:r>
            <a:rPr lang="en-US" sz="2800" kern="1200" spc="-20" dirty="0">
              <a:solidFill>
                <a:schemeClr val="tx1"/>
              </a:solidFill>
              <a:latin typeface="Times New Roman"/>
              <a:cs typeface="Times New Roman"/>
            </a:rPr>
            <a:t> </a:t>
          </a:r>
          <a:r>
            <a:rPr lang="en-US" sz="2800" kern="1200" dirty="0">
              <a:solidFill>
                <a:schemeClr val="tx1"/>
              </a:solidFill>
              <a:latin typeface="Times New Roman"/>
              <a:cs typeface="Times New Roman"/>
            </a:rPr>
            <a:t>ULIM</a:t>
          </a:r>
          <a:r>
            <a:rPr lang="en-US" sz="2800" kern="1200" spc="-45" dirty="0">
              <a:solidFill>
                <a:schemeClr val="tx1"/>
              </a:solidFill>
              <a:latin typeface="Times New Roman"/>
              <a:cs typeface="Times New Roman"/>
            </a:rPr>
            <a:t> </a:t>
          </a:r>
          <a:r>
            <a:rPr lang="en-US" sz="2800" kern="1200" dirty="0">
              <a:solidFill>
                <a:schemeClr val="tx1"/>
              </a:solidFill>
              <a:latin typeface="Times New Roman"/>
              <a:cs typeface="Times New Roman"/>
            </a:rPr>
            <a:t>cu</a:t>
          </a:r>
          <a:r>
            <a:rPr lang="en-US" sz="2800" kern="1200" spc="-15" dirty="0">
              <a:solidFill>
                <a:schemeClr val="tx1"/>
              </a:solidFill>
              <a:latin typeface="Times New Roman"/>
              <a:cs typeface="Times New Roman"/>
            </a:rPr>
            <a:t> </a:t>
          </a:r>
          <a:r>
            <a:rPr lang="en-US" sz="2800" kern="1200" spc="-10" dirty="0" err="1">
              <a:solidFill>
                <a:schemeClr val="tx1"/>
              </a:solidFill>
              <a:latin typeface="Times New Roman"/>
              <a:cs typeface="Times New Roman"/>
            </a:rPr>
            <a:t>organizațiile</a:t>
          </a:r>
          <a:r>
            <a:rPr lang="en-US" sz="2800" kern="1200" spc="-10" dirty="0">
              <a:solidFill>
                <a:schemeClr val="tx1"/>
              </a:solidFill>
              <a:latin typeface="Times New Roman"/>
              <a:cs typeface="Times New Roman"/>
            </a:rPr>
            <a:t> </a:t>
          </a:r>
          <a:r>
            <a:rPr lang="en-US" sz="2800" kern="1200" dirty="0" err="1">
              <a:solidFill>
                <a:schemeClr val="tx1"/>
              </a:solidFill>
              <a:latin typeface="Times New Roman"/>
              <a:cs typeface="Times New Roman"/>
            </a:rPr>
            <a:t>partenere</a:t>
          </a:r>
          <a:r>
            <a:rPr lang="en-US" sz="2800" kern="1200" dirty="0">
              <a:solidFill>
                <a:schemeClr val="tx1"/>
              </a:solidFill>
              <a:latin typeface="Times New Roman"/>
              <a:cs typeface="Times New Roman"/>
            </a:rPr>
            <a:t>,</a:t>
          </a:r>
          <a:r>
            <a:rPr lang="en-US" sz="2800" kern="1200" spc="-40" dirty="0">
              <a:solidFill>
                <a:schemeClr val="tx1"/>
              </a:solidFill>
              <a:latin typeface="Times New Roman"/>
              <a:cs typeface="Times New Roman"/>
            </a:rPr>
            <a:t> </a:t>
          </a:r>
          <a:r>
            <a:rPr lang="en-US" sz="2800" kern="1200" dirty="0" err="1">
              <a:solidFill>
                <a:schemeClr val="tx1"/>
              </a:solidFill>
              <a:latin typeface="Times New Roman"/>
              <a:cs typeface="Times New Roman"/>
            </a:rPr>
            <a:t>iar</a:t>
          </a:r>
          <a:r>
            <a:rPr lang="en-US" sz="2800" kern="1200" dirty="0">
              <a:solidFill>
                <a:schemeClr val="tx1"/>
              </a:solidFill>
              <a:latin typeface="Times New Roman"/>
              <a:cs typeface="Times New Roman"/>
            </a:rPr>
            <a:t> la</a:t>
          </a:r>
          <a:r>
            <a:rPr lang="en-US" sz="2800" kern="1200" spc="-20" dirty="0">
              <a:solidFill>
                <a:schemeClr val="tx1"/>
              </a:solidFill>
              <a:latin typeface="Times New Roman"/>
              <a:cs typeface="Times New Roman"/>
            </a:rPr>
            <a:t> </a:t>
          </a:r>
          <a:r>
            <a:rPr lang="en-US" sz="2800" b="1" kern="1200" dirty="0" err="1">
              <a:solidFill>
                <a:schemeClr val="tx1"/>
              </a:solidFill>
              <a:latin typeface="Times New Roman"/>
              <a:cs typeface="Times New Roman"/>
            </a:rPr>
            <a:t>decanate</a:t>
          </a:r>
          <a:r>
            <a:rPr lang="en-US" sz="2800" b="1" kern="1200" dirty="0">
              <a:solidFill>
                <a:schemeClr val="tx1"/>
              </a:solidFill>
              <a:latin typeface="Times New Roman"/>
              <a:cs typeface="Times New Roman"/>
            </a:rPr>
            <a:t>/</a:t>
          </a:r>
          <a:r>
            <a:rPr lang="en-US" sz="2800" b="1" kern="1200" spc="-30" dirty="0">
              <a:solidFill>
                <a:schemeClr val="tx1"/>
              </a:solidFill>
              <a:latin typeface="Times New Roman"/>
              <a:cs typeface="Times New Roman"/>
            </a:rPr>
            <a:t> </a:t>
          </a:r>
          <a:r>
            <a:rPr lang="en-US" sz="2800" b="1" kern="1200" dirty="0" err="1">
              <a:solidFill>
                <a:schemeClr val="tx1"/>
              </a:solidFill>
              <a:latin typeface="Times New Roman"/>
              <a:cs typeface="Times New Roman"/>
            </a:rPr>
            <a:t>catedre</a:t>
          </a:r>
          <a:r>
            <a:rPr lang="en-US" sz="2800" b="1" kern="1200" spc="-25" dirty="0">
              <a:solidFill>
                <a:schemeClr val="tx1"/>
              </a:solidFill>
              <a:latin typeface="Times New Roman"/>
              <a:cs typeface="Times New Roman"/>
            </a:rPr>
            <a:t> </a:t>
          </a:r>
          <a:r>
            <a:rPr lang="en-US" sz="2800" kern="1200" dirty="0">
              <a:solidFill>
                <a:schemeClr val="tx1"/>
              </a:solidFill>
              <a:latin typeface="Times New Roman"/>
              <a:cs typeface="Times New Roman"/>
            </a:rPr>
            <a:t>–</a:t>
          </a:r>
          <a:r>
            <a:rPr lang="en-US" sz="2800" kern="1200" spc="-15" dirty="0">
              <a:solidFill>
                <a:schemeClr val="tx1"/>
              </a:solidFill>
              <a:latin typeface="Times New Roman"/>
              <a:cs typeface="Times New Roman"/>
            </a:rPr>
            <a:t> </a:t>
          </a:r>
          <a:r>
            <a:rPr lang="en-US" sz="2800" kern="1200" dirty="0" err="1">
              <a:solidFill>
                <a:schemeClr val="tx1"/>
              </a:solidFill>
              <a:latin typeface="Times New Roman"/>
              <a:cs typeface="Times New Roman"/>
            </a:rPr>
            <a:t>lista</a:t>
          </a:r>
          <a:r>
            <a:rPr lang="en-US" sz="2800" kern="1200" spc="-5" dirty="0">
              <a:solidFill>
                <a:schemeClr val="tx1"/>
              </a:solidFill>
              <a:latin typeface="Times New Roman"/>
              <a:cs typeface="Times New Roman"/>
            </a:rPr>
            <a:t> </a:t>
          </a:r>
          <a:r>
            <a:rPr lang="en-US" sz="2800" kern="1200" dirty="0" err="1">
              <a:solidFill>
                <a:schemeClr val="tx1"/>
              </a:solidFill>
              <a:latin typeface="Times New Roman"/>
              <a:cs typeface="Times New Roman"/>
            </a:rPr>
            <a:t>și</a:t>
          </a:r>
          <a:r>
            <a:rPr lang="en-US" sz="2800" kern="1200" spc="-15" dirty="0">
              <a:solidFill>
                <a:schemeClr val="tx1"/>
              </a:solidFill>
              <a:latin typeface="Times New Roman"/>
              <a:cs typeface="Times New Roman"/>
            </a:rPr>
            <a:t> </a:t>
          </a:r>
          <a:r>
            <a:rPr lang="en-US" sz="2800" kern="1200" spc="-10" dirty="0" err="1">
              <a:solidFill>
                <a:schemeClr val="tx1"/>
              </a:solidFill>
              <a:latin typeface="Times New Roman"/>
              <a:cs typeface="Times New Roman"/>
            </a:rPr>
            <a:t>copiile</a:t>
          </a:r>
          <a:r>
            <a:rPr lang="en-US" sz="2800" kern="1200" spc="-10" dirty="0">
              <a:solidFill>
                <a:schemeClr val="tx1"/>
              </a:solidFill>
              <a:latin typeface="Times New Roman"/>
              <a:cs typeface="Times New Roman"/>
            </a:rPr>
            <a:t> </a:t>
          </a:r>
          <a:r>
            <a:rPr lang="en-US" sz="2800" kern="1200" spc="-10" dirty="0" err="1">
              <a:solidFill>
                <a:schemeClr val="tx1"/>
              </a:solidFill>
              <a:latin typeface="Times New Roman"/>
              <a:cs typeface="Times New Roman"/>
            </a:rPr>
            <a:t>acestora</a:t>
          </a:r>
          <a:r>
            <a:rPr lang="en-US" sz="2800" kern="1200" spc="-10" dirty="0">
              <a:solidFill>
                <a:schemeClr val="tx1"/>
              </a:solidFill>
              <a:latin typeface="Times New Roman"/>
              <a:cs typeface="Times New Roman"/>
            </a:rPr>
            <a:t>.</a:t>
          </a:r>
          <a:endParaRPr lang="en-US" sz="2800" kern="1200" dirty="0">
            <a:solidFill>
              <a:schemeClr val="tx1"/>
            </a:solidFill>
            <a:latin typeface="Times New Roman"/>
            <a:cs typeface="Times New Roman"/>
          </a:endParaRPr>
        </a:p>
      </dsp:txBody>
      <dsp:txXfrm>
        <a:off x="0" y="1357788"/>
        <a:ext cx="5486399" cy="2851356"/>
      </dsp:txXfrm>
    </dsp:sp>
    <dsp:sp modelId="{320F2BE9-E3ED-4D9F-8BF1-3E4EED61AF07}">
      <dsp:nvSpPr>
        <dsp:cNvPr id="0" name=""/>
        <dsp:cNvSpPr/>
      </dsp:nvSpPr>
      <dsp:spPr>
        <a:xfrm>
          <a:off x="5486400" y="1357788"/>
          <a:ext cx="5486399" cy="285135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tx1"/>
              </a:solidFill>
              <a:latin typeface="Times New Roman"/>
              <a:cs typeface="Times New Roman"/>
            </a:rPr>
            <a:t>La</a:t>
          </a:r>
          <a:r>
            <a:rPr lang="en-US" sz="3500" kern="1200" spc="-40" dirty="0">
              <a:solidFill>
                <a:schemeClr val="tx1"/>
              </a:solidFill>
              <a:latin typeface="Times New Roman"/>
              <a:cs typeface="Times New Roman"/>
            </a:rPr>
            <a:t> </a:t>
          </a:r>
          <a:r>
            <a:rPr lang="en-US" sz="3500" b="1" kern="1200" dirty="0" err="1">
              <a:solidFill>
                <a:schemeClr val="tx1"/>
              </a:solidFill>
              <a:latin typeface="Times New Roman"/>
              <a:cs typeface="Times New Roman"/>
            </a:rPr>
            <a:t>Facultate</a:t>
          </a:r>
          <a:r>
            <a:rPr lang="en-US" sz="3500" b="1" kern="1200" dirty="0">
              <a:solidFill>
                <a:schemeClr val="tx1"/>
              </a:solidFill>
              <a:latin typeface="Times New Roman"/>
              <a:cs typeface="Times New Roman"/>
            </a:rPr>
            <a:t>/</a:t>
          </a:r>
          <a:r>
            <a:rPr lang="en-US" sz="3500" b="1" kern="1200" dirty="0" err="1">
              <a:solidFill>
                <a:schemeClr val="tx1"/>
              </a:solidFill>
              <a:latin typeface="Times New Roman"/>
              <a:cs typeface="Times New Roman"/>
            </a:rPr>
            <a:t>Catedre</a:t>
          </a:r>
          <a:r>
            <a:rPr lang="en-US" sz="3500" b="1" kern="1200" spc="-50" dirty="0">
              <a:solidFill>
                <a:schemeClr val="tx1"/>
              </a:solidFill>
              <a:latin typeface="Times New Roman"/>
              <a:cs typeface="Times New Roman"/>
            </a:rPr>
            <a:t> </a:t>
          </a:r>
          <a:r>
            <a:rPr lang="en-US" sz="3500" kern="1200" dirty="0">
              <a:solidFill>
                <a:schemeClr val="tx1"/>
              </a:solidFill>
              <a:latin typeface="Times New Roman"/>
              <a:cs typeface="Times New Roman"/>
            </a:rPr>
            <a:t>sunt</a:t>
          </a:r>
          <a:r>
            <a:rPr lang="en-US" sz="3500" kern="1200" spc="-45" dirty="0">
              <a:solidFill>
                <a:schemeClr val="tx1"/>
              </a:solidFill>
              <a:latin typeface="Times New Roman"/>
              <a:cs typeface="Times New Roman"/>
            </a:rPr>
            <a:t> </a:t>
          </a:r>
          <a:r>
            <a:rPr lang="en-US" sz="3500" kern="1200" dirty="0" err="1">
              <a:solidFill>
                <a:schemeClr val="tx1"/>
              </a:solidFill>
              <a:latin typeface="Times New Roman"/>
              <a:cs typeface="Times New Roman"/>
            </a:rPr>
            <a:t>păstrate</a:t>
          </a:r>
          <a:r>
            <a:rPr lang="en-US" sz="3500" kern="1200" spc="-30" dirty="0">
              <a:solidFill>
                <a:schemeClr val="tx1"/>
              </a:solidFill>
              <a:latin typeface="Times New Roman"/>
              <a:cs typeface="Times New Roman"/>
            </a:rPr>
            <a:t> </a:t>
          </a:r>
          <a:r>
            <a:rPr lang="en-US" sz="3500" kern="1200" dirty="0" err="1">
              <a:solidFill>
                <a:schemeClr val="tx1"/>
              </a:solidFill>
              <a:latin typeface="Times New Roman"/>
              <a:cs typeface="Times New Roman"/>
            </a:rPr>
            <a:t>Contractele</a:t>
          </a:r>
          <a:r>
            <a:rPr lang="en-US" sz="3500" kern="1200" spc="-35" dirty="0">
              <a:solidFill>
                <a:schemeClr val="tx1"/>
              </a:solidFill>
              <a:latin typeface="Times New Roman"/>
              <a:cs typeface="Times New Roman"/>
            </a:rPr>
            <a:t> </a:t>
          </a:r>
          <a:r>
            <a:rPr lang="en-US" sz="3500" kern="1200" spc="-10" dirty="0">
              <a:solidFill>
                <a:schemeClr val="tx1"/>
              </a:solidFill>
              <a:latin typeface="Times New Roman"/>
              <a:cs typeface="Times New Roman"/>
            </a:rPr>
            <a:t>tripartite </a:t>
          </a:r>
          <a:r>
            <a:rPr lang="en-US" sz="3500" kern="1200" dirty="0">
              <a:solidFill>
                <a:schemeClr val="tx1"/>
              </a:solidFill>
              <a:latin typeface="Times New Roman"/>
              <a:cs typeface="Times New Roman"/>
            </a:rPr>
            <a:t>(</a:t>
          </a:r>
          <a:r>
            <a:rPr lang="en-US" sz="3500" kern="1200" dirty="0" err="1">
              <a:solidFill>
                <a:schemeClr val="tx1"/>
              </a:solidFill>
              <a:latin typeface="Times New Roman"/>
              <a:cs typeface="Times New Roman"/>
            </a:rPr>
            <a:t>în</a:t>
          </a:r>
          <a:r>
            <a:rPr lang="en-US" sz="3500" kern="1200" spc="-5" dirty="0">
              <a:solidFill>
                <a:schemeClr val="tx1"/>
              </a:solidFill>
              <a:latin typeface="Times New Roman"/>
              <a:cs typeface="Times New Roman"/>
            </a:rPr>
            <a:t> </a:t>
          </a:r>
          <a:r>
            <a:rPr lang="en-US" sz="3500" kern="1200" dirty="0">
              <a:solidFill>
                <a:schemeClr val="tx1"/>
              </a:solidFill>
              <a:latin typeface="Times New Roman"/>
              <a:cs typeface="Times New Roman"/>
            </a:rPr>
            <a:t>original)</a:t>
          </a:r>
          <a:r>
            <a:rPr lang="en-US" sz="3500" kern="1200" spc="-25" dirty="0">
              <a:solidFill>
                <a:schemeClr val="tx1"/>
              </a:solidFill>
              <a:latin typeface="Times New Roman"/>
              <a:cs typeface="Times New Roman"/>
            </a:rPr>
            <a:t> </a:t>
          </a:r>
          <a:r>
            <a:rPr lang="en-US" sz="3500" kern="1200" dirty="0" err="1">
              <a:solidFill>
                <a:schemeClr val="tx1"/>
              </a:solidFill>
              <a:latin typeface="Times New Roman"/>
              <a:cs typeface="Times New Roman"/>
            </a:rPr>
            <a:t>încheiate</a:t>
          </a:r>
          <a:r>
            <a:rPr lang="en-US" sz="3500" kern="1200" spc="-5" dirty="0">
              <a:solidFill>
                <a:schemeClr val="tx1"/>
              </a:solidFill>
              <a:latin typeface="Times New Roman"/>
              <a:cs typeface="Times New Roman"/>
            </a:rPr>
            <a:t> </a:t>
          </a:r>
          <a:r>
            <a:rPr lang="en-US" sz="3500" kern="1200" dirty="0">
              <a:solidFill>
                <a:schemeClr val="tx1"/>
              </a:solidFill>
              <a:latin typeface="Times New Roman"/>
              <a:cs typeface="Times New Roman"/>
            </a:rPr>
            <a:t>direct</a:t>
          </a:r>
          <a:r>
            <a:rPr lang="en-US" sz="3500" kern="1200" spc="-10" dirty="0">
              <a:solidFill>
                <a:schemeClr val="tx1"/>
              </a:solidFill>
              <a:latin typeface="Times New Roman"/>
              <a:cs typeface="Times New Roman"/>
            </a:rPr>
            <a:t> </a:t>
          </a:r>
          <a:r>
            <a:rPr lang="en-US" sz="3500" kern="1200" dirty="0" err="1">
              <a:solidFill>
                <a:schemeClr val="tx1"/>
              </a:solidFill>
              <a:latin typeface="Times New Roman"/>
              <a:cs typeface="Times New Roman"/>
            </a:rPr>
            <a:t>între</a:t>
          </a:r>
          <a:r>
            <a:rPr lang="en-US" sz="3500" kern="1200" spc="-5" dirty="0">
              <a:solidFill>
                <a:schemeClr val="tx1"/>
              </a:solidFill>
              <a:latin typeface="Times New Roman"/>
              <a:cs typeface="Times New Roman"/>
            </a:rPr>
            <a:t> </a:t>
          </a:r>
          <a:r>
            <a:rPr lang="en-US" sz="3500" kern="1200" dirty="0" err="1">
              <a:solidFill>
                <a:schemeClr val="tx1"/>
              </a:solidFill>
              <a:latin typeface="Times New Roman"/>
              <a:cs typeface="Times New Roman"/>
            </a:rPr>
            <a:t>Facultăți</a:t>
          </a:r>
          <a:r>
            <a:rPr lang="en-US" sz="3500" kern="1200" dirty="0">
              <a:solidFill>
                <a:schemeClr val="tx1"/>
              </a:solidFill>
              <a:latin typeface="Times New Roman"/>
              <a:cs typeface="Times New Roman"/>
            </a:rPr>
            <a:t>,</a:t>
          </a:r>
          <a:r>
            <a:rPr lang="en-US" sz="3500" kern="1200" spc="10" dirty="0">
              <a:solidFill>
                <a:schemeClr val="tx1"/>
              </a:solidFill>
              <a:latin typeface="Times New Roman"/>
              <a:cs typeface="Times New Roman"/>
            </a:rPr>
            <a:t> </a:t>
          </a:r>
          <a:r>
            <a:rPr lang="en-US" sz="3500" kern="1200" dirty="0" err="1">
              <a:solidFill>
                <a:schemeClr val="tx1"/>
              </a:solidFill>
              <a:latin typeface="Times New Roman"/>
              <a:cs typeface="Times New Roman"/>
            </a:rPr>
            <a:t>studentul</a:t>
          </a:r>
          <a:r>
            <a:rPr lang="en-US" sz="3500" kern="1200" spc="-30" dirty="0">
              <a:solidFill>
                <a:schemeClr val="tx1"/>
              </a:solidFill>
              <a:latin typeface="Times New Roman"/>
              <a:cs typeface="Times New Roman"/>
            </a:rPr>
            <a:t> </a:t>
          </a:r>
          <a:r>
            <a:rPr lang="en-US" sz="3500" kern="1200" spc="-50" dirty="0">
              <a:solidFill>
                <a:schemeClr val="tx1"/>
              </a:solidFill>
              <a:latin typeface="Times New Roman"/>
              <a:cs typeface="Times New Roman"/>
            </a:rPr>
            <a:t>- </a:t>
          </a:r>
          <a:r>
            <a:rPr lang="en-US" sz="3500" kern="1200" dirty="0" err="1">
              <a:solidFill>
                <a:schemeClr val="tx1"/>
              </a:solidFill>
              <a:latin typeface="Times New Roman"/>
              <a:cs typeface="Times New Roman"/>
            </a:rPr>
            <a:t>stagiar</a:t>
          </a:r>
          <a:r>
            <a:rPr lang="en-US" sz="3500" kern="1200" spc="35" dirty="0">
              <a:solidFill>
                <a:schemeClr val="tx1"/>
              </a:solidFill>
              <a:latin typeface="Times New Roman"/>
              <a:cs typeface="Times New Roman"/>
            </a:rPr>
            <a:t> </a:t>
          </a:r>
          <a:r>
            <a:rPr lang="en-US" sz="3500" kern="1200" dirty="0" err="1">
              <a:solidFill>
                <a:schemeClr val="tx1"/>
              </a:solidFill>
              <a:latin typeface="Times New Roman"/>
              <a:cs typeface="Times New Roman"/>
            </a:rPr>
            <a:t>și</a:t>
          </a:r>
          <a:r>
            <a:rPr lang="en-US" sz="3500" kern="1200" spc="35" dirty="0">
              <a:solidFill>
                <a:schemeClr val="tx1"/>
              </a:solidFill>
              <a:latin typeface="Times New Roman"/>
              <a:cs typeface="Times New Roman"/>
            </a:rPr>
            <a:t> </a:t>
          </a:r>
          <a:r>
            <a:rPr lang="en-US" sz="3500" kern="1200" spc="-10" dirty="0" err="1">
              <a:solidFill>
                <a:schemeClr val="tx1"/>
              </a:solidFill>
              <a:latin typeface="Times New Roman"/>
              <a:cs typeface="Times New Roman"/>
            </a:rPr>
            <a:t>organizația-</a:t>
          </a:r>
          <a:r>
            <a:rPr lang="en-US" sz="3500" kern="1200" spc="-20" dirty="0" err="1">
              <a:solidFill>
                <a:schemeClr val="tx1"/>
              </a:solidFill>
              <a:latin typeface="Times New Roman"/>
              <a:cs typeface="Times New Roman"/>
            </a:rPr>
            <a:t>gazdă</a:t>
          </a:r>
          <a:r>
            <a:rPr lang="ro-RO" sz="3500" kern="1200" spc="-20" dirty="0">
              <a:latin typeface="Times New Roman"/>
              <a:cs typeface="Times New Roman"/>
            </a:rPr>
            <a:t>.</a:t>
          </a:r>
          <a:endParaRPr lang="en-US" sz="3500" kern="1200" dirty="0">
            <a:latin typeface="Times New Roman"/>
            <a:cs typeface="Times New Roman"/>
          </a:endParaRPr>
        </a:p>
      </dsp:txBody>
      <dsp:txXfrm>
        <a:off x="5486400" y="1357788"/>
        <a:ext cx="5486399" cy="2851356"/>
      </dsp:txXfrm>
    </dsp:sp>
    <dsp:sp modelId="{9CE9DE21-33F6-47B9-B867-F5E5D12F658C}">
      <dsp:nvSpPr>
        <dsp:cNvPr id="0" name=""/>
        <dsp:cNvSpPr/>
      </dsp:nvSpPr>
      <dsp:spPr>
        <a:xfrm>
          <a:off x="0" y="4209145"/>
          <a:ext cx="10972800" cy="316817"/>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F8063-DE5E-476D-905A-25DCF1598D6C}">
      <dsp:nvSpPr>
        <dsp:cNvPr id="0" name=""/>
        <dsp:cNvSpPr/>
      </dsp:nvSpPr>
      <dsp:spPr>
        <a:xfrm>
          <a:off x="0" y="2785943"/>
          <a:ext cx="10972800" cy="9144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tx1"/>
              </a:solidFill>
              <a:latin typeface="Times New Roman" panose="02020603050405020304" pitchFamily="18" charset="0"/>
              <a:cs typeface="Times New Roman" panose="02020603050405020304" pitchFamily="18" charset="0"/>
            </a:rPr>
            <a:t>Ghiduri</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a:off x="0" y="2785943"/>
        <a:ext cx="10972800" cy="493780"/>
      </dsp:txXfrm>
    </dsp:sp>
    <dsp:sp modelId="{C8A890CE-18FA-4CE4-B95F-EC67A10DF1B2}">
      <dsp:nvSpPr>
        <dsp:cNvPr id="0" name=""/>
        <dsp:cNvSpPr/>
      </dsp:nvSpPr>
      <dsp:spPr>
        <a:xfrm>
          <a:off x="0" y="3261436"/>
          <a:ext cx="10972800" cy="420628"/>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ro-RO" sz="1800" b="1" kern="1200" dirty="0">
              <a:latin typeface="Times New Roman" panose="02020603050405020304" pitchFamily="18" charset="0"/>
              <a:cs typeface="Times New Roman" panose="02020603050405020304" pitchFamily="18" charset="0"/>
            </a:rPr>
            <a:t>Componența dosarului, raportului elaborat de stagiar</a:t>
          </a:r>
          <a:endParaRPr lang="en-US" sz="1800" b="1" kern="1200" dirty="0">
            <a:latin typeface="Times New Roman" panose="02020603050405020304" pitchFamily="18" charset="0"/>
            <a:cs typeface="Times New Roman" panose="02020603050405020304" pitchFamily="18" charset="0"/>
          </a:endParaRPr>
        </a:p>
      </dsp:txBody>
      <dsp:txXfrm>
        <a:off x="0" y="3261436"/>
        <a:ext cx="10972800" cy="420628"/>
      </dsp:txXfrm>
    </dsp:sp>
    <dsp:sp modelId="{FAD4FBFA-B78E-4070-AC8A-06BE10F7E9AB}">
      <dsp:nvSpPr>
        <dsp:cNvPr id="0" name=""/>
        <dsp:cNvSpPr/>
      </dsp:nvSpPr>
      <dsp:spPr>
        <a:xfrm rot="10800000">
          <a:off x="0" y="1393299"/>
          <a:ext cx="10972800" cy="1406360"/>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tx1"/>
              </a:solidFill>
              <a:latin typeface="Times New Roman" panose="02020603050405020304" pitchFamily="18" charset="0"/>
              <a:cs typeface="Times New Roman" panose="02020603050405020304" pitchFamily="18" charset="0"/>
            </a:rPr>
            <a:t>Regulamente</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rot="-10800000">
        <a:off x="0" y="1393299"/>
        <a:ext cx="10972800" cy="493632"/>
      </dsp:txXfrm>
    </dsp:sp>
    <dsp:sp modelId="{280D4E9D-A78A-4363-9C3C-B47E90136460}">
      <dsp:nvSpPr>
        <dsp:cNvPr id="0" name=""/>
        <dsp:cNvSpPr/>
      </dsp:nvSpPr>
      <dsp:spPr>
        <a:xfrm>
          <a:off x="0" y="1828799"/>
          <a:ext cx="5486399" cy="53676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ro-RO" sz="1800" b="1" kern="1200" dirty="0">
              <a:latin typeface="Times New Roman" panose="02020603050405020304" pitchFamily="18" charset="0"/>
              <a:cs typeface="Times New Roman" panose="02020603050405020304" pitchFamily="18" charset="0"/>
            </a:rPr>
            <a:t>Modul de organizare, dirijare și evaluare a stagiilor de practică</a:t>
          </a:r>
          <a:endParaRPr lang="en-US" sz="1800" b="1" kern="1200" dirty="0">
            <a:latin typeface="Times New Roman" panose="02020603050405020304" pitchFamily="18" charset="0"/>
            <a:cs typeface="Times New Roman" panose="02020603050405020304" pitchFamily="18" charset="0"/>
          </a:endParaRPr>
        </a:p>
      </dsp:txBody>
      <dsp:txXfrm>
        <a:off x="0" y="1828799"/>
        <a:ext cx="5486399" cy="536766"/>
      </dsp:txXfrm>
    </dsp:sp>
    <dsp:sp modelId="{E1AF989E-63B3-4F11-995C-AF227C5A1636}">
      <dsp:nvSpPr>
        <dsp:cNvPr id="0" name=""/>
        <dsp:cNvSpPr/>
      </dsp:nvSpPr>
      <dsp:spPr>
        <a:xfrm>
          <a:off x="5486400" y="1886931"/>
          <a:ext cx="5486399" cy="42050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Times New Roman" panose="02020603050405020304" pitchFamily="18" charset="0"/>
              <a:cs typeface="Times New Roman" panose="02020603050405020304" pitchFamily="18" charset="0"/>
            </a:rPr>
            <a:t>Cerințe înaintate față de stagiar</a:t>
          </a:r>
          <a:endParaRPr lang="en-US" sz="1600" b="1" kern="1200" dirty="0">
            <a:latin typeface="Times New Roman" panose="02020603050405020304" pitchFamily="18" charset="0"/>
            <a:cs typeface="Times New Roman" panose="02020603050405020304" pitchFamily="18" charset="0"/>
          </a:endParaRPr>
        </a:p>
      </dsp:txBody>
      <dsp:txXfrm>
        <a:off x="5486400" y="1886931"/>
        <a:ext cx="5486399" cy="420501"/>
      </dsp:txXfrm>
    </dsp:sp>
    <dsp:sp modelId="{E37FBFA4-FB36-49D7-9503-2DEFD3334A4A}">
      <dsp:nvSpPr>
        <dsp:cNvPr id="0" name=""/>
        <dsp:cNvSpPr/>
      </dsp:nvSpPr>
      <dsp:spPr>
        <a:xfrm rot="10800000">
          <a:off x="0" y="26067"/>
          <a:ext cx="10972800" cy="1406360"/>
        </a:xfrm>
        <a:prstGeom prst="upArrowCallou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ro-RO" sz="2800" b="1" kern="1200" dirty="0">
              <a:solidFill>
                <a:schemeClr val="tx1"/>
              </a:solidFill>
              <a:latin typeface="Times New Roman" panose="02020603050405020304" pitchFamily="18" charset="0"/>
              <a:cs typeface="Times New Roman" panose="02020603050405020304" pitchFamily="18" charset="0"/>
            </a:rPr>
            <a:t>Curricule, Programe analitice</a:t>
          </a:r>
          <a:endParaRPr lang="en-US" sz="2800" b="1" kern="1200" dirty="0">
            <a:solidFill>
              <a:schemeClr val="tx1"/>
            </a:solidFill>
            <a:latin typeface="Times New Roman" panose="02020603050405020304" pitchFamily="18" charset="0"/>
            <a:cs typeface="Times New Roman" panose="02020603050405020304" pitchFamily="18" charset="0"/>
          </a:endParaRPr>
        </a:p>
      </dsp:txBody>
      <dsp:txXfrm rot="-10800000">
        <a:off x="0" y="26067"/>
        <a:ext cx="10972800" cy="493632"/>
      </dsp:txXfrm>
    </dsp:sp>
    <dsp:sp modelId="{E3615AF8-86E2-4DF0-84F3-8F57E73DE2EE}">
      <dsp:nvSpPr>
        <dsp:cNvPr id="0" name=""/>
        <dsp:cNvSpPr/>
      </dsp:nvSpPr>
      <dsp:spPr>
        <a:xfrm>
          <a:off x="0" y="494286"/>
          <a:ext cx="5486399" cy="42050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Times New Roman" panose="02020603050405020304" pitchFamily="18" charset="0"/>
              <a:cs typeface="Times New Roman" panose="02020603050405020304" pitchFamily="18" charset="0"/>
            </a:rPr>
            <a:t>Obiective</a:t>
          </a:r>
          <a:endParaRPr lang="en-US" sz="1600" b="1" kern="1200" dirty="0">
            <a:latin typeface="Times New Roman" panose="02020603050405020304" pitchFamily="18" charset="0"/>
            <a:cs typeface="Times New Roman" panose="02020603050405020304" pitchFamily="18" charset="0"/>
          </a:endParaRPr>
        </a:p>
      </dsp:txBody>
      <dsp:txXfrm>
        <a:off x="0" y="494286"/>
        <a:ext cx="5486399" cy="420501"/>
      </dsp:txXfrm>
    </dsp:sp>
    <dsp:sp modelId="{03A5ED04-6E95-40D9-A17E-83A56CC76692}">
      <dsp:nvSpPr>
        <dsp:cNvPr id="0" name=""/>
        <dsp:cNvSpPr/>
      </dsp:nvSpPr>
      <dsp:spPr>
        <a:xfrm>
          <a:off x="5486400" y="494286"/>
          <a:ext cx="5486399" cy="420501"/>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ro-RO" sz="1600" b="1" kern="1200" dirty="0">
              <a:latin typeface="Times New Roman" panose="02020603050405020304" pitchFamily="18" charset="0"/>
              <a:cs typeface="Times New Roman" panose="02020603050405020304" pitchFamily="18" charset="0"/>
            </a:rPr>
            <a:t>Conținut și finalitățile stagiilor</a:t>
          </a:r>
          <a:endParaRPr lang="en-US" sz="1600" b="1" kern="1200" dirty="0">
            <a:latin typeface="Times New Roman" panose="02020603050405020304" pitchFamily="18" charset="0"/>
            <a:cs typeface="Times New Roman" panose="02020603050405020304" pitchFamily="18" charset="0"/>
          </a:endParaRPr>
        </a:p>
      </dsp:txBody>
      <dsp:txXfrm>
        <a:off x="5486400" y="494286"/>
        <a:ext cx="5486399" cy="42050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AD4A-C57C-427D-812B-7AF1DCA623B0}">
      <dsp:nvSpPr>
        <dsp:cNvPr id="0" name=""/>
        <dsp:cNvSpPr/>
      </dsp:nvSpPr>
      <dsp:spPr>
        <a:xfrm>
          <a:off x="0" y="0"/>
          <a:ext cx="10972800" cy="145722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ro-RO" sz="2400" kern="1200" dirty="0">
              <a:solidFill>
                <a:schemeClr val="tx1"/>
              </a:solidFill>
              <a:latin typeface="Times New Roman" panose="02020603050405020304" pitchFamily="18" charset="0"/>
              <a:cs typeface="Times New Roman" panose="02020603050405020304" pitchFamily="18" charset="0"/>
            </a:rPr>
            <a:t>Stagiile de practică la programele de studii în cadrul Facultăților ULIM sunt organizate în strictă conformitate cu documentele reglementorii (Regulament-Cadru,Regulament ULIM, Regulamente Program Studiu) organizarea și desfășurarea stagiilor de practică</a:t>
          </a:r>
          <a:r>
            <a:rPr lang="ro-RO" sz="2400" kern="1200" dirty="0"/>
            <a:t>.</a:t>
          </a:r>
          <a:endParaRPr lang="en-US" sz="2400" kern="1200" dirty="0"/>
        </a:p>
      </dsp:txBody>
      <dsp:txXfrm>
        <a:off x="0" y="0"/>
        <a:ext cx="10972800" cy="1457220"/>
      </dsp:txXfrm>
    </dsp:sp>
    <dsp:sp modelId="{8367B041-BD79-494C-B0D4-683E8F242F72}">
      <dsp:nvSpPr>
        <dsp:cNvPr id="0" name=""/>
        <dsp:cNvSpPr/>
      </dsp:nvSpPr>
      <dsp:spPr>
        <a:xfrm>
          <a:off x="2386" y="1457220"/>
          <a:ext cx="3755826" cy="3060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tx1"/>
              </a:solidFill>
              <a:latin typeface="Times New Roman" panose="02020603050405020304" pitchFamily="18" charset="0"/>
              <a:cs typeface="Times New Roman" panose="02020603050405020304" pitchFamily="18" charset="0"/>
            </a:rPr>
            <a:t>Evaluarea calității stagiilor profesionale </a:t>
          </a:r>
          <a:r>
            <a:rPr lang="ro-RO" sz="1800" kern="1200" dirty="0">
              <a:solidFill>
                <a:schemeClr val="tx1"/>
              </a:solidFill>
              <a:latin typeface="Times New Roman" panose="02020603050405020304" pitchFamily="18" charset="0"/>
              <a:cs typeface="Times New Roman" panose="02020603050405020304" pitchFamily="18" charset="0"/>
            </a:rPr>
            <a:t>a fost realizate în format on-line.</a:t>
          </a:r>
        </a:p>
        <a:p>
          <a:pPr marL="0" lvl="0" indent="0" algn="ctr" defTabSz="800100">
            <a:lnSpc>
              <a:spcPct val="90000"/>
            </a:lnSpc>
            <a:spcBef>
              <a:spcPct val="0"/>
            </a:spcBef>
            <a:spcAft>
              <a:spcPct val="35000"/>
            </a:spcAft>
            <a:buNone/>
          </a:pPr>
          <a:r>
            <a:rPr lang="ro-RO" sz="1800" kern="1200" dirty="0">
              <a:solidFill>
                <a:schemeClr val="tx1"/>
              </a:solidFill>
              <a:latin typeface="Times New Roman" panose="02020603050405020304" pitchFamily="18" charset="0"/>
              <a:cs typeface="Times New Roman" panose="02020603050405020304" pitchFamily="18" charset="0"/>
            </a:rPr>
            <a:t>Rezultatele sondajelor prezintă un grad înalt de satisfacție a studentului-stagiar.</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2386" y="1457220"/>
        <a:ext cx="3755826" cy="3060163"/>
      </dsp:txXfrm>
    </dsp:sp>
    <dsp:sp modelId="{8A59D394-7056-44D6-92C9-B7196D1E413D}">
      <dsp:nvSpPr>
        <dsp:cNvPr id="0" name=""/>
        <dsp:cNvSpPr/>
      </dsp:nvSpPr>
      <dsp:spPr>
        <a:xfrm>
          <a:off x="3758212" y="1457220"/>
          <a:ext cx="3456374" cy="3060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tx1"/>
              </a:solidFill>
              <a:latin typeface="Times New Roman" panose="02020603050405020304" pitchFamily="18" charset="0"/>
              <a:cs typeface="Times New Roman" panose="02020603050405020304" pitchFamily="18" charset="0"/>
            </a:rPr>
            <a:t>Evaluarea stagiilor de practică </a:t>
          </a:r>
          <a:r>
            <a:rPr lang="ro-RO" sz="1800" kern="1200" dirty="0">
              <a:solidFill>
                <a:schemeClr val="tx1"/>
              </a:solidFill>
              <a:latin typeface="Times New Roman" panose="02020603050405020304" pitchFamily="18" charset="0"/>
              <a:cs typeface="Times New Roman" panose="02020603050405020304" pitchFamily="18" charset="0"/>
            </a:rPr>
            <a:t>este realizată în conformitate cu specificul programului de studiu. </a:t>
          </a:r>
        </a:p>
        <a:p>
          <a:pPr marL="0" lvl="0" indent="0" algn="ctr" defTabSz="800100">
            <a:lnSpc>
              <a:spcPct val="90000"/>
            </a:lnSpc>
            <a:spcBef>
              <a:spcPct val="0"/>
            </a:spcBef>
            <a:spcAft>
              <a:spcPct val="35000"/>
            </a:spcAft>
            <a:buNone/>
          </a:pPr>
          <a:r>
            <a:rPr lang="ro-RO" sz="1800" kern="1200" dirty="0">
              <a:solidFill>
                <a:schemeClr val="tx1"/>
              </a:solidFill>
              <a:latin typeface="Times New Roman" panose="02020603050405020304" pitchFamily="18" charset="0"/>
              <a:cs typeface="Times New Roman" panose="02020603050405020304" pitchFamily="18" charset="0"/>
            </a:rPr>
            <a:t>Rezultatele stagiilor de practică sunt confirmate prin borderouri, rapoarte a coordonatorilor și procese verbale a catedrelor/Consiliul Facultății.</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3758212" y="1457220"/>
        <a:ext cx="3456374" cy="3060163"/>
      </dsp:txXfrm>
    </dsp:sp>
    <dsp:sp modelId="{DC4BA22D-C2C1-41E7-B263-57FF2D9B0385}">
      <dsp:nvSpPr>
        <dsp:cNvPr id="0" name=""/>
        <dsp:cNvSpPr/>
      </dsp:nvSpPr>
      <dsp:spPr>
        <a:xfrm>
          <a:off x="7214587" y="1457220"/>
          <a:ext cx="3755826" cy="306016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tx1"/>
              </a:solidFill>
              <a:latin typeface="Times New Roman" panose="02020603050405020304" pitchFamily="18" charset="0"/>
              <a:cs typeface="Times New Roman" panose="02020603050405020304" pitchFamily="18" charset="0"/>
            </a:rPr>
            <a:t>Structura/conținutul raportului </a:t>
          </a:r>
          <a:r>
            <a:rPr lang="ro-RO" sz="1800" kern="1200" dirty="0">
              <a:solidFill>
                <a:schemeClr val="tx1"/>
              </a:solidFill>
              <a:latin typeface="Times New Roman" panose="02020603050405020304" pitchFamily="18" charset="0"/>
              <a:cs typeface="Times New Roman" panose="02020603050405020304" pitchFamily="18" charset="0"/>
            </a:rPr>
            <a:t>de practică a stagiarului este în conformitate cu tipul stagiului de practică și specificul programului  de studiu.</a:t>
          </a:r>
        </a:p>
        <a:p>
          <a:pPr marL="0" lvl="0" indent="0" algn="ctr" defTabSz="800100">
            <a:lnSpc>
              <a:spcPct val="90000"/>
            </a:lnSpc>
            <a:spcBef>
              <a:spcPct val="0"/>
            </a:spcBef>
            <a:spcAft>
              <a:spcPct val="35000"/>
            </a:spcAft>
            <a:buNone/>
          </a:pPr>
          <a:r>
            <a:rPr lang="ro-RO" sz="1800" b="1" kern="1200" dirty="0">
              <a:solidFill>
                <a:schemeClr val="tx1"/>
              </a:solidFill>
              <a:latin typeface="Times New Roman" panose="02020603050405020304" pitchFamily="18" charset="0"/>
              <a:cs typeface="Times New Roman" panose="02020603050405020304" pitchFamily="18" charset="0"/>
            </a:rPr>
            <a:t>Documentația confirmativă </a:t>
          </a:r>
          <a:r>
            <a:rPr lang="ro-RO" sz="1800" kern="1200" dirty="0">
              <a:solidFill>
                <a:schemeClr val="tx1"/>
              </a:solidFill>
              <a:latin typeface="Times New Roman" panose="02020603050405020304" pitchFamily="18" charset="0"/>
              <a:cs typeface="Times New Roman" panose="02020603050405020304" pitchFamily="18" charset="0"/>
            </a:rPr>
            <a:t>(Regulamente, Ghiduri, Acorduri/Contracte, Ordine,</a:t>
          </a:r>
          <a:r>
            <a:rPr lang="en-US" sz="1800" kern="1200" dirty="0">
              <a:solidFill>
                <a:schemeClr val="tx1"/>
              </a:solidFill>
              <a:latin typeface="Times New Roman" panose="02020603050405020304" pitchFamily="18" charset="0"/>
              <a:cs typeface="Times New Roman" panose="02020603050405020304" pitchFamily="18" charset="0"/>
            </a:rPr>
            <a:t> </a:t>
          </a:r>
          <a:r>
            <a:rPr lang="ro-RO" sz="1800" kern="1200" dirty="0">
              <a:solidFill>
                <a:schemeClr val="tx1"/>
              </a:solidFill>
              <a:latin typeface="Times New Roman" panose="02020603050405020304" pitchFamily="18" charset="0"/>
              <a:cs typeface="Times New Roman" panose="02020603050405020304" pitchFamily="18" charset="0"/>
            </a:rPr>
            <a:t>Rapoarte)privind desfășurarea stagiilor de practică este menținută, analizată, și evaluatăla catedrele responsabile</a:t>
          </a:r>
          <a:r>
            <a:rPr lang="ro-RO" sz="1800" kern="1200" dirty="0"/>
            <a:t>.</a:t>
          </a:r>
          <a:endParaRPr lang="en-US" sz="1800" kern="1200" dirty="0"/>
        </a:p>
      </dsp:txBody>
      <dsp:txXfrm>
        <a:off x="7214587" y="1457220"/>
        <a:ext cx="3755826" cy="3060163"/>
      </dsp:txXfrm>
    </dsp:sp>
    <dsp:sp modelId="{96C9F637-3D02-4DF2-819E-210CDD2A8A91}">
      <dsp:nvSpPr>
        <dsp:cNvPr id="0" name=""/>
        <dsp:cNvSpPr/>
      </dsp:nvSpPr>
      <dsp:spPr>
        <a:xfrm>
          <a:off x="0" y="4517384"/>
          <a:ext cx="10972800" cy="340018"/>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84AA7-42C9-4EDC-8007-7CFE7894C41C}">
      <dsp:nvSpPr>
        <dsp:cNvPr id="0" name=""/>
        <dsp:cNvSpPr/>
      </dsp:nvSpPr>
      <dsp:spPr>
        <a:xfrm>
          <a:off x="0" y="543261"/>
          <a:ext cx="9608616" cy="85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D5562-E1F3-43B8-AFF5-7C1F67C3F3F2}">
      <dsp:nvSpPr>
        <dsp:cNvPr id="0" name=""/>
        <dsp:cNvSpPr/>
      </dsp:nvSpPr>
      <dsp:spPr>
        <a:xfrm>
          <a:off x="480430" y="41421"/>
          <a:ext cx="7741123" cy="1003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28" tIns="0" rIns="254228" bIns="0" numCol="1" spcCol="1270" anchor="ctr" anchorCtr="0">
          <a:noAutofit/>
        </a:bodyPr>
        <a:lstStyle/>
        <a:p>
          <a:pPr marL="0" lvl="0" indent="0" algn="l" defTabSz="1511300">
            <a:lnSpc>
              <a:spcPct val="90000"/>
            </a:lnSpc>
            <a:spcBef>
              <a:spcPct val="0"/>
            </a:spcBef>
            <a:spcAft>
              <a:spcPct val="35000"/>
            </a:spcAft>
            <a:buNone/>
          </a:pPr>
          <a:r>
            <a:rPr lang="ro-RO" sz="3400" b="1" i="0" u="none" strike="noStrike" kern="1200" baseline="0" dirty="0">
              <a:solidFill>
                <a:schemeClr val="tx1"/>
              </a:solidFill>
              <a:latin typeface="Times New Roman" panose="02020603050405020304" pitchFamily="18" charset="0"/>
            </a:rPr>
            <a:t>1.1. </a:t>
          </a:r>
          <a:r>
            <a:rPr lang="ro-RO" sz="3400" b="1" kern="1200" dirty="0">
              <a:solidFill>
                <a:schemeClr val="tx1"/>
              </a:solidFill>
              <a:latin typeface="Times New Roman" panose="02020603050405020304" pitchFamily="18" charset="0"/>
            </a:rPr>
            <a:t>P</a:t>
          </a:r>
          <a:r>
            <a:rPr lang="en-US" sz="3400" b="1" i="0" u="none" strike="noStrike" kern="1200" baseline="0" dirty="0" err="1">
              <a:solidFill>
                <a:schemeClr val="tx1"/>
              </a:solidFill>
              <a:latin typeface="Times New Roman" panose="02020603050405020304" pitchFamily="18" charset="0"/>
            </a:rPr>
            <a:t>rocedura</a:t>
          </a:r>
          <a:r>
            <a:rPr lang="en-US" sz="3400" b="1" i="0" u="none" strike="noStrike" kern="1200" baseline="0" dirty="0">
              <a:solidFill>
                <a:schemeClr val="tx1"/>
              </a:solidFill>
              <a:latin typeface="Times New Roman" panose="02020603050405020304" pitchFamily="18" charset="0"/>
            </a:rPr>
            <a:t>, </a:t>
          </a:r>
          <a:r>
            <a:rPr lang="en-US" sz="3400" b="1" i="0" u="none" strike="noStrike" kern="1200" baseline="0" dirty="0" err="1">
              <a:solidFill>
                <a:schemeClr val="tx1"/>
              </a:solidFill>
              <a:latin typeface="Times New Roman" panose="02020603050405020304" pitchFamily="18" charset="0"/>
            </a:rPr>
            <a:t>criteriile</a:t>
          </a:r>
          <a:r>
            <a:rPr lang="en-US" sz="3400" b="1" i="0" u="none" strike="noStrike" kern="1200" baseline="0" dirty="0">
              <a:solidFill>
                <a:schemeClr val="tx1"/>
              </a:solidFill>
              <a:latin typeface="Times New Roman" panose="02020603050405020304" pitchFamily="18" charset="0"/>
            </a:rPr>
            <a:t> de </a:t>
          </a:r>
          <a:r>
            <a:rPr lang="en-US" sz="3400" b="1" i="0" u="none" strike="noStrike" kern="1200" baseline="0" dirty="0" err="1">
              <a:solidFill>
                <a:schemeClr val="tx1"/>
              </a:solidFill>
              <a:latin typeface="Times New Roman" panose="02020603050405020304" pitchFamily="18" charset="0"/>
            </a:rPr>
            <a:t>evaluare</a:t>
          </a:r>
          <a:endParaRPr lang="ro-RO" sz="3400" b="1" i="0" u="none" strike="noStrike" kern="1200" baseline="0" dirty="0">
            <a:solidFill>
              <a:schemeClr val="tx1"/>
            </a:solidFill>
            <a:latin typeface="Times New Roman" panose="02020603050405020304" pitchFamily="18" charset="0"/>
          </a:endParaRPr>
        </a:p>
      </dsp:txBody>
      <dsp:txXfrm>
        <a:off x="529426" y="90417"/>
        <a:ext cx="7643131" cy="905688"/>
      </dsp:txXfrm>
    </dsp:sp>
    <dsp:sp modelId="{98B5BE88-7051-43E5-8435-70CA9D4D7353}">
      <dsp:nvSpPr>
        <dsp:cNvPr id="0" name=""/>
        <dsp:cNvSpPr/>
      </dsp:nvSpPr>
      <dsp:spPr>
        <a:xfrm>
          <a:off x="0" y="2085501"/>
          <a:ext cx="9608616" cy="85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5743C-26B8-4483-A2CB-9A8A2DC508D8}">
      <dsp:nvSpPr>
        <dsp:cNvPr id="0" name=""/>
        <dsp:cNvSpPr/>
      </dsp:nvSpPr>
      <dsp:spPr>
        <a:xfrm>
          <a:off x="480430" y="1583661"/>
          <a:ext cx="6726031" cy="1003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28" tIns="0" rIns="254228" bIns="0" numCol="1" spcCol="1270" anchor="ctr" anchorCtr="0">
          <a:noAutofit/>
        </a:bodyPr>
        <a:lstStyle/>
        <a:p>
          <a:pPr marL="0" lvl="0" indent="0" algn="l" defTabSz="1511300">
            <a:lnSpc>
              <a:spcPct val="90000"/>
            </a:lnSpc>
            <a:spcBef>
              <a:spcPct val="0"/>
            </a:spcBef>
            <a:spcAft>
              <a:spcPct val="35000"/>
            </a:spcAft>
            <a:buNone/>
          </a:pPr>
          <a:r>
            <a:rPr lang="ro-RO" sz="3400" b="1" kern="1200" dirty="0">
              <a:solidFill>
                <a:schemeClr val="tx1"/>
              </a:solidFill>
              <a:latin typeface="Times New Roman" panose="02020603050405020304" pitchFamily="18" charset="0"/>
            </a:rPr>
            <a:t>1.2. I</a:t>
          </a:r>
          <a:r>
            <a:rPr lang="en-US" sz="3400" b="1" i="0" u="none" strike="noStrike" kern="1200" baseline="0" dirty="0" err="1">
              <a:solidFill>
                <a:schemeClr val="tx1"/>
              </a:solidFill>
              <a:latin typeface="Times New Roman" panose="02020603050405020304" pitchFamily="18" charset="0"/>
            </a:rPr>
            <a:t>nstrumentarii</a:t>
          </a:r>
          <a:endParaRPr lang="ro-RO" sz="3400" b="1" i="0" u="none" strike="noStrike" kern="1200" baseline="0" dirty="0">
            <a:solidFill>
              <a:schemeClr val="tx1"/>
            </a:solidFill>
            <a:latin typeface="Times New Roman" panose="02020603050405020304" pitchFamily="18" charset="0"/>
          </a:endParaRPr>
        </a:p>
      </dsp:txBody>
      <dsp:txXfrm>
        <a:off x="529426" y="1632657"/>
        <a:ext cx="6628039" cy="905688"/>
      </dsp:txXfrm>
    </dsp:sp>
    <dsp:sp modelId="{4C6862D8-FE56-4BFE-A030-929A06A8CDCB}">
      <dsp:nvSpPr>
        <dsp:cNvPr id="0" name=""/>
        <dsp:cNvSpPr/>
      </dsp:nvSpPr>
      <dsp:spPr>
        <a:xfrm>
          <a:off x="0" y="3627741"/>
          <a:ext cx="9608616" cy="8568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811685-6193-4543-AEAC-BA247EE50343}">
      <dsp:nvSpPr>
        <dsp:cNvPr id="0" name=""/>
        <dsp:cNvSpPr/>
      </dsp:nvSpPr>
      <dsp:spPr>
        <a:xfrm>
          <a:off x="480430" y="3125901"/>
          <a:ext cx="8442917" cy="10036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28" tIns="0" rIns="254228" bIns="0" numCol="1" spcCol="1270" anchor="ctr" anchorCtr="0">
          <a:noAutofit/>
        </a:bodyPr>
        <a:lstStyle/>
        <a:p>
          <a:pPr marL="0" lvl="0" indent="0" algn="l" defTabSz="1511300">
            <a:lnSpc>
              <a:spcPct val="90000"/>
            </a:lnSpc>
            <a:spcBef>
              <a:spcPct val="0"/>
            </a:spcBef>
            <a:spcAft>
              <a:spcPct val="35000"/>
            </a:spcAft>
            <a:buNone/>
          </a:pPr>
          <a:r>
            <a:rPr lang="ro-RO" sz="3400" b="1" kern="1200" dirty="0">
              <a:solidFill>
                <a:schemeClr val="tx1"/>
              </a:solidFill>
              <a:latin typeface="Times New Roman" panose="02020603050405020304" pitchFamily="18" charset="0"/>
            </a:rPr>
            <a:t>1.3.C</a:t>
          </a:r>
          <a:r>
            <a:rPr lang="en-US" sz="3400" b="1" i="0" u="none" strike="noStrike" kern="1200" baseline="0" dirty="0" err="1">
              <a:solidFill>
                <a:schemeClr val="tx1"/>
              </a:solidFill>
              <a:latin typeface="Times New Roman" panose="02020603050405020304" pitchFamily="18" charset="0"/>
            </a:rPr>
            <a:t>onstatări</a:t>
          </a:r>
          <a:r>
            <a:rPr lang="en-US" sz="3400" b="1" i="0" u="none" strike="noStrike" kern="1200" baseline="0" dirty="0">
              <a:solidFill>
                <a:schemeClr val="tx1"/>
              </a:solidFill>
              <a:latin typeface="Times New Roman" panose="02020603050405020304" pitchFamily="18" charset="0"/>
            </a:rPr>
            <a:t> –</a:t>
          </a:r>
          <a:r>
            <a:rPr lang="en-US" sz="3400" b="1" i="0" u="none" strike="noStrike" kern="1200" baseline="0" dirty="0" err="1">
              <a:solidFill>
                <a:schemeClr val="tx1"/>
              </a:solidFill>
              <a:latin typeface="Times New Roman" panose="02020603050405020304" pitchFamily="18" charset="0"/>
            </a:rPr>
            <a:t>programe</a:t>
          </a:r>
          <a:r>
            <a:rPr lang="en-US" sz="3400" b="1" i="0" u="none" strike="noStrike" kern="1200" baseline="0" dirty="0">
              <a:solidFill>
                <a:schemeClr val="tx1"/>
              </a:solidFill>
              <a:latin typeface="Times New Roman" panose="02020603050405020304" pitchFamily="18" charset="0"/>
            </a:rPr>
            <a:t> evaluate</a:t>
          </a:r>
          <a:endParaRPr lang="en-US" sz="3400" kern="1200" dirty="0">
            <a:solidFill>
              <a:schemeClr val="tx1"/>
            </a:solidFill>
          </a:endParaRPr>
        </a:p>
      </dsp:txBody>
      <dsp:txXfrm>
        <a:off x="529426" y="3174897"/>
        <a:ext cx="8344925" cy="9056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7BE38-CD7F-4D48-ADAB-769D357C205D}">
      <dsp:nvSpPr>
        <dsp:cNvPr id="0" name=""/>
        <dsp:cNvSpPr/>
      </dsp:nvSpPr>
      <dsp:spPr>
        <a:xfrm>
          <a:off x="5826350" y="3263668"/>
          <a:ext cx="3160876" cy="107628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just" defTabSz="533400">
            <a:lnSpc>
              <a:spcPct val="90000"/>
            </a:lnSpc>
            <a:spcBef>
              <a:spcPct val="0"/>
            </a:spcBef>
            <a:spcAft>
              <a:spcPct val="15000"/>
            </a:spcAft>
            <a:buChar char="•"/>
          </a:pPr>
          <a:r>
            <a:rPr lang="en-US" sz="1200" b="1" kern="1200" dirty="0" err="1">
              <a:latin typeface="Times New Roman" panose="02020603050405020304" pitchFamily="18" charset="0"/>
              <a:cs typeface="Times New Roman" panose="02020603050405020304" pitchFamily="18" charset="0"/>
            </a:rPr>
            <a:t>Respectarea</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prevederilor</a:t>
          </a:r>
          <a:r>
            <a:rPr lang="en-US"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documentelor</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reglementorii</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privind</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organizarea</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și</a:t>
          </a:r>
          <a:r>
            <a:rPr lang="en-US"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desfășurarea</a:t>
          </a:r>
          <a:r>
            <a:rPr lang="en-US"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stagiilor</a:t>
          </a:r>
          <a:r>
            <a:rPr lang="en-US" sz="1200" b="1" kern="1200" dirty="0">
              <a:latin typeface="Times New Roman" panose="02020603050405020304" pitchFamily="18" charset="0"/>
              <a:cs typeface="Times New Roman" panose="02020603050405020304" pitchFamily="18" charset="0"/>
            </a:rPr>
            <a:t> de </a:t>
          </a:r>
          <a:r>
            <a:rPr lang="en-US" sz="1200" b="1" kern="1200" dirty="0" err="1">
              <a:latin typeface="Times New Roman" panose="02020603050405020304" pitchFamily="18" charset="0"/>
              <a:cs typeface="Times New Roman" panose="02020603050405020304" pitchFamily="18" charset="0"/>
            </a:rPr>
            <a:t>practică</a:t>
          </a:r>
          <a:endParaRPr lang="en-US" sz="1200" b="1" kern="1200" dirty="0">
            <a:latin typeface="Times New Roman" panose="02020603050405020304" pitchFamily="18" charset="0"/>
            <a:cs typeface="Times New Roman" panose="02020603050405020304" pitchFamily="18" charset="0"/>
          </a:endParaRPr>
        </a:p>
      </dsp:txBody>
      <dsp:txXfrm>
        <a:off x="6798255" y="3556380"/>
        <a:ext cx="2165329" cy="759926"/>
      </dsp:txXfrm>
    </dsp:sp>
    <dsp:sp modelId="{318131D0-1D21-4CA5-95D5-3C3D3527BE01}">
      <dsp:nvSpPr>
        <dsp:cNvPr id="0" name=""/>
        <dsp:cNvSpPr/>
      </dsp:nvSpPr>
      <dsp:spPr>
        <a:xfrm>
          <a:off x="1985573" y="3398556"/>
          <a:ext cx="3546578" cy="8065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pt-BR" sz="1200" b="1" kern="1200" dirty="0">
              <a:latin typeface="Times New Roman" panose="02020603050405020304" pitchFamily="18" charset="0"/>
              <a:cs typeface="Times New Roman" panose="02020603050405020304" pitchFamily="18" charset="0"/>
            </a:rPr>
            <a:t>Documentația confirmativă privind</a:t>
          </a:r>
          <a:r>
            <a:rPr lang="ro-RO" sz="1200" b="1" kern="1200" dirty="0">
              <a:latin typeface="Times New Roman" panose="02020603050405020304" pitchFamily="18" charset="0"/>
              <a:cs typeface="Times New Roman" panose="02020603050405020304" pitchFamily="18" charset="0"/>
            </a:rPr>
            <a:t> </a:t>
          </a:r>
          <a:r>
            <a:rPr lang="pt-BR" sz="1200" b="1" kern="1200" dirty="0">
              <a:latin typeface="Times New Roman" panose="02020603050405020304" pitchFamily="18" charset="0"/>
              <a:cs typeface="Times New Roman" panose="02020603050405020304" pitchFamily="18" charset="0"/>
            </a:rPr>
            <a:t>organizarea</a:t>
          </a:r>
          <a:r>
            <a:rPr lang="ro-RO" sz="1200" b="1" kern="1200" dirty="0">
              <a:latin typeface="Times New Roman" panose="02020603050405020304" pitchFamily="18" charset="0"/>
              <a:cs typeface="Times New Roman" panose="02020603050405020304" pitchFamily="18" charset="0"/>
            </a:rPr>
            <a:t> </a:t>
          </a:r>
          <a:r>
            <a:rPr lang="pt-BR" sz="1200" b="1" kern="1200" dirty="0">
              <a:latin typeface="Times New Roman" panose="02020603050405020304" pitchFamily="18" charset="0"/>
              <a:cs typeface="Times New Roman" panose="02020603050405020304" pitchFamily="18" charset="0"/>
            </a:rPr>
            <a:t>și desfășurarea stagiilor de practică.</a:t>
          </a:r>
          <a:endParaRPr lang="en-US" sz="1200" b="1" kern="1200" dirty="0">
            <a:latin typeface="Times New Roman" panose="02020603050405020304" pitchFamily="18" charset="0"/>
            <a:cs typeface="Times New Roman" panose="02020603050405020304" pitchFamily="18" charset="0"/>
          </a:endParaRPr>
        </a:p>
      </dsp:txBody>
      <dsp:txXfrm>
        <a:off x="2003289" y="3617898"/>
        <a:ext cx="2447172" cy="569446"/>
      </dsp:txXfrm>
    </dsp:sp>
    <dsp:sp modelId="{95340DF6-B278-477F-A606-4902F64D067D}">
      <dsp:nvSpPr>
        <dsp:cNvPr id="0" name=""/>
        <dsp:cNvSpPr/>
      </dsp:nvSpPr>
      <dsp:spPr>
        <a:xfrm>
          <a:off x="5849111" y="244626"/>
          <a:ext cx="3115354" cy="9590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err="1">
              <a:latin typeface="Times New Roman" panose="02020603050405020304" pitchFamily="18" charset="0"/>
              <a:cs typeface="Times New Roman" panose="02020603050405020304" pitchFamily="18" charset="0"/>
            </a:rPr>
            <a:t>Procedura</a:t>
          </a:r>
          <a:r>
            <a:rPr lang="ro-RO" sz="1400" b="1" kern="1200" dirty="0">
              <a:latin typeface="Times New Roman" panose="02020603050405020304" pitchFamily="18" charset="0"/>
              <a:cs typeface="Times New Roman" panose="02020603050405020304" pitchFamily="18" charset="0"/>
            </a:rPr>
            <a:t> </a:t>
          </a:r>
          <a:r>
            <a:rPr lang="en-US" sz="1400" b="1" kern="1200" dirty="0">
              <a:latin typeface="Times New Roman" panose="02020603050405020304" pitchFamily="18" charset="0"/>
              <a:cs typeface="Times New Roman" panose="02020603050405020304" pitchFamily="18" charset="0"/>
            </a:rPr>
            <a:t>de </a:t>
          </a:r>
          <a:r>
            <a:rPr lang="en-US" sz="1400" b="1" kern="1200" dirty="0" err="1">
              <a:latin typeface="Times New Roman" panose="02020603050405020304" pitchFamily="18" charset="0"/>
              <a:cs typeface="Times New Roman" panose="02020603050405020304" pitchFamily="18" charset="0"/>
            </a:rPr>
            <a:t>evaluare</a:t>
          </a:r>
          <a:r>
            <a:rPr lang="ro-RO" sz="1400" b="1" kern="1200" dirty="0">
              <a:latin typeface="Times New Roman" panose="02020603050405020304" pitchFamily="18" charset="0"/>
              <a:cs typeface="Times New Roman" panose="02020603050405020304" pitchFamily="18" charset="0"/>
            </a:rPr>
            <a:t> </a:t>
          </a:r>
          <a:r>
            <a:rPr lang="en-US" sz="1400" b="1" kern="1200" dirty="0">
              <a:latin typeface="Times New Roman" panose="02020603050405020304" pitchFamily="18" charset="0"/>
              <a:cs typeface="Times New Roman" panose="02020603050405020304" pitchFamily="18" charset="0"/>
            </a:rPr>
            <a:t>a </a:t>
          </a:r>
          <a:r>
            <a:rPr lang="en-US" sz="1400" b="1" kern="1200" dirty="0" err="1">
              <a:latin typeface="Times New Roman" panose="02020603050405020304" pitchFamily="18" charset="0"/>
              <a:cs typeface="Times New Roman" panose="02020603050405020304" pitchFamily="18" charset="0"/>
            </a:rPr>
            <a:t>stagiilor</a:t>
          </a:r>
          <a:r>
            <a:rPr lang="en-US" sz="1400" b="1" kern="1200" dirty="0">
              <a:latin typeface="Times New Roman" panose="02020603050405020304" pitchFamily="18" charset="0"/>
              <a:cs typeface="Times New Roman" panose="02020603050405020304" pitchFamily="18" charset="0"/>
            </a:rPr>
            <a:t> de </a:t>
          </a:r>
          <a:r>
            <a:rPr lang="en-US" sz="1400" b="1" kern="1200" dirty="0" err="1">
              <a:latin typeface="Times New Roman" panose="02020603050405020304" pitchFamily="18" charset="0"/>
              <a:cs typeface="Times New Roman" panose="02020603050405020304" pitchFamily="18" charset="0"/>
            </a:rPr>
            <a:t>practică</a:t>
          </a:r>
          <a:endParaRPr lang="en-US" sz="1400" b="1" kern="1200" dirty="0">
            <a:latin typeface="Times New Roman" panose="02020603050405020304" pitchFamily="18" charset="0"/>
            <a:cs typeface="Times New Roman" panose="02020603050405020304" pitchFamily="18" charset="0"/>
          </a:endParaRPr>
        </a:p>
      </dsp:txBody>
      <dsp:txXfrm>
        <a:off x="6804784" y="265693"/>
        <a:ext cx="2138614" cy="677157"/>
      </dsp:txXfrm>
    </dsp:sp>
    <dsp:sp modelId="{E93F41F8-82AE-46DB-80B3-886C5F73ADE7}">
      <dsp:nvSpPr>
        <dsp:cNvPr id="0" name=""/>
        <dsp:cNvSpPr/>
      </dsp:nvSpPr>
      <dsp:spPr>
        <a:xfrm>
          <a:off x="2360912" y="123562"/>
          <a:ext cx="2795900" cy="12011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ctr" defTabSz="533400">
            <a:lnSpc>
              <a:spcPct val="90000"/>
            </a:lnSpc>
            <a:spcBef>
              <a:spcPct val="0"/>
            </a:spcBef>
            <a:spcAft>
              <a:spcPct val="15000"/>
            </a:spcAft>
            <a:buChar char="•"/>
          </a:pPr>
          <a:r>
            <a:rPr lang="en-US" sz="1200" b="1" kern="1200" dirty="0" err="1">
              <a:latin typeface="Times New Roman" panose="02020603050405020304" pitchFamily="18" charset="0"/>
              <a:cs typeface="Times New Roman" panose="02020603050405020304" pitchFamily="18" charset="0"/>
            </a:rPr>
            <a:t>Evaluarea</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calității</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stagiului</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profesional</a:t>
          </a:r>
          <a:r>
            <a:rPr lang="ro-RO" sz="1200" b="1" kern="1200" dirty="0">
              <a:latin typeface="Times New Roman" panose="02020603050405020304" pitchFamily="18" charset="0"/>
              <a:cs typeface="Times New Roman" panose="02020603050405020304" pitchFamily="18" charset="0"/>
            </a:rPr>
            <a:t> </a:t>
          </a:r>
          <a:r>
            <a:rPr lang="en-US" sz="1200" b="1" kern="1200" dirty="0">
              <a:latin typeface="Times New Roman" panose="02020603050405020304" pitchFamily="18" charset="0"/>
              <a:cs typeface="Times New Roman" panose="02020603050405020304" pitchFamily="18" charset="0"/>
            </a:rPr>
            <a:t>de</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către</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studentul-stagiar</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privind</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organizarea</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și</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desfășurare</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astagiului</a:t>
          </a:r>
          <a:r>
            <a:rPr lang="ro-RO" sz="1200" b="1" kern="1200" dirty="0">
              <a:latin typeface="Times New Roman" panose="02020603050405020304" pitchFamily="18" charset="0"/>
              <a:cs typeface="Times New Roman" panose="02020603050405020304" pitchFamily="18" charset="0"/>
            </a:rPr>
            <a:t> </a:t>
          </a:r>
          <a:r>
            <a:rPr lang="en-US" sz="1200" b="1" kern="1200" dirty="0" err="1">
              <a:latin typeface="Times New Roman" panose="02020603050405020304" pitchFamily="18" charset="0"/>
              <a:cs typeface="Times New Roman" panose="02020603050405020304" pitchFamily="18" charset="0"/>
            </a:rPr>
            <a:t>profesional</a:t>
          </a:r>
          <a:endParaRPr lang="en-US" sz="1200" b="1" kern="1200" dirty="0">
            <a:latin typeface="Times New Roman" panose="02020603050405020304" pitchFamily="18" charset="0"/>
            <a:cs typeface="Times New Roman" panose="02020603050405020304" pitchFamily="18" charset="0"/>
          </a:endParaRPr>
        </a:p>
      </dsp:txBody>
      <dsp:txXfrm>
        <a:off x="2387298" y="149948"/>
        <a:ext cx="1904358" cy="848115"/>
      </dsp:txXfrm>
    </dsp:sp>
    <dsp:sp modelId="{E175B0F1-E22E-436F-A43F-0AA2FF2376B0}">
      <dsp:nvSpPr>
        <dsp:cNvPr id="0" name=""/>
        <dsp:cNvSpPr/>
      </dsp:nvSpPr>
      <dsp:spPr>
        <a:xfrm>
          <a:off x="3551851" y="350430"/>
          <a:ext cx="1959741" cy="1910415"/>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o-RO" sz="1600" b="1" kern="1200" dirty="0">
              <a:solidFill>
                <a:schemeClr val="tx1"/>
              </a:solidFill>
              <a:latin typeface="Times New Roman" panose="02020603050405020304" pitchFamily="18" charset="0"/>
              <a:cs typeface="Times New Roman" panose="02020603050405020304" pitchFamily="18" charset="0"/>
            </a:rPr>
            <a:t>Evaluarea criteriilor</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4125846" y="909978"/>
        <a:ext cx="1385746" cy="1350867"/>
      </dsp:txXfrm>
    </dsp:sp>
    <dsp:sp modelId="{B063F482-B674-4577-9B77-07F29ACF1C78}">
      <dsp:nvSpPr>
        <dsp:cNvPr id="0" name=""/>
        <dsp:cNvSpPr/>
      </dsp:nvSpPr>
      <dsp:spPr>
        <a:xfrm rot="5400000">
          <a:off x="5590314" y="212719"/>
          <a:ext cx="1842431" cy="2050262"/>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o-RO" sz="1600" b="1" kern="1200" dirty="0">
              <a:solidFill>
                <a:schemeClr val="tx1"/>
              </a:solidFill>
              <a:latin typeface="Times New Roman" panose="02020603050405020304" pitchFamily="18" charset="0"/>
              <a:cs typeface="Times New Roman" panose="02020603050405020304" pitchFamily="18" charset="0"/>
            </a:rPr>
            <a:t>Procedura de evaluare</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5400000">
        <a:off x="5486399" y="856270"/>
        <a:ext cx="1449754" cy="1302795"/>
      </dsp:txXfrm>
    </dsp:sp>
    <dsp:sp modelId="{CD20C692-BE58-414F-BC55-67DD6152FE9C}">
      <dsp:nvSpPr>
        <dsp:cNvPr id="0" name=""/>
        <dsp:cNvSpPr/>
      </dsp:nvSpPr>
      <dsp:spPr>
        <a:xfrm rot="10800000">
          <a:off x="5531659" y="2308241"/>
          <a:ext cx="1959741" cy="195974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o-RO" sz="1800" b="1" kern="1200" dirty="0">
              <a:solidFill>
                <a:schemeClr val="tx1"/>
              </a:solidFill>
              <a:latin typeface="Times New Roman" panose="02020603050405020304" pitchFamily="18" charset="0"/>
              <a:cs typeface="Times New Roman" panose="02020603050405020304" pitchFamily="18" charset="0"/>
            </a:rPr>
            <a:t>Raport de practică </a:t>
          </a:r>
          <a:endParaRPr lang="en-US" sz="1800" b="1" kern="1200" dirty="0">
            <a:solidFill>
              <a:schemeClr val="tx1"/>
            </a:solidFill>
            <a:latin typeface="Times New Roman" panose="02020603050405020304" pitchFamily="18" charset="0"/>
            <a:cs typeface="Times New Roman" panose="02020603050405020304" pitchFamily="18" charset="0"/>
          </a:endParaRPr>
        </a:p>
      </dsp:txBody>
      <dsp:txXfrm rot="10800000">
        <a:off x="5531659" y="2308241"/>
        <a:ext cx="1385746" cy="1385746"/>
      </dsp:txXfrm>
    </dsp:sp>
    <dsp:sp modelId="{DB8DFFCD-11BD-452E-A4A2-68CE30C938C8}">
      <dsp:nvSpPr>
        <dsp:cNvPr id="0" name=""/>
        <dsp:cNvSpPr/>
      </dsp:nvSpPr>
      <dsp:spPr>
        <a:xfrm rot="16200000">
          <a:off x="3481398" y="2308241"/>
          <a:ext cx="1959741" cy="1959741"/>
        </a:xfrm>
        <a:prstGeom prst="pieWedg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ro-RO" sz="1600" b="1" kern="1200" dirty="0">
              <a:solidFill>
                <a:schemeClr val="tx1"/>
              </a:solidFill>
              <a:latin typeface="Times New Roman" panose="02020603050405020304" pitchFamily="18" charset="0"/>
              <a:cs typeface="Times New Roman" panose="02020603050405020304" pitchFamily="18" charset="0"/>
            </a:rPr>
            <a:t>Documente reglatorii, confirmative</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rot="5400000">
        <a:off x="4055393" y="2308241"/>
        <a:ext cx="1385746" cy="1385746"/>
      </dsp:txXfrm>
    </dsp:sp>
    <dsp:sp modelId="{C6ADBA00-68E9-485E-8673-A7054C124373}">
      <dsp:nvSpPr>
        <dsp:cNvPr id="0" name=""/>
        <dsp:cNvSpPr/>
      </dsp:nvSpPr>
      <dsp:spPr>
        <a:xfrm>
          <a:off x="5148084" y="1855644"/>
          <a:ext cx="676631" cy="58837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01114-549D-4D35-9526-6082CE3E94DF}">
      <dsp:nvSpPr>
        <dsp:cNvPr id="0" name=""/>
        <dsp:cNvSpPr/>
      </dsp:nvSpPr>
      <dsp:spPr>
        <a:xfrm rot="10800000">
          <a:off x="5148084" y="2081942"/>
          <a:ext cx="676631" cy="588375"/>
        </a:xfrm>
        <a:prstGeom prst="circular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F5BDB-DDBB-4C1A-A991-172D51C47C65}">
      <dsp:nvSpPr>
        <dsp:cNvPr id="0" name=""/>
        <dsp:cNvSpPr/>
      </dsp:nvSpPr>
      <dsp:spPr>
        <a:xfrm rot="5400000">
          <a:off x="6826072" y="-2714599"/>
          <a:ext cx="1270863" cy="702259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latin typeface="Times New Roman" panose="02020603050405020304" pitchFamily="18" charset="0"/>
              <a:cs typeface="Times New Roman" panose="02020603050405020304" pitchFamily="18" charset="0"/>
            </a:rPr>
            <a:t>Licență</a:t>
          </a:r>
          <a:r>
            <a:rPr lang="en-US" sz="1800" b="1" kern="1200" dirty="0">
              <a:latin typeface="Times New Roman" panose="02020603050405020304" pitchFamily="18" charset="0"/>
              <a:cs typeface="Times New Roman" panose="02020603050405020304" pitchFamily="18" charset="0"/>
            </a:rPr>
            <a:t>: </a:t>
          </a:r>
          <a:r>
            <a:rPr lang="en-US" sz="1800" kern="1200" dirty="0">
              <a:latin typeface="Times New Roman" panose="02020603050405020304" pitchFamily="18" charset="0"/>
              <a:cs typeface="Times New Roman" panose="02020603050405020304" pitchFamily="18" charset="0"/>
            </a:rPr>
            <a:t>1 program, 240 ECTS, </a:t>
          </a:r>
          <a:r>
            <a:rPr lang="en-US" sz="1800" kern="1200" dirty="0" err="1">
              <a:latin typeface="Times New Roman" panose="02020603050405020304" pitchFamily="18" charset="0"/>
              <a:cs typeface="Times New Roman" panose="02020603050405020304" pitchFamily="18" charset="0"/>
            </a:rPr>
            <a:t>studii</a:t>
          </a:r>
          <a:r>
            <a:rPr lang="en-US" sz="1800" kern="1200" dirty="0">
              <a:latin typeface="Times New Roman" panose="02020603050405020304" pitchFamily="18" charset="0"/>
              <a:cs typeface="Times New Roman" panose="02020603050405020304" pitchFamily="18" charset="0"/>
            </a:rPr>
            <a:t> cu </a:t>
          </a:r>
          <a:r>
            <a:rPr lang="en-US" sz="1800" kern="1200" dirty="0" err="1">
              <a:latin typeface="Times New Roman" panose="02020603050405020304" pitchFamily="18" charset="0"/>
              <a:cs typeface="Times New Roman" panose="02020603050405020304" pitchFamily="18" charset="0"/>
            </a:rPr>
            <a:t>frec</a:t>
          </a:r>
          <a:r>
            <a:rPr lang="ro-RO" sz="1800" kern="1200" dirty="0">
              <a:latin typeface="Times New Roman" panose="02020603050405020304" pitchFamily="18" charset="0"/>
              <a:cs typeface="Times New Roman" panose="02020603050405020304" pitchFamily="18" charset="0"/>
            </a:rPr>
            <a:t>vență/frecvență redusă</a:t>
          </a:r>
          <a:endParaRPr lang="en-U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o-RO" sz="1800" b="1" kern="1200" dirty="0">
              <a:latin typeface="Times New Roman" panose="02020603050405020304" pitchFamily="18" charset="0"/>
              <a:cs typeface="Times New Roman" panose="02020603050405020304" pitchFamily="18" charset="0"/>
            </a:rPr>
            <a:t>Master</a:t>
          </a:r>
          <a:r>
            <a:rPr lang="en-US" sz="1800" b="1" kern="1200" dirty="0">
              <a:latin typeface="Times New Roman" panose="02020603050405020304" pitchFamily="18" charset="0"/>
              <a:cs typeface="Times New Roman" panose="02020603050405020304" pitchFamily="18" charset="0"/>
            </a:rPr>
            <a:t>: </a:t>
          </a:r>
          <a:r>
            <a:rPr lang="ro-RO" sz="1800" b="1" kern="1200" dirty="0">
              <a:latin typeface="Times New Roman" panose="02020603050405020304" pitchFamily="18" charset="0"/>
              <a:cs typeface="Times New Roman" panose="02020603050405020304" pitchFamily="18" charset="0"/>
            </a:rPr>
            <a:t>6</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programe</a:t>
          </a:r>
          <a:r>
            <a:rPr lang="en-US" sz="1800" kern="1200" dirty="0">
              <a:latin typeface="Times New Roman" panose="02020603050405020304" pitchFamily="18" charset="0"/>
              <a:cs typeface="Times New Roman" panose="02020603050405020304" pitchFamily="18" charset="0"/>
            </a:rPr>
            <a:t>, 90 ECTS, </a:t>
          </a:r>
          <a:r>
            <a:rPr lang="en-US" sz="1800" kern="1200" dirty="0" err="1">
              <a:latin typeface="Times New Roman" panose="02020603050405020304" pitchFamily="18" charset="0"/>
              <a:cs typeface="Times New Roman" panose="02020603050405020304" pitchFamily="18" charset="0"/>
            </a:rPr>
            <a:t>studii</a:t>
          </a:r>
          <a:r>
            <a:rPr lang="en-US" sz="1800" kern="1200" dirty="0">
              <a:latin typeface="Times New Roman" panose="02020603050405020304" pitchFamily="18" charset="0"/>
              <a:cs typeface="Times New Roman" panose="02020603050405020304" pitchFamily="18" charset="0"/>
            </a:rPr>
            <a:t> cu </a:t>
          </a:r>
          <a:r>
            <a:rPr lang="ro-RO" sz="1800" kern="1200" dirty="0">
              <a:latin typeface="Times New Roman" panose="02020603050405020304" pitchFamily="18" charset="0"/>
              <a:cs typeface="Times New Roman" panose="02020603050405020304" pitchFamily="18" charset="0"/>
            </a:rPr>
            <a:t>frecvență</a:t>
          </a:r>
          <a:endParaRPr lang="en-US" sz="1800" kern="1200" dirty="0">
            <a:latin typeface="Times New Roman" panose="02020603050405020304" pitchFamily="18" charset="0"/>
            <a:cs typeface="Times New Roman" panose="02020603050405020304" pitchFamily="18" charset="0"/>
          </a:endParaRPr>
        </a:p>
      </dsp:txBody>
      <dsp:txXfrm rot="-5400000">
        <a:off x="3950208" y="223303"/>
        <a:ext cx="6960554" cy="1146787"/>
      </dsp:txXfrm>
    </dsp:sp>
    <dsp:sp modelId="{B791B906-B0B2-4E1D-A8F4-02F32D9C3537}">
      <dsp:nvSpPr>
        <dsp:cNvPr id="0" name=""/>
        <dsp:cNvSpPr/>
      </dsp:nvSpPr>
      <dsp:spPr>
        <a:xfrm>
          <a:off x="0" y="2406"/>
          <a:ext cx="3950208" cy="15885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ro-RO" sz="3200" b="1" kern="1200" dirty="0">
              <a:solidFill>
                <a:schemeClr val="tx1"/>
              </a:solidFill>
              <a:latin typeface="Times New Roman" panose="02020603050405020304" pitchFamily="18" charset="0"/>
              <a:cs typeface="Times New Roman" panose="02020603050405020304" pitchFamily="18" charset="0"/>
            </a:rPr>
            <a:t>Facultatea Drept</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7548" y="79954"/>
        <a:ext cx="3795112" cy="1433483"/>
      </dsp:txXfrm>
    </dsp:sp>
    <dsp:sp modelId="{1EB4A356-1169-4022-92D0-3495ED193718}">
      <dsp:nvSpPr>
        <dsp:cNvPr id="0" name=""/>
        <dsp:cNvSpPr/>
      </dsp:nvSpPr>
      <dsp:spPr>
        <a:xfrm rot="5400000">
          <a:off x="6826072" y="-1046590"/>
          <a:ext cx="1270863" cy="702259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o-RO" sz="1800" b="1" kern="1200" dirty="0">
              <a:latin typeface="Times New Roman" panose="02020603050405020304" pitchFamily="18" charset="0"/>
              <a:cs typeface="Times New Roman" panose="02020603050405020304" pitchFamily="18" charset="0"/>
            </a:rPr>
            <a:t>Licență</a:t>
          </a:r>
          <a:r>
            <a:rPr lang="en-US" sz="1800" b="1" kern="1200" dirty="0">
              <a:latin typeface="Times New Roman" panose="02020603050405020304" pitchFamily="18" charset="0"/>
              <a:cs typeface="Times New Roman" panose="02020603050405020304" pitchFamily="18" charset="0"/>
            </a:rPr>
            <a:t>:</a:t>
          </a:r>
          <a:r>
            <a:rPr lang="ro-RO" sz="1800" b="1" kern="1200" dirty="0">
              <a:latin typeface="Times New Roman" panose="02020603050405020304" pitchFamily="18" charset="0"/>
              <a:cs typeface="Times New Roman" panose="02020603050405020304" pitchFamily="18" charset="0"/>
            </a:rPr>
            <a:t> </a:t>
          </a:r>
          <a:r>
            <a:rPr lang="ro-RO" sz="1800" kern="1200" dirty="0">
              <a:latin typeface="Times New Roman" panose="02020603050405020304" pitchFamily="18" charset="0"/>
              <a:cs typeface="Times New Roman" panose="02020603050405020304" pitchFamily="18" charset="0"/>
            </a:rPr>
            <a:t>1 program, 180 ECTS, studii cu frecvență</a:t>
          </a:r>
          <a:endParaRPr lang="en-US" sz="1800" kern="1200" dirty="0">
            <a:latin typeface="Times New Roman" panose="02020603050405020304" pitchFamily="18"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ro-RO" sz="1800" b="1" kern="1200" dirty="0">
              <a:latin typeface="Times New Roman" panose="02020603050405020304" pitchFamily="18" charset="0"/>
              <a:cs typeface="Times New Roman" panose="02020603050405020304" pitchFamily="18" charset="0"/>
            </a:rPr>
            <a:t>Master</a:t>
          </a:r>
          <a:r>
            <a:rPr lang="en-US" sz="1800" b="1" kern="1200" dirty="0">
              <a:latin typeface="Times New Roman" panose="02020603050405020304" pitchFamily="18" charset="0"/>
              <a:cs typeface="Times New Roman" panose="02020603050405020304" pitchFamily="18" charset="0"/>
            </a:rPr>
            <a:t>:</a:t>
          </a:r>
          <a:r>
            <a:rPr lang="ro-RO" sz="1800" b="1" kern="1200" dirty="0">
              <a:latin typeface="Times New Roman" panose="02020603050405020304" pitchFamily="18" charset="0"/>
              <a:cs typeface="Times New Roman" panose="02020603050405020304" pitchFamily="18" charset="0"/>
            </a:rPr>
            <a:t> </a:t>
          </a:r>
          <a:r>
            <a:rPr lang="ro-RO" sz="1800" kern="1200" dirty="0">
              <a:latin typeface="Times New Roman" panose="02020603050405020304" pitchFamily="18" charset="0"/>
              <a:cs typeface="Times New Roman" panose="02020603050405020304" pitchFamily="18" charset="0"/>
            </a:rPr>
            <a:t>1 program, 120 ECTS, studii cu frecvență</a:t>
          </a:r>
          <a:endParaRPr lang="en-US" sz="1800" kern="1200" dirty="0">
            <a:latin typeface="Times New Roman" panose="02020603050405020304" pitchFamily="18" charset="0"/>
            <a:cs typeface="Times New Roman" panose="02020603050405020304" pitchFamily="18" charset="0"/>
          </a:endParaRPr>
        </a:p>
      </dsp:txBody>
      <dsp:txXfrm rot="-5400000">
        <a:off x="3950208" y="1891312"/>
        <a:ext cx="6960554" cy="1146787"/>
      </dsp:txXfrm>
    </dsp:sp>
    <dsp:sp modelId="{08C6CE1E-6558-4140-B1F7-218277BEAC2F}">
      <dsp:nvSpPr>
        <dsp:cNvPr id="0" name=""/>
        <dsp:cNvSpPr/>
      </dsp:nvSpPr>
      <dsp:spPr>
        <a:xfrm>
          <a:off x="0" y="1670415"/>
          <a:ext cx="3950208" cy="15885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ro-RO" sz="3200" b="1" kern="1200" dirty="0">
              <a:solidFill>
                <a:schemeClr val="tx1"/>
              </a:solidFill>
              <a:latin typeface="Times New Roman" panose="02020603050405020304" pitchFamily="18" charset="0"/>
              <a:cs typeface="Times New Roman" panose="02020603050405020304" pitchFamily="18" charset="0"/>
            </a:rPr>
            <a:t>Facultatea Limbi străine</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7548" y="1747963"/>
        <a:ext cx="3795112" cy="1433483"/>
      </dsp:txXfrm>
    </dsp:sp>
    <dsp:sp modelId="{73C165EC-B7CA-46B0-9563-756550C14B53}">
      <dsp:nvSpPr>
        <dsp:cNvPr id="0" name=""/>
        <dsp:cNvSpPr/>
      </dsp:nvSpPr>
      <dsp:spPr>
        <a:xfrm rot="5400000">
          <a:off x="6826072" y="621418"/>
          <a:ext cx="1270863" cy="702259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Licență</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kern="1200" dirty="0">
              <a:latin typeface="Times New Roman" panose="02020603050405020304" pitchFamily="18" charset="0"/>
              <a:cs typeface="Times New Roman" panose="02020603050405020304" pitchFamily="18" charset="0"/>
            </a:rPr>
            <a:t>1 program, 180 ECTS, studii cu frecvență</a:t>
          </a:r>
          <a:endParaRPr lang="en-US" sz="200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Master</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kern="1200" dirty="0">
              <a:latin typeface="Times New Roman" panose="02020603050405020304" pitchFamily="18" charset="0"/>
              <a:cs typeface="Times New Roman" panose="02020603050405020304" pitchFamily="18" charset="0"/>
            </a:rPr>
            <a:t>nu</a:t>
          </a:r>
          <a:endParaRPr lang="en-US" sz="2000" kern="1200" dirty="0">
            <a:latin typeface="Times New Roman" panose="02020603050405020304" pitchFamily="18" charset="0"/>
            <a:cs typeface="Times New Roman" panose="02020603050405020304" pitchFamily="18" charset="0"/>
          </a:endParaRPr>
        </a:p>
      </dsp:txBody>
      <dsp:txXfrm rot="-5400000">
        <a:off x="3950208" y="3559320"/>
        <a:ext cx="6960554" cy="1146787"/>
      </dsp:txXfrm>
    </dsp:sp>
    <dsp:sp modelId="{FF8B659D-53BB-488E-91D3-01BA4A604075}">
      <dsp:nvSpPr>
        <dsp:cNvPr id="0" name=""/>
        <dsp:cNvSpPr/>
      </dsp:nvSpPr>
      <dsp:spPr>
        <a:xfrm>
          <a:off x="0" y="3338424"/>
          <a:ext cx="3950208" cy="158857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Times New Roman" panose="02020603050405020304" pitchFamily="18" charset="0"/>
              <a:cs typeface="Times New Roman" panose="02020603050405020304" pitchFamily="18" charset="0"/>
            </a:rPr>
            <a:t>Facultatea</a:t>
          </a:r>
          <a:r>
            <a:rPr lang="en-US" sz="3200" b="1" kern="1200" dirty="0">
              <a:solidFill>
                <a:schemeClr val="tx1"/>
              </a:solidFill>
              <a:latin typeface="Times New Roman" panose="02020603050405020304" pitchFamily="18" charset="0"/>
              <a:cs typeface="Times New Roman" panose="02020603050405020304" pitchFamily="18" charset="0"/>
            </a:rPr>
            <a:t> </a:t>
          </a:r>
          <a:r>
            <a:rPr lang="en-US" sz="3200" b="1" kern="1200" dirty="0" err="1">
              <a:solidFill>
                <a:schemeClr val="tx1"/>
              </a:solidFill>
              <a:latin typeface="Times New Roman" panose="02020603050405020304" pitchFamily="18" charset="0"/>
              <a:cs typeface="Times New Roman" panose="02020603050405020304" pitchFamily="18" charset="0"/>
            </a:rPr>
            <a:t>Biomedicin</a:t>
          </a:r>
          <a:r>
            <a:rPr lang="ro-RO" sz="3200" b="1" kern="1200" dirty="0">
              <a:solidFill>
                <a:schemeClr val="tx1"/>
              </a:solidFill>
              <a:latin typeface="Times New Roman" panose="02020603050405020304" pitchFamily="18" charset="0"/>
              <a:cs typeface="Times New Roman" panose="02020603050405020304" pitchFamily="18" charset="0"/>
            </a:rPr>
            <a:t>ă</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7548" y="3415972"/>
        <a:ext cx="3795112" cy="1433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1880-096D-4F62-B976-02BC5B91A1AF}">
      <dsp:nvSpPr>
        <dsp:cNvPr id="0" name=""/>
        <dsp:cNvSpPr/>
      </dsp:nvSpPr>
      <dsp:spPr>
        <a:xfrm rot="5400000">
          <a:off x="6830168" y="-2719874"/>
          <a:ext cx="1262670" cy="702259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Licență</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b="0" i="0" kern="1200" dirty="0">
              <a:latin typeface="Times New Roman" panose="02020603050405020304" pitchFamily="18" charset="0"/>
              <a:cs typeface="Times New Roman" panose="02020603050405020304" pitchFamily="18" charset="0"/>
            </a:rPr>
            <a:t>5 programe, 180 ECTS, studii cu frecvență/ frecvență redusă</a:t>
          </a:r>
          <a:endParaRPr lang="en-US" sz="2000" b="0" i="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Master</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b="0" kern="1200" dirty="0">
              <a:latin typeface="Times New Roman" panose="02020603050405020304" pitchFamily="18" charset="0"/>
              <a:cs typeface="Times New Roman" panose="02020603050405020304" pitchFamily="18" charset="0"/>
            </a:rPr>
            <a:t>3 programe, 120 ECTS, studii cu frecvență</a:t>
          </a:r>
          <a:endParaRPr lang="en-US" sz="2000" b="0" kern="1200" dirty="0">
            <a:latin typeface="Times New Roman" panose="02020603050405020304" pitchFamily="18" charset="0"/>
            <a:cs typeface="Times New Roman" panose="02020603050405020304" pitchFamily="18" charset="0"/>
          </a:endParaRPr>
        </a:p>
      </dsp:txBody>
      <dsp:txXfrm rot="-5400000">
        <a:off x="3950207" y="221725"/>
        <a:ext cx="6960954" cy="1139394"/>
      </dsp:txXfrm>
    </dsp:sp>
    <dsp:sp modelId="{2E26533C-2490-4F11-A1B2-5C7B0563C38F}">
      <dsp:nvSpPr>
        <dsp:cNvPr id="0" name=""/>
        <dsp:cNvSpPr/>
      </dsp:nvSpPr>
      <dsp:spPr>
        <a:xfrm>
          <a:off x="0" y="2252"/>
          <a:ext cx="3950208" cy="15783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Times New Roman" panose="02020603050405020304" pitchFamily="18" charset="0"/>
              <a:cs typeface="Times New Roman" panose="02020603050405020304" pitchFamily="18" charset="0"/>
            </a:rPr>
            <a:t>Facultatea</a:t>
          </a:r>
          <a:r>
            <a:rPr lang="en-US" sz="3200" b="1" kern="1200" dirty="0">
              <a:solidFill>
                <a:schemeClr val="tx1"/>
              </a:solidFill>
              <a:latin typeface="Times New Roman" panose="02020603050405020304" pitchFamily="18" charset="0"/>
              <a:cs typeface="Times New Roman" panose="02020603050405020304" pitchFamily="18" charset="0"/>
            </a:rPr>
            <a:t> </a:t>
          </a:r>
          <a:r>
            <a:rPr lang="ro-RO" sz="3200" b="1" kern="1200" dirty="0">
              <a:solidFill>
                <a:schemeClr val="tx1"/>
              </a:solidFill>
              <a:latin typeface="Times New Roman" panose="02020603050405020304" pitchFamily="18" charset="0"/>
              <a:cs typeface="Times New Roman" panose="02020603050405020304" pitchFamily="18" charset="0"/>
            </a:rPr>
            <a:t>Științe Economice</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7048" y="79300"/>
        <a:ext cx="3796112" cy="1424242"/>
      </dsp:txXfrm>
    </dsp:sp>
    <dsp:sp modelId="{BDE03599-BA54-4A42-9CF6-DCB234C9FFEA}">
      <dsp:nvSpPr>
        <dsp:cNvPr id="0" name=""/>
        <dsp:cNvSpPr/>
      </dsp:nvSpPr>
      <dsp:spPr>
        <a:xfrm rot="5400000">
          <a:off x="6830168" y="-1062619"/>
          <a:ext cx="1262670" cy="702259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Licență</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b="0" kern="1200" dirty="0">
              <a:latin typeface="Times New Roman" panose="02020603050405020304" pitchFamily="18" charset="0"/>
              <a:cs typeface="Times New Roman" panose="02020603050405020304" pitchFamily="18" charset="0"/>
            </a:rPr>
            <a:t>2 programe, 180 ECTS, , studii cu frecvență/ frecvență redusă </a:t>
          </a:r>
          <a:endParaRPr lang="en-US" sz="2000" b="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Master</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b="0" kern="1200" dirty="0">
              <a:latin typeface="Times New Roman" panose="02020603050405020304" pitchFamily="18" charset="0"/>
              <a:cs typeface="Times New Roman" panose="02020603050405020304" pitchFamily="18" charset="0"/>
            </a:rPr>
            <a:t>2 programe, 120 ECTS, studii cu frecvență</a:t>
          </a:r>
          <a:endParaRPr lang="en-US" sz="2000" b="0" kern="1200" dirty="0">
            <a:latin typeface="Times New Roman" panose="02020603050405020304" pitchFamily="18" charset="0"/>
            <a:cs typeface="Times New Roman" panose="02020603050405020304" pitchFamily="18" charset="0"/>
          </a:endParaRPr>
        </a:p>
      </dsp:txBody>
      <dsp:txXfrm rot="-5400000">
        <a:off x="3950207" y="1878980"/>
        <a:ext cx="6960954" cy="1139394"/>
      </dsp:txXfrm>
    </dsp:sp>
    <dsp:sp modelId="{0300B2EE-764C-4CAE-9822-D5B740859649}">
      <dsp:nvSpPr>
        <dsp:cNvPr id="0" name=""/>
        <dsp:cNvSpPr/>
      </dsp:nvSpPr>
      <dsp:spPr>
        <a:xfrm>
          <a:off x="0" y="1659507"/>
          <a:ext cx="3950208" cy="157833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Times New Roman" panose="02020603050405020304" pitchFamily="18" charset="0"/>
              <a:cs typeface="Times New Roman" panose="02020603050405020304" pitchFamily="18" charset="0"/>
            </a:rPr>
            <a:t>Facultatea</a:t>
          </a:r>
          <a:r>
            <a:rPr lang="en-US" sz="3200" b="1" kern="1200" dirty="0">
              <a:solidFill>
                <a:schemeClr val="tx1"/>
              </a:solidFill>
              <a:latin typeface="Times New Roman" panose="02020603050405020304" pitchFamily="18" charset="0"/>
              <a:cs typeface="Times New Roman" panose="02020603050405020304" pitchFamily="18" charset="0"/>
            </a:rPr>
            <a:t> RI</a:t>
          </a:r>
          <a:r>
            <a:rPr lang="ro-RO" sz="3200" b="1" kern="1200" dirty="0">
              <a:solidFill>
                <a:schemeClr val="tx1"/>
              </a:solidFill>
              <a:latin typeface="Times New Roman" panose="02020603050405020304" pitchFamily="18" charset="0"/>
              <a:cs typeface="Times New Roman" panose="02020603050405020304" pitchFamily="18" charset="0"/>
            </a:rPr>
            <a:t>ȘPJ</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77048" y="1736555"/>
        <a:ext cx="3796112" cy="1424242"/>
      </dsp:txXfrm>
    </dsp:sp>
    <dsp:sp modelId="{185A0729-D789-46FA-BC10-4E6F21227AA2}">
      <dsp:nvSpPr>
        <dsp:cNvPr id="0" name=""/>
        <dsp:cNvSpPr/>
      </dsp:nvSpPr>
      <dsp:spPr>
        <a:xfrm rot="5400000">
          <a:off x="6830168" y="491704"/>
          <a:ext cx="1262670" cy="702259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Licență</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b="0" kern="1200" dirty="0">
              <a:latin typeface="Times New Roman" panose="02020603050405020304" pitchFamily="18" charset="0"/>
              <a:cs typeface="Times New Roman" panose="02020603050405020304" pitchFamily="18" charset="0"/>
            </a:rPr>
            <a:t>3 programe, 240/ 180 ECTS, studii cu frecvență/ frecvență redusă </a:t>
          </a:r>
          <a:endParaRPr lang="en-US" sz="2000" b="0" kern="1200" dirty="0">
            <a:latin typeface="Times New Roman" panose="02020603050405020304" pitchFamily="18" charset="0"/>
            <a:cs typeface="Times New Roman" panose="02020603050405020304" pitchFamily="18" charset="0"/>
          </a:endParaRPr>
        </a:p>
        <a:p>
          <a:pPr marL="228600" lvl="1" indent="-228600" algn="l" defTabSz="88900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Master</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b="0" kern="1200" dirty="0">
              <a:latin typeface="Times New Roman" panose="02020603050405020304" pitchFamily="18" charset="0"/>
              <a:cs typeface="Times New Roman" panose="02020603050405020304" pitchFamily="18" charset="0"/>
            </a:rPr>
            <a:t>1</a:t>
          </a:r>
          <a:r>
            <a:rPr lang="ro-RO" sz="2000" b="1" kern="1200" dirty="0">
              <a:latin typeface="Times New Roman" panose="02020603050405020304" pitchFamily="18" charset="0"/>
              <a:cs typeface="Times New Roman" panose="02020603050405020304" pitchFamily="18" charset="0"/>
            </a:rPr>
            <a:t> </a:t>
          </a:r>
          <a:r>
            <a:rPr lang="ro-RO" sz="2000" b="0" kern="1200" dirty="0">
              <a:latin typeface="Times New Roman" panose="02020603050405020304" pitchFamily="18" charset="0"/>
              <a:cs typeface="Times New Roman" panose="02020603050405020304" pitchFamily="18" charset="0"/>
            </a:rPr>
            <a:t>program, 120 ECTS, studii cu frecvență</a:t>
          </a:r>
          <a:endParaRPr lang="en-US" sz="2000" b="0" kern="1200" dirty="0">
            <a:latin typeface="Times New Roman" panose="02020603050405020304" pitchFamily="18" charset="0"/>
            <a:cs typeface="Times New Roman" panose="02020603050405020304" pitchFamily="18" charset="0"/>
          </a:endParaRPr>
        </a:p>
      </dsp:txBody>
      <dsp:txXfrm rot="-5400000">
        <a:off x="3950207" y="3433303"/>
        <a:ext cx="6960954" cy="1139394"/>
      </dsp:txXfrm>
    </dsp:sp>
    <dsp:sp modelId="{76248A83-84A7-4567-9D59-775BDA43CF6A}">
      <dsp:nvSpPr>
        <dsp:cNvPr id="0" name=""/>
        <dsp:cNvSpPr/>
      </dsp:nvSpPr>
      <dsp:spPr>
        <a:xfrm>
          <a:off x="0" y="3316762"/>
          <a:ext cx="3950208" cy="13724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ro-RO" sz="3200" b="1" kern="1200" dirty="0">
              <a:solidFill>
                <a:schemeClr val="tx1"/>
              </a:solidFill>
              <a:latin typeface="Times New Roman" panose="02020603050405020304" pitchFamily="18" charset="0"/>
              <a:cs typeface="Times New Roman" panose="02020603050405020304" pitchFamily="18" charset="0"/>
            </a:rPr>
            <a:t>Facultatea IID</a:t>
          </a:r>
          <a:endParaRPr lang="en-US" sz="3200" b="1" kern="1200" dirty="0">
            <a:solidFill>
              <a:schemeClr val="tx1"/>
            </a:solidFill>
            <a:latin typeface="Times New Roman" panose="02020603050405020304" pitchFamily="18" charset="0"/>
            <a:cs typeface="Times New Roman" panose="02020603050405020304" pitchFamily="18" charset="0"/>
          </a:endParaRPr>
        </a:p>
      </dsp:txBody>
      <dsp:txXfrm>
        <a:off x="66999" y="3383761"/>
        <a:ext cx="3816210" cy="1238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6D981-589F-47EC-A784-9B583F07FB0F}">
      <dsp:nvSpPr>
        <dsp:cNvPr id="0" name=""/>
        <dsp:cNvSpPr/>
      </dsp:nvSpPr>
      <dsp:spPr>
        <a:xfrm>
          <a:off x="1660870" y="2221"/>
          <a:ext cx="7023775" cy="678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ro-RO" sz="1400" kern="1200" dirty="0">
              <a:latin typeface="Times New Roman" panose="02020603050405020304" pitchFamily="18" charset="0"/>
              <a:cs typeface="Times New Roman" panose="02020603050405020304" pitchFamily="18" charset="0"/>
            </a:rPr>
            <a:t>Regulament-cadru privind stagiile de practică în învățămîntul superior (Ordin ME 203 din 19.03.2014) PLAN-CADRU pentru studii superioare de licență (ciclu I), de master (ciclu II) și integrate (Ordin MECC nr.</a:t>
          </a:r>
          <a:r>
            <a:rPr lang="en-US" sz="1400" kern="1200" dirty="0">
              <a:latin typeface="Times New Roman" panose="02020603050405020304" pitchFamily="18" charset="0"/>
              <a:cs typeface="Times New Roman" panose="02020603050405020304" pitchFamily="18" charset="0"/>
            </a:rPr>
            <a:t>510</a:t>
          </a:r>
          <a:r>
            <a:rPr lang="ro-RO" sz="1400" kern="1200" dirty="0">
              <a:latin typeface="Times New Roman" panose="02020603050405020304" pitchFamily="18" charset="0"/>
              <a:cs typeface="Times New Roman" panose="02020603050405020304" pitchFamily="18" charset="0"/>
            </a:rPr>
            <a:t> din </a:t>
          </a:r>
          <a:r>
            <a:rPr lang="en-US" sz="1400" kern="1200" dirty="0">
              <a:latin typeface="Times New Roman" panose="02020603050405020304" pitchFamily="18" charset="0"/>
              <a:cs typeface="Times New Roman" panose="02020603050405020304" pitchFamily="18" charset="0"/>
            </a:rPr>
            <a:t>07</a:t>
          </a:r>
          <a:r>
            <a:rPr lang="ro-RO" sz="1400" kern="1200" dirty="0">
              <a:latin typeface="Times New Roman" panose="02020603050405020304" pitchFamily="18" charset="0"/>
              <a:cs typeface="Times New Roman" panose="02020603050405020304" pitchFamily="18" charset="0"/>
            </a:rPr>
            <a:t>.0</a:t>
          </a:r>
          <a:r>
            <a:rPr lang="en-US" sz="1400" kern="1200" dirty="0">
              <a:latin typeface="Times New Roman" panose="02020603050405020304" pitchFamily="18" charset="0"/>
              <a:cs typeface="Times New Roman" panose="02020603050405020304" pitchFamily="18" charset="0"/>
            </a:rPr>
            <a:t>4</a:t>
          </a:r>
          <a:r>
            <a:rPr lang="ro-RO" sz="1400" kern="1200" dirty="0">
              <a:latin typeface="Times New Roman" panose="02020603050405020304" pitchFamily="18" charset="0"/>
              <a:cs typeface="Times New Roman" panose="02020603050405020304" pitchFamily="18" charset="0"/>
            </a:rPr>
            <a:t>.202</a:t>
          </a:r>
          <a:r>
            <a:rPr lang="en-US" sz="1400" kern="1200" dirty="0">
              <a:latin typeface="Times New Roman" panose="02020603050405020304" pitchFamily="18" charset="0"/>
              <a:cs typeface="Times New Roman" panose="02020603050405020304" pitchFamily="18" charset="0"/>
            </a:rPr>
            <a:t>5</a:t>
          </a:r>
          <a:r>
            <a:rPr lang="ro-RO" sz="1400" kern="1200" dirty="0">
              <a:latin typeface="Times New Roman" panose="02020603050405020304" pitchFamily="18" charset="0"/>
              <a:cs typeface="Times New Roman" panose="02020603050405020304" pitchFamily="18" charset="0"/>
            </a:rPr>
            <a:t>)</a:t>
          </a:r>
          <a:endParaRPr lang="en-US" sz="1400" kern="1200" dirty="0">
            <a:latin typeface="Times New Roman" panose="02020603050405020304" pitchFamily="18" charset="0"/>
            <a:cs typeface="Times New Roman" panose="02020603050405020304" pitchFamily="18" charset="0"/>
          </a:endParaRPr>
        </a:p>
      </dsp:txBody>
      <dsp:txXfrm>
        <a:off x="1660870" y="2221"/>
        <a:ext cx="7023775" cy="678134"/>
      </dsp:txXfrm>
    </dsp:sp>
    <dsp:sp modelId="{2043EE1F-BBB5-4462-BD50-AF9F3ECE8530}">
      <dsp:nvSpPr>
        <dsp:cNvPr id="0" name=""/>
        <dsp:cNvSpPr/>
      </dsp:nvSpPr>
      <dsp:spPr>
        <a:xfrm>
          <a:off x="2721649"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8E214F-560B-4C25-918A-7507ECD9D172}">
      <dsp:nvSpPr>
        <dsp:cNvPr id="0" name=""/>
        <dsp:cNvSpPr/>
      </dsp:nvSpPr>
      <dsp:spPr>
        <a:xfrm>
          <a:off x="3488877"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A08E4F-4359-4FEB-84F6-C51B7BFE5789}">
      <dsp:nvSpPr>
        <dsp:cNvPr id="0" name=""/>
        <dsp:cNvSpPr/>
      </dsp:nvSpPr>
      <dsp:spPr>
        <a:xfrm>
          <a:off x="4256712"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6B4DE9-2B49-4EE6-8C9B-7A77E576C09B}">
      <dsp:nvSpPr>
        <dsp:cNvPr id="0" name=""/>
        <dsp:cNvSpPr/>
      </dsp:nvSpPr>
      <dsp:spPr>
        <a:xfrm>
          <a:off x="5023940"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40BCA-DDCE-4E3E-9A6B-128D2C15FFFB}">
      <dsp:nvSpPr>
        <dsp:cNvPr id="0" name=""/>
        <dsp:cNvSpPr/>
      </dsp:nvSpPr>
      <dsp:spPr>
        <a:xfrm>
          <a:off x="5791774"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393CF0-E586-421A-9426-0AABB55194CE}">
      <dsp:nvSpPr>
        <dsp:cNvPr id="0" name=""/>
        <dsp:cNvSpPr/>
      </dsp:nvSpPr>
      <dsp:spPr>
        <a:xfrm>
          <a:off x="6559002"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F10B0-2994-4E30-8614-5CED032B9C44}">
      <dsp:nvSpPr>
        <dsp:cNvPr id="0" name=""/>
        <dsp:cNvSpPr/>
      </dsp:nvSpPr>
      <dsp:spPr>
        <a:xfrm>
          <a:off x="7326837" y="680355"/>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2A9B4-0AA7-44A1-B45B-A1F225317D9D}">
      <dsp:nvSpPr>
        <dsp:cNvPr id="0" name=""/>
        <dsp:cNvSpPr/>
      </dsp:nvSpPr>
      <dsp:spPr>
        <a:xfrm>
          <a:off x="1660870" y="781439"/>
          <a:ext cx="7651059" cy="8086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kern="1200" dirty="0" err="1">
              <a:solidFill>
                <a:srgbClr val="001F5F"/>
              </a:solidFill>
              <a:latin typeface="Times New Roman"/>
              <a:cs typeface="Times New Roman"/>
            </a:rPr>
            <a:t>Stabilesc</a:t>
          </a:r>
          <a:r>
            <a:rPr lang="en-US" sz="2000" b="1" kern="1200" spc="-45" dirty="0">
              <a:solidFill>
                <a:srgbClr val="001F5F"/>
              </a:solidFill>
              <a:latin typeface="Times New Roman"/>
              <a:cs typeface="Times New Roman"/>
            </a:rPr>
            <a:t> </a:t>
          </a:r>
          <a:r>
            <a:rPr lang="en-US" sz="2000" b="1" kern="1200" dirty="0" err="1">
              <a:solidFill>
                <a:srgbClr val="001F5F"/>
              </a:solidFill>
              <a:latin typeface="Times New Roman"/>
              <a:cs typeface="Times New Roman"/>
            </a:rPr>
            <a:t>sistemul</a:t>
          </a:r>
          <a:r>
            <a:rPr lang="en-US" sz="2000" b="1" kern="1200" spc="-15" dirty="0">
              <a:solidFill>
                <a:srgbClr val="001F5F"/>
              </a:solidFill>
              <a:latin typeface="Times New Roman"/>
              <a:cs typeface="Times New Roman"/>
            </a:rPr>
            <a:t> </a:t>
          </a:r>
          <a:r>
            <a:rPr lang="en-US" sz="2000" b="1" kern="1200" spc="-25" dirty="0">
              <a:solidFill>
                <a:srgbClr val="001F5F"/>
              </a:solidFill>
              <a:latin typeface="Times New Roman"/>
              <a:cs typeface="Times New Roman"/>
            </a:rPr>
            <a:t>de </a:t>
          </a:r>
          <a:r>
            <a:rPr lang="en-US" sz="2000" b="1" kern="1200" dirty="0" err="1">
              <a:solidFill>
                <a:srgbClr val="001F5F"/>
              </a:solidFill>
              <a:latin typeface="Times New Roman"/>
              <a:cs typeface="Times New Roman"/>
            </a:rPr>
            <a:t>competenţe</a:t>
          </a:r>
          <a:r>
            <a:rPr lang="en-US" sz="2000" b="1" kern="1200" spc="-60" dirty="0">
              <a:solidFill>
                <a:srgbClr val="001F5F"/>
              </a:solidFill>
              <a:latin typeface="Times New Roman"/>
              <a:cs typeface="Times New Roman"/>
            </a:rPr>
            <a:t> </a:t>
          </a:r>
          <a:r>
            <a:rPr lang="en-US" sz="2000" b="1" kern="1200" spc="-10" dirty="0" err="1">
              <a:solidFill>
                <a:srgbClr val="001F5F"/>
              </a:solidFill>
              <a:latin typeface="Times New Roman"/>
              <a:cs typeface="Times New Roman"/>
            </a:rPr>
            <a:t>profesionale</a:t>
          </a:r>
          <a:r>
            <a:rPr lang="en-US" sz="2000" b="1" kern="1200" spc="-10" dirty="0">
              <a:solidFill>
                <a:srgbClr val="001F5F"/>
              </a:solidFill>
              <a:latin typeface="Times New Roman"/>
              <a:cs typeface="Times New Roman"/>
            </a:rPr>
            <a:t> </a:t>
          </a:r>
          <a:r>
            <a:rPr lang="en-US" sz="2000" b="1" kern="1200" dirty="0" err="1">
              <a:solidFill>
                <a:srgbClr val="001F5F"/>
              </a:solidFill>
              <a:latin typeface="Times New Roman"/>
              <a:cs typeface="Times New Roman"/>
            </a:rPr>
            <a:t>achiziționate</a:t>
          </a:r>
          <a:r>
            <a:rPr lang="en-US" sz="2000" b="1" kern="1200" spc="-60" dirty="0">
              <a:solidFill>
                <a:srgbClr val="001F5F"/>
              </a:solidFill>
              <a:latin typeface="Times New Roman"/>
              <a:cs typeface="Times New Roman"/>
            </a:rPr>
            <a:t> </a:t>
          </a:r>
          <a:r>
            <a:rPr lang="en-US" sz="2000" b="1" kern="1200" spc="-25" dirty="0">
              <a:solidFill>
                <a:srgbClr val="001F5F"/>
              </a:solidFill>
              <a:latin typeface="Times New Roman"/>
              <a:cs typeface="Times New Roman"/>
            </a:rPr>
            <a:t>de </a:t>
          </a:r>
          <a:r>
            <a:rPr lang="en-US" sz="2000" b="1" kern="1200" dirty="0" err="1">
              <a:solidFill>
                <a:srgbClr val="001F5F"/>
              </a:solidFill>
              <a:latin typeface="Times New Roman"/>
              <a:cs typeface="Times New Roman"/>
            </a:rPr>
            <a:t>stagiar</a:t>
          </a:r>
          <a:endParaRPr lang="en-US" sz="2000" kern="1200" dirty="0"/>
        </a:p>
      </dsp:txBody>
      <dsp:txXfrm>
        <a:off x="1660870" y="781439"/>
        <a:ext cx="7651059" cy="808672"/>
      </dsp:txXfrm>
    </dsp:sp>
    <dsp:sp modelId="{6DB0230C-C10B-469C-BAA5-0639D4E29F3B}">
      <dsp:nvSpPr>
        <dsp:cNvPr id="0" name=""/>
        <dsp:cNvSpPr/>
      </dsp:nvSpPr>
      <dsp:spPr>
        <a:xfrm>
          <a:off x="1660870" y="1744413"/>
          <a:ext cx="5458539" cy="49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marL="0" lvl="0" indent="0" algn="l" defTabSz="933450">
            <a:lnSpc>
              <a:spcPct val="90000"/>
            </a:lnSpc>
            <a:spcBef>
              <a:spcPct val="0"/>
            </a:spcBef>
            <a:spcAft>
              <a:spcPct val="35000"/>
            </a:spcAft>
            <a:buNone/>
          </a:pPr>
          <a:r>
            <a:rPr lang="ro-RO" sz="2100" kern="1200" dirty="0">
              <a:latin typeface="Times New Roman" panose="02020603050405020304" pitchFamily="18" charset="0"/>
              <a:cs typeface="Times New Roman" panose="02020603050405020304" pitchFamily="18" charset="0"/>
            </a:rPr>
            <a:t>Regulament privind stagiile de practică în ULIM</a:t>
          </a:r>
          <a:endParaRPr lang="en-US" sz="2100" kern="1200" dirty="0">
            <a:latin typeface="Times New Roman" panose="02020603050405020304" pitchFamily="18" charset="0"/>
            <a:cs typeface="Times New Roman" panose="02020603050405020304" pitchFamily="18" charset="0"/>
          </a:endParaRPr>
        </a:p>
      </dsp:txBody>
      <dsp:txXfrm>
        <a:off x="1660870" y="1744413"/>
        <a:ext cx="5458539" cy="496230"/>
      </dsp:txXfrm>
    </dsp:sp>
    <dsp:sp modelId="{0800D7DA-8204-4091-99FC-ADE5766F2EC1}">
      <dsp:nvSpPr>
        <dsp:cNvPr id="0" name=""/>
        <dsp:cNvSpPr/>
      </dsp:nvSpPr>
      <dsp:spPr>
        <a:xfrm>
          <a:off x="2702987"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328DA-3030-490C-9E79-76A3762D8B6B}">
      <dsp:nvSpPr>
        <dsp:cNvPr id="0" name=""/>
        <dsp:cNvSpPr/>
      </dsp:nvSpPr>
      <dsp:spPr>
        <a:xfrm>
          <a:off x="3470215"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E4151-FD42-4D13-98B9-5D5606FE2547}">
      <dsp:nvSpPr>
        <dsp:cNvPr id="0" name=""/>
        <dsp:cNvSpPr/>
      </dsp:nvSpPr>
      <dsp:spPr>
        <a:xfrm>
          <a:off x="4238050"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131A9-1A56-498F-A5BE-22CA43014C58}">
      <dsp:nvSpPr>
        <dsp:cNvPr id="0" name=""/>
        <dsp:cNvSpPr/>
      </dsp:nvSpPr>
      <dsp:spPr>
        <a:xfrm>
          <a:off x="5005278"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29687-A3B6-4D57-9A8E-B3D712FD493A}">
      <dsp:nvSpPr>
        <dsp:cNvPr id="0" name=""/>
        <dsp:cNvSpPr/>
      </dsp:nvSpPr>
      <dsp:spPr>
        <a:xfrm>
          <a:off x="5773112"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615CEF-F2C4-423C-88AD-08034262E4B2}">
      <dsp:nvSpPr>
        <dsp:cNvPr id="0" name=""/>
        <dsp:cNvSpPr/>
      </dsp:nvSpPr>
      <dsp:spPr>
        <a:xfrm>
          <a:off x="6540340"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9442E1-3F28-4C76-B48E-65C66511FF2F}">
      <dsp:nvSpPr>
        <dsp:cNvPr id="0" name=""/>
        <dsp:cNvSpPr/>
      </dsp:nvSpPr>
      <dsp:spPr>
        <a:xfrm>
          <a:off x="7308175" y="2240644"/>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4D246F-5D32-4F19-B232-B37A1FA77387}">
      <dsp:nvSpPr>
        <dsp:cNvPr id="0" name=""/>
        <dsp:cNvSpPr/>
      </dsp:nvSpPr>
      <dsp:spPr>
        <a:xfrm>
          <a:off x="1660870" y="2341728"/>
          <a:ext cx="7613734" cy="8086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ro-RO" sz="2400" b="1" kern="1200" dirty="0">
              <a:solidFill>
                <a:schemeClr val="accent6">
                  <a:lumMod val="50000"/>
                </a:schemeClr>
              </a:solidFill>
              <a:latin typeface="Times New Roman" panose="02020603050405020304" pitchFamily="18" charset="0"/>
              <a:cs typeface="Times New Roman" panose="02020603050405020304" pitchFamily="18" charset="0"/>
            </a:rPr>
            <a:t>Descriu detaliat modul de derulare a stagiului de practică la specialitatea respectivă și de elaborare a raportului.</a:t>
          </a:r>
          <a:endParaRPr lang="en-US" sz="2400" b="1" kern="1200" dirty="0">
            <a:solidFill>
              <a:schemeClr val="accent6">
                <a:lumMod val="50000"/>
              </a:schemeClr>
            </a:solidFill>
            <a:latin typeface="Times New Roman" panose="02020603050405020304" pitchFamily="18" charset="0"/>
            <a:cs typeface="Times New Roman" panose="02020603050405020304" pitchFamily="18" charset="0"/>
          </a:endParaRPr>
        </a:p>
      </dsp:txBody>
      <dsp:txXfrm>
        <a:off x="1660870" y="2341728"/>
        <a:ext cx="7613734" cy="808672"/>
      </dsp:txXfrm>
    </dsp:sp>
    <dsp:sp modelId="{AB78635F-DEA2-4987-9C5D-04AF750EE813}">
      <dsp:nvSpPr>
        <dsp:cNvPr id="0" name=""/>
        <dsp:cNvSpPr/>
      </dsp:nvSpPr>
      <dsp:spPr>
        <a:xfrm>
          <a:off x="1660870" y="3304702"/>
          <a:ext cx="5458539" cy="496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622300">
            <a:lnSpc>
              <a:spcPct val="90000"/>
            </a:lnSpc>
            <a:spcBef>
              <a:spcPct val="0"/>
            </a:spcBef>
            <a:spcAft>
              <a:spcPct val="35000"/>
            </a:spcAft>
            <a:buNone/>
          </a:pPr>
          <a:r>
            <a:rPr lang="ro-RO" sz="1400" kern="1200" dirty="0">
              <a:latin typeface="Times New Roman" panose="02020603050405020304" pitchFamily="18" charset="0"/>
              <a:cs typeface="Times New Roman" panose="02020603050405020304" pitchFamily="18" charset="0"/>
            </a:rPr>
            <a:t>Regulamente, Curricule,Ghiduri privind organizarea și desfășurarea stagiilor de practică, programele de studiu, ULIM.</a:t>
          </a:r>
          <a:endParaRPr lang="en-US" sz="1400" kern="1200" dirty="0">
            <a:latin typeface="Times New Roman" panose="02020603050405020304" pitchFamily="18" charset="0"/>
            <a:cs typeface="Times New Roman" panose="02020603050405020304" pitchFamily="18" charset="0"/>
          </a:endParaRPr>
        </a:p>
      </dsp:txBody>
      <dsp:txXfrm>
        <a:off x="1660870" y="3304702"/>
        <a:ext cx="5458539" cy="496230"/>
      </dsp:txXfrm>
    </dsp:sp>
    <dsp:sp modelId="{4066D6BF-D8B6-4C47-873B-7124F87E42A9}">
      <dsp:nvSpPr>
        <dsp:cNvPr id="0" name=""/>
        <dsp:cNvSpPr/>
      </dsp:nvSpPr>
      <dsp:spPr>
        <a:xfrm>
          <a:off x="2702987"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28A33-8BF2-4C69-8E4F-BACC5C8790FA}">
      <dsp:nvSpPr>
        <dsp:cNvPr id="0" name=""/>
        <dsp:cNvSpPr/>
      </dsp:nvSpPr>
      <dsp:spPr>
        <a:xfrm>
          <a:off x="3470215"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DDDCBD-B639-4E85-AFCC-3B63FF2D3E1C}">
      <dsp:nvSpPr>
        <dsp:cNvPr id="0" name=""/>
        <dsp:cNvSpPr/>
      </dsp:nvSpPr>
      <dsp:spPr>
        <a:xfrm>
          <a:off x="4238050"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AEF90-E6C3-4F1E-8E1D-290231BBD340}">
      <dsp:nvSpPr>
        <dsp:cNvPr id="0" name=""/>
        <dsp:cNvSpPr/>
      </dsp:nvSpPr>
      <dsp:spPr>
        <a:xfrm>
          <a:off x="5005278"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81274E-6C11-4340-A1C3-7EC919A72380}">
      <dsp:nvSpPr>
        <dsp:cNvPr id="0" name=""/>
        <dsp:cNvSpPr/>
      </dsp:nvSpPr>
      <dsp:spPr>
        <a:xfrm>
          <a:off x="5773112"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9BD2C9-0017-4E8E-B502-2949E06C29ED}">
      <dsp:nvSpPr>
        <dsp:cNvPr id="0" name=""/>
        <dsp:cNvSpPr/>
      </dsp:nvSpPr>
      <dsp:spPr>
        <a:xfrm>
          <a:off x="6540340"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B874D-42A5-4FEF-BAA7-14A7C591E012}">
      <dsp:nvSpPr>
        <dsp:cNvPr id="0" name=""/>
        <dsp:cNvSpPr/>
      </dsp:nvSpPr>
      <dsp:spPr>
        <a:xfrm>
          <a:off x="7308175" y="3800932"/>
          <a:ext cx="1277298" cy="1010840"/>
        </a:xfrm>
        <a:prstGeom prst="chevron">
          <a:avLst>
            <a:gd name="adj" fmla="val 7061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DC4C1-6076-41FA-9A4F-74B27CC8FAD6}">
      <dsp:nvSpPr>
        <dsp:cNvPr id="0" name=""/>
        <dsp:cNvSpPr/>
      </dsp:nvSpPr>
      <dsp:spPr>
        <a:xfrm>
          <a:off x="1660870" y="3902017"/>
          <a:ext cx="7613734" cy="808672"/>
        </a:xfrm>
        <a:prstGeom prst="rect">
          <a:avLst/>
        </a:prstGeom>
        <a:solidFill>
          <a:schemeClr val="l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1066800">
            <a:lnSpc>
              <a:spcPct val="90000"/>
            </a:lnSpc>
            <a:spcBef>
              <a:spcPct val="0"/>
            </a:spcBef>
            <a:spcAft>
              <a:spcPct val="35000"/>
            </a:spcAft>
            <a:buNone/>
          </a:pPr>
          <a:r>
            <a:rPr lang="ro-RO" sz="2400" b="1" kern="1200" dirty="0">
              <a:solidFill>
                <a:srgbClr val="001F5F"/>
              </a:solidFill>
              <a:latin typeface="Times New Roman"/>
              <a:cs typeface="Times New Roman"/>
            </a:rPr>
            <a:t>S</a:t>
          </a:r>
          <a:r>
            <a:rPr lang="en-US" sz="2400" b="1" kern="1200" dirty="0" err="1">
              <a:solidFill>
                <a:srgbClr val="001F5F"/>
              </a:solidFill>
              <a:latin typeface="Times New Roman"/>
              <a:cs typeface="Times New Roman"/>
            </a:rPr>
            <a:t>tabilesc</a:t>
          </a:r>
          <a:r>
            <a:rPr lang="en-US" sz="2400" b="1" kern="1200" spc="400" dirty="0">
              <a:solidFill>
                <a:srgbClr val="001F5F"/>
              </a:solidFill>
              <a:latin typeface="Times New Roman"/>
              <a:cs typeface="Times New Roman"/>
            </a:rPr>
            <a:t>  </a:t>
          </a:r>
          <a:r>
            <a:rPr lang="en-US" sz="2400" b="1" kern="1200" dirty="0" err="1">
              <a:solidFill>
                <a:srgbClr val="001F5F"/>
              </a:solidFill>
              <a:latin typeface="Times New Roman"/>
              <a:cs typeface="Times New Roman"/>
            </a:rPr>
            <a:t>modalităţile</a:t>
          </a:r>
          <a:r>
            <a:rPr lang="en-US" sz="2400" b="1" kern="1200" spc="405" dirty="0">
              <a:solidFill>
                <a:srgbClr val="001F5F"/>
              </a:solidFill>
              <a:latin typeface="Times New Roman"/>
              <a:cs typeface="Times New Roman"/>
            </a:rPr>
            <a:t>  </a:t>
          </a:r>
          <a:r>
            <a:rPr lang="en-US" sz="2400" b="1" kern="1200" spc="-25" dirty="0">
              <a:solidFill>
                <a:srgbClr val="001F5F"/>
              </a:solidFill>
              <a:latin typeface="Times New Roman"/>
              <a:cs typeface="Times New Roman"/>
            </a:rPr>
            <a:t>de </a:t>
          </a:r>
          <a:r>
            <a:rPr lang="en-US" sz="2400" b="1" kern="1200" dirty="0" err="1">
              <a:solidFill>
                <a:srgbClr val="001F5F"/>
              </a:solidFill>
              <a:latin typeface="Times New Roman"/>
              <a:cs typeface="Times New Roman"/>
            </a:rPr>
            <a:t>evaluare</a:t>
          </a:r>
          <a:r>
            <a:rPr lang="en-US" sz="2400" b="1" kern="1200" spc="45" dirty="0">
              <a:solidFill>
                <a:srgbClr val="001F5F"/>
              </a:solidFill>
              <a:latin typeface="Times New Roman"/>
              <a:cs typeface="Times New Roman"/>
            </a:rPr>
            <a:t> </a:t>
          </a:r>
          <a:r>
            <a:rPr lang="en-US" sz="2400" b="1" kern="1200" dirty="0" err="1">
              <a:solidFill>
                <a:srgbClr val="001F5F"/>
              </a:solidFill>
              <a:latin typeface="Times New Roman"/>
              <a:cs typeface="Times New Roman"/>
            </a:rPr>
            <a:t>în</a:t>
          </a:r>
          <a:r>
            <a:rPr lang="en-US" sz="2400" b="1" kern="1200" spc="55" dirty="0">
              <a:solidFill>
                <a:srgbClr val="001F5F"/>
              </a:solidFill>
              <a:latin typeface="Times New Roman"/>
              <a:cs typeface="Times New Roman"/>
            </a:rPr>
            <a:t> </a:t>
          </a:r>
          <a:r>
            <a:rPr lang="en-US" sz="2400" b="1" kern="1200" dirty="0" err="1">
              <a:solidFill>
                <a:srgbClr val="001F5F"/>
              </a:solidFill>
              <a:latin typeface="Times New Roman"/>
              <a:cs typeface="Times New Roman"/>
            </a:rPr>
            <a:t>conformitate</a:t>
          </a:r>
          <a:r>
            <a:rPr lang="en-US" sz="2400" b="1" kern="1200" spc="60" dirty="0">
              <a:solidFill>
                <a:srgbClr val="001F5F"/>
              </a:solidFill>
              <a:latin typeface="Times New Roman"/>
              <a:cs typeface="Times New Roman"/>
            </a:rPr>
            <a:t> </a:t>
          </a:r>
          <a:r>
            <a:rPr lang="en-US" sz="2400" b="1" kern="1200" spc="-25" dirty="0">
              <a:solidFill>
                <a:srgbClr val="001F5F"/>
              </a:solidFill>
              <a:latin typeface="Times New Roman"/>
              <a:cs typeface="Times New Roman"/>
            </a:rPr>
            <a:t>cu </a:t>
          </a:r>
          <a:r>
            <a:rPr lang="en-US" sz="2400" b="1" kern="1200" dirty="0" err="1">
              <a:solidFill>
                <a:srgbClr val="001F5F"/>
              </a:solidFill>
              <a:latin typeface="Times New Roman"/>
              <a:cs typeface="Times New Roman"/>
            </a:rPr>
            <a:t>finalităţile</a:t>
          </a:r>
          <a:r>
            <a:rPr lang="en-US" sz="2400" b="1" kern="1200" spc="-50" dirty="0">
              <a:solidFill>
                <a:srgbClr val="001F5F"/>
              </a:solidFill>
              <a:latin typeface="Times New Roman"/>
              <a:cs typeface="Times New Roman"/>
            </a:rPr>
            <a:t> </a:t>
          </a:r>
          <a:r>
            <a:rPr lang="en-US" sz="2400" b="1" kern="1200" dirty="0">
              <a:solidFill>
                <a:srgbClr val="001F5F"/>
              </a:solidFill>
              <a:latin typeface="Times New Roman"/>
              <a:cs typeface="Times New Roman"/>
            </a:rPr>
            <a:t>de</a:t>
          </a:r>
          <a:r>
            <a:rPr lang="en-US" sz="2400" b="1" kern="1200" spc="-35" dirty="0">
              <a:solidFill>
                <a:srgbClr val="001F5F"/>
              </a:solidFill>
              <a:latin typeface="Times New Roman"/>
              <a:cs typeface="Times New Roman"/>
            </a:rPr>
            <a:t> </a:t>
          </a:r>
          <a:r>
            <a:rPr lang="en-US" sz="2400" b="1" kern="1200" spc="-10" dirty="0" err="1">
              <a:solidFill>
                <a:srgbClr val="001F5F"/>
              </a:solidFill>
              <a:latin typeface="Times New Roman"/>
              <a:cs typeface="Times New Roman"/>
            </a:rPr>
            <a:t>studiu</a:t>
          </a:r>
          <a:endParaRPr lang="en-US" sz="2400" kern="1200" dirty="0"/>
        </a:p>
      </dsp:txBody>
      <dsp:txXfrm>
        <a:off x="1660870" y="3902017"/>
        <a:ext cx="7613734" cy="808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81BC0-D547-492F-AEF2-2D709E06042B}">
      <dsp:nvSpPr>
        <dsp:cNvPr id="0" name=""/>
        <dsp:cNvSpPr/>
      </dsp:nvSpPr>
      <dsp:spPr>
        <a:xfrm rot="16200000">
          <a:off x="-521692" y="521692"/>
          <a:ext cx="4525963" cy="348257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6">
                  <a:lumMod val="50000"/>
                </a:schemeClr>
              </a:solidFill>
              <a:latin typeface="Times New Roman"/>
              <a:cs typeface="Times New Roman"/>
            </a:rPr>
            <a:t>Durata</a:t>
          </a:r>
          <a:r>
            <a:rPr lang="en-US" sz="2000" b="1" kern="1200" spc="-40" dirty="0">
              <a:solidFill>
                <a:schemeClr val="accent6">
                  <a:lumMod val="50000"/>
                </a:schemeClr>
              </a:solidFill>
              <a:latin typeface="Times New Roman"/>
              <a:cs typeface="Times New Roman"/>
            </a:rPr>
            <a:t> </a:t>
          </a:r>
          <a:r>
            <a:rPr lang="en-US" sz="2000" b="1" kern="1200" dirty="0" err="1">
              <a:solidFill>
                <a:schemeClr val="accent6">
                  <a:lumMod val="50000"/>
                </a:schemeClr>
              </a:solidFill>
              <a:latin typeface="Times New Roman"/>
              <a:cs typeface="Times New Roman"/>
            </a:rPr>
            <a:t>stagiilor</a:t>
          </a:r>
          <a:r>
            <a:rPr lang="en-US" sz="2000" b="1" kern="1200" spc="-80" dirty="0">
              <a:solidFill>
                <a:schemeClr val="accent6">
                  <a:lumMod val="50000"/>
                </a:schemeClr>
              </a:solidFill>
              <a:latin typeface="Times New Roman"/>
              <a:cs typeface="Times New Roman"/>
            </a:rPr>
            <a:t> </a:t>
          </a:r>
          <a:r>
            <a:rPr lang="en-US" sz="2000" b="1" kern="1200" dirty="0">
              <a:solidFill>
                <a:schemeClr val="accent6">
                  <a:lumMod val="50000"/>
                </a:schemeClr>
              </a:solidFill>
              <a:latin typeface="Times New Roman"/>
              <a:cs typeface="Times New Roman"/>
            </a:rPr>
            <a:t>de</a:t>
          </a:r>
          <a:r>
            <a:rPr lang="en-US" sz="2000" b="1" kern="1200" spc="-45" dirty="0">
              <a:solidFill>
                <a:schemeClr val="accent6">
                  <a:lumMod val="50000"/>
                </a:schemeClr>
              </a:solidFill>
              <a:latin typeface="Times New Roman"/>
              <a:cs typeface="Times New Roman"/>
            </a:rPr>
            <a:t> </a:t>
          </a:r>
          <a:r>
            <a:rPr lang="en-US" sz="2000" b="1" kern="1200" spc="-10" dirty="0" err="1">
              <a:solidFill>
                <a:schemeClr val="accent6">
                  <a:lumMod val="50000"/>
                </a:schemeClr>
              </a:solidFill>
              <a:latin typeface="Times New Roman"/>
              <a:cs typeface="Times New Roman"/>
            </a:rPr>
            <a:t>practică</a:t>
          </a:r>
          <a:r>
            <a:rPr lang="en-US" sz="2000" kern="1200" spc="-10"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precum</a:t>
          </a:r>
          <a:r>
            <a:rPr lang="en-US" sz="2000" kern="1200" spc="-4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şi</a:t>
          </a:r>
          <a:r>
            <a:rPr lang="en-US" sz="2000" kern="1200" spc="-1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perioadele</a:t>
          </a:r>
          <a:r>
            <a:rPr lang="en-US" sz="2000" kern="1200" spc="-55"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de </a:t>
          </a:r>
          <a:r>
            <a:rPr lang="en-US" sz="2000" kern="1200" dirty="0" err="1">
              <a:solidFill>
                <a:schemeClr val="accent6">
                  <a:lumMod val="50000"/>
                </a:schemeClr>
              </a:solidFill>
              <a:latin typeface="Times New Roman"/>
              <a:cs typeface="Times New Roman"/>
            </a:rPr>
            <a:t>desfăşurare</a:t>
          </a:r>
          <a:r>
            <a:rPr lang="en-US" sz="2000" kern="1200" spc="-50"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sunt</a:t>
          </a:r>
          <a:r>
            <a:rPr lang="en-US" sz="2000" kern="1200" spc="-3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incluse</a:t>
          </a:r>
          <a:r>
            <a:rPr lang="en-US" sz="2000" kern="1200" spc="-45" dirty="0">
              <a:solidFill>
                <a:schemeClr val="accent6">
                  <a:lumMod val="50000"/>
                </a:schemeClr>
              </a:solidFill>
              <a:latin typeface="Times New Roman"/>
              <a:cs typeface="Times New Roman"/>
            </a:rPr>
            <a:t> </a:t>
          </a:r>
          <a:r>
            <a:rPr lang="en-US" sz="2000" kern="1200" spc="-25" dirty="0" err="1">
              <a:solidFill>
                <a:schemeClr val="accent6">
                  <a:lumMod val="50000"/>
                </a:schemeClr>
              </a:solidFill>
              <a:latin typeface="Times New Roman"/>
              <a:cs typeface="Times New Roman"/>
            </a:rPr>
            <a:t>în</a:t>
          </a:r>
          <a:r>
            <a:rPr lang="en-US" sz="2000" kern="1200" spc="-2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planurile</a:t>
          </a:r>
          <a:r>
            <a:rPr lang="en-US" sz="2000" kern="1200" spc="-45"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de</a:t>
          </a:r>
          <a:r>
            <a:rPr lang="en-US" sz="2000" kern="1200" spc="-35"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învăţământ</a:t>
          </a:r>
          <a:r>
            <a:rPr lang="en-US" sz="2000" kern="1200" spc="-10" dirty="0">
              <a:solidFill>
                <a:schemeClr val="accent6">
                  <a:lumMod val="50000"/>
                </a:schemeClr>
              </a:solidFill>
              <a:latin typeface="Times New Roman"/>
              <a:cs typeface="Times New Roman"/>
            </a:rPr>
            <a:t>.</a:t>
          </a:r>
          <a:endParaRPr lang="en-US" sz="2000" kern="1200" dirty="0">
            <a:solidFill>
              <a:schemeClr val="accent6">
                <a:lumMod val="50000"/>
              </a:schemeClr>
            </a:solidFill>
            <a:latin typeface="Times New Roman"/>
            <a:cs typeface="Times New Roman"/>
          </a:endParaRPr>
        </a:p>
        <a:p>
          <a:pPr marL="0" lvl="0" indent="0" algn="ctr" defTabSz="889000">
            <a:lnSpc>
              <a:spcPct val="90000"/>
            </a:lnSpc>
            <a:spcBef>
              <a:spcPct val="0"/>
            </a:spcBef>
            <a:spcAft>
              <a:spcPct val="35000"/>
            </a:spcAft>
            <a:buNone/>
          </a:pPr>
          <a:r>
            <a:rPr lang="it-IT" sz="2000" kern="1200" dirty="0">
              <a:solidFill>
                <a:schemeClr val="accent6">
                  <a:lumMod val="50000"/>
                </a:schemeClr>
              </a:solidFill>
              <a:latin typeface="Times New Roman"/>
              <a:cs typeface="Times New Roman"/>
            </a:rPr>
            <a:t>Ciclul</a:t>
          </a:r>
          <a:r>
            <a:rPr lang="it-IT" sz="2000" kern="1200" spc="-3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I</a:t>
          </a:r>
          <a:r>
            <a:rPr lang="it-IT" sz="2000" kern="1200" spc="-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a:t>
          </a:r>
          <a:r>
            <a:rPr lang="it-IT" sz="2000" kern="1200" spc="-2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Licență:</a:t>
          </a:r>
          <a:r>
            <a:rPr lang="it-IT" sz="2000" kern="1200" spc="-4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18</a:t>
          </a:r>
          <a:r>
            <a:rPr lang="it-IT" sz="2000" kern="1200" spc="-2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credite</a:t>
          </a:r>
          <a:r>
            <a:rPr lang="it-IT" sz="2000" kern="1200" spc="-20" dirty="0">
              <a:solidFill>
                <a:schemeClr val="accent6">
                  <a:lumMod val="50000"/>
                </a:schemeClr>
              </a:solidFill>
              <a:latin typeface="Times New Roman"/>
              <a:cs typeface="Times New Roman"/>
            </a:rPr>
            <a:t> </a:t>
          </a:r>
          <a:r>
            <a:rPr lang="it-IT" sz="2000" kern="1200" spc="-25" dirty="0">
              <a:solidFill>
                <a:schemeClr val="accent6">
                  <a:lumMod val="50000"/>
                </a:schemeClr>
              </a:solidFill>
              <a:latin typeface="Times New Roman"/>
              <a:cs typeface="Times New Roman"/>
            </a:rPr>
            <a:t>din </a:t>
          </a:r>
          <a:r>
            <a:rPr lang="it-IT" sz="2000" kern="1200" dirty="0">
              <a:solidFill>
                <a:schemeClr val="accent6">
                  <a:lumMod val="50000"/>
                </a:schemeClr>
              </a:solidFill>
              <a:latin typeface="Times New Roman"/>
              <a:cs typeface="Times New Roman"/>
            </a:rPr>
            <a:t>180</a:t>
          </a:r>
          <a:r>
            <a:rPr lang="it-IT" sz="2000" kern="1200" spc="-2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credite</a:t>
          </a:r>
          <a:r>
            <a:rPr lang="it-IT" sz="2000" kern="1200" spc="-2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ECTS;</a:t>
          </a:r>
          <a:r>
            <a:rPr lang="it-IT" sz="2000" kern="1200" spc="-15" dirty="0">
              <a:solidFill>
                <a:schemeClr val="accent6">
                  <a:lumMod val="50000"/>
                </a:schemeClr>
              </a:solidFill>
              <a:latin typeface="Times New Roman"/>
              <a:cs typeface="Times New Roman"/>
            </a:rPr>
            <a:t> </a:t>
          </a:r>
          <a:endParaRPr lang="ro-RO" sz="2000" kern="1200" spc="-15" dirty="0">
            <a:solidFill>
              <a:schemeClr val="accent6">
                <a:lumMod val="50000"/>
              </a:schemeClr>
            </a:solidFill>
            <a:latin typeface="Times New Roman"/>
            <a:cs typeface="Times New Roman"/>
          </a:endParaRPr>
        </a:p>
        <a:p>
          <a:pPr marL="0" lvl="0" indent="0" algn="ctr" defTabSz="889000">
            <a:lnSpc>
              <a:spcPct val="90000"/>
            </a:lnSpc>
            <a:spcBef>
              <a:spcPct val="0"/>
            </a:spcBef>
            <a:spcAft>
              <a:spcPct val="35000"/>
            </a:spcAft>
            <a:buNone/>
          </a:pPr>
          <a:r>
            <a:rPr lang="it-IT" sz="2000" kern="1200" dirty="0">
              <a:solidFill>
                <a:schemeClr val="accent6">
                  <a:lumMod val="50000"/>
                </a:schemeClr>
              </a:solidFill>
              <a:latin typeface="Times New Roman"/>
              <a:cs typeface="Times New Roman"/>
            </a:rPr>
            <a:t>24</a:t>
          </a:r>
          <a:r>
            <a:rPr lang="it-IT" sz="2000" kern="1200" spc="-1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din</a:t>
          </a:r>
          <a:r>
            <a:rPr lang="it-IT" sz="2000" kern="1200" spc="-5" dirty="0">
              <a:solidFill>
                <a:schemeClr val="accent6">
                  <a:lumMod val="50000"/>
                </a:schemeClr>
              </a:solidFill>
              <a:latin typeface="Times New Roman"/>
              <a:cs typeface="Times New Roman"/>
            </a:rPr>
            <a:t> </a:t>
          </a:r>
          <a:r>
            <a:rPr lang="it-IT" sz="2000" kern="1200" spc="-25" dirty="0">
              <a:solidFill>
                <a:schemeClr val="accent6">
                  <a:lumMod val="50000"/>
                </a:schemeClr>
              </a:solidFill>
              <a:latin typeface="Times New Roman"/>
              <a:cs typeface="Times New Roman"/>
            </a:rPr>
            <a:t>240 </a:t>
          </a:r>
          <a:r>
            <a:rPr lang="it-IT" sz="2000" kern="1200" dirty="0">
              <a:solidFill>
                <a:schemeClr val="accent6">
                  <a:lumMod val="50000"/>
                </a:schemeClr>
              </a:solidFill>
              <a:latin typeface="Times New Roman"/>
              <a:cs typeface="Times New Roman"/>
            </a:rPr>
            <a:t>credite</a:t>
          </a:r>
          <a:r>
            <a:rPr lang="it-IT" sz="2000" kern="1200" spc="-45" dirty="0">
              <a:solidFill>
                <a:schemeClr val="accent6">
                  <a:lumMod val="50000"/>
                </a:schemeClr>
              </a:solidFill>
              <a:latin typeface="Times New Roman"/>
              <a:cs typeface="Times New Roman"/>
            </a:rPr>
            <a:t> </a:t>
          </a:r>
          <a:r>
            <a:rPr lang="it-IT" sz="2000" kern="1200" spc="-20" dirty="0">
              <a:solidFill>
                <a:schemeClr val="accent6">
                  <a:lumMod val="50000"/>
                </a:schemeClr>
              </a:solidFill>
              <a:latin typeface="Times New Roman"/>
              <a:cs typeface="Times New Roman"/>
            </a:rPr>
            <a:t>ECTS</a:t>
          </a:r>
          <a:endParaRPr lang="it-IT" sz="2000" kern="1200" dirty="0">
            <a:solidFill>
              <a:schemeClr val="accent6">
                <a:lumMod val="50000"/>
              </a:schemeClr>
            </a:solidFill>
            <a:latin typeface="Times New Roman"/>
            <a:cs typeface="Times New Roman"/>
          </a:endParaRPr>
        </a:p>
        <a:p>
          <a:pPr marL="0" lvl="0" indent="0" algn="ctr" defTabSz="889000">
            <a:lnSpc>
              <a:spcPct val="90000"/>
            </a:lnSpc>
            <a:spcBef>
              <a:spcPct val="0"/>
            </a:spcBef>
            <a:spcAft>
              <a:spcPct val="35000"/>
            </a:spcAft>
            <a:buNone/>
          </a:pPr>
          <a:r>
            <a:rPr lang="it-IT" sz="2000" kern="1200" dirty="0">
              <a:solidFill>
                <a:schemeClr val="accent6">
                  <a:lumMod val="50000"/>
                </a:schemeClr>
              </a:solidFill>
              <a:latin typeface="Times New Roman"/>
              <a:cs typeface="Times New Roman"/>
            </a:rPr>
            <a:t>Ciclul</a:t>
          </a:r>
          <a:r>
            <a:rPr lang="it-IT" sz="2000" kern="1200" spc="-3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II</a:t>
          </a:r>
          <a:r>
            <a:rPr lang="it-IT" sz="2000" kern="1200" spc="-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a:t>
          </a:r>
          <a:r>
            <a:rPr lang="it-IT" sz="2000" kern="1200" spc="-2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Master:</a:t>
          </a:r>
          <a:r>
            <a:rPr lang="it-IT" sz="2000" kern="1200" spc="-2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10</a:t>
          </a:r>
          <a:r>
            <a:rPr lang="it-IT" sz="2000" kern="1200" spc="-5" dirty="0">
              <a:solidFill>
                <a:schemeClr val="accent6">
                  <a:lumMod val="50000"/>
                </a:schemeClr>
              </a:solidFill>
              <a:latin typeface="Times New Roman"/>
              <a:cs typeface="Times New Roman"/>
            </a:rPr>
            <a:t> </a:t>
          </a:r>
          <a:r>
            <a:rPr lang="it-IT" sz="2000" kern="1200" spc="-10" dirty="0">
              <a:solidFill>
                <a:schemeClr val="accent6">
                  <a:lumMod val="50000"/>
                </a:schemeClr>
              </a:solidFill>
              <a:latin typeface="Times New Roman"/>
              <a:cs typeface="Times New Roman"/>
            </a:rPr>
            <a:t>credite </a:t>
          </a:r>
          <a:r>
            <a:rPr lang="it-IT" sz="2000" kern="1200" dirty="0">
              <a:solidFill>
                <a:schemeClr val="accent6">
                  <a:lumMod val="50000"/>
                </a:schemeClr>
              </a:solidFill>
              <a:latin typeface="Times New Roman"/>
              <a:cs typeface="Times New Roman"/>
            </a:rPr>
            <a:t>din</a:t>
          </a:r>
          <a:r>
            <a:rPr lang="it-IT" sz="2000" kern="1200" spc="-1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90 /</a:t>
          </a:r>
          <a:r>
            <a:rPr lang="it-IT" sz="2000" kern="1200" spc="-10"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120</a:t>
          </a:r>
          <a:r>
            <a:rPr lang="it-IT" sz="2000" kern="1200" spc="-15" dirty="0">
              <a:solidFill>
                <a:schemeClr val="accent6">
                  <a:lumMod val="50000"/>
                </a:schemeClr>
              </a:solidFill>
              <a:latin typeface="Times New Roman"/>
              <a:cs typeface="Times New Roman"/>
            </a:rPr>
            <a:t> </a:t>
          </a:r>
          <a:r>
            <a:rPr lang="it-IT" sz="2000" kern="1200" dirty="0">
              <a:solidFill>
                <a:schemeClr val="accent6">
                  <a:lumMod val="50000"/>
                </a:schemeClr>
              </a:solidFill>
              <a:latin typeface="Times New Roman"/>
              <a:cs typeface="Times New Roman"/>
            </a:rPr>
            <a:t>credite</a:t>
          </a:r>
          <a:r>
            <a:rPr lang="it-IT" sz="2000" kern="1200" spc="-15" dirty="0">
              <a:solidFill>
                <a:schemeClr val="accent6">
                  <a:lumMod val="50000"/>
                </a:schemeClr>
              </a:solidFill>
              <a:latin typeface="Times New Roman"/>
              <a:cs typeface="Times New Roman"/>
            </a:rPr>
            <a:t> </a:t>
          </a:r>
          <a:r>
            <a:rPr lang="it-IT" sz="2000" kern="1200" spc="-20" dirty="0">
              <a:solidFill>
                <a:schemeClr val="accent6">
                  <a:lumMod val="50000"/>
                </a:schemeClr>
              </a:solidFill>
              <a:latin typeface="Times New Roman"/>
              <a:cs typeface="Times New Roman"/>
            </a:rPr>
            <a:t>ECTS</a:t>
          </a:r>
          <a:r>
            <a:rPr lang="ro-RO" sz="2000" kern="1200" spc="-20" dirty="0">
              <a:solidFill>
                <a:schemeClr val="accent6">
                  <a:lumMod val="50000"/>
                </a:schemeClr>
              </a:solidFill>
              <a:latin typeface="Times New Roman"/>
              <a:cs typeface="Times New Roman"/>
            </a:rPr>
            <a:t>.</a:t>
          </a:r>
          <a:endParaRPr lang="en-US" sz="2000" kern="1200" dirty="0">
            <a:solidFill>
              <a:schemeClr val="accent6">
                <a:lumMod val="50000"/>
              </a:schemeClr>
            </a:solidFill>
          </a:endParaRPr>
        </a:p>
      </dsp:txBody>
      <dsp:txXfrm rot="5400000">
        <a:off x="1" y="905192"/>
        <a:ext cx="3482578" cy="2715577"/>
      </dsp:txXfrm>
    </dsp:sp>
    <dsp:sp modelId="{FEAA71BE-C75F-4850-80CA-97C38A7DE776}">
      <dsp:nvSpPr>
        <dsp:cNvPr id="0" name=""/>
        <dsp:cNvSpPr/>
      </dsp:nvSpPr>
      <dsp:spPr>
        <a:xfrm rot="16200000">
          <a:off x="3223418" y="521692"/>
          <a:ext cx="4525963" cy="348257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6">
                  <a:lumMod val="50000"/>
                </a:schemeClr>
              </a:solidFill>
              <a:latin typeface="Times New Roman"/>
              <a:cs typeface="Times New Roman"/>
            </a:rPr>
            <a:t>Tipurile</a:t>
          </a:r>
          <a:r>
            <a:rPr lang="en-US" sz="2000" b="1" kern="1200" spc="-40" dirty="0">
              <a:solidFill>
                <a:schemeClr val="accent6">
                  <a:lumMod val="50000"/>
                </a:schemeClr>
              </a:solidFill>
              <a:latin typeface="Times New Roman"/>
              <a:cs typeface="Times New Roman"/>
            </a:rPr>
            <a:t> </a:t>
          </a:r>
          <a:r>
            <a:rPr lang="en-US" sz="2000" b="1" kern="1200" dirty="0" err="1">
              <a:solidFill>
                <a:schemeClr val="accent6">
                  <a:lumMod val="50000"/>
                </a:schemeClr>
              </a:solidFill>
              <a:latin typeface="Times New Roman"/>
              <a:cs typeface="Times New Roman"/>
            </a:rPr>
            <a:t>stagiilor</a:t>
          </a:r>
          <a:r>
            <a:rPr lang="en-US" sz="2000" b="1" kern="1200" spc="-70" dirty="0">
              <a:solidFill>
                <a:schemeClr val="accent6">
                  <a:lumMod val="50000"/>
                </a:schemeClr>
              </a:solidFill>
              <a:latin typeface="Times New Roman"/>
              <a:cs typeface="Times New Roman"/>
            </a:rPr>
            <a:t> </a:t>
          </a:r>
          <a:r>
            <a:rPr lang="en-US" sz="2000" b="1" kern="1200" dirty="0">
              <a:solidFill>
                <a:schemeClr val="accent6">
                  <a:lumMod val="50000"/>
                </a:schemeClr>
              </a:solidFill>
              <a:latin typeface="Times New Roman"/>
              <a:cs typeface="Times New Roman"/>
            </a:rPr>
            <a:t>de</a:t>
          </a:r>
          <a:r>
            <a:rPr lang="en-US" sz="2000" b="1" kern="1200" spc="-35" dirty="0">
              <a:solidFill>
                <a:schemeClr val="accent6">
                  <a:lumMod val="50000"/>
                </a:schemeClr>
              </a:solidFill>
              <a:latin typeface="Times New Roman"/>
              <a:cs typeface="Times New Roman"/>
            </a:rPr>
            <a:t> </a:t>
          </a:r>
          <a:r>
            <a:rPr lang="en-US" sz="2000" b="1" kern="1200" spc="-10" dirty="0" err="1">
              <a:solidFill>
                <a:schemeClr val="accent6">
                  <a:lumMod val="50000"/>
                </a:schemeClr>
              </a:solidFill>
              <a:latin typeface="Times New Roman"/>
              <a:cs typeface="Times New Roman"/>
            </a:rPr>
            <a:t>practică</a:t>
          </a:r>
          <a:r>
            <a:rPr lang="en-US" sz="2000" b="1" kern="1200" spc="-10"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a:t>
          </a:r>
          <a:r>
            <a:rPr lang="en-US" sz="2000" i="1" kern="1200" dirty="0">
              <a:solidFill>
                <a:schemeClr val="accent6">
                  <a:lumMod val="50000"/>
                </a:schemeClr>
              </a:solidFill>
              <a:latin typeface="Times New Roman"/>
              <a:cs typeface="Times New Roman"/>
            </a:rPr>
            <a:t>de</a:t>
          </a:r>
          <a:r>
            <a:rPr lang="en-US" sz="2000" i="1" kern="1200" spc="-5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inițiere</a:t>
          </a:r>
          <a:r>
            <a:rPr lang="en-US" sz="2000" i="1" kern="1200" dirty="0">
              <a:solidFill>
                <a:schemeClr val="accent6">
                  <a:lumMod val="50000"/>
                </a:schemeClr>
              </a:solidFill>
              <a:latin typeface="Times New Roman"/>
              <a:cs typeface="Times New Roman"/>
            </a:rPr>
            <a:t>,</a:t>
          </a:r>
          <a:r>
            <a:rPr lang="en-US" sz="2000" i="1" kern="1200" spc="-55"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tehnologică</a:t>
          </a:r>
          <a:r>
            <a:rPr lang="en-US" sz="2000" i="1" kern="1200" dirty="0">
              <a:solidFill>
                <a:schemeClr val="accent6">
                  <a:lumMod val="50000"/>
                </a:schemeClr>
              </a:solidFill>
              <a:latin typeface="Times New Roman"/>
              <a:cs typeface="Times New Roman"/>
            </a:rPr>
            <a:t>,</a:t>
          </a:r>
          <a:r>
            <a:rPr lang="en-US" sz="2000" i="1" kern="1200" spc="-60" dirty="0">
              <a:solidFill>
                <a:schemeClr val="accent6">
                  <a:lumMod val="50000"/>
                </a:schemeClr>
              </a:solidFill>
              <a:latin typeface="Times New Roman"/>
              <a:cs typeface="Times New Roman"/>
            </a:rPr>
            <a:t> </a:t>
          </a:r>
          <a:r>
            <a:rPr lang="en-US" sz="2000" i="1" kern="1200" spc="-25" dirty="0">
              <a:solidFill>
                <a:schemeClr val="accent6">
                  <a:lumMod val="50000"/>
                </a:schemeClr>
              </a:solidFill>
              <a:latin typeface="Times New Roman"/>
              <a:cs typeface="Times New Roman"/>
            </a:rPr>
            <a:t>de </a:t>
          </a:r>
          <a:r>
            <a:rPr lang="en-US" sz="2000" i="1" kern="1200" dirty="0" err="1">
              <a:solidFill>
                <a:schemeClr val="accent6">
                  <a:lumMod val="50000"/>
                </a:schemeClr>
              </a:solidFill>
              <a:latin typeface="Times New Roman"/>
              <a:cs typeface="Times New Roman"/>
            </a:rPr>
            <a:t>licență</a:t>
          </a:r>
          <a:r>
            <a:rPr lang="en-US" sz="2000" i="1" kern="1200" dirty="0">
              <a:solidFill>
                <a:schemeClr val="accent6">
                  <a:lumMod val="50000"/>
                </a:schemeClr>
              </a:solidFill>
              <a:latin typeface="Times New Roman"/>
              <a:cs typeface="Times New Roman"/>
            </a:rPr>
            <a:t>,</a:t>
          </a:r>
          <a:r>
            <a:rPr lang="en-US" sz="2000" i="1" kern="1200" spc="-65"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instruire</a:t>
          </a:r>
          <a:r>
            <a:rPr lang="en-US" sz="2000" i="1" kern="1200" dirty="0">
              <a:solidFill>
                <a:schemeClr val="accent6">
                  <a:lumMod val="50000"/>
                </a:schemeClr>
              </a:solidFill>
              <a:latin typeface="Times New Roman"/>
              <a:cs typeface="Times New Roman"/>
            </a:rPr>
            <a:t>,</a:t>
          </a:r>
          <a:r>
            <a:rPr lang="en-US" sz="2000" i="1" kern="1200" spc="-40" dirty="0">
              <a:solidFill>
                <a:schemeClr val="accent6">
                  <a:lumMod val="50000"/>
                </a:schemeClr>
              </a:solidFill>
              <a:latin typeface="Times New Roman"/>
              <a:cs typeface="Times New Roman"/>
            </a:rPr>
            <a:t> </a:t>
          </a:r>
          <a:r>
            <a:rPr lang="en-US" sz="2000" i="1" kern="1200" dirty="0" err="1">
              <a:solidFill>
                <a:schemeClr val="tx1"/>
              </a:solidFill>
              <a:latin typeface="Times New Roman"/>
              <a:cs typeface="Times New Roman"/>
            </a:rPr>
            <a:t>pedagogică</a:t>
          </a:r>
          <a:r>
            <a:rPr lang="en-US" sz="2000" i="1" kern="1200" dirty="0">
              <a:solidFill>
                <a:schemeClr val="tx1"/>
              </a:solidFill>
              <a:latin typeface="Times New Roman"/>
              <a:cs typeface="Times New Roman"/>
            </a:rPr>
            <a:t>,</a:t>
          </a:r>
          <a:r>
            <a:rPr lang="en-US" sz="2000" i="1" kern="1200" spc="-55" dirty="0">
              <a:solidFill>
                <a:schemeClr val="tx1"/>
              </a:solidFill>
              <a:latin typeface="Times New Roman"/>
              <a:cs typeface="Times New Roman"/>
            </a:rPr>
            <a:t> </a:t>
          </a:r>
          <a:r>
            <a:rPr lang="en-US" sz="2000" i="1" kern="1200" spc="-25" dirty="0">
              <a:solidFill>
                <a:schemeClr val="accent6">
                  <a:lumMod val="50000"/>
                </a:schemeClr>
              </a:solidFill>
              <a:latin typeface="Times New Roman"/>
              <a:cs typeface="Times New Roman"/>
            </a:rPr>
            <a:t>de </a:t>
          </a:r>
          <a:r>
            <a:rPr lang="en-US" sz="2000" i="1" kern="1200" dirty="0" err="1">
              <a:solidFill>
                <a:schemeClr val="accent6">
                  <a:lumMod val="50000"/>
                </a:schemeClr>
              </a:solidFill>
              <a:latin typeface="Times New Roman"/>
              <a:cs typeface="Times New Roman"/>
            </a:rPr>
            <a:t>specialitate</a:t>
          </a:r>
          <a:r>
            <a:rPr lang="en-US" sz="2000" i="1" kern="1200" dirty="0">
              <a:solidFill>
                <a:schemeClr val="accent6">
                  <a:lumMod val="50000"/>
                </a:schemeClr>
              </a:solidFill>
              <a:latin typeface="Times New Roman"/>
              <a:cs typeface="Times New Roman"/>
            </a:rPr>
            <a:t>,</a:t>
          </a:r>
          <a:r>
            <a:rPr lang="en-US" sz="2000" i="1" kern="1200" spc="-75" dirty="0">
              <a:solidFill>
                <a:schemeClr val="accent6">
                  <a:lumMod val="50000"/>
                </a:schemeClr>
              </a:solidFill>
              <a:latin typeface="Times New Roman"/>
              <a:cs typeface="Times New Roman"/>
            </a:rPr>
            <a:t> </a:t>
          </a:r>
          <a:r>
            <a:rPr lang="en-US" sz="2000" i="1" kern="1200" dirty="0">
              <a:solidFill>
                <a:schemeClr val="accent6">
                  <a:lumMod val="50000"/>
                </a:schemeClr>
              </a:solidFill>
              <a:latin typeface="Times New Roman"/>
              <a:cs typeface="Times New Roman"/>
            </a:rPr>
            <a:t>de</a:t>
          </a:r>
          <a:r>
            <a:rPr lang="en-US" sz="2000" i="1" kern="1200" spc="-2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formare</a:t>
          </a:r>
          <a:r>
            <a:rPr lang="en-US" sz="2000" i="1" kern="1200" spc="-3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ș.a</a:t>
          </a:r>
          <a:r>
            <a:rPr lang="en-US" sz="2000" i="1" kern="1200" dirty="0">
              <a:solidFill>
                <a:schemeClr val="accent6">
                  <a:lumMod val="50000"/>
                </a:schemeClr>
              </a:solidFill>
              <a:latin typeface="Times New Roman"/>
              <a:cs typeface="Times New Roman"/>
            </a:rPr>
            <a:t>.</a:t>
          </a:r>
          <a:r>
            <a:rPr lang="en-US" sz="2000" kern="1200" dirty="0">
              <a:solidFill>
                <a:schemeClr val="accent6">
                  <a:lumMod val="50000"/>
                </a:schemeClr>
              </a:solidFill>
              <a:latin typeface="Times New Roman"/>
              <a:cs typeface="Times New Roman"/>
            </a:rPr>
            <a:t>)</a:t>
          </a:r>
          <a:r>
            <a:rPr lang="en-US" sz="2000" kern="1200" spc="-45" dirty="0">
              <a:solidFill>
                <a:schemeClr val="accent6">
                  <a:lumMod val="50000"/>
                </a:schemeClr>
              </a:solidFill>
              <a:latin typeface="Times New Roman"/>
              <a:cs typeface="Times New Roman"/>
            </a:rPr>
            <a:t> </a:t>
          </a:r>
          <a:r>
            <a:rPr lang="en-US" sz="2000" kern="1200" spc="-20" dirty="0">
              <a:solidFill>
                <a:schemeClr val="accent6">
                  <a:lumMod val="50000"/>
                </a:schemeClr>
              </a:solidFill>
              <a:latin typeface="Times New Roman"/>
              <a:cs typeface="Times New Roman"/>
            </a:rPr>
            <a:t>sunt </a:t>
          </a:r>
          <a:r>
            <a:rPr lang="en-US" sz="2000" kern="1200" dirty="0" err="1">
              <a:solidFill>
                <a:schemeClr val="accent6">
                  <a:lumMod val="50000"/>
                </a:schemeClr>
              </a:solidFill>
              <a:latin typeface="Times New Roman"/>
              <a:cs typeface="Times New Roman"/>
            </a:rPr>
            <a:t>specificate</a:t>
          </a:r>
          <a:r>
            <a:rPr lang="en-US" sz="2000" kern="1200" spc="-6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în</a:t>
          </a:r>
          <a:r>
            <a:rPr lang="en-US" sz="2000" kern="1200" spc="-4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planurile</a:t>
          </a:r>
          <a:r>
            <a:rPr lang="en-US" sz="2000" kern="1200" spc="-40"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de </a:t>
          </a:r>
          <a:r>
            <a:rPr lang="en-US" sz="2000" kern="1200" dirty="0" err="1">
              <a:solidFill>
                <a:schemeClr val="accent6">
                  <a:lumMod val="50000"/>
                </a:schemeClr>
              </a:solidFill>
              <a:latin typeface="Times New Roman"/>
              <a:cs typeface="Times New Roman"/>
            </a:rPr>
            <a:t>învăţământ</a:t>
          </a:r>
          <a:r>
            <a:rPr lang="en-US" sz="2000" kern="1200" dirty="0">
              <a:solidFill>
                <a:schemeClr val="accent6">
                  <a:lumMod val="50000"/>
                </a:schemeClr>
              </a:solidFill>
              <a:latin typeface="Times New Roman"/>
              <a:cs typeface="Times New Roman"/>
            </a:rPr>
            <a:t>,</a:t>
          </a:r>
          <a:r>
            <a:rPr lang="en-US" sz="2000" kern="1200" spc="-4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în</a:t>
          </a:r>
          <a:r>
            <a:rPr lang="en-US" sz="2000" kern="1200" spc="-5"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strictă</a:t>
          </a:r>
          <a:r>
            <a:rPr lang="en-US" sz="2000" kern="1200" spc="-1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conformitate</a:t>
          </a:r>
          <a:r>
            <a:rPr lang="en-US" sz="2000" kern="1200" spc="-55"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cu</a:t>
          </a:r>
          <a:r>
            <a:rPr lang="en-US" sz="2000" kern="1200" spc="-4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finalităţile</a:t>
          </a:r>
          <a:r>
            <a:rPr lang="en-US" sz="2000" kern="1200" spc="-70"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de </a:t>
          </a:r>
          <a:r>
            <a:rPr lang="en-US" sz="2000" kern="1200" dirty="0" err="1">
              <a:solidFill>
                <a:schemeClr val="accent6">
                  <a:lumMod val="50000"/>
                </a:schemeClr>
              </a:solidFill>
              <a:latin typeface="Times New Roman"/>
              <a:cs typeface="Times New Roman"/>
            </a:rPr>
            <a:t>studiu</a:t>
          </a:r>
          <a:r>
            <a:rPr lang="en-US" sz="2000" kern="1200" spc="-4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pentru</a:t>
          </a:r>
          <a:r>
            <a:rPr lang="en-US" sz="2000" kern="1200" spc="-3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specialistul</a:t>
          </a:r>
          <a:r>
            <a:rPr lang="en-US" sz="2000" kern="1200" spc="-45"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din </a:t>
          </a:r>
          <a:r>
            <a:rPr lang="en-US" sz="2000" kern="1200" dirty="0" err="1">
              <a:solidFill>
                <a:schemeClr val="accent6">
                  <a:lumMod val="50000"/>
                </a:schemeClr>
              </a:solidFill>
              <a:latin typeface="Times New Roman"/>
              <a:cs typeface="Times New Roman"/>
            </a:rPr>
            <a:t>domeniul</a:t>
          </a:r>
          <a:r>
            <a:rPr lang="en-US" sz="2000" kern="1200" spc="-2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respectiv</a:t>
          </a:r>
          <a:r>
            <a:rPr lang="en-US" sz="2000" kern="1200" spc="-40"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de</a:t>
          </a:r>
          <a:r>
            <a:rPr lang="en-US" sz="2000" kern="1200" spc="-25"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formare</a:t>
          </a:r>
          <a:r>
            <a:rPr lang="en-US" sz="2000" kern="1200" spc="-10"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profesională</a:t>
          </a:r>
          <a:r>
            <a:rPr lang="ro-RO" sz="2000" kern="1200" spc="-10" dirty="0">
              <a:solidFill>
                <a:schemeClr val="accent6">
                  <a:lumMod val="50000"/>
                </a:schemeClr>
              </a:solidFill>
              <a:latin typeface="Times New Roman"/>
              <a:cs typeface="Times New Roman"/>
            </a:rPr>
            <a:t>.</a:t>
          </a:r>
          <a:endParaRPr lang="en-US" sz="2000" kern="1200" dirty="0">
            <a:solidFill>
              <a:schemeClr val="accent6">
                <a:lumMod val="50000"/>
              </a:schemeClr>
            </a:solidFill>
          </a:endParaRPr>
        </a:p>
      </dsp:txBody>
      <dsp:txXfrm rot="5400000">
        <a:off x="3745111" y="905192"/>
        <a:ext cx="3482578" cy="2715577"/>
      </dsp:txXfrm>
    </dsp:sp>
    <dsp:sp modelId="{9331BBDF-597C-4320-8A4C-A0B9F30C4CF8}">
      <dsp:nvSpPr>
        <dsp:cNvPr id="0" name=""/>
        <dsp:cNvSpPr/>
      </dsp:nvSpPr>
      <dsp:spPr>
        <a:xfrm rot="16200000">
          <a:off x="6967189" y="521692"/>
          <a:ext cx="4525963" cy="3482578"/>
        </a:xfrm>
        <a:prstGeom prst="flowChartManualOperati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6628" bIns="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chemeClr val="accent6">
                  <a:lumMod val="50000"/>
                </a:schemeClr>
              </a:solidFill>
              <a:latin typeface="Times New Roman"/>
              <a:cs typeface="Times New Roman"/>
            </a:rPr>
            <a:t>Tipurile</a:t>
          </a:r>
          <a:r>
            <a:rPr lang="en-US" sz="2000" b="1" kern="1200" spc="-40" dirty="0">
              <a:solidFill>
                <a:schemeClr val="accent6">
                  <a:lumMod val="50000"/>
                </a:schemeClr>
              </a:solidFill>
              <a:latin typeface="Times New Roman"/>
              <a:cs typeface="Times New Roman"/>
            </a:rPr>
            <a:t> </a:t>
          </a:r>
          <a:r>
            <a:rPr lang="en-US" sz="2000" b="1" kern="1200" dirty="0" err="1">
              <a:solidFill>
                <a:schemeClr val="accent6">
                  <a:lumMod val="50000"/>
                </a:schemeClr>
              </a:solidFill>
              <a:latin typeface="Times New Roman"/>
              <a:cs typeface="Times New Roman"/>
            </a:rPr>
            <a:t>stagiilor</a:t>
          </a:r>
          <a:r>
            <a:rPr lang="en-US" sz="2000" b="1" kern="1200" spc="-70" dirty="0">
              <a:solidFill>
                <a:schemeClr val="accent6">
                  <a:lumMod val="50000"/>
                </a:schemeClr>
              </a:solidFill>
              <a:latin typeface="Times New Roman"/>
              <a:cs typeface="Times New Roman"/>
            </a:rPr>
            <a:t> </a:t>
          </a:r>
          <a:r>
            <a:rPr lang="en-US" sz="2000" b="1" kern="1200" dirty="0">
              <a:solidFill>
                <a:schemeClr val="accent6">
                  <a:lumMod val="50000"/>
                </a:schemeClr>
              </a:solidFill>
              <a:latin typeface="Times New Roman"/>
              <a:cs typeface="Times New Roman"/>
            </a:rPr>
            <a:t>de</a:t>
          </a:r>
          <a:r>
            <a:rPr lang="en-US" sz="2000" b="1" kern="1200" spc="-35" dirty="0">
              <a:solidFill>
                <a:schemeClr val="accent6">
                  <a:lumMod val="50000"/>
                </a:schemeClr>
              </a:solidFill>
              <a:latin typeface="Times New Roman"/>
              <a:cs typeface="Times New Roman"/>
            </a:rPr>
            <a:t> </a:t>
          </a:r>
          <a:r>
            <a:rPr lang="en-US" sz="2000" b="1" kern="1200" spc="-10" dirty="0" err="1">
              <a:solidFill>
                <a:schemeClr val="accent6">
                  <a:lumMod val="50000"/>
                </a:schemeClr>
              </a:solidFill>
              <a:latin typeface="Times New Roman"/>
              <a:cs typeface="Times New Roman"/>
            </a:rPr>
            <a:t>practică</a:t>
          </a:r>
          <a:r>
            <a:rPr lang="en-US" sz="2000" b="1" kern="1200" spc="-10"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a:t>
          </a:r>
          <a:r>
            <a:rPr lang="en-US" sz="2000" i="1" kern="1200" dirty="0">
              <a:solidFill>
                <a:schemeClr val="accent6">
                  <a:lumMod val="50000"/>
                </a:schemeClr>
              </a:solidFill>
              <a:latin typeface="Times New Roman"/>
              <a:cs typeface="Times New Roman"/>
            </a:rPr>
            <a:t>de</a:t>
          </a:r>
          <a:r>
            <a:rPr lang="en-US" sz="2000" i="1" kern="1200" spc="-5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inițiere</a:t>
          </a:r>
          <a:r>
            <a:rPr lang="en-US" sz="2000" i="1" kern="1200" dirty="0">
              <a:solidFill>
                <a:schemeClr val="accent6">
                  <a:lumMod val="50000"/>
                </a:schemeClr>
              </a:solidFill>
              <a:latin typeface="Times New Roman"/>
              <a:cs typeface="Times New Roman"/>
            </a:rPr>
            <a:t>,</a:t>
          </a:r>
          <a:r>
            <a:rPr lang="en-US" sz="2000" i="1" kern="1200" spc="-55"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tehnologică</a:t>
          </a:r>
          <a:r>
            <a:rPr lang="en-US" sz="2000" i="1" kern="1200" dirty="0">
              <a:solidFill>
                <a:schemeClr val="accent6">
                  <a:lumMod val="50000"/>
                </a:schemeClr>
              </a:solidFill>
              <a:latin typeface="Times New Roman"/>
              <a:cs typeface="Times New Roman"/>
            </a:rPr>
            <a:t>,</a:t>
          </a:r>
          <a:r>
            <a:rPr lang="en-US" sz="2000" i="1" kern="1200" spc="-60" dirty="0">
              <a:solidFill>
                <a:schemeClr val="accent6">
                  <a:lumMod val="50000"/>
                </a:schemeClr>
              </a:solidFill>
              <a:latin typeface="Times New Roman"/>
              <a:cs typeface="Times New Roman"/>
            </a:rPr>
            <a:t> </a:t>
          </a:r>
          <a:r>
            <a:rPr lang="en-US" sz="2000" i="1" kern="1200" spc="-25" dirty="0">
              <a:solidFill>
                <a:schemeClr val="accent6">
                  <a:lumMod val="50000"/>
                </a:schemeClr>
              </a:solidFill>
              <a:latin typeface="Times New Roman"/>
              <a:cs typeface="Times New Roman"/>
            </a:rPr>
            <a:t>de </a:t>
          </a:r>
          <a:r>
            <a:rPr lang="en-US" sz="2000" i="1" kern="1200" dirty="0" err="1">
              <a:solidFill>
                <a:schemeClr val="accent6">
                  <a:lumMod val="50000"/>
                </a:schemeClr>
              </a:solidFill>
              <a:latin typeface="Times New Roman"/>
              <a:cs typeface="Times New Roman"/>
            </a:rPr>
            <a:t>licență</a:t>
          </a:r>
          <a:r>
            <a:rPr lang="en-US" sz="2000" i="1" kern="1200" dirty="0">
              <a:solidFill>
                <a:schemeClr val="accent6">
                  <a:lumMod val="50000"/>
                </a:schemeClr>
              </a:solidFill>
              <a:latin typeface="Times New Roman"/>
              <a:cs typeface="Times New Roman"/>
            </a:rPr>
            <a:t>,</a:t>
          </a:r>
          <a:r>
            <a:rPr lang="en-US" sz="2000" i="1" kern="1200" spc="-65"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instruire</a:t>
          </a:r>
          <a:r>
            <a:rPr lang="en-US" sz="2000" i="1" kern="1200" dirty="0">
              <a:solidFill>
                <a:schemeClr val="accent6">
                  <a:lumMod val="50000"/>
                </a:schemeClr>
              </a:solidFill>
              <a:latin typeface="Times New Roman"/>
              <a:cs typeface="Times New Roman"/>
            </a:rPr>
            <a:t>,</a:t>
          </a:r>
          <a:r>
            <a:rPr lang="en-US" sz="2000" i="1" kern="1200" spc="-4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pedagogică</a:t>
          </a:r>
          <a:r>
            <a:rPr lang="en-US" sz="2000" i="1" kern="1200" dirty="0">
              <a:solidFill>
                <a:schemeClr val="accent6">
                  <a:lumMod val="50000"/>
                </a:schemeClr>
              </a:solidFill>
              <a:latin typeface="Times New Roman"/>
              <a:cs typeface="Times New Roman"/>
            </a:rPr>
            <a:t>,</a:t>
          </a:r>
          <a:r>
            <a:rPr lang="en-US" sz="2000" i="1" kern="1200" spc="-55" dirty="0">
              <a:solidFill>
                <a:schemeClr val="accent6">
                  <a:lumMod val="50000"/>
                </a:schemeClr>
              </a:solidFill>
              <a:latin typeface="Times New Roman"/>
              <a:cs typeface="Times New Roman"/>
            </a:rPr>
            <a:t> </a:t>
          </a:r>
          <a:r>
            <a:rPr lang="en-US" sz="2000" i="1" kern="1200" spc="-25" dirty="0">
              <a:solidFill>
                <a:schemeClr val="accent6">
                  <a:lumMod val="50000"/>
                </a:schemeClr>
              </a:solidFill>
              <a:latin typeface="Times New Roman"/>
              <a:cs typeface="Times New Roman"/>
            </a:rPr>
            <a:t>de </a:t>
          </a:r>
          <a:r>
            <a:rPr lang="en-US" sz="2000" i="1" kern="1200" dirty="0" err="1">
              <a:solidFill>
                <a:schemeClr val="accent6">
                  <a:lumMod val="50000"/>
                </a:schemeClr>
              </a:solidFill>
              <a:latin typeface="Times New Roman"/>
              <a:cs typeface="Times New Roman"/>
            </a:rPr>
            <a:t>specialitate</a:t>
          </a:r>
          <a:r>
            <a:rPr lang="en-US" sz="2000" i="1" kern="1200" dirty="0">
              <a:solidFill>
                <a:schemeClr val="accent6">
                  <a:lumMod val="50000"/>
                </a:schemeClr>
              </a:solidFill>
              <a:latin typeface="Times New Roman"/>
              <a:cs typeface="Times New Roman"/>
            </a:rPr>
            <a:t>,</a:t>
          </a:r>
          <a:r>
            <a:rPr lang="en-US" sz="2000" i="1" kern="1200" spc="-75" dirty="0">
              <a:solidFill>
                <a:schemeClr val="accent6">
                  <a:lumMod val="50000"/>
                </a:schemeClr>
              </a:solidFill>
              <a:latin typeface="Times New Roman"/>
              <a:cs typeface="Times New Roman"/>
            </a:rPr>
            <a:t> </a:t>
          </a:r>
          <a:r>
            <a:rPr lang="en-US" sz="2000" i="1" kern="1200" dirty="0">
              <a:solidFill>
                <a:schemeClr val="accent6">
                  <a:lumMod val="50000"/>
                </a:schemeClr>
              </a:solidFill>
              <a:latin typeface="Times New Roman"/>
              <a:cs typeface="Times New Roman"/>
            </a:rPr>
            <a:t>de</a:t>
          </a:r>
          <a:r>
            <a:rPr lang="en-US" sz="2000" i="1" kern="1200" spc="-2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formare</a:t>
          </a:r>
          <a:r>
            <a:rPr lang="en-US" sz="2000" i="1" kern="1200" spc="-30" dirty="0">
              <a:solidFill>
                <a:schemeClr val="accent6">
                  <a:lumMod val="50000"/>
                </a:schemeClr>
              </a:solidFill>
              <a:latin typeface="Times New Roman"/>
              <a:cs typeface="Times New Roman"/>
            </a:rPr>
            <a:t> </a:t>
          </a:r>
          <a:r>
            <a:rPr lang="en-US" sz="2000" i="1" kern="1200" dirty="0" err="1">
              <a:solidFill>
                <a:schemeClr val="accent6">
                  <a:lumMod val="50000"/>
                </a:schemeClr>
              </a:solidFill>
              <a:latin typeface="Times New Roman"/>
              <a:cs typeface="Times New Roman"/>
            </a:rPr>
            <a:t>ș.a</a:t>
          </a:r>
          <a:r>
            <a:rPr lang="en-US" sz="2000" i="1" kern="1200" dirty="0">
              <a:solidFill>
                <a:schemeClr val="accent6">
                  <a:lumMod val="50000"/>
                </a:schemeClr>
              </a:solidFill>
              <a:latin typeface="Times New Roman"/>
              <a:cs typeface="Times New Roman"/>
            </a:rPr>
            <a:t>.</a:t>
          </a:r>
          <a:r>
            <a:rPr lang="en-US" sz="2000" kern="1200" dirty="0">
              <a:solidFill>
                <a:schemeClr val="accent6">
                  <a:lumMod val="50000"/>
                </a:schemeClr>
              </a:solidFill>
              <a:latin typeface="Times New Roman"/>
              <a:cs typeface="Times New Roman"/>
            </a:rPr>
            <a:t>)</a:t>
          </a:r>
          <a:r>
            <a:rPr lang="en-US" sz="2000" kern="1200" spc="-45" dirty="0">
              <a:solidFill>
                <a:schemeClr val="accent6">
                  <a:lumMod val="50000"/>
                </a:schemeClr>
              </a:solidFill>
              <a:latin typeface="Times New Roman"/>
              <a:cs typeface="Times New Roman"/>
            </a:rPr>
            <a:t> </a:t>
          </a:r>
          <a:r>
            <a:rPr lang="en-US" sz="2000" kern="1200" spc="-20" dirty="0">
              <a:solidFill>
                <a:schemeClr val="accent6">
                  <a:lumMod val="50000"/>
                </a:schemeClr>
              </a:solidFill>
              <a:latin typeface="Times New Roman"/>
              <a:cs typeface="Times New Roman"/>
            </a:rPr>
            <a:t>sunt </a:t>
          </a:r>
          <a:r>
            <a:rPr lang="en-US" sz="2000" kern="1200" dirty="0" err="1">
              <a:solidFill>
                <a:schemeClr val="accent6">
                  <a:lumMod val="50000"/>
                </a:schemeClr>
              </a:solidFill>
              <a:latin typeface="Times New Roman"/>
              <a:cs typeface="Times New Roman"/>
            </a:rPr>
            <a:t>specificate</a:t>
          </a:r>
          <a:r>
            <a:rPr lang="en-US" sz="2000" kern="1200" spc="-6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în</a:t>
          </a:r>
          <a:r>
            <a:rPr lang="en-US" sz="2000" kern="1200" spc="-4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planurile</a:t>
          </a:r>
          <a:r>
            <a:rPr lang="en-US" sz="2000" kern="1200" spc="-40"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de </a:t>
          </a:r>
          <a:r>
            <a:rPr lang="en-US" sz="2000" kern="1200" dirty="0" err="1">
              <a:solidFill>
                <a:schemeClr val="accent6">
                  <a:lumMod val="50000"/>
                </a:schemeClr>
              </a:solidFill>
              <a:latin typeface="Times New Roman"/>
              <a:cs typeface="Times New Roman"/>
            </a:rPr>
            <a:t>învăţământ</a:t>
          </a:r>
          <a:r>
            <a:rPr lang="en-US" sz="2000" kern="1200" dirty="0">
              <a:solidFill>
                <a:schemeClr val="accent6">
                  <a:lumMod val="50000"/>
                </a:schemeClr>
              </a:solidFill>
              <a:latin typeface="Times New Roman"/>
              <a:cs typeface="Times New Roman"/>
            </a:rPr>
            <a:t>,</a:t>
          </a:r>
          <a:r>
            <a:rPr lang="en-US" sz="2000" kern="1200" spc="-4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în</a:t>
          </a:r>
          <a:r>
            <a:rPr lang="en-US" sz="2000" kern="1200" spc="-5"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strictă</a:t>
          </a:r>
          <a:r>
            <a:rPr lang="en-US" sz="2000" kern="1200" spc="-1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conformitate</a:t>
          </a:r>
          <a:r>
            <a:rPr lang="en-US" sz="2000" kern="1200" spc="-55"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cu</a:t>
          </a:r>
          <a:r>
            <a:rPr lang="en-US" sz="2000" kern="1200" spc="-4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finalităţile</a:t>
          </a:r>
          <a:r>
            <a:rPr lang="en-US" sz="2000" kern="1200" spc="-70"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de </a:t>
          </a:r>
          <a:r>
            <a:rPr lang="en-US" sz="2000" kern="1200" dirty="0" err="1">
              <a:solidFill>
                <a:schemeClr val="accent6">
                  <a:lumMod val="50000"/>
                </a:schemeClr>
              </a:solidFill>
              <a:latin typeface="Times New Roman"/>
              <a:cs typeface="Times New Roman"/>
            </a:rPr>
            <a:t>studiu</a:t>
          </a:r>
          <a:r>
            <a:rPr lang="en-US" sz="2000" kern="1200" spc="-4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pentru</a:t>
          </a:r>
          <a:r>
            <a:rPr lang="en-US" sz="2000" kern="1200" spc="-30"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specialistul</a:t>
          </a:r>
          <a:r>
            <a:rPr lang="en-US" sz="2000" kern="1200" spc="-45" dirty="0">
              <a:solidFill>
                <a:schemeClr val="accent6">
                  <a:lumMod val="50000"/>
                </a:schemeClr>
              </a:solidFill>
              <a:latin typeface="Times New Roman"/>
              <a:cs typeface="Times New Roman"/>
            </a:rPr>
            <a:t> </a:t>
          </a:r>
          <a:r>
            <a:rPr lang="en-US" sz="2000" kern="1200" spc="-25" dirty="0">
              <a:solidFill>
                <a:schemeClr val="accent6">
                  <a:lumMod val="50000"/>
                </a:schemeClr>
              </a:solidFill>
              <a:latin typeface="Times New Roman"/>
              <a:cs typeface="Times New Roman"/>
            </a:rPr>
            <a:t>din </a:t>
          </a:r>
          <a:r>
            <a:rPr lang="en-US" sz="2000" kern="1200" dirty="0" err="1">
              <a:solidFill>
                <a:schemeClr val="accent6">
                  <a:lumMod val="50000"/>
                </a:schemeClr>
              </a:solidFill>
              <a:latin typeface="Times New Roman"/>
              <a:cs typeface="Times New Roman"/>
            </a:rPr>
            <a:t>domeniul</a:t>
          </a:r>
          <a:r>
            <a:rPr lang="en-US" sz="2000" kern="1200" spc="-25" dirty="0">
              <a:solidFill>
                <a:schemeClr val="accent6">
                  <a:lumMod val="50000"/>
                </a:schemeClr>
              </a:solidFill>
              <a:latin typeface="Times New Roman"/>
              <a:cs typeface="Times New Roman"/>
            </a:rPr>
            <a:t> </a:t>
          </a:r>
          <a:r>
            <a:rPr lang="en-US" sz="2000" kern="1200" dirty="0" err="1">
              <a:solidFill>
                <a:schemeClr val="accent6">
                  <a:lumMod val="50000"/>
                </a:schemeClr>
              </a:solidFill>
              <a:latin typeface="Times New Roman"/>
              <a:cs typeface="Times New Roman"/>
            </a:rPr>
            <a:t>respectiv</a:t>
          </a:r>
          <a:r>
            <a:rPr lang="en-US" sz="2000" kern="1200" spc="-40" dirty="0">
              <a:solidFill>
                <a:schemeClr val="accent6">
                  <a:lumMod val="50000"/>
                </a:schemeClr>
              </a:solidFill>
              <a:latin typeface="Times New Roman"/>
              <a:cs typeface="Times New Roman"/>
            </a:rPr>
            <a:t> </a:t>
          </a:r>
          <a:r>
            <a:rPr lang="en-US" sz="2000" kern="1200" dirty="0">
              <a:solidFill>
                <a:schemeClr val="accent6">
                  <a:lumMod val="50000"/>
                </a:schemeClr>
              </a:solidFill>
              <a:latin typeface="Times New Roman"/>
              <a:cs typeface="Times New Roman"/>
            </a:rPr>
            <a:t>de</a:t>
          </a:r>
          <a:r>
            <a:rPr lang="en-US" sz="2000" kern="1200" spc="-25"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formare</a:t>
          </a:r>
          <a:r>
            <a:rPr lang="en-US" sz="2000" kern="1200" spc="-10" dirty="0">
              <a:solidFill>
                <a:schemeClr val="accent6">
                  <a:lumMod val="50000"/>
                </a:schemeClr>
              </a:solidFill>
              <a:latin typeface="Times New Roman"/>
              <a:cs typeface="Times New Roman"/>
            </a:rPr>
            <a:t> </a:t>
          </a:r>
          <a:r>
            <a:rPr lang="en-US" sz="2000" kern="1200" spc="-10" dirty="0" err="1">
              <a:solidFill>
                <a:schemeClr val="accent6">
                  <a:lumMod val="50000"/>
                </a:schemeClr>
              </a:solidFill>
              <a:latin typeface="Times New Roman"/>
              <a:cs typeface="Times New Roman"/>
            </a:rPr>
            <a:t>profesională</a:t>
          </a:r>
          <a:r>
            <a:rPr lang="ro-RO" sz="2000" kern="1200" spc="-10" dirty="0">
              <a:solidFill>
                <a:schemeClr val="accent6">
                  <a:lumMod val="50000"/>
                </a:schemeClr>
              </a:solidFill>
              <a:latin typeface="Times New Roman"/>
              <a:cs typeface="Times New Roman"/>
            </a:rPr>
            <a:t>.</a:t>
          </a:r>
          <a:endParaRPr lang="en-US" sz="2000" kern="1200" dirty="0">
            <a:solidFill>
              <a:schemeClr val="accent6">
                <a:lumMod val="50000"/>
              </a:schemeClr>
            </a:solidFill>
          </a:endParaRPr>
        </a:p>
      </dsp:txBody>
      <dsp:txXfrm rot="5400000">
        <a:off x="7488882" y="905192"/>
        <a:ext cx="3482578" cy="2715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D167A-E5D3-4673-BF77-84884FA6C127}">
      <dsp:nvSpPr>
        <dsp:cNvPr id="0" name=""/>
        <dsp:cNvSpPr/>
      </dsp:nvSpPr>
      <dsp:spPr>
        <a:xfrm>
          <a:off x="0" y="68542"/>
          <a:ext cx="10972800" cy="106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ro-RO" sz="4000" b="1" kern="1200" dirty="0">
              <a:solidFill>
                <a:schemeClr val="bg1"/>
              </a:solidFill>
              <a:latin typeface="Times New Roman" panose="02020603050405020304" pitchFamily="18" charset="0"/>
              <a:cs typeface="Times New Roman" panose="02020603050405020304" pitchFamily="18" charset="0"/>
            </a:rPr>
            <a:t>Facultatea DREPT</a:t>
          </a:r>
          <a:endParaRPr lang="en-US" sz="4000" b="1" kern="1200" dirty="0">
            <a:solidFill>
              <a:schemeClr val="bg1"/>
            </a:solidFill>
            <a:latin typeface="Times New Roman" panose="02020603050405020304" pitchFamily="18" charset="0"/>
            <a:cs typeface="Times New Roman" panose="02020603050405020304" pitchFamily="18" charset="0"/>
          </a:endParaRPr>
        </a:p>
      </dsp:txBody>
      <dsp:txXfrm>
        <a:off x="52089" y="120631"/>
        <a:ext cx="10868622" cy="962862"/>
      </dsp:txXfrm>
    </dsp:sp>
    <dsp:sp modelId="{06ED0968-18CA-424C-B98B-3A010C65AA0C}">
      <dsp:nvSpPr>
        <dsp:cNvPr id="0" name=""/>
        <dsp:cNvSpPr/>
      </dsp:nvSpPr>
      <dsp:spPr>
        <a:xfrm>
          <a:off x="0" y="1135582"/>
          <a:ext cx="10972800" cy="185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72390" rIns="405384" bIns="72390" numCol="1" spcCol="1270" anchor="t" anchorCtr="0">
          <a:noAutofit/>
        </a:bodyPr>
        <a:lstStyle/>
        <a:p>
          <a:pPr marL="285750" lvl="1" indent="-285750" algn="l" defTabSz="1955800">
            <a:lnSpc>
              <a:spcPct val="90000"/>
            </a:lnSpc>
            <a:spcBef>
              <a:spcPct val="0"/>
            </a:spcBef>
            <a:spcAft>
              <a:spcPct val="20000"/>
            </a:spcAft>
            <a:buChar char="•"/>
          </a:pPr>
          <a:r>
            <a:rPr lang="ro-RO" sz="4400" kern="1200" dirty="0"/>
            <a:t>Regulament  privind efectuarea stagiilor de practică la (Ciclu I-studii superioare de licență, Ciclu II- studii superioare de master)</a:t>
          </a:r>
          <a:endParaRPr lang="en-US" sz="4400" kern="1200" dirty="0"/>
        </a:p>
      </dsp:txBody>
      <dsp:txXfrm>
        <a:off x="0" y="1135582"/>
        <a:ext cx="10972800" cy="1858342"/>
      </dsp:txXfrm>
    </dsp:sp>
    <dsp:sp modelId="{34468EC4-6FEC-438D-A52C-9A2A5A1B2414}">
      <dsp:nvSpPr>
        <dsp:cNvPr id="0" name=""/>
        <dsp:cNvSpPr/>
      </dsp:nvSpPr>
      <dsp:spPr>
        <a:xfrm>
          <a:off x="0" y="2993924"/>
          <a:ext cx="10972800" cy="10670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ro-RO" sz="4000" b="1" kern="1200" dirty="0">
              <a:latin typeface="Times New Roman" panose="02020603050405020304" pitchFamily="18" charset="0"/>
              <a:cs typeface="Times New Roman" panose="02020603050405020304" pitchFamily="18" charset="0"/>
            </a:rPr>
            <a:t>Facultatea Limbi Străine</a:t>
          </a:r>
          <a:endParaRPr lang="en-US" sz="4000" b="1" kern="1200" dirty="0">
            <a:latin typeface="Times New Roman" panose="02020603050405020304" pitchFamily="18" charset="0"/>
            <a:cs typeface="Times New Roman" panose="02020603050405020304" pitchFamily="18" charset="0"/>
          </a:endParaRPr>
        </a:p>
      </dsp:txBody>
      <dsp:txXfrm>
        <a:off x="52089" y="3046013"/>
        <a:ext cx="10868622" cy="962862"/>
      </dsp:txXfrm>
    </dsp:sp>
    <dsp:sp modelId="{AE3F6CDA-B2BE-45B0-9D49-30C71D31B05B}">
      <dsp:nvSpPr>
        <dsp:cNvPr id="0" name=""/>
        <dsp:cNvSpPr/>
      </dsp:nvSpPr>
      <dsp:spPr>
        <a:xfrm>
          <a:off x="0" y="4060964"/>
          <a:ext cx="1097280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72390" rIns="405384" bIns="72390" numCol="1" spcCol="1270" anchor="t" anchorCtr="0">
          <a:noAutofit/>
        </a:bodyPr>
        <a:lstStyle/>
        <a:p>
          <a:pPr marL="285750" lvl="1" indent="-285750" algn="l" defTabSz="1955800">
            <a:lnSpc>
              <a:spcPct val="90000"/>
            </a:lnSpc>
            <a:spcBef>
              <a:spcPct val="0"/>
            </a:spcBef>
            <a:spcAft>
              <a:spcPct val="20000"/>
            </a:spcAft>
            <a:buChar char="•"/>
          </a:pPr>
          <a:r>
            <a:rPr lang="ro-RO" sz="4400" kern="1200" dirty="0"/>
            <a:t>Caiet de sarcini, Curriculum</a:t>
          </a:r>
          <a:endParaRPr lang="en-US" sz="4400" kern="1200" dirty="0"/>
        </a:p>
      </dsp:txBody>
      <dsp:txXfrm>
        <a:off x="0" y="4060964"/>
        <a:ext cx="10972800" cy="9439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7CB19-999C-4AC7-B8C6-A200D6C15D80}">
      <dsp:nvSpPr>
        <dsp:cNvPr id="0" name=""/>
        <dsp:cNvSpPr/>
      </dsp:nvSpPr>
      <dsp:spPr>
        <a:xfrm>
          <a:off x="0" y="12607"/>
          <a:ext cx="10972800" cy="1099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ro-RO" sz="4700" b="1" kern="1200" dirty="0">
              <a:latin typeface="Times New Roman" panose="02020603050405020304" pitchFamily="18" charset="0"/>
              <a:cs typeface="Times New Roman" panose="02020603050405020304" pitchFamily="18" charset="0"/>
            </a:rPr>
            <a:t>Facultatea Biomedicină</a:t>
          </a:r>
          <a:endParaRPr lang="en-US" sz="4700" b="1" kern="1200" dirty="0">
            <a:latin typeface="Times New Roman" panose="02020603050405020304" pitchFamily="18" charset="0"/>
            <a:cs typeface="Times New Roman" panose="02020603050405020304" pitchFamily="18" charset="0"/>
          </a:endParaRPr>
        </a:p>
      </dsp:txBody>
      <dsp:txXfrm>
        <a:off x="53688" y="66295"/>
        <a:ext cx="10865424" cy="992424"/>
      </dsp:txXfrm>
    </dsp:sp>
    <dsp:sp modelId="{2F6A87E1-DCFA-4E39-B3DD-DBF0018B8621}">
      <dsp:nvSpPr>
        <dsp:cNvPr id="0" name=""/>
        <dsp:cNvSpPr/>
      </dsp:nvSpPr>
      <dsp:spPr>
        <a:xfrm>
          <a:off x="0" y="1112407"/>
          <a:ext cx="10972800" cy="1507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ro-RO" sz="3700" kern="1200" dirty="0"/>
            <a:t>Regulament cu privire la stagiile de practică, Ghid privind elaborarea raportului privind stagiul de practică; Curriculum stagiului practic .</a:t>
          </a:r>
          <a:endParaRPr lang="en-US" sz="3700" kern="1200" dirty="0"/>
        </a:p>
      </dsp:txBody>
      <dsp:txXfrm>
        <a:off x="0" y="1112407"/>
        <a:ext cx="10972800" cy="1507995"/>
      </dsp:txXfrm>
    </dsp:sp>
    <dsp:sp modelId="{7877972B-DFC5-4143-BDC7-E80B7ED80679}">
      <dsp:nvSpPr>
        <dsp:cNvPr id="0" name=""/>
        <dsp:cNvSpPr/>
      </dsp:nvSpPr>
      <dsp:spPr>
        <a:xfrm>
          <a:off x="0" y="2620402"/>
          <a:ext cx="10972800" cy="1099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ro-RO" sz="4700" b="1" kern="1200" dirty="0">
              <a:latin typeface="Times New Roman" panose="02020603050405020304" pitchFamily="18" charset="0"/>
              <a:cs typeface="Times New Roman" panose="02020603050405020304" pitchFamily="18" charset="0"/>
            </a:rPr>
            <a:t>Facultatea Științe Economice</a:t>
          </a:r>
          <a:endParaRPr lang="en-US" sz="4700" b="1" kern="1200" dirty="0">
            <a:latin typeface="Times New Roman" panose="02020603050405020304" pitchFamily="18" charset="0"/>
            <a:cs typeface="Times New Roman" panose="02020603050405020304" pitchFamily="18" charset="0"/>
          </a:endParaRPr>
        </a:p>
      </dsp:txBody>
      <dsp:txXfrm>
        <a:off x="53688" y="2674090"/>
        <a:ext cx="10865424" cy="992424"/>
      </dsp:txXfrm>
    </dsp:sp>
    <dsp:sp modelId="{170004AF-635E-431C-B5EA-EAAE71CB06BF}">
      <dsp:nvSpPr>
        <dsp:cNvPr id="0" name=""/>
        <dsp:cNvSpPr/>
      </dsp:nvSpPr>
      <dsp:spPr>
        <a:xfrm>
          <a:off x="0" y="3720203"/>
          <a:ext cx="1097280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8386" tIns="59690" rIns="334264" bIns="59690" numCol="1" spcCol="1270" anchor="t" anchorCtr="0">
          <a:noAutofit/>
        </a:bodyPr>
        <a:lstStyle/>
        <a:p>
          <a:pPr marL="285750" lvl="1" indent="-285750" algn="l" defTabSz="1644650">
            <a:lnSpc>
              <a:spcPct val="90000"/>
            </a:lnSpc>
            <a:spcBef>
              <a:spcPct val="0"/>
            </a:spcBef>
            <a:spcAft>
              <a:spcPct val="20000"/>
            </a:spcAft>
            <a:buChar char="•"/>
          </a:pPr>
          <a:r>
            <a:rPr lang="ro-RO" sz="3700" kern="1200" dirty="0"/>
            <a:t>Ghid metodic privind organizarea, desfășurarea, elaborarea portofoliului, Curriculum disciplinar, stagiu de practică</a:t>
          </a:r>
          <a:r>
            <a:rPr lang="en-US" sz="3700" kern="1200" dirty="0"/>
            <a:t>.</a:t>
          </a:r>
        </a:p>
      </dsp:txBody>
      <dsp:txXfrm>
        <a:off x="0" y="3720203"/>
        <a:ext cx="10972800" cy="15566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E1DB2EB-62AE-4153-BBC1-6B9C0C096EE1}" type="datetimeFigureOut">
              <a:rPr lang="ru-RU"/>
              <a:pPr>
                <a:defRPr/>
              </a:pPr>
              <a:t>26.05.2025</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CDC8CC01-69C0-40F4-AAD4-ED73458F3885}" type="slidenum">
              <a:rPr lang="ru-RU"/>
              <a:pPr>
                <a:defRPr/>
              </a:pPr>
              <a:t>‹#›</a:t>
            </a:fld>
            <a:endParaRPr lang="ru-RU"/>
          </a:p>
        </p:txBody>
      </p:sp>
    </p:spTree>
    <p:extLst>
      <p:ext uri="{BB962C8B-B14F-4D97-AF65-F5344CB8AC3E}">
        <p14:creationId xmlns:p14="http://schemas.microsoft.com/office/powerpoint/2010/main" val="3577389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1F6613D6-E994-4779-B414-863FD418E313}" type="datetimeFigureOut">
              <a:rPr lang="ru-RU"/>
              <a:pPr>
                <a:defRPr/>
              </a:pPr>
              <a:t>26.05.2025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BE7FE936-17C2-4D92-91C7-CF0BAC3908EB}" type="slidenum">
              <a:rPr lang="ru-RU"/>
              <a:pPr>
                <a:defRPr/>
              </a:pPr>
              <a:t>‹#›</a:t>
            </a:fld>
            <a:endParaRPr lang="ru-RU"/>
          </a:p>
        </p:txBody>
      </p:sp>
    </p:spTree>
    <p:extLst>
      <p:ext uri="{BB962C8B-B14F-4D97-AF65-F5344CB8AC3E}">
        <p14:creationId xmlns:p14="http://schemas.microsoft.com/office/powerpoint/2010/main" val="3729599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fld id="{33BB7720-54C1-4D5A-89F7-5AB4D5867F7D}" type="slidenum">
              <a:rPr lang="ru-RU" altLang="en-US" smtClean="0">
                <a:latin typeface="Calibri" panose="020F0502020204030204" pitchFamily="34" charset="0"/>
              </a:rPr>
              <a:pPr fontAlgn="base">
                <a:spcBef>
                  <a:spcPct val="0"/>
                </a:spcBef>
                <a:spcAft>
                  <a:spcPct val="0"/>
                </a:spcAft>
              </a:pPr>
              <a:t>0</a:t>
            </a:fld>
            <a:endParaRPr lang="ru-R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54020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284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15035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0862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8721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66158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83864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55979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7671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a:lstStyle/>
          <a:p>
            <a:r>
              <a:rPr lang="ru-RU"/>
              <a:t>Образец заголовка</a:t>
            </a:r>
          </a:p>
        </p:txBody>
      </p:sp>
      <p:sp>
        <p:nvSpPr>
          <p:cNvPr id="3" name="Содержимое 2"/>
          <p:cNvSpPr>
            <a:spLocks noGrp="1"/>
          </p:cNvSpPr>
          <p:nvPr>
            <p:ph idx="1"/>
          </p:nvPr>
        </p:nvSpPr>
        <p:spPr>
          <a:xfrm>
            <a:off x="609600" y="1600201"/>
            <a:ext cx="10972800" cy="4525963"/>
          </a:xfrm>
          <a:prstGeom prst="rect">
            <a:avLst/>
          </a:prstGeo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410961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4996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5/26/2025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96286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26203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6679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706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0500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541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5/26/2025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28022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www.powerpointstyles.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5/26/2025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
        <p:nvSpPr>
          <p:cNvPr id="7" name="Text Box 29">
            <a:extLst>
              <a:ext uri="{FF2B5EF4-FFF2-40B4-BE49-F238E27FC236}">
                <a16:creationId xmlns:a16="http://schemas.microsoft.com/office/drawing/2014/main" id="{AB98C008-FA9D-3E33-1F89-D6D7392EBD12}"/>
              </a:ext>
            </a:extLst>
          </p:cNvPr>
          <p:cNvSpPr txBox="1">
            <a:spLocks noChangeArrowheads="1"/>
          </p:cNvSpPr>
          <p:nvPr userDrawn="1"/>
        </p:nvSpPr>
        <p:spPr bwMode="auto">
          <a:xfrm>
            <a:off x="4464051" y="6237288"/>
            <a:ext cx="29890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en-US">
                <a:solidFill>
                  <a:srgbClr val="000000"/>
                </a:solidFill>
                <a:hlinkClick r:id="rId21"/>
              </a:rPr>
              <a:t>Free Powerpoint Templates</a:t>
            </a:r>
            <a:endParaRPr lang="fr-FR" altLang="en-US">
              <a:solidFill>
                <a:srgbClr val="000000"/>
              </a:solidFill>
            </a:endParaRPr>
          </a:p>
        </p:txBody>
      </p:sp>
      <p:pic>
        <p:nvPicPr>
          <p:cNvPr id="8" name="Picture 28" descr="2">
            <a:extLst>
              <a:ext uri="{FF2B5EF4-FFF2-40B4-BE49-F238E27FC236}">
                <a16:creationId xmlns:a16="http://schemas.microsoft.com/office/drawing/2014/main" id="{7B0893DA-135C-E2E2-C546-6D62C4591FF9}"/>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a:extLst>
              <a:ext uri="{FF2B5EF4-FFF2-40B4-BE49-F238E27FC236}">
                <a16:creationId xmlns:a16="http://schemas.microsoft.com/office/drawing/2014/main" id="{383AC215-8EF6-6A49-4DDE-2902E4DEA34F}"/>
              </a:ext>
            </a:extLst>
          </p:cNvPr>
          <p:cNvSpPr txBox="1">
            <a:spLocks noChangeArrowheads="1"/>
          </p:cNvSpPr>
          <p:nvPr userDrawn="1"/>
        </p:nvSpPr>
        <p:spPr bwMode="auto">
          <a:xfrm>
            <a:off x="10617200" y="6375401"/>
            <a:ext cx="1082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fr-FR" altLang="en-US" b="1">
                <a:solidFill>
                  <a:srgbClr val="FFFFFF"/>
                </a:solidFill>
              </a:rPr>
              <a:t>Page </a:t>
            </a:r>
            <a:fld id="{9CC38B20-7ED4-4C89-A81B-6F1F4EEDD93A}" type="slidenum">
              <a:rPr lang="fr-FR" altLang="en-US" b="1" smtClean="0">
                <a:solidFill>
                  <a:srgbClr val="FFFFFF"/>
                </a:solidFill>
              </a:rPr>
              <a:pPr eaLnBrk="1" hangingPunct="1">
                <a:defRPr/>
              </a:pPr>
              <a:t>‹#›</a:t>
            </a:fld>
            <a:endParaRPr lang="fr-FR" altLang="en-US" b="1">
              <a:solidFill>
                <a:srgbClr val="FFFFFF"/>
              </a:solidFill>
            </a:endParaRPr>
          </a:p>
        </p:txBody>
      </p:sp>
    </p:spTree>
    <p:extLst>
      <p:ext uri="{BB962C8B-B14F-4D97-AF65-F5344CB8AC3E}">
        <p14:creationId xmlns:p14="http://schemas.microsoft.com/office/powerpoint/2010/main" val="7217242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hyperlink" Target="http://europass.cedefop.europa.eu/europass/home/hornav/Downloads.csp"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s://docs.google.com/forms/d/1XjoypmCEJSw-PZqdz6Qis6wdzcCNi3ZCOnc9nmuCPzE/edit" TargetMode="External"/><Relationship Id="rId2" Type="http://schemas.openxmlformats.org/officeDocument/2006/relationships/hyperlink" Target="https://docs.google.com/forms/d/1YTPOJd-0X0lh8oNWWfEctKs8z0OU9zmfkcaU_noF_JQ/edit" TargetMode="External"/><Relationship Id="rId1" Type="http://schemas.openxmlformats.org/officeDocument/2006/relationships/slideLayout" Target="../slideLayouts/slideLayout18.xml"/><Relationship Id="rId6" Type="http://schemas.openxmlformats.org/officeDocument/2006/relationships/hyperlink" Target="https://docs.google.com/forms/d/1CVaak966kxS5X3FFYLRTIkI5vkw3SQkMQ8JY07s7_qA/edit" TargetMode="External"/><Relationship Id="rId5" Type="http://schemas.openxmlformats.org/officeDocument/2006/relationships/hyperlink" Target="https://docs.google.com/forms/d/1wZvYfKsJLHgTSs--trNqA1DRYrwtyTCrvp9Yl843SAg/edit" TargetMode="External"/><Relationship Id="rId4" Type="http://schemas.openxmlformats.org/officeDocument/2006/relationships/hyperlink" Target="https://docs.google.com/forms/d/1OOSniDDiZZjHwwUYyN3FeJDy5Fu1-d1RhzTyEEMVAas/edi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8.xml"/><Relationship Id="rId5" Type="http://schemas.openxmlformats.org/officeDocument/2006/relationships/image" Target="../media/image45.png"/><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8.xml"/><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07368" y="332656"/>
            <a:ext cx="11305256" cy="3312368"/>
          </a:xfrm>
        </p:spPr>
        <p:style>
          <a:lnRef idx="1">
            <a:schemeClr val="accent1"/>
          </a:lnRef>
          <a:fillRef idx="3">
            <a:schemeClr val="accent1"/>
          </a:fillRef>
          <a:effectRef idx="2">
            <a:schemeClr val="accent1"/>
          </a:effectRef>
          <a:fontRef idx="minor">
            <a:schemeClr val="lt1"/>
          </a:fontRef>
        </p:style>
        <p:txBody>
          <a:bodyPr>
            <a:normAutofit fontScale="90000"/>
            <a:scene3d>
              <a:camera prst="orthographicFront"/>
              <a:lightRig rig="threePt" dir="t"/>
            </a:scene3d>
            <a:sp3d extrusionH="57150">
              <a:bevelT w="69850" h="69850" prst="divot"/>
            </a:sp3d>
          </a:bodyPr>
          <a:lstStyle/>
          <a:p>
            <a:br>
              <a:rPr lang="ro-RO" sz="4000" b="1" dirty="0">
                <a:solidFill>
                  <a:srgbClr val="002060"/>
                </a:solidFill>
              </a:rPr>
            </a:br>
            <a:br>
              <a:rPr lang="ro-RO" sz="4000" b="1" dirty="0">
                <a:solidFill>
                  <a:srgbClr val="002060"/>
                </a:solidFill>
              </a:rPr>
            </a:br>
            <a:br>
              <a:rPr lang="en-US" sz="1800" b="0" i="0" u="none" strike="noStrike" baseline="0" dirty="0">
                <a:solidFill>
                  <a:srgbClr val="000000"/>
                </a:solidFill>
                <a:latin typeface="Times New Roman" panose="02020603050405020304" pitchFamily="18" charset="0"/>
              </a:rPr>
            </a:br>
            <a:br>
              <a:rPr lang="en-US" sz="3600" b="0" i="0" u="none" strike="noStrike" baseline="0" dirty="0">
                <a:solidFill>
                  <a:schemeClr val="tx1"/>
                </a:solidFill>
                <a:latin typeface="Times New Roman" panose="02020603050405020304" pitchFamily="18" charset="0"/>
              </a:rPr>
            </a:br>
            <a:r>
              <a:rPr lang="en-US" sz="3600" b="0" i="0" u="none" strike="noStrike" baseline="0" dirty="0">
                <a:solidFill>
                  <a:schemeClr val="tx1"/>
                </a:solidFill>
                <a:latin typeface="Times New Roman" panose="02020603050405020304" pitchFamily="18" charset="0"/>
              </a:rPr>
              <a:t> </a:t>
            </a:r>
            <a:r>
              <a:rPr lang="en-US" sz="3600" b="1" i="0" u="none" strike="noStrike" baseline="0" dirty="0">
                <a:solidFill>
                  <a:schemeClr val="tx1"/>
                </a:solidFill>
                <a:latin typeface="Times New Roman" panose="02020603050405020304" pitchFamily="18" charset="0"/>
              </a:rPr>
              <a:t>EVALUAREA CALITĂȚII ȘI EFICIENȚEI STAGIILOR DE PRACTICĂ</a:t>
            </a:r>
            <a:br>
              <a:rPr lang="en-US" sz="3600" b="0" i="0" u="none" strike="noStrike" baseline="0" dirty="0">
                <a:solidFill>
                  <a:schemeClr val="tx1"/>
                </a:solidFill>
                <a:latin typeface="Times New Roman" panose="02020603050405020304" pitchFamily="18" charset="0"/>
              </a:rPr>
            </a:br>
            <a:r>
              <a:rPr lang="en-US" sz="3600" b="1" i="0" u="none" strike="noStrike" baseline="0" dirty="0">
                <a:solidFill>
                  <a:schemeClr val="tx1"/>
                </a:solidFill>
                <a:latin typeface="Times New Roman" panose="02020603050405020304" pitchFamily="18" charset="0"/>
              </a:rPr>
              <a:t>LA PROGRAMELE DE STUDIU </a:t>
            </a:r>
            <a:br>
              <a:rPr lang="en-US" sz="3600" b="0" i="0" u="none" strike="noStrike" baseline="0" dirty="0">
                <a:solidFill>
                  <a:schemeClr val="tx1"/>
                </a:solidFill>
                <a:latin typeface="Times New Roman" panose="02020603050405020304" pitchFamily="18" charset="0"/>
              </a:rPr>
            </a:br>
            <a:r>
              <a:rPr lang="it-IT" sz="3600" b="1" i="0" u="none" strike="noStrike" baseline="0" dirty="0">
                <a:solidFill>
                  <a:schemeClr val="tx1"/>
                </a:solidFill>
                <a:latin typeface="Times New Roman" panose="02020603050405020304" pitchFamily="18" charset="0"/>
              </a:rPr>
              <a:t>(CICLUL I-LICENȚA și CICLUL II-MASTERAT), 202</a:t>
            </a:r>
            <a:r>
              <a:rPr lang="en-US" sz="3600" b="1" dirty="0">
                <a:solidFill>
                  <a:schemeClr val="tx1"/>
                </a:solidFill>
                <a:latin typeface="Times New Roman" panose="02020603050405020304" pitchFamily="18" charset="0"/>
              </a:rPr>
              <a:t>4</a:t>
            </a:r>
            <a:r>
              <a:rPr lang="it-IT" sz="3600" b="1" i="0" u="none" strike="noStrike" baseline="0" dirty="0">
                <a:solidFill>
                  <a:schemeClr val="tx1"/>
                </a:solidFill>
                <a:latin typeface="Times New Roman" panose="02020603050405020304" pitchFamily="18" charset="0"/>
              </a:rPr>
              <a:t> -202</a:t>
            </a:r>
            <a:r>
              <a:rPr lang="en-US" sz="3600" b="1" dirty="0">
                <a:solidFill>
                  <a:schemeClr val="tx1"/>
                </a:solidFill>
                <a:latin typeface="Times New Roman" panose="02020603050405020304" pitchFamily="18" charset="0"/>
              </a:rPr>
              <a:t>5</a:t>
            </a:r>
            <a:endParaRPr lang="ru-RU" sz="3600" b="1" dirty="0">
              <a:solidFill>
                <a:schemeClr val="tx1"/>
              </a:solidFill>
            </a:endParaRPr>
          </a:p>
        </p:txBody>
      </p:sp>
      <p:sp>
        <p:nvSpPr>
          <p:cNvPr id="4099" name="Подзаголовок 4"/>
          <p:cNvSpPr>
            <a:spLocks noGrp="1"/>
          </p:cNvSpPr>
          <p:nvPr>
            <p:ph type="subTitle" idx="1"/>
          </p:nvPr>
        </p:nvSpPr>
        <p:spPr bwMode="auto">
          <a:xfrm>
            <a:off x="407368" y="3933056"/>
            <a:ext cx="11449271" cy="2448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r>
              <a:rPr lang="ro-RO" altLang="en-US" sz="2000" b="1" dirty="0">
                <a:solidFill>
                  <a:srgbClr val="FF0000"/>
                </a:solidFill>
              </a:rPr>
              <a:t> </a:t>
            </a:r>
          </a:p>
          <a:p>
            <a:pPr algn="r"/>
            <a:r>
              <a:rPr lang="ro-RO" altLang="en-US" sz="3200" b="1" cap="none" dirty="0">
                <a:solidFill>
                  <a:schemeClr val="tx1"/>
                </a:solidFill>
                <a:latin typeface="Times New Roman" panose="02020603050405020304" pitchFamily="18" charset="0"/>
              </a:rPr>
              <a:t>DEPARTAMENTUL</a:t>
            </a:r>
            <a:r>
              <a:rPr lang="en-US" altLang="en-US" sz="3200" b="1" cap="none" dirty="0">
                <a:solidFill>
                  <a:schemeClr val="tx1"/>
                </a:solidFill>
                <a:latin typeface="Times New Roman" panose="02020603050405020304" pitchFamily="18" charset="0"/>
              </a:rPr>
              <a:t> </a:t>
            </a:r>
            <a:r>
              <a:rPr lang="ro-RO" altLang="en-US" sz="3200" b="1" cap="none" dirty="0">
                <a:solidFill>
                  <a:schemeClr val="tx1"/>
                </a:solidFill>
                <a:latin typeface="Times New Roman" panose="02020603050405020304" pitchFamily="18" charset="0"/>
              </a:rPr>
              <a:t> DE ASIGURARE A CALITĂȚII (DAC)</a:t>
            </a:r>
            <a:endParaRPr lang="ro-RO" altLang="en-US" b="1" dirty="0">
              <a:solidFill>
                <a:srgbClr val="FF0000"/>
              </a:solidFill>
            </a:endParaRPr>
          </a:p>
          <a:p>
            <a:pPr algn="r"/>
            <a:endParaRPr lang="ru-RU" alt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8CC009-1FAA-DB60-11DD-F2CFCE811516}"/>
              </a:ext>
            </a:extLst>
          </p:cNvPr>
          <p:cNvSpPr>
            <a:spLocks noGrp="1"/>
          </p:cNvSpPr>
          <p:nvPr>
            <p:ph idx="1"/>
          </p:nvPr>
        </p:nvSpPr>
        <p:spPr/>
        <p:txBody>
          <a:bodyPr/>
          <a:lstStyle/>
          <a:p>
            <a:pPr marL="0" marR="46500" indent="0" algn="ctr">
              <a:buNone/>
            </a:pPr>
            <a:r>
              <a:rPr lang="ro-RO" sz="3200" b="1" i="0" u="none" strike="noStrike" baseline="0" dirty="0">
                <a:solidFill>
                  <a:srgbClr val="49629A"/>
                </a:solidFill>
                <a:latin typeface="Times New Roman" panose="02020603050405020304" pitchFamily="18" charset="0"/>
                <a:cs typeface="Times New Roman" panose="02020603050405020304" pitchFamily="18" charset="0"/>
              </a:rPr>
              <a:t>2. </a:t>
            </a: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Documente</a:t>
            </a:r>
            <a:r>
              <a:rPr lang="ro-RO" sz="3200" b="1" i="0" u="none" strike="noStrike" baseline="0" dirty="0">
                <a:solidFill>
                  <a:srgbClr val="49629A"/>
                </a:solidFill>
                <a:latin typeface="Times New Roman" panose="02020603050405020304" pitchFamily="18" charset="0"/>
                <a:cs typeface="Times New Roman" panose="02020603050405020304" pitchFamily="18" charset="0"/>
              </a:rPr>
              <a:t> </a:t>
            </a: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reglatorii</a:t>
            </a:r>
            <a:r>
              <a:rPr lang="en-US" sz="3200" b="1" i="0" u="none" strike="noStrike" baseline="0" dirty="0">
                <a:solidFill>
                  <a:srgbClr val="49629A"/>
                </a:solidFill>
                <a:latin typeface="Times New Roman" panose="02020603050405020304" pitchFamily="18" charset="0"/>
                <a:cs typeface="Times New Roman" panose="02020603050405020304" pitchFamily="18" charset="0"/>
              </a:rPr>
              <a:t> </a:t>
            </a: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privind</a:t>
            </a:r>
            <a:endParaRPr lang="en-US" sz="3200" b="0" i="0" u="none" strike="noStrike" baseline="0" dirty="0">
              <a:solidFill>
                <a:srgbClr val="49629A"/>
              </a:solidFill>
              <a:latin typeface="Times New Roman" panose="02020603050405020304" pitchFamily="18" charset="0"/>
              <a:cs typeface="Times New Roman" panose="02020603050405020304" pitchFamily="18" charset="0"/>
            </a:endParaRPr>
          </a:p>
          <a:p>
            <a:pPr marL="0" marR="46780" indent="0" algn="ctr">
              <a:buNone/>
            </a:pP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Organizarea</a:t>
            </a:r>
            <a:r>
              <a:rPr lang="ro-RO" sz="3200" b="1" i="0" u="none" strike="noStrike" baseline="0" dirty="0">
                <a:solidFill>
                  <a:srgbClr val="49629A"/>
                </a:solidFill>
                <a:latin typeface="Times New Roman" panose="02020603050405020304" pitchFamily="18" charset="0"/>
                <a:cs typeface="Times New Roman" panose="02020603050405020304" pitchFamily="18" charset="0"/>
              </a:rPr>
              <a:t> </a:t>
            </a: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și</a:t>
            </a:r>
            <a:r>
              <a:rPr lang="en-US" sz="3200" b="1" i="0" u="none" strike="noStrike" baseline="0" dirty="0">
                <a:solidFill>
                  <a:srgbClr val="49629A"/>
                </a:solidFill>
                <a:latin typeface="Times New Roman" panose="02020603050405020304" pitchFamily="18" charset="0"/>
                <a:cs typeface="Times New Roman" panose="02020603050405020304" pitchFamily="18" charset="0"/>
              </a:rPr>
              <a:t> </a:t>
            </a: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desfășurarea</a:t>
            </a:r>
            <a:r>
              <a:rPr lang="en-US" sz="3200" b="1" i="0" u="none" strike="noStrike" baseline="0" dirty="0">
                <a:solidFill>
                  <a:srgbClr val="49629A"/>
                </a:solidFill>
                <a:latin typeface="Times New Roman" panose="02020603050405020304" pitchFamily="18" charset="0"/>
                <a:cs typeface="Times New Roman" panose="02020603050405020304" pitchFamily="18" charset="0"/>
              </a:rPr>
              <a:t> </a:t>
            </a:r>
            <a:endParaRPr lang="en-US" sz="3200" b="0" i="0" u="none" strike="noStrike" baseline="0" dirty="0">
              <a:solidFill>
                <a:srgbClr val="49629A"/>
              </a:solidFill>
              <a:latin typeface="Times New Roman" panose="02020603050405020304" pitchFamily="18" charset="0"/>
              <a:cs typeface="Times New Roman" panose="02020603050405020304" pitchFamily="18" charset="0"/>
            </a:endParaRPr>
          </a:p>
          <a:p>
            <a:pPr marL="0" marR="65490" indent="0" algn="ctr">
              <a:buNone/>
            </a:pP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stagiilor</a:t>
            </a:r>
            <a:r>
              <a:rPr lang="en-US" sz="3200" b="1" i="0" u="none" strike="noStrike" baseline="0" dirty="0">
                <a:solidFill>
                  <a:srgbClr val="49629A"/>
                </a:solidFill>
                <a:latin typeface="Times New Roman" panose="02020603050405020304" pitchFamily="18" charset="0"/>
                <a:cs typeface="Times New Roman" panose="02020603050405020304" pitchFamily="18" charset="0"/>
              </a:rPr>
              <a:t> de </a:t>
            </a:r>
            <a:r>
              <a:rPr lang="en-US" sz="3200" b="1" i="0" u="none" strike="noStrike" baseline="0" dirty="0" err="1">
                <a:solidFill>
                  <a:srgbClr val="49629A"/>
                </a:solidFill>
                <a:latin typeface="Times New Roman" panose="02020603050405020304" pitchFamily="18" charset="0"/>
                <a:cs typeface="Times New Roman" panose="02020603050405020304" pitchFamily="18" charset="0"/>
              </a:rPr>
              <a:t>practică</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0541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6E0A6B-81C1-D436-1303-D4C112444A71}"/>
              </a:ext>
            </a:extLst>
          </p:cNvPr>
          <p:cNvSpPr>
            <a:spLocks noGrp="1"/>
          </p:cNvSpPr>
          <p:nvPr>
            <p:ph type="title"/>
          </p:nvPr>
        </p:nvSpPr>
        <p:spPr/>
        <p:txBody>
          <a:bodyPr/>
          <a:lstStyle/>
          <a:p>
            <a:r>
              <a:rPr lang="ro-RO" dirty="0"/>
              <a:t>2. Documente</a:t>
            </a:r>
            <a:endParaRPr lang="en-US" dirty="0"/>
          </a:p>
        </p:txBody>
      </p:sp>
      <p:graphicFrame>
        <p:nvGraphicFramePr>
          <p:cNvPr id="4" name="Объект 3">
            <a:extLst>
              <a:ext uri="{FF2B5EF4-FFF2-40B4-BE49-F238E27FC236}">
                <a16:creationId xmlns:a16="http://schemas.microsoft.com/office/drawing/2014/main" id="{E9C245D1-B722-D9AC-468F-BCCCF62F79DD}"/>
              </a:ext>
            </a:extLst>
          </p:cNvPr>
          <p:cNvGraphicFramePr>
            <a:graphicFrameLocks noGrp="1"/>
          </p:cNvGraphicFramePr>
          <p:nvPr>
            <p:ph idx="1"/>
            <p:extLst>
              <p:ext uri="{D42A27DB-BD31-4B8C-83A1-F6EECF244321}">
                <p14:modId xmlns:p14="http://schemas.microsoft.com/office/powerpoint/2010/main" val="3618479907"/>
              </p:ext>
            </p:extLst>
          </p:nvPr>
        </p:nvGraphicFramePr>
        <p:xfrm>
          <a:off x="619158" y="1052736"/>
          <a:ext cx="10972800" cy="4813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082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5AEE4E-6B15-49B6-65B8-00E626125E2C}"/>
              </a:ext>
            </a:extLst>
          </p:cNvPr>
          <p:cNvSpPr>
            <a:spLocks noGrp="1"/>
          </p:cNvSpPr>
          <p:nvPr>
            <p:ph type="title"/>
          </p:nvPr>
        </p:nvSpPr>
        <p:spPr/>
        <p:txBody>
          <a:bodyPr/>
          <a:lstStyle/>
          <a:p>
            <a:r>
              <a:rPr lang="ro-RO" b="1" dirty="0">
                <a:solidFill>
                  <a:schemeClr val="accent6">
                    <a:lumMod val="50000"/>
                  </a:schemeClr>
                </a:solidFill>
                <a:latin typeface="Times New Roman" panose="02020603050405020304" pitchFamily="18" charset="0"/>
                <a:cs typeface="Times New Roman" panose="02020603050405020304" pitchFamily="18" charset="0"/>
              </a:rPr>
              <a:t>1.Documente, Constatări</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graphicFrame>
        <p:nvGraphicFramePr>
          <p:cNvPr id="8" name="Объект 7">
            <a:extLst>
              <a:ext uri="{FF2B5EF4-FFF2-40B4-BE49-F238E27FC236}">
                <a16:creationId xmlns:a16="http://schemas.microsoft.com/office/drawing/2014/main" id="{4F9F4786-0E12-848A-4F53-13E192C9EA99}"/>
              </a:ext>
            </a:extLst>
          </p:cNvPr>
          <p:cNvGraphicFramePr>
            <a:graphicFrameLocks noGrp="1"/>
          </p:cNvGraphicFramePr>
          <p:nvPr>
            <p:ph idx="1"/>
            <p:extLst>
              <p:ext uri="{D42A27DB-BD31-4B8C-83A1-F6EECF244321}">
                <p14:modId xmlns:p14="http://schemas.microsoft.com/office/powerpoint/2010/main" val="116648363"/>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401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5387FA-DCCB-3E19-EF4E-56413F5F95E3}"/>
              </a:ext>
            </a:extLst>
          </p:cNvPr>
          <p:cNvSpPr>
            <a:spLocks noGrp="1"/>
          </p:cNvSpPr>
          <p:nvPr>
            <p:ph type="title"/>
          </p:nvPr>
        </p:nvSpPr>
        <p:spPr>
          <a:xfrm>
            <a:off x="609600" y="274638"/>
            <a:ext cx="10972800" cy="778098"/>
          </a:xfrm>
        </p:spPr>
        <p:txBody>
          <a:bodyPr/>
          <a:lstStyle/>
          <a:p>
            <a:r>
              <a:rPr lang="ro-RO" dirty="0"/>
              <a:t>1.3. ConstATĂRI </a:t>
            </a:r>
            <a:endParaRPr lang="en-US" dirty="0"/>
          </a:p>
        </p:txBody>
      </p:sp>
      <p:graphicFrame>
        <p:nvGraphicFramePr>
          <p:cNvPr id="10" name="Объект 9">
            <a:extLst>
              <a:ext uri="{FF2B5EF4-FFF2-40B4-BE49-F238E27FC236}">
                <a16:creationId xmlns:a16="http://schemas.microsoft.com/office/drawing/2014/main" id="{031327A1-4BA5-12CB-79D1-08B4D778026D}"/>
              </a:ext>
            </a:extLst>
          </p:cNvPr>
          <p:cNvGraphicFramePr>
            <a:graphicFrameLocks noGrp="1"/>
          </p:cNvGraphicFramePr>
          <p:nvPr>
            <p:ph idx="1"/>
            <p:extLst>
              <p:ext uri="{D42A27DB-BD31-4B8C-83A1-F6EECF244321}">
                <p14:modId xmlns:p14="http://schemas.microsoft.com/office/powerpoint/2010/main" val="4029293228"/>
              </p:ext>
            </p:extLst>
          </p:nvPr>
        </p:nvGraphicFramePr>
        <p:xfrm>
          <a:off x="609600" y="1052736"/>
          <a:ext cx="109728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29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0E713AC4-34AD-5D68-2C18-58C46DC765F0}"/>
              </a:ext>
            </a:extLst>
          </p:cNvPr>
          <p:cNvGraphicFramePr>
            <a:graphicFrameLocks noGrp="1"/>
          </p:cNvGraphicFramePr>
          <p:nvPr>
            <p:ph idx="1"/>
            <p:extLst>
              <p:ext uri="{D42A27DB-BD31-4B8C-83A1-F6EECF244321}">
                <p14:modId xmlns:p14="http://schemas.microsoft.com/office/powerpoint/2010/main" val="4264731659"/>
              </p:ext>
            </p:extLst>
          </p:nvPr>
        </p:nvGraphicFramePr>
        <p:xfrm>
          <a:off x="609600" y="836712"/>
          <a:ext cx="10972800" cy="528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6126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B2785111-059A-D395-8B92-2E7B79AAD9A3}"/>
              </a:ext>
            </a:extLst>
          </p:cNvPr>
          <p:cNvGraphicFramePr>
            <a:graphicFrameLocks noGrp="1"/>
          </p:cNvGraphicFramePr>
          <p:nvPr>
            <p:ph idx="1"/>
            <p:extLst>
              <p:ext uri="{D42A27DB-BD31-4B8C-83A1-F6EECF244321}">
                <p14:modId xmlns:p14="http://schemas.microsoft.com/office/powerpoint/2010/main" val="2833098437"/>
              </p:ext>
            </p:extLst>
          </p:nvPr>
        </p:nvGraphicFramePr>
        <p:xfrm>
          <a:off x="609600" y="476672"/>
          <a:ext cx="109728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a:extLst>
              <a:ext uri="{FF2B5EF4-FFF2-40B4-BE49-F238E27FC236}">
                <a16:creationId xmlns:a16="http://schemas.microsoft.com/office/drawing/2014/main" id="{FBECA2BA-54BA-07E1-3B85-BD608ECF4ECC}"/>
              </a:ext>
            </a:extLst>
          </p:cNvPr>
          <p:cNvGraphicFramePr/>
          <p:nvPr>
            <p:extLst>
              <p:ext uri="{D42A27DB-BD31-4B8C-83A1-F6EECF244321}">
                <p14:modId xmlns:p14="http://schemas.microsoft.com/office/powerpoint/2010/main" val="1420721821"/>
              </p:ext>
            </p:extLst>
          </p:nvPr>
        </p:nvGraphicFramePr>
        <p:xfrm>
          <a:off x="983432" y="4149080"/>
          <a:ext cx="10369152" cy="19172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48810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54D620-9FA8-9C3A-D290-0CD01FDF745C}"/>
              </a:ext>
            </a:extLst>
          </p:cNvPr>
          <p:cNvSpPr>
            <a:spLocks noGrp="1"/>
          </p:cNvSpPr>
          <p:nvPr>
            <p:ph type="title"/>
          </p:nvPr>
        </p:nvSpPr>
        <p:spPr>
          <a:xfrm>
            <a:off x="609600" y="274638"/>
            <a:ext cx="10972800" cy="994122"/>
          </a:xfrm>
        </p:spPr>
        <p:txBody>
          <a:bodyPr>
            <a:normAutofit fontScale="90000"/>
          </a:bodyPr>
          <a:lstStyle/>
          <a:p>
            <a:br>
              <a:rPr lang="ro-RO" sz="3600" b="1" dirty="0">
                <a:latin typeface="Times New Roman"/>
                <a:cs typeface="Times New Roman"/>
              </a:rPr>
            </a:br>
            <a:r>
              <a:rPr lang="ro-RO" sz="3600" b="1" dirty="0">
                <a:latin typeface="Times New Roman"/>
                <a:cs typeface="Times New Roman"/>
              </a:rPr>
              <a:t>C</a:t>
            </a:r>
            <a:r>
              <a:rPr lang="en-US" sz="3600" b="1" dirty="0" err="1">
                <a:latin typeface="Times New Roman"/>
                <a:cs typeface="Times New Roman"/>
              </a:rPr>
              <a:t>onstatări</a:t>
            </a:r>
            <a:r>
              <a:rPr lang="en-US" sz="3600" b="1" dirty="0">
                <a:latin typeface="Times New Roman"/>
                <a:cs typeface="Times New Roman"/>
              </a:rPr>
              <a:t>,</a:t>
            </a:r>
            <a:r>
              <a:rPr lang="en-US" sz="3600" b="1" spc="-40" dirty="0">
                <a:latin typeface="Times New Roman"/>
                <a:cs typeface="Times New Roman"/>
              </a:rPr>
              <a:t> </a:t>
            </a:r>
            <a:r>
              <a:rPr lang="en-US" sz="3600" b="1" dirty="0" err="1">
                <a:latin typeface="Times New Roman"/>
                <a:cs typeface="Times New Roman"/>
              </a:rPr>
              <a:t>locuri</a:t>
            </a:r>
            <a:r>
              <a:rPr lang="en-US" sz="3600" b="1" spc="-35" dirty="0">
                <a:latin typeface="Times New Roman"/>
                <a:cs typeface="Times New Roman"/>
              </a:rPr>
              <a:t> </a:t>
            </a:r>
            <a:r>
              <a:rPr lang="en-US" sz="3600" b="1" dirty="0">
                <a:latin typeface="Times New Roman"/>
                <a:cs typeface="Times New Roman"/>
              </a:rPr>
              <a:t>de</a:t>
            </a:r>
            <a:r>
              <a:rPr lang="en-US" sz="3600" b="1" spc="-20" dirty="0">
                <a:latin typeface="Times New Roman"/>
                <a:cs typeface="Times New Roman"/>
              </a:rPr>
              <a:t> </a:t>
            </a:r>
            <a:r>
              <a:rPr lang="en-US" sz="3600" b="1" spc="-10" dirty="0">
                <a:latin typeface="Times New Roman"/>
                <a:cs typeface="Times New Roman"/>
              </a:rPr>
              <a:t>practica </a:t>
            </a:r>
            <a:br>
              <a:rPr lang="ro-RO" sz="3600" b="1" spc="-10" dirty="0">
                <a:latin typeface="Times New Roman"/>
                <a:cs typeface="Times New Roman"/>
              </a:rPr>
            </a:br>
            <a:r>
              <a:rPr lang="en-US" sz="3600" b="1" dirty="0">
                <a:latin typeface="Times New Roman"/>
                <a:cs typeface="Times New Roman"/>
              </a:rPr>
              <a:t>(</a:t>
            </a:r>
            <a:r>
              <a:rPr lang="en-US" sz="3600" b="1" dirty="0" err="1">
                <a:latin typeface="Times New Roman"/>
                <a:cs typeface="Times New Roman"/>
              </a:rPr>
              <a:t>acorduri</a:t>
            </a:r>
            <a:r>
              <a:rPr lang="en-US" sz="3600" b="1" dirty="0">
                <a:latin typeface="Times New Roman"/>
                <a:cs typeface="Times New Roman"/>
              </a:rPr>
              <a:t>,</a:t>
            </a:r>
            <a:r>
              <a:rPr lang="en-US" sz="3600" b="1" spc="-55" dirty="0">
                <a:latin typeface="Times New Roman"/>
                <a:cs typeface="Times New Roman"/>
              </a:rPr>
              <a:t> </a:t>
            </a:r>
            <a:r>
              <a:rPr lang="en-US" sz="3600" b="1" spc="-10" dirty="0" err="1">
                <a:latin typeface="Times New Roman"/>
                <a:cs typeface="Times New Roman"/>
              </a:rPr>
              <a:t>ordine</a:t>
            </a:r>
            <a:r>
              <a:rPr lang="en-US" sz="3600" b="1" spc="-10" dirty="0">
                <a:latin typeface="Times New Roman"/>
                <a:cs typeface="Times New Roman"/>
              </a:rPr>
              <a:t>)</a:t>
            </a:r>
            <a:br>
              <a:rPr lang="en-US" sz="3600" dirty="0">
                <a:latin typeface="Times New Roman"/>
                <a:cs typeface="Times New Roman"/>
              </a:rPr>
            </a:br>
            <a:endParaRPr lang="en-US" sz="3600" dirty="0"/>
          </a:p>
        </p:txBody>
      </p:sp>
      <p:sp>
        <p:nvSpPr>
          <p:cNvPr id="3" name="Объект 2">
            <a:extLst>
              <a:ext uri="{FF2B5EF4-FFF2-40B4-BE49-F238E27FC236}">
                <a16:creationId xmlns:a16="http://schemas.microsoft.com/office/drawing/2014/main" id="{1E49F2C9-E6CA-D182-151D-B3C685FC0F73}"/>
              </a:ext>
            </a:extLst>
          </p:cNvPr>
          <p:cNvSpPr>
            <a:spLocks noGrp="1"/>
          </p:cNvSpPr>
          <p:nvPr>
            <p:ph idx="1"/>
          </p:nvPr>
        </p:nvSpPr>
        <p:spPr>
          <a:xfrm>
            <a:off x="609600" y="1124744"/>
            <a:ext cx="10972800" cy="5001421"/>
          </a:xfrm>
        </p:spPr>
        <p:txBody>
          <a:bodyPr>
            <a:normAutofit fontScale="77500" lnSpcReduction="20000"/>
          </a:bodyPr>
          <a:lstStyle/>
          <a:p>
            <a:pPr algn="ctr"/>
            <a:r>
              <a:rPr lang="ro-RO" sz="3000" b="1" dirty="0">
                <a:solidFill>
                  <a:srgbClr val="7030A0"/>
                </a:solidFill>
              </a:rPr>
              <a:t>DREPT</a:t>
            </a:r>
          </a:p>
          <a:p>
            <a:pPr marL="0" indent="0" algn="ctr">
              <a:spcBef>
                <a:spcPts val="0"/>
              </a:spcBef>
              <a:buNone/>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Procuratura </a:t>
            </a:r>
            <a:r>
              <a:rPr lang="ro-MD" sz="1800" dirty="0">
                <a:effectLst/>
                <a:latin typeface="Times New Roman" panose="02020603050405020304" pitchFamily="18" charset="0"/>
                <a:ea typeface="Times New Roman" panose="02020603050405020304" pitchFamily="18" charset="0"/>
                <a:cs typeface="Times New Roman" panose="02020603050405020304" pitchFamily="18" charset="0"/>
              </a:rPr>
              <a:t>mun. Chișinău, R-NUL Hăncești, r. Ungheni, r.Strășeni, r.Anenii Noi, r.Telenești, R.Criuleni, r.Ialoveni, r. Florești, r. Orhei,, r. Ștefan Vodă. </a:t>
            </a:r>
          </a:p>
          <a:p>
            <a:pPr marL="0" indent="0" algn="ctr">
              <a:spcBef>
                <a:spcPts val="0"/>
              </a:spcBef>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Acordul de colaborare Nr. 12 din 01.09.2022</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(1 săptămână din 03.02.2025); </a:t>
            </a:r>
          </a:p>
          <a:p>
            <a:pPr marL="0" indent="0" algn="ctr">
              <a:spcBef>
                <a:spcPts val="0"/>
              </a:spcBef>
              <a:buNone/>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Judecătoria mun. Chișinău, r. </a:t>
            </a:r>
            <a:r>
              <a:rPr lang="ro-MD" sz="1800" dirty="0">
                <a:effectLst/>
                <a:latin typeface="Times New Roman" panose="02020603050405020304" pitchFamily="18" charset="0"/>
                <a:ea typeface="Times New Roman" panose="02020603050405020304" pitchFamily="18" charset="0"/>
                <a:cs typeface="Times New Roman" panose="02020603050405020304" pitchFamily="18" charset="0"/>
              </a:rPr>
              <a:t>Hăncești, r. Ungheni, r.Strășeni, r.Anenii Noi, r.Telenești, r.Criuleni, r.Ialoveni, r. Florești, r. Orhei,, r. Ștefan Vodă</a:t>
            </a:r>
          </a:p>
          <a:p>
            <a:pPr marL="0" indent="0" algn="ctr">
              <a:spcBef>
                <a:spcPts val="0"/>
              </a:spcBef>
              <a:buNone/>
            </a:pPr>
            <a:r>
              <a:rPr lang="ro-MD"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Acordul de colaborare Nr. 14 din 08.09.2022</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(1 săptămână din 10.02.2025)</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Consiliul Superior al Procurorilor. </a:t>
            </a: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de colaborare</a:t>
            </a:r>
            <a:r>
              <a:rPr lang="ro-RO" sz="1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Nr.32 din 20.11.2024, </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Procuratura mun. Chișinău, r. Orhei.</a:t>
            </a:r>
          </a:p>
          <a:p>
            <a:pPr marL="0" marR="0" algn="ctr">
              <a:buNone/>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de colaborare Nr. 12 din 01.09.2022.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Curtea de Apel Nord.</a:t>
            </a: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 Acord de</a:t>
            </a:r>
            <a:r>
              <a:rPr lang="ro-RO"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colaborare Nr. 16 din 07.09.2022.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Judecătoria mun. Chișinău. </a:t>
            </a: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de colaborare Nr. 14 din 08.09.2022.,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Inspectoratul național de investigații mun. Chișinău</a:t>
            </a:r>
            <a:r>
              <a:rPr lang="ro-RO"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Îndreptare.</a:t>
            </a:r>
            <a:r>
              <a:rPr lang="ro-RO" sz="1800" i="1"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Inspectoratul de poliție Rîșcani mun. Chișinău</a:t>
            </a:r>
            <a:r>
              <a:rPr lang="ro-RO"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Îndreptare.</a:t>
            </a:r>
            <a:r>
              <a:rPr lang="ro-RO" sz="1800" i="1"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Inspectoratul de Poliție Botanica mun. Chișinău</a:t>
            </a:r>
            <a:r>
              <a:rPr lang="ro-RO" sz="1800" b="1"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Îndreptare. </a:t>
            </a:r>
            <a:r>
              <a:rPr lang="ro-RO" sz="1800" dirty="0">
                <a:effectLst/>
                <a:latin typeface="Times New Roman" panose="02020603050405020304" pitchFamily="18" charset="0"/>
                <a:ea typeface="Times New Roman" panose="02020603050405020304" pitchFamily="18" charset="0"/>
              </a:rPr>
              <a:t>Inspectoratul de Poliție mun. ChișinăU,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Procuratura Generală.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de colaborare Nr. 12 din 01.09.2022.</a:t>
            </a:r>
            <a:r>
              <a:rPr lang="ro-RO" sz="1800" i="1"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Procuratura mun. Chișinău, UTA Găgăuzia, of. Comrat</a:t>
            </a:r>
          </a:p>
          <a:p>
            <a:pPr marL="0" marR="0" algn="ctr">
              <a:buNone/>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Contract de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colaborare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nr. 12 din 01.09.2022</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800"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Judecătoria mun. Chișinău;</a:t>
            </a:r>
          </a:p>
          <a:p>
            <a:pPr marL="0" marR="0" algn="ctr">
              <a:buNone/>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Contract de </a:t>
            </a:r>
            <a:r>
              <a:rPr lang="en-US" sz="1800" i="1" dirty="0" err="1">
                <a:effectLst/>
                <a:latin typeface="Times New Roman" panose="02020603050405020304" pitchFamily="18" charset="0"/>
                <a:ea typeface="Times New Roman" panose="02020603050405020304" pitchFamily="18" charset="0"/>
                <a:cs typeface="Times New Roman" panose="02020603050405020304" pitchFamily="18" charset="0"/>
              </a:rPr>
              <a:t>colaborare</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nr. 14 din 08.09.2022</a:t>
            </a: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o-RO" sz="1800" dirty="0">
                <a:effectLst/>
                <a:latin typeface="Times New Roman" panose="02020603050405020304" pitchFamily="18" charset="0"/>
                <a:ea typeface="PMingLiU" panose="02020500000000000000" pitchFamily="18" charset="-12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Judecătoria r. Orhei</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algn="ctr"/>
            <a:endParaRPr lang="ro-RO" b="1" dirty="0">
              <a:solidFill>
                <a:srgbClr val="7030A0"/>
              </a:solidFill>
            </a:endParaRPr>
          </a:p>
          <a:p>
            <a:pPr algn="ctr"/>
            <a:endParaRPr lang="en-US" b="1" dirty="0">
              <a:solidFill>
                <a:srgbClr val="7030A0"/>
              </a:solidFill>
            </a:endParaRPr>
          </a:p>
        </p:txBody>
      </p:sp>
    </p:spTree>
    <p:extLst>
      <p:ext uri="{BB962C8B-B14F-4D97-AF65-F5344CB8AC3E}">
        <p14:creationId xmlns:p14="http://schemas.microsoft.com/office/powerpoint/2010/main" val="1691434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C1D5F32-1C80-015D-91BE-402AEBD6D21E}"/>
              </a:ext>
            </a:extLst>
          </p:cNvPr>
          <p:cNvSpPr>
            <a:spLocks noGrp="1"/>
          </p:cNvSpPr>
          <p:nvPr>
            <p:ph idx="1"/>
          </p:nvPr>
        </p:nvSpPr>
        <p:spPr>
          <a:xfrm>
            <a:off x="609600" y="404665"/>
            <a:ext cx="10972800" cy="5721500"/>
          </a:xfrm>
        </p:spPr>
        <p:txBody>
          <a:bodyPr>
            <a:normAutofit fontScale="85000" lnSpcReduction="10000"/>
          </a:bodyPr>
          <a:lstStyle/>
          <a:p>
            <a:pPr marL="0" marR="0" algn="ctr">
              <a:buNone/>
            </a:pPr>
            <a:endPar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Judecătoria mun. Bălți, sed. Glodeni.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Direcția de poliție Chișinău.</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Inspectoratul de Poliție Chișinău., r. Ialoveni, r. Orhei, r. Criuleni.</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Curtea Supremă de Justiție.</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Centru Național Anticorupție.</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Uniunea Avocaților.</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Acordul de colaborare Nr. 13 din 06.09.2022.</a:t>
            </a:r>
            <a:r>
              <a:rPr lang="ro-RO" sz="1800" i="1" dirty="0">
                <a:latin typeface="Tahoma" panose="020B0604030504040204" pitchFamily="34" charset="0"/>
                <a:ea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B.A.R ,,VS Broker Group ,, SRL- Ștefan Vicol</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Acord tripartit de colaborare.</a:t>
            </a:r>
            <a:r>
              <a:rPr lang="ro-RO" sz="1800" i="1"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Compania coletelor Flexcredit,</a:t>
            </a:r>
            <a:r>
              <a:rPr lang="ro-RO" sz="1800" b="1" i="1" dirty="0">
                <a:effectLst/>
                <a:latin typeface="Times New Roman" panose="02020603050405020304" pitchFamily="18" charset="0"/>
                <a:ea typeface="Times New Roman" panose="02020603050405020304" pitchFamily="18" charset="0"/>
              </a:rPr>
              <a:t> </a:t>
            </a:r>
          </a:p>
          <a:p>
            <a:pPr marL="0" marR="0" algn="ctr">
              <a:buNone/>
            </a:pPr>
            <a:r>
              <a:rPr lang="ro-RO" sz="1800" i="1" dirty="0">
                <a:effectLst/>
                <a:latin typeface="Times New Roman" panose="02020603050405020304" pitchFamily="18" charset="0"/>
                <a:ea typeface="Times New Roman" panose="02020603050405020304" pitchFamily="18" charset="0"/>
              </a:rPr>
              <a:t>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Federația Moldovenească de Fotbal.</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 Acord tripartit de colaborare.</a:t>
            </a:r>
            <a:r>
              <a:rPr lang="ro-RO" sz="1800" i="1"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Sectorul Poliției de frontieră Aeroportul Internațional Chișinău.</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 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StarNet.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 Acord tripartit de colaborare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Serviciul fiscal de stat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0" marR="0" algn="ctr">
              <a:buNone/>
            </a:pPr>
            <a:r>
              <a:rPr lang="ro-RO" sz="1800" i="1" dirty="0">
                <a:effectLst/>
                <a:latin typeface="Times New Roman" panose="02020603050405020304" pitchFamily="18" charset="0"/>
                <a:ea typeface="Times New Roman" panose="02020603050405020304" pitchFamily="18" charset="0"/>
                <a:cs typeface="Times New Roman" panose="02020603050405020304" pitchFamily="18" charset="0"/>
              </a:rPr>
              <a:t> Acord tripartit de colaborare.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SRL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Moorwand</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Solution</a:t>
            </a: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a:buNone/>
            </a:pPr>
            <a:r>
              <a:rPr lang="en-US" sz="1800" i="1"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978205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AA4D8C-D742-45A9-76D3-5333851BBF3B}"/>
              </a:ext>
            </a:extLst>
          </p:cNvPr>
          <p:cNvSpPr>
            <a:spLocks noGrp="1"/>
          </p:cNvSpPr>
          <p:nvPr>
            <p:ph type="title"/>
          </p:nvPr>
        </p:nvSpPr>
        <p:spPr>
          <a:xfrm>
            <a:off x="609600" y="274638"/>
            <a:ext cx="10972800" cy="922114"/>
          </a:xfrm>
        </p:spPr>
        <p:txBody>
          <a:bodyPr>
            <a:normAutofit fontScale="90000"/>
          </a:bodyPr>
          <a:lstStyle/>
          <a:p>
            <a:r>
              <a:rPr lang="ro-RO" sz="3200" b="1" dirty="0">
                <a:latin typeface="Times New Roman"/>
                <a:cs typeface="Times New Roman"/>
              </a:rPr>
              <a:t>C</a:t>
            </a:r>
            <a:r>
              <a:rPr lang="en-US" sz="3200" b="1" dirty="0" err="1">
                <a:latin typeface="Times New Roman"/>
                <a:cs typeface="Times New Roman"/>
              </a:rPr>
              <a:t>onstatări</a:t>
            </a:r>
            <a:r>
              <a:rPr lang="en-US" sz="3200" b="1" dirty="0">
                <a:latin typeface="Times New Roman"/>
                <a:cs typeface="Times New Roman"/>
              </a:rPr>
              <a:t>,</a:t>
            </a:r>
            <a:r>
              <a:rPr lang="en-US" sz="3200" b="1" spc="-40" dirty="0">
                <a:latin typeface="Times New Roman"/>
                <a:cs typeface="Times New Roman"/>
              </a:rPr>
              <a:t> </a:t>
            </a:r>
            <a:r>
              <a:rPr lang="en-US" sz="3200" b="1" dirty="0" err="1">
                <a:latin typeface="Times New Roman"/>
                <a:cs typeface="Times New Roman"/>
              </a:rPr>
              <a:t>locuri</a:t>
            </a:r>
            <a:r>
              <a:rPr lang="en-US" sz="3200" b="1" spc="-35" dirty="0">
                <a:latin typeface="Times New Roman"/>
                <a:cs typeface="Times New Roman"/>
              </a:rPr>
              <a:t> </a:t>
            </a:r>
            <a:r>
              <a:rPr lang="en-US" sz="3200" b="1" dirty="0">
                <a:latin typeface="Times New Roman"/>
                <a:cs typeface="Times New Roman"/>
              </a:rPr>
              <a:t>de</a:t>
            </a:r>
            <a:r>
              <a:rPr lang="en-US" sz="3200" b="1" spc="-20" dirty="0">
                <a:latin typeface="Times New Roman"/>
                <a:cs typeface="Times New Roman"/>
              </a:rPr>
              <a:t> </a:t>
            </a:r>
            <a:r>
              <a:rPr lang="en-US" sz="3200" b="1" spc="-10" dirty="0" err="1">
                <a:latin typeface="Times New Roman"/>
                <a:cs typeface="Times New Roman"/>
              </a:rPr>
              <a:t>practica</a:t>
            </a:r>
            <a:r>
              <a:rPr lang="en-US" sz="3200" b="1" spc="-10" dirty="0">
                <a:latin typeface="Times New Roman"/>
                <a:cs typeface="Times New Roman"/>
              </a:rPr>
              <a:t> </a:t>
            </a:r>
            <a:r>
              <a:rPr lang="en-US" sz="3200" b="1" dirty="0">
                <a:latin typeface="Times New Roman"/>
                <a:cs typeface="Times New Roman"/>
              </a:rPr>
              <a:t>(</a:t>
            </a:r>
            <a:r>
              <a:rPr lang="en-US" sz="3200" b="1" dirty="0" err="1">
                <a:latin typeface="Times New Roman"/>
                <a:cs typeface="Times New Roman"/>
              </a:rPr>
              <a:t>acorduri</a:t>
            </a:r>
            <a:r>
              <a:rPr lang="en-US" sz="3200" b="1" dirty="0">
                <a:latin typeface="Times New Roman"/>
                <a:cs typeface="Times New Roman"/>
              </a:rPr>
              <a:t>,</a:t>
            </a:r>
            <a:r>
              <a:rPr lang="en-US" sz="3200" b="1" spc="-55" dirty="0">
                <a:latin typeface="Times New Roman"/>
                <a:cs typeface="Times New Roman"/>
              </a:rPr>
              <a:t> </a:t>
            </a:r>
            <a:r>
              <a:rPr lang="en-US" sz="3200" b="1" spc="-10" dirty="0" err="1">
                <a:latin typeface="Times New Roman"/>
                <a:cs typeface="Times New Roman"/>
              </a:rPr>
              <a:t>ordine</a:t>
            </a:r>
            <a:r>
              <a:rPr lang="en-US" sz="3200" b="1" spc="-10" dirty="0">
                <a:latin typeface="Times New Roman"/>
                <a:cs typeface="Times New Roman"/>
              </a:rPr>
              <a:t>)</a:t>
            </a:r>
            <a:endParaRPr lang="en-US" sz="3200" dirty="0"/>
          </a:p>
        </p:txBody>
      </p:sp>
      <p:sp>
        <p:nvSpPr>
          <p:cNvPr id="3" name="Объект 2">
            <a:extLst>
              <a:ext uri="{FF2B5EF4-FFF2-40B4-BE49-F238E27FC236}">
                <a16:creationId xmlns:a16="http://schemas.microsoft.com/office/drawing/2014/main" id="{7CEA07CC-BA6C-D9BF-6D91-8BA5F1C4C42C}"/>
              </a:ext>
            </a:extLst>
          </p:cNvPr>
          <p:cNvSpPr>
            <a:spLocks noGrp="1"/>
          </p:cNvSpPr>
          <p:nvPr>
            <p:ph idx="1"/>
          </p:nvPr>
        </p:nvSpPr>
        <p:spPr>
          <a:xfrm>
            <a:off x="609600" y="1124744"/>
            <a:ext cx="10972800" cy="5328592"/>
          </a:xfrm>
        </p:spPr>
        <p:txBody>
          <a:bodyPr>
            <a:normAutofit fontScale="77500" lnSpcReduction="20000"/>
          </a:bodyPr>
          <a:lstStyle/>
          <a:p>
            <a:pPr algn="ctr"/>
            <a:r>
              <a:rPr lang="ro-RO" sz="2300" b="1" dirty="0">
                <a:solidFill>
                  <a:srgbClr val="7030A0"/>
                </a:solidFill>
                <a:latin typeface="Times New Roman" panose="02020603050405020304" pitchFamily="18" charset="0"/>
                <a:cs typeface="Times New Roman" panose="02020603050405020304" pitchFamily="18" charset="0"/>
              </a:rPr>
              <a:t>ȘTIINȚE ECONOMICE</a:t>
            </a: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S.R.L. ,,Alfa Soft” (contract bilateral Nr. 27 din 07.05.2018), S.R.L. ,,MGP Broker”, (contract bilateral Nr. 05 / 01.02.2019),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S.R.L. „Vitalite-Mihaela”, (contract bilateral Nr. 03 / 10.01.2018), </a:t>
            </a: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,,Sumaral-Racing” S.R.L. (contract bilateral Nr.10 din 10.01.2018),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„Opticont” S.R.L. (contract bilateral Nr.10 din 21.11.2017), G.Ț. ,,Rotaru Andrei Iurie”, (contract bilateral Nr. 03 din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02.10.2022), ,,Adadex-R” S.R.L.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(contract bilateral Nr. X1 din 02.10.2022), „Netarn-com” S.R.L.	</a:t>
            </a: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(contract bilateral Nr. 12 din 01.04.2019),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sz="1800" dirty="0">
                <a:effectLst/>
                <a:latin typeface="Times New Roman" panose="02020603050405020304" pitchFamily="18" charset="0"/>
                <a:ea typeface="Calibri" panose="020F0502020204030204" pitchFamily="34" charset="0"/>
              </a:rPr>
              <a:t>A.O. „SIM”,  (contract bilateral Nr. 14-A din 01.04.2019) și alte entități publice și private, în baza contractelor tripartite și certificatelor de angajare, </a:t>
            </a:r>
            <a:r>
              <a:rPr lang="ro-RO" sz="2000" dirty="0">
                <a:effectLst/>
                <a:latin typeface="Times New Roman" panose="02020603050405020304" pitchFamily="18" charset="0"/>
                <a:ea typeface="Calibri" panose="020F0502020204030204" pitchFamily="34" charset="0"/>
                <a:cs typeface="Times New Roman" panose="02020603050405020304" pitchFamily="18" charset="0"/>
              </a:rPr>
              <a:t>AO „ACAP RM”, (contract bilateral Nr. XX din 09.10.2023)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ro-RO" sz="2000" dirty="0">
                <a:effectLst/>
                <a:latin typeface="Times New Roman" panose="02020603050405020304" pitchFamily="18" charset="0"/>
                <a:ea typeface="Calibri" panose="020F0502020204030204" pitchFamily="34" charset="0"/>
                <a:cs typeface="Times New Roman" panose="02020603050405020304" pitchFamily="18" charset="0"/>
              </a:rPr>
              <a:t>,,Admiral Tur” S.R.L., (contract bilateral Nr. 38 din 03.11.2022),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2000" dirty="0">
                <a:effectLst/>
                <a:latin typeface="Times New Roman" panose="02020603050405020304" pitchFamily="18" charset="0"/>
                <a:ea typeface="Calibri" panose="020F0502020204030204" pitchFamily="34" charset="0"/>
                <a:cs typeface="Times New Roman" panose="02020603050405020304" pitchFamily="18" charset="0"/>
              </a:rPr>
              <a:t>,,Adadex-R” S.R.L.</a:t>
            </a:r>
            <a:r>
              <a:rPr lang="ro-RO" sz="2000" dirty="0">
                <a:latin typeface="Calibri" panose="020F0502020204030204" pitchFamily="34" charset="0"/>
                <a:ea typeface="Calibri" panose="020F0502020204030204" pitchFamily="34" charset="0"/>
                <a:cs typeface="Times New Roman" panose="02020603050405020304" pitchFamily="18" charset="0"/>
              </a:rPr>
              <a:t> </a:t>
            </a:r>
            <a:r>
              <a:rPr lang="ro-RO" sz="2000" dirty="0">
                <a:effectLst/>
                <a:latin typeface="Times New Roman" panose="02020603050405020304" pitchFamily="18" charset="0"/>
                <a:ea typeface="Calibri" panose="020F0502020204030204" pitchFamily="34" charset="0"/>
                <a:cs typeface="Times New Roman" panose="02020603050405020304" pitchFamily="18" charset="0"/>
              </a:rPr>
              <a:t>(contract bilateral Nr. X1 din</a:t>
            </a:r>
            <a:r>
              <a:rPr lang="ro-RO" sz="2000" dirty="0">
                <a:latin typeface="Calibri" panose="020F0502020204030204" pitchFamily="34" charset="0"/>
                <a:ea typeface="Calibri" panose="020F0502020204030204" pitchFamily="34" charset="0"/>
                <a:cs typeface="Times New Roman" panose="02020603050405020304" pitchFamily="18" charset="0"/>
              </a:rPr>
              <a:t> </a:t>
            </a:r>
            <a:r>
              <a:rPr lang="ro-RO" sz="2000" dirty="0">
                <a:effectLst/>
                <a:latin typeface="Times New Roman" panose="02020603050405020304" pitchFamily="18" charset="0"/>
                <a:ea typeface="Calibri" panose="020F0502020204030204" pitchFamily="34" charset="0"/>
              </a:rPr>
              <a:t>02.10.2022) </a:t>
            </a:r>
            <a:endParaRPr lang="en-US" dirty="0"/>
          </a:p>
          <a:p>
            <a:pPr>
              <a:buNone/>
            </a:pPr>
            <a:endParaRPr lang="ro-RO"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111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87E9B1-0EA0-4A41-D1FE-1B3983985DBB}"/>
              </a:ext>
            </a:extLst>
          </p:cNvPr>
          <p:cNvSpPr>
            <a:spLocks noGrp="1"/>
          </p:cNvSpPr>
          <p:nvPr>
            <p:ph type="title"/>
          </p:nvPr>
        </p:nvSpPr>
        <p:spPr>
          <a:xfrm>
            <a:off x="609600" y="274638"/>
            <a:ext cx="10972800" cy="778099"/>
          </a:xfrm>
        </p:spPr>
        <p:txBody>
          <a:bodyPr>
            <a:normAutofit fontScale="90000"/>
          </a:bodyPr>
          <a:lstStyle/>
          <a:p>
            <a:r>
              <a:rPr lang="ro-RO" sz="3600" b="1" dirty="0">
                <a:latin typeface="Times New Roman"/>
                <a:cs typeface="Times New Roman"/>
              </a:rPr>
              <a:t>C</a:t>
            </a:r>
            <a:r>
              <a:rPr lang="en-US" sz="3600" b="1" dirty="0" err="1">
                <a:latin typeface="Times New Roman"/>
                <a:cs typeface="Times New Roman"/>
              </a:rPr>
              <a:t>onstatări</a:t>
            </a:r>
            <a:r>
              <a:rPr lang="en-US" sz="3600" b="1" dirty="0">
                <a:latin typeface="Times New Roman"/>
                <a:cs typeface="Times New Roman"/>
              </a:rPr>
              <a:t>,</a:t>
            </a:r>
            <a:r>
              <a:rPr lang="en-US" sz="3600" b="1" spc="-40" dirty="0">
                <a:latin typeface="Times New Roman"/>
                <a:cs typeface="Times New Roman"/>
              </a:rPr>
              <a:t> </a:t>
            </a:r>
            <a:r>
              <a:rPr lang="en-US" sz="3600" b="1" dirty="0" err="1">
                <a:latin typeface="Times New Roman"/>
                <a:cs typeface="Times New Roman"/>
              </a:rPr>
              <a:t>locuri</a:t>
            </a:r>
            <a:r>
              <a:rPr lang="en-US" sz="3600" b="1" spc="-35" dirty="0">
                <a:latin typeface="Times New Roman"/>
                <a:cs typeface="Times New Roman"/>
              </a:rPr>
              <a:t> </a:t>
            </a:r>
            <a:r>
              <a:rPr lang="en-US" sz="3600" b="1" dirty="0">
                <a:latin typeface="Times New Roman"/>
                <a:cs typeface="Times New Roman"/>
              </a:rPr>
              <a:t>de</a:t>
            </a:r>
            <a:r>
              <a:rPr lang="en-US" sz="3600" b="1" spc="-20" dirty="0">
                <a:latin typeface="Times New Roman"/>
                <a:cs typeface="Times New Roman"/>
              </a:rPr>
              <a:t> </a:t>
            </a:r>
            <a:r>
              <a:rPr lang="en-US" sz="3600" b="1" spc="-10" dirty="0" err="1">
                <a:latin typeface="Times New Roman"/>
                <a:cs typeface="Times New Roman"/>
              </a:rPr>
              <a:t>practica</a:t>
            </a:r>
            <a:r>
              <a:rPr lang="en-US" sz="3600" b="1" spc="-10" dirty="0">
                <a:latin typeface="Times New Roman"/>
                <a:cs typeface="Times New Roman"/>
              </a:rPr>
              <a:t> </a:t>
            </a:r>
            <a:r>
              <a:rPr lang="en-US" sz="3600" b="1" dirty="0">
                <a:latin typeface="Times New Roman"/>
                <a:cs typeface="Times New Roman"/>
              </a:rPr>
              <a:t>(</a:t>
            </a:r>
            <a:r>
              <a:rPr lang="en-US" sz="3600" b="1" dirty="0" err="1">
                <a:latin typeface="Times New Roman"/>
                <a:cs typeface="Times New Roman"/>
              </a:rPr>
              <a:t>acorduri</a:t>
            </a:r>
            <a:r>
              <a:rPr lang="en-US" sz="3600" b="1" dirty="0">
                <a:latin typeface="Times New Roman"/>
                <a:cs typeface="Times New Roman"/>
              </a:rPr>
              <a:t>,</a:t>
            </a:r>
            <a:r>
              <a:rPr lang="en-US" sz="3600" b="1" spc="-55" dirty="0">
                <a:latin typeface="Times New Roman"/>
                <a:cs typeface="Times New Roman"/>
              </a:rPr>
              <a:t> </a:t>
            </a:r>
            <a:r>
              <a:rPr lang="en-US" sz="3600" b="1" spc="-10" dirty="0" err="1">
                <a:latin typeface="Times New Roman"/>
                <a:cs typeface="Times New Roman"/>
              </a:rPr>
              <a:t>ordine</a:t>
            </a:r>
            <a:r>
              <a:rPr lang="en-US" sz="3600" b="1" spc="-10" dirty="0">
                <a:latin typeface="Times New Roman"/>
                <a:cs typeface="Times New Roman"/>
              </a:rPr>
              <a:t>)</a:t>
            </a:r>
            <a:endParaRPr lang="en-US" sz="3600" dirty="0"/>
          </a:p>
        </p:txBody>
      </p:sp>
      <p:sp>
        <p:nvSpPr>
          <p:cNvPr id="3" name="Объект 2">
            <a:extLst>
              <a:ext uri="{FF2B5EF4-FFF2-40B4-BE49-F238E27FC236}">
                <a16:creationId xmlns:a16="http://schemas.microsoft.com/office/drawing/2014/main" id="{18A91D85-0AA3-6EDB-055A-899D4DDD03B5}"/>
              </a:ext>
            </a:extLst>
          </p:cNvPr>
          <p:cNvSpPr>
            <a:spLocks noGrp="1"/>
          </p:cNvSpPr>
          <p:nvPr>
            <p:ph idx="1"/>
          </p:nvPr>
        </p:nvSpPr>
        <p:spPr>
          <a:xfrm>
            <a:off x="634752" y="1052737"/>
            <a:ext cx="11293896" cy="5256583"/>
          </a:xfrm>
        </p:spPr>
        <p:txBody>
          <a:bodyPr>
            <a:normAutofit fontScale="62500" lnSpcReduction="20000"/>
          </a:bodyPr>
          <a:lstStyle/>
          <a:p>
            <a:pPr marL="0" algn="ctr">
              <a:lnSpc>
                <a:spcPct val="107000"/>
              </a:lnSpc>
              <a:spcBef>
                <a:spcPts val="0"/>
              </a:spcBef>
              <a:spcAft>
                <a:spcPts val="800"/>
              </a:spcAft>
            </a:pPr>
            <a:r>
              <a:rPr lang="ro-RO" sz="2900" b="1" kern="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Facultatea Relații Internaționale, Științe Politice și Jurnalism</a:t>
            </a:r>
            <a:endParaRPr lang="ro-RO" sz="29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Centru Pro-Marshall din Republica Moldova nr. 2 din 4 octombrie 2023)</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 ONG - Centrul Regional pentru Inițiative Sociale și Dezvoltare Durabilă, Nr.356, din 25.11.24</a:t>
            </a:r>
            <a:r>
              <a:rPr lang="ro-RO" sz="26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rPr>
              <a:t>Ambasada Marii Britaniei și a Irlandei de Nord, Nr.357, din 25.11.24</a:t>
            </a: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1.Camera de Comerț și Industrie Moldova-China. </a:t>
            </a: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Acord de Colaborare între Facultatea Relații Internaționale, Științe Politice și Camera de Comerț și Industrie Moldova-China din 12 august 2019</a:t>
            </a:r>
            <a:r>
              <a:rPr lang="fr-FR"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  Platforma pentru Inițiative de Securitate și Apărare (PISA), Acord nr. 4 din 5.10.2023, Parlamentul Reoublicii Moldova Nr. 336 din 28.10.2024, SRL, Coldor-comNr. 337 din 28.10.2024</a:t>
            </a:r>
            <a:r>
              <a:rPr lang="ro-RO" sz="26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Consiliul raional Orhei, Nr. 339 din 4.11.2024,</a:t>
            </a: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2600" dirty="0">
                <a:latin typeface="Calibri" panose="020F0502020204030204" pitchFamily="34" charset="0"/>
                <a:ea typeface="Calibri" panose="020F0502020204030204" pitchFamily="34" charset="0"/>
                <a:cs typeface="Times New Roman" panose="02020603050405020304" pitchFamily="18" charset="0"/>
              </a:rPr>
              <a:t> </a:t>
            </a: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Parlamentul Reoublicii Moldova Nr. 335 din 28.10.2024,Srl Bercrut Grup	Nr. 348 din 4.11.2024, </a:t>
            </a: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cs typeface="Times New Roman" panose="02020603050405020304" pitchFamily="18" charset="0"/>
              </a:rPr>
              <a:t> Srl Bercrut Gru	Nr. 347 din 4.11.2024</a:t>
            </a:r>
            <a:r>
              <a:rPr lang="ro-RO" sz="26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ro-RO" sz="2600" dirty="0">
                <a:effectLst/>
                <a:latin typeface="Times New Roman" panose="02020603050405020304" pitchFamily="18" charset="0"/>
                <a:ea typeface="Calibri" panose="020F0502020204030204" pitchFamily="34" charset="0"/>
              </a:rPr>
              <a:t>MiniSterul de Externe al Republicii Moldova	Nr. 355 din 4.11.2024</a:t>
            </a:r>
            <a:endParaRPr lang="en-US" sz="2600" dirty="0"/>
          </a:p>
        </p:txBody>
      </p:sp>
    </p:spTree>
    <p:extLst>
      <p:ext uri="{BB962C8B-B14F-4D97-AF65-F5344CB8AC3E}">
        <p14:creationId xmlns:p14="http://schemas.microsoft.com/office/powerpoint/2010/main" val="3623132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51FA0AA-8E2D-11AE-8132-7D02A5DB9E7E}"/>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endParaRPr lang="en-US" sz="1800" b="0" i="0" u="none" strike="noStrike" baseline="0" dirty="0">
              <a:latin typeface="Arial" panose="020B0604020202020204" pitchFamily="34" charset="0"/>
            </a:endParaRPr>
          </a:p>
          <a:p>
            <a:endParaRPr lang="en-US" sz="1800" b="0" i="0" u="none" strike="noStrike" baseline="0" dirty="0">
              <a:solidFill>
                <a:srgbClr val="A6A6A6"/>
              </a:solidFill>
              <a:latin typeface="Arial" panose="020B0604020202020204" pitchFamily="34" charset="0"/>
            </a:endParaRPr>
          </a:p>
          <a:p>
            <a:pPr marR="53430" algn="l"/>
            <a:endParaRPr lang="ro-RO" sz="1800" b="1" i="0" u="none" strike="noStrike" baseline="0" dirty="0">
              <a:solidFill>
                <a:srgbClr val="49629A"/>
              </a:solidFill>
              <a:latin typeface="Arial" panose="020B0604020202020204" pitchFamily="34" charset="0"/>
            </a:endParaRPr>
          </a:p>
          <a:p>
            <a:pPr marR="53430" algn="l"/>
            <a:endParaRPr lang="ro-RO" sz="1800" b="1" dirty="0">
              <a:solidFill>
                <a:srgbClr val="49629A"/>
              </a:solidFill>
              <a:latin typeface="Arial" panose="020B0604020202020204" pitchFamily="34" charset="0"/>
            </a:endParaRPr>
          </a:p>
          <a:p>
            <a:pPr marR="53430" algn="l"/>
            <a:endParaRPr lang="ro-RO" sz="1800" b="1" i="0" u="none" strike="noStrike" baseline="0" dirty="0">
              <a:solidFill>
                <a:srgbClr val="49629A"/>
              </a:solidFill>
              <a:latin typeface="Arial" panose="020B0604020202020204" pitchFamily="34" charset="0"/>
            </a:endParaRPr>
          </a:p>
        </p:txBody>
      </p:sp>
      <p:graphicFrame>
        <p:nvGraphicFramePr>
          <p:cNvPr id="4" name="Схема 3">
            <a:extLst>
              <a:ext uri="{FF2B5EF4-FFF2-40B4-BE49-F238E27FC236}">
                <a16:creationId xmlns:a16="http://schemas.microsoft.com/office/drawing/2014/main" id="{6E831B00-63EB-A7EB-CB33-A8FEC269C83A}"/>
              </a:ext>
            </a:extLst>
          </p:cNvPr>
          <p:cNvGraphicFramePr/>
          <p:nvPr>
            <p:extLst>
              <p:ext uri="{D42A27DB-BD31-4B8C-83A1-F6EECF244321}">
                <p14:modId xmlns:p14="http://schemas.microsoft.com/office/powerpoint/2010/main" val="1312984795"/>
              </p:ext>
            </p:extLst>
          </p:nvPr>
        </p:nvGraphicFramePr>
        <p:xfrm>
          <a:off x="1127448" y="1052736"/>
          <a:ext cx="9721080" cy="5085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56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007E56-A7B9-F6DF-1305-CFD8CC06396B}"/>
              </a:ext>
            </a:extLst>
          </p:cNvPr>
          <p:cNvSpPr>
            <a:spLocks noGrp="1"/>
          </p:cNvSpPr>
          <p:nvPr>
            <p:ph type="title"/>
          </p:nvPr>
        </p:nvSpPr>
        <p:spPr>
          <a:xfrm>
            <a:off x="609600" y="274638"/>
            <a:ext cx="10972800" cy="850106"/>
          </a:xfrm>
        </p:spPr>
        <p:txBody>
          <a:bodyPr>
            <a:normAutofit fontScale="90000"/>
          </a:bodyPr>
          <a:lstStyle/>
          <a:p>
            <a:r>
              <a:rPr lang="ro-RO" sz="3600" b="1" dirty="0">
                <a:latin typeface="Times New Roman"/>
                <a:cs typeface="Times New Roman"/>
              </a:rPr>
              <a:t>C</a:t>
            </a:r>
            <a:r>
              <a:rPr lang="en-US" sz="3600" b="1" dirty="0" err="1">
                <a:latin typeface="Times New Roman"/>
                <a:cs typeface="Times New Roman"/>
              </a:rPr>
              <a:t>onstatări</a:t>
            </a:r>
            <a:r>
              <a:rPr lang="en-US" sz="3600" b="1" dirty="0">
                <a:latin typeface="Times New Roman"/>
                <a:cs typeface="Times New Roman"/>
              </a:rPr>
              <a:t>,</a:t>
            </a:r>
            <a:r>
              <a:rPr lang="en-US" sz="3600" b="1" spc="-40" dirty="0">
                <a:latin typeface="Times New Roman"/>
                <a:cs typeface="Times New Roman"/>
              </a:rPr>
              <a:t> </a:t>
            </a:r>
            <a:r>
              <a:rPr lang="en-US" sz="3600" b="1" dirty="0" err="1">
                <a:latin typeface="Times New Roman"/>
                <a:cs typeface="Times New Roman"/>
              </a:rPr>
              <a:t>locuri</a:t>
            </a:r>
            <a:r>
              <a:rPr lang="en-US" sz="3600" b="1" spc="-35" dirty="0">
                <a:latin typeface="Times New Roman"/>
                <a:cs typeface="Times New Roman"/>
              </a:rPr>
              <a:t> </a:t>
            </a:r>
            <a:r>
              <a:rPr lang="en-US" sz="3600" b="1" dirty="0">
                <a:latin typeface="Times New Roman"/>
                <a:cs typeface="Times New Roman"/>
              </a:rPr>
              <a:t>de</a:t>
            </a:r>
            <a:r>
              <a:rPr lang="en-US" sz="3600" b="1" spc="-20" dirty="0">
                <a:latin typeface="Times New Roman"/>
                <a:cs typeface="Times New Roman"/>
              </a:rPr>
              <a:t> </a:t>
            </a:r>
            <a:r>
              <a:rPr lang="en-US" sz="3600" b="1" spc="-10" dirty="0" err="1">
                <a:latin typeface="Times New Roman"/>
                <a:cs typeface="Times New Roman"/>
              </a:rPr>
              <a:t>practica</a:t>
            </a:r>
            <a:r>
              <a:rPr lang="en-US" sz="3600" b="1" spc="-10" dirty="0">
                <a:latin typeface="Times New Roman"/>
                <a:cs typeface="Times New Roman"/>
              </a:rPr>
              <a:t> </a:t>
            </a:r>
            <a:r>
              <a:rPr lang="en-US" sz="3600" b="1" dirty="0">
                <a:latin typeface="Times New Roman"/>
                <a:cs typeface="Times New Roman"/>
              </a:rPr>
              <a:t>(</a:t>
            </a:r>
            <a:r>
              <a:rPr lang="en-US" sz="3600" b="1" dirty="0" err="1">
                <a:latin typeface="Times New Roman"/>
                <a:cs typeface="Times New Roman"/>
              </a:rPr>
              <a:t>acorduri</a:t>
            </a:r>
            <a:r>
              <a:rPr lang="en-US" sz="3600" b="1" dirty="0">
                <a:latin typeface="Times New Roman"/>
                <a:cs typeface="Times New Roman"/>
              </a:rPr>
              <a:t>,</a:t>
            </a:r>
            <a:r>
              <a:rPr lang="en-US" sz="3600" b="1" spc="-55" dirty="0">
                <a:latin typeface="Times New Roman"/>
                <a:cs typeface="Times New Roman"/>
              </a:rPr>
              <a:t> </a:t>
            </a:r>
            <a:r>
              <a:rPr lang="en-US" sz="3600" b="1" spc="-10" dirty="0" err="1">
                <a:latin typeface="Times New Roman"/>
                <a:cs typeface="Times New Roman"/>
              </a:rPr>
              <a:t>ordine</a:t>
            </a:r>
            <a:r>
              <a:rPr lang="en-US" sz="3600" b="1" spc="-10" dirty="0">
                <a:latin typeface="Times New Roman"/>
                <a:cs typeface="Times New Roman"/>
              </a:rPr>
              <a:t>)</a:t>
            </a:r>
            <a:endParaRPr lang="en-US" sz="3600" dirty="0"/>
          </a:p>
        </p:txBody>
      </p:sp>
      <p:sp>
        <p:nvSpPr>
          <p:cNvPr id="3" name="Объект 2">
            <a:extLst>
              <a:ext uri="{FF2B5EF4-FFF2-40B4-BE49-F238E27FC236}">
                <a16:creationId xmlns:a16="http://schemas.microsoft.com/office/drawing/2014/main" id="{12EE3E73-2DFA-FCC9-099A-35F11184BCB3}"/>
              </a:ext>
            </a:extLst>
          </p:cNvPr>
          <p:cNvSpPr>
            <a:spLocks noGrp="1"/>
          </p:cNvSpPr>
          <p:nvPr>
            <p:ph idx="1"/>
          </p:nvPr>
        </p:nvSpPr>
        <p:spPr>
          <a:xfrm>
            <a:off x="609600" y="1417638"/>
            <a:ext cx="10972800" cy="4675657"/>
          </a:xfrm>
        </p:spPr>
        <p:txBody>
          <a:bodyPr>
            <a:normAutofit/>
          </a:bodyPr>
          <a:lstStyle/>
          <a:p>
            <a:pPr marL="0" algn="ctr">
              <a:lnSpc>
                <a:spcPct val="107000"/>
              </a:lnSpc>
              <a:spcBef>
                <a:spcPts val="0"/>
              </a:spcBef>
              <a:spcAft>
                <a:spcPts val="800"/>
              </a:spcAft>
            </a:pPr>
            <a:r>
              <a:rPr lang="ro-RO" sz="2400" b="1" spc="-25" dirty="0">
                <a:solidFill>
                  <a:srgbClr val="7030A0"/>
                </a:solidFill>
                <a:latin typeface="Times New Roman" panose="02020603050405020304" pitchFamily="18" charset="0"/>
                <a:cs typeface="Times New Roman" panose="02020603050405020304" pitchFamily="18" charset="0"/>
              </a:rPr>
              <a:t>Facultatea </a:t>
            </a:r>
            <a:r>
              <a:rPr lang="en-US" sz="2400" b="1" spc="-25" dirty="0" err="1">
                <a:solidFill>
                  <a:srgbClr val="7030A0"/>
                </a:solidFill>
                <a:latin typeface="Times New Roman" panose="02020603050405020304" pitchFamily="18" charset="0"/>
                <a:cs typeface="Times New Roman" panose="02020603050405020304" pitchFamily="18" charset="0"/>
              </a:rPr>
              <a:t>Biomedicina</a:t>
            </a:r>
            <a:endParaRPr lang="ro-RO" sz="2400" u="sng"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800"/>
              </a:spcAft>
            </a:pPr>
            <a:r>
              <a:rPr lang="ro-RO" sz="1600" dirty="0">
                <a:effectLst/>
                <a:latin typeface="Times New Roman" panose="02020603050405020304" pitchFamily="18" charset="0"/>
                <a:ea typeface="Calibri" panose="020F0502020204030204" pitchFamily="34" charset="0"/>
                <a:cs typeface="Times New Roman" panose="02020603050405020304" pitchFamily="18" charset="0"/>
              </a:rPr>
              <a:t>Stagiul practic se efectuează în: </a:t>
            </a:r>
            <a:r>
              <a:rPr lang="ro-RO" sz="1600" u="sng" dirty="0">
                <a:effectLst/>
                <a:latin typeface="Times New Roman" panose="02020603050405020304" pitchFamily="18" charset="0"/>
                <a:ea typeface="Calibri" panose="020F0502020204030204" pitchFamily="34" charset="0"/>
                <a:cs typeface="Times New Roman" panose="02020603050405020304" pitchFamily="18" charset="0"/>
              </a:rPr>
              <a:t>„</a:t>
            </a:r>
            <a:r>
              <a:rPr lang="ro-MD" sz="1600" u="sng" dirty="0">
                <a:effectLst/>
                <a:latin typeface="Times New Roman" panose="02020603050405020304" pitchFamily="18" charset="0"/>
                <a:ea typeface="Calibri" panose="020F0502020204030204" pitchFamily="34" charset="0"/>
                <a:cs typeface="Times New Roman" panose="02020603050405020304" pitchFamily="18" charset="0"/>
              </a:rPr>
              <a:t>Centrul Estetologic ULIM”;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MD" sz="16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600" u="sng" dirty="0">
                <a:effectLst/>
                <a:latin typeface="Times New Roman" panose="02020603050405020304" pitchFamily="18" charset="0"/>
                <a:ea typeface="Calibri" panose="020F0502020204030204" pitchFamily="34" charset="0"/>
                <a:cs typeface="Times New Roman" panose="02020603050405020304" pitchFamily="18" charset="0"/>
              </a:rPr>
              <a:t>- în baza acordurilor individuale</a:t>
            </a:r>
            <a:r>
              <a:rPr lang="ro-RO" sz="16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ro-RO" sz="18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Centru de medicină MedEstet; Salon Juliette Armand Beauty; </a:t>
            </a:r>
            <a:r>
              <a:rPr lang="ro-RO" sz="1800" dirty="0">
                <a:effectLst/>
                <a:latin typeface="Times New Roman" panose="02020603050405020304" pitchFamily="18" charset="0"/>
                <a:ea typeface="Calibri" panose="020F0502020204030204" pitchFamily="34" charset="0"/>
              </a:rPr>
              <a:t>SRL Mira Laser Aesthetics Studio.</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ro-RO" sz="1800" b="1" kern="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Facultatea de INFORMATICĂ, INGINERIE ȘI DESIGN</a:t>
            </a:r>
            <a:endParaRPr lang="ro-RO" dirty="0">
              <a:solidFill>
                <a:srgbClr val="7030A0"/>
              </a:solidFill>
            </a:endParaRPr>
          </a:p>
          <a:p>
            <a:pPr marL="342900" marR="0" lvl="0" indent="-342900" algn="l">
              <a:spcBef>
                <a:spcPts val="0"/>
              </a:spcBef>
              <a:spcAft>
                <a:spcPts val="0"/>
              </a:spcAft>
              <a:buFont typeface="Symbol" panose="05050102010706020507" pitchFamily="18" charset="2"/>
              <a:buChar char=""/>
              <a:tabLst>
                <a:tab pos="160655" algn="l"/>
              </a:tabLst>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Centrul Tehnic Informațional, ULIM</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tabLst>
                <a:tab pos="160655" algn="l"/>
              </a:tabLs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GoldCoast Dispatch SRL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CI nr. 22 din 06.11.2023</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tabLst>
                <a:tab pos="160655" algn="l"/>
              </a:tabLs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Sav Solutions SRL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CI nr. 25 din 06.11.2023</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tabLst>
                <a:tab pos="160655" algn="l"/>
              </a:tabLst>
            </a:pPr>
            <a:r>
              <a:rPr lang="ro-RO" sz="1800" dirty="0">
                <a:effectLst/>
                <a:latin typeface="Times New Roman" panose="02020603050405020304" pitchFamily="18" charset="0"/>
                <a:ea typeface="Times New Roman" panose="02020603050405020304" pitchFamily="18" charset="0"/>
              </a:rPr>
              <a:t> Alte entități (în baza contactelor încheiate între student/facultate/ entitate),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EST Computer SRL</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CI nr. 5 din 10.10.2023</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ro-RO" sz="1800" dirty="0">
                <a:latin typeface="Tahoma" panose="020B0604030504040204" pitchFamily="34" charset="0"/>
                <a:ea typeface="Calibri" panose="020F0502020204030204" pitchFamily="34" charset="0"/>
                <a:cs typeface="Times New Roman" panose="02020603050405020304" pitchFamily="18" charset="0"/>
              </a:rPr>
              <a:t>,</a:t>
            </a:r>
            <a:endParaRPr lang="en-US" sz="1800" dirty="0">
              <a:latin typeface="Tahoma" panose="020B0604030504040204" pitchFamily="34" charset="0"/>
              <a:ea typeface="Calibri" panose="020F0502020204030204" pitchFamily="34" charset="0"/>
              <a:cs typeface="Times New Roman" panose="02020603050405020304" pitchFamily="18" charset="0"/>
            </a:endParaRPr>
          </a:p>
          <a:p>
            <a:pPr marL="342900" marR="0" lvl="0" indent="-342900" algn="l">
              <a:spcBef>
                <a:spcPts val="0"/>
              </a:spcBef>
              <a:spcAft>
                <a:spcPts val="0"/>
              </a:spcAft>
              <a:buFont typeface="Symbol" panose="05050102010706020507" pitchFamily="18" charset="2"/>
              <a:buChar char=""/>
              <a:tabLst>
                <a:tab pos="160655" algn="l"/>
              </a:tabLst>
            </a:pPr>
            <a:r>
              <a:rPr lang="ro-RO" sz="1800" dirty="0">
                <a:latin typeface="Tahoma" panose="020B0604030504040204" pitchFamily="34"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Departamentul informațional biblioteconomic, ULIM</a:t>
            </a:r>
            <a:r>
              <a:rPr lang="ro-RO" sz="1800" dirty="0">
                <a:latin typeface="Tahoma" panose="020B0604030504040204" pitchFamily="34" charset="0"/>
                <a:ea typeface="Times New Roman" panose="02020603050405020304" pitchFamily="18"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WPIC Group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CI nr. 15 din 12.10.2023</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ahoma" panose="020B0604030504040204" pitchFamily="34"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4247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239E16-85C9-4274-BD89-E93C4E009F7A}"/>
              </a:ext>
            </a:extLst>
          </p:cNvPr>
          <p:cNvSpPr>
            <a:spLocks noGrp="1"/>
          </p:cNvSpPr>
          <p:nvPr>
            <p:ph type="title"/>
          </p:nvPr>
        </p:nvSpPr>
        <p:spPr>
          <a:xfrm>
            <a:off x="609600" y="274638"/>
            <a:ext cx="10972800" cy="922114"/>
          </a:xfrm>
        </p:spPr>
        <p:txBody>
          <a:bodyPr>
            <a:normAutofit fontScale="90000"/>
          </a:bodyPr>
          <a:lstStyle/>
          <a:p>
            <a:r>
              <a:rPr lang="ro-RO" sz="3600" b="1" dirty="0">
                <a:latin typeface="Times New Roman"/>
                <a:cs typeface="Times New Roman"/>
              </a:rPr>
              <a:t>C</a:t>
            </a:r>
            <a:r>
              <a:rPr lang="en-US" sz="3600" b="1" dirty="0" err="1">
                <a:latin typeface="Times New Roman"/>
                <a:cs typeface="Times New Roman"/>
              </a:rPr>
              <a:t>onstatări</a:t>
            </a:r>
            <a:r>
              <a:rPr lang="en-US" sz="3600" b="1" dirty="0">
                <a:latin typeface="Times New Roman"/>
                <a:cs typeface="Times New Roman"/>
              </a:rPr>
              <a:t>,</a:t>
            </a:r>
            <a:r>
              <a:rPr lang="en-US" sz="3600" b="1" spc="-40" dirty="0">
                <a:latin typeface="Times New Roman"/>
                <a:cs typeface="Times New Roman"/>
              </a:rPr>
              <a:t> </a:t>
            </a:r>
            <a:r>
              <a:rPr lang="en-US" sz="3600" b="1" dirty="0" err="1">
                <a:latin typeface="Times New Roman"/>
                <a:cs typeface="Times New Roman"/>
              </a:rPr>
              <a:t>locuri</a:t>
            </a:r>
            <a:r>
              <a:rPr lang="en-US" sz="3600" b="1" spc="-35" dirty="0">
                <a:latin typeface="Times New Roman"/>
                <a:cs typeface="Times New Roman"/>
              </a:rPr>
              <a:t> </a:t>
            </a:r>
            <a:r>
              <a:rPr lang="en-US" sz="3600" b="1" dirty="0">
                <a:latin typeface="Times New Roman"/>
                <a:cs typeface="Times New Roman"/>
              </a:rPr>
              <a:t>de</a:t>
            </a:r>
            <a:r>
              <a:rPr lang="en-US" sz="3600" b="1" spc="-20" dirty="0">
                <a:latin typeface="Times New Roman"/>
                <a:cs typeface="Times New Roman"/>
              </a:rPr>
              <a:t> </a:t>
            </a:r>
            <a:r>
              <a:rPr lang="en-US" sz="3600" b="1" spc="-10" dirty="0" err="1">
                <a:latin typeface="Times New Roman"/>
                <a:cs typeface="Times New Roman"/>
              </a:rPr>
              <a:t>practica</a:t>
            </a:r>
            <a:r>
              <a:rPr lang="en-US" sz="3600" b="1" spc="-10" dirty="0">
                <a:latin typeface="Times New Roman"/>
                <a:cs typeface="Times New Roman"/>
              </a:rPr>
              <a:t> </a:t>
            </a:r>
            <a:r>
              <a:rPr lang="en-US" sz="3600" b="1" dirty="0">
                <a:latin typeface="Times New Roman"/>
                <a:cs typeface="Times New Roman"/>
              </a:rPr>
              <a:t>(</a:t>
            </a:r>
            <a:r>
              <a:rPr lang="en-US" sz="3600" b="1" dirty="0" err="1">
                <a:latin typeface="Times New Roman"/>
                <a:cs typeface="Times New Roman"/>
              </a:rPr>
              <a:t>acorduri</a:t>
            </a:r>
            <a:r>
              <a:rPr lang="en-US" sz="3600" b="1" dirty="0">
                <a:latin typeface="Times New Roman"/>
                <a:cs typeface="Times New Roman"/>
              </a:rPr>
              <a:t>,</a:t>
            </a:r>
            <a:r>
              <a:rPr lang="en-US" sz="3600" b="1" spc="-55" dirty="0">
                <a:latin typeface="Times New Roman"/>
                <a:cs typeface="Times New Roman"/>
              </a:rPr>
              <a:t> </a:t>
            </a:r>
            <a:r>
              <a:rPr lang="en-US" sz="3600" b="1" spc="-10" dirty="0" err="1">
                <a:latin typeface="Times New Roman"/>
                <a:cs typeface="Times New Roman"/>
              </a:rPr>
              <a:t>ordine</a:t>
            </a:r>
            <a:r>
              <a:rPr lang="en-US" sz="3600" b="1" spc="-10" dirty="0">
                <a:latin typeface="Times New Roman"/>
                <a:cs typeface="Times New Roman"/>
              </a:rPr>
              <a:t>)</a:t>
            </a:r>
            <a:endParaRPr lang="en-US" sz="3600" dirty="0"/>
          </a:p>
        </p:txBody>
      </p:sp>
      <p:sp>
        <p:nvSpPr>
          <p:cNvPr id="3" name="Объект 2">
            <a:extLst>
              <a:ext uri="{FF2B5EF4-FFF2-40B4-BE49-F238E27FC236}">
                <a16:creationId xmlns:a16="http://schemas.microsoft.com/office/drawing/2014/main" id="{B01BFA9B-4846-6F4E-E2EA-CF18B8DEC2E3}"/>
              </a:ext>
            </a:extLst>
          </p:cNvPr>
          <p:cNvSpPr>
            <a:spLocks noGrp="1"/>
          </p:cNvSpPr>
          <p:nvPr>
            <p:ph idx="1"/>
          </p:nvPr>
        </p:nvSpPr>
        <p:spPr>
          <a:xfrm>
            <a:off x="609600" y="1052736"/>
            <a:ext cx="10972800" cy="5184575"/>
          </a:xfrm>
        </p:spPr>
        <p:txBody>
          <a:bodyPr>
            <a:normAutofit fontScale="92500" lnSpcReduction="20000"/>
          </a:bodyPr>
          <a:lstStyle/>
          <a:p>
            <a:pPr algn="ctr"/>
            <a:r>
              <a:rPr lang="ro-RO" b="1" dirty="0">
                <a:solidFill>
                  <a:srgbClr val="7030A0"/>
                </a:solidFill>
                <a:latin typeface="Times New Roman" panose="02020603050405020304" pitchFamily="18" charset="0"/>
                <a:cs typeface="Times New Roman" panose="02020603050405020304" pitchFamily="18" charset="0"/>
              </a:rPr>
              <a:t>Facultatea Limbi străine</a:t>
            </a:r>
          </a:p>
          <a:p>
            <a:r>
              <a:rPr lang="ro-RO" sz="1800" dirty="0">
                <a:effectLst/>
                <a:latin typeface="Times New Roman" panose="02020603050405020304" pitchFamily="18" charset="0"/>
                <a:ea typeface="Times New Roman" panose="02020603050405020304" pitchFamily="18" charset="0"/>
              </a:rPr>
              <a:t>Uniunea Traducătorilor Autorizați, contract nr. 31 din 03.09.2018 </a:t>
            </a: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SRL ”Lingvistica”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SRL ”Succes Inevitabil”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ONG “Pe Aripi de Vis”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Hotel Europa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Dynatech SRL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Roslin Solutions SRL, Bernadazzi Grand Hotel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SC “HESCOCOM” SRL, SA  Serdecon SRL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buFont typeface="Symbol" panose="05050102010706020507" pitchFamily="18" charset="2"/>
              <a:buChar char=""/>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Centrul de Instruire în Limbi Străine, Join Up SRL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buSzPts val="1200"/>
              <a:buFont typeface="Tahoma" panose="020B0604030504040204" pitchFamily="34" charset="0"/>
              <a:buChar char="-"/>
              <a:tabLst>
                <a:tab pos="145415" algn="l"/>
              </a:tabLst>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SRL  “Terrarentcar Prim” etc, </a:t>
            </a: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Centru Britanic ULIM</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Aft>
                <a:spcPts val="1000"/>
              </a:spcAft>
              <a:buSzPts val="1200"/>
              <a:buFont typeface="Tahoma" panose="020B0604030504040204" pitchFamily="34" charset="0"/>
              <a:buChar char="-"/>
              <a:tabLst>
                <a:tab pos="145415" algn="l"/>
              </a:tabLst>
            </a:pPr>
            <a:r>
              <a:rPr lang="ro-RO" sz="1800" dirty="0">
                <a:effectLst/>
                <a:latin typeface="Times New Roman" panose="02020603050405020304" pitchFamily="18" charset="0"/>
                <a:ea typeface="Times New Roman" panose="02020603050405020304" pitchFamily="18" charset="0"/>
                <a:cs typeface="Times New Roman" panose="02020603050405020304" pitchFamily="18" charset="0"/>
              </a:rPr>
              <a:t>Direcția cooperare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a:buNone/>
            </a:pPr>
            <a:r>
              <a:rPr lang="ro-RO" sz="1800" dirty="0">
                <a:effectLst/>
                <a:latin typeface="Times New Roman" panose="02020603050405020304" pitchFamily="18" charset="0"/>
                <a:ea typeface="Times New Roman" panose="02020603050405020304" pitchFamily="18" charset="0"/>
              </a:rPr>
              <a:t>internaționale și integrare europeană Ministerului Afacerilor Interne RM</a:t>
            </a: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pPr>
            <a:endParaRPr lang="ro-R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15000"/>
              </a:lnSpc>
              <a:spcAft>
                <a:spcPts val="10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o-RO"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704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379919-DBB4-3302-3E86-25B0E8426E6F}"/>
              </a:ext>
            </a:extLst>
          </p:cNvPr>
          <p:cNvSpPr>
            <a:spLocks noGrp="1"/>
          </p:cNvSpPr>
          <p:nvPr>
            <p:ph type="title"/>
          </p:nvPr>
        </p:nvSpPr>
        <p:spPr/>
        <p:txBody>
          <a:bodyPr/>
          <a:lstStyle/>
          <a:p>
            <a:r>
              <a:rPr lang="ro-RO" sz="3600" b="1" dirty="0">
                <a:latin typeface="Times New Roman"/>
                <a:cs typeface="Times New Roman"/>
              </a:rPr>
              <a:t>C</a:t>
            </a:r>
            <a:r>
              <a:rPr lang="en-US" sz="3600" b="1" dirty="0" err="1">
                <a:latin typeface="Times New Roman"/>
                <a:cs typeface="Times New Roman"/>
              </a:rPr>
              <a:t>onstatări</a:t>
            </a:r>
            <a:r>
              <a:rPr lang="en-US" sz="3600" b="1" dirty="0">
                <a:latin typeface="Times New Roman"/>
                <a:cs typeface="Times New Roman"/>
              </a:rPr>
              <a:t>,</a:t>
            </a:r>
            <a:r>
              <a:rPr lang="en-US" sz="3600" b="1" spc="-40" dirty="0">
                <a:latin typeface="Times New Roman"/>
                <a:cs typeface="Times New Roman"/>
              </a:rPr>
              <a:t> </a:t>
            </a:r>
            <a:r>
              <a:rPr lang="en-US" sz="3600" b="1" dirty="0" err="1">
                <a:latin typeface="Times New Roman"/>
                <a:cs typeface="Times New Roman"/>
              </a:rPr>
              <a:t>locuri</a:t>
            </a:r>
            <a:r>
              <a:rPr lang="en-US" sz="3600" b="1" spc="-35" dirty="0">
                <a:latin typeface="Times New Roman"/>
                <a:cs typeface="Times New Roman"/>
              </a:rPr>
              <a:t> </a:t>
            </a:r>
            <a:r>
              <a:rPr lang="en-US" sz="3600" b="1" dirty="0">
                <a:latin typeface="Times New Roman"/>
                <a:cs typeface="Times New Roman"/>
              </a:rPr>
              <a:t>de</a:t>
            </a:r>
            <a:r>
              <a:rPr lang="en-US" sz="3600" b="1" spc="-20" dirty="0">
                <a:latin typeface="Times New Roman"/>
                <a:cs typeface="Times New Roman"/>
              </a:rPr>
              <a:t> </a:t>
            </a:r>
            <a:r>
              <a:rPr lang="en-US" sz="3600" b="1" spc="-10" dirty="0" err="1">
                <a:latin typeface="Times New Roman"/>
                <a:cs typeface="Times New Roman"/>
              </a:rPr>
              <a:t>practica</a:t>
            </a:r>
            <a:r>
              <a:rPr lang="en-US" sz="3600" b="1" spc="-10" dirty="0">
                <a:latin typeface="Times New Roman"/>
                <a:cs typeface="Times New Roman"/>
              </a:rPr>
              <a:t> </a:t>
            </a:r>
            <a:r>
              <a:rPr lang="en-US" sz="3600" b="1" dirty="0">
                <a:latin typeface="Times New Roman"/>
                <a:cs typeface="Times New Roman"/>
              </a:rPr>
              <a:t>(</a:t>
            </a:r>
            <a:r>
              <a:rPr lang="en-US" sz="3600" b="1" dirty="0" err="1">
                <a:latin typeface="Times New Roman"/>
                <a:cs typeface="Times New Roman"/>
              </a:rPr>
              <a:t>acorduri</a:t>
            </a:r>
            <a:r>
              <a:rPr lang="en-US" sz="3600" b="1" dirty="0">
                <a:latin typeface="Times New Roman"/>
                <a:cs typeface="Times New Roman"/>
              </a:rPr>
              <a:t>,</a:t>
            </a:r>
            <a:r>
              <a:rPr lang="en-US" sz="3600" b="1" spc="-55" dirty="0">
                <a:latin typeface="Times New Roman"/>
                <a:cs typeface="Times New Roman"/>
              </a:rPr>
              <a:t> </a:t>
            </a:r>
            <a:r>
              <a:rPr lang="en-US" sz="3600" b="1" spc="-10" dirty="0" err="1">
                <a:latin typeface="Times New Roman"/>
                <a:cs typeface="Times New Roman"/>
              </a:rPr>
              <a:t>ordine</a:t>
            </a:r>
            <a:r>
              <a:rPr lang="en-US" sz="3600" b="1" spc="-10" dirty="0">
                <a:latin typeface="Times New Roman"/>
                <a:cs typeface="Times New Roman"/>
              </a:rPr>
              <a:t>)</a:t>
            </a:r>
            <a:endParaRPr lang="en-US" sz="3600" dirty="0"/>
          </a:p>
        </p:txBody>
      </p:sp>
      <p:sp>
        <p:nvSpPr>
          <p:cNvPr id="3" name="Объект 2">
            <a:extLst>
              <a:ext uri="{FF2B5EF4-FFF2-40B4-BE49-F238E27FC236}">
                <a16:creationId xmlns:a16="http://schemas.microsoft.com/office/drawing/2014/main" id="{7998E592-CBB6-E512-4B17-2C98384ABFBB}"/>
              </a:ext>
            </a:extLst>
          </p:cNvPr>
          <p:cNvSpPr>
            <a:spLocks noGrp="1"/>
          </p:cNvSpPr>
          <p:nvPr>
            <p:ph idx="1"/>
          </p:nvPr>
        </p:nvSpPr>
        <p:spPr>
          <a:xfrm>
            <a:off x="609600" y="1196753"/>
            <a:ext cx="10972800" cy="4929412"/>
          </a:xfrm>
        </p:spPr>
        <p:txBody>
          <a:bodyPr>
            <a:normAutofit/>
          </a:bodyPr>
          <a:lstStyle/>
          <a:p>
            <a:pPr algn="ctr"/>
            <a:r>
              <a:rPr lang="ro-RO" b="1" dirty="0">
                <a:solidFill>
                  <a:srgbClr val="7030A0"/>
                </a:solidFill>
                <a:latin typeface="Times New Roman" panose="02020603050405020304" pitchFamily="18" charset="0"/>
                <a:cs typeface="Times New Roman" panose="02020603050405020304" pitchFamily="18" charset="0"/>
              </a:rPr>
              <a:t>Facultatea ȘSE</a:t>
            </a:r>
          </a:p>
          <a:p>
            <a:pPr marL="0" marR="0">
              <a:lnSpc>
                <a:spcPct val="100000"/>
              </a:lnSpc>
              <a:spcAft>
                <a:spcPts val="800"/>
              </a:spcAft>
              <a:buNone/>
              <a:tabLst>
                <a:tab pos="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Centrul Educațional PRO DIDACTICA</a:t>
            </a:r>
            <a:r>
              <a:rPr lang="ro-RO" sz="1800" dirty="0">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0000"/>
              </a:lnSpc>
              <a:spcAft>
                <a:spcPts val="800"/>
              </a:spcAft>
              <a:buNone/>
              <a:tabLst>
                <a:tab pos="0" algn="l"/>
              </a:tabLst>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Centrul de Asistență Psihopedagogică „Edugenic”</a:t>
            </a:r>
            <a:r>
              <a:rPr lang="ro-RO" sz="1800" dirty="0">
                <a:latin typeface="Calibri" panose="020F0502020204030204" pitchFamily="34" charset="0"/>
                <a:ea typeface="Calibri" panose="020F0502020204030204" pitchFamily="34" charset="0"/>
                <a:cs typeface="Times New Roman" panose="02020603050405020304" pitchFamily="18" charset="0"/>
              </a:rPr>
              <a:t>, </a:t>
            </a:r>
          </a:p>
          <a:p>
            <a:pPr marL="0" marR="0">
              <a:lnSpc>
                <a:spcPct val="100000"/>
              </a:lnSpc>
              <a:spcAft>
                <a:spcPts val="800"/>
              </a:spcAft>
              <a:buNone/>
              <a:tabLst>
                <a:tab pos="0" algn="l"/>
              </a:tabLst>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Centrul Comunitar de Sănătate Mintală (CCSM) Botanica</a:t>
            </a:r>
            <a:r>
              <a:rPr lang="ro-RO" sz="1800" dirty="0">
                <a:latin typeface="Calibri" panose="020F0502020204030204" pitchFamily="34" charset="0"/>
                <a:ea typeface="Calibri" panose="020F0502020204030204" pitchFamily="34" charset="0"/>
                <a:cs typeface="Times New Roman" panose="02020603050405020304" pitchFamily="18" charset="0"/>
              </a:rPr>
              <a:t>, </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Centrul Național de Formare, Asistență, Consiliere și Educație din Moldova (CNFACEM)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0" algn="l"/>
              </a:tabLst>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Centrul Municipal de Învățare și Educație a Adulților (CMIEA)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0" algn="l"/>
              </a:tabLst>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Centrul de dezvoltare personală și profesională </a:t>
            </a:r>
            <a:r>
              <a:rPr lang="ro-RO"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psihologie.md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tabLst>
                <a:tab pos="0" algn="l"/>
              </a:tabLst>
            </a:pP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Centrul de Informații GENDERDOC-M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tabLst>
                <a:tab pos="0" algn="l"/>
              </a:tabLst>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Organizația non-guvernamentală ”Regulile vieții”</a:t>
            </a:r>
          </a:p>
          <a:p>
            <a:pPr marL="0" marR="0">
              <a:lnSpc>
                <a:spcPct val="107000"/>
              </a:lnSpc>
              <a:spcAft>
                <a:spcPts val="800"/>
              </a:spcAft>
              <a:tabLst>
                <a:tab pos="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0485" indent="-64769" eaLnBrk="1" fontAlgn="auto" hangingPunct="1">
              <a:spcBef>
                <a:spcPts val="100"/>
              </a:spcBef>
              <a:spcAft>
                <a:spcPts val="0"/>
              </a:spcAft>
              <a:buFont typeface="Tahoma"/>
              <a:buChar char="•"/>
              <a:tabLst>
                <a:tab pos="70485" algn="l"/>
              </a:tabLst>
              <a:defRPr/>
            </a:pPr>
            <a:endParaRPr lang="en-US" sz="2800" dirty="0">
              <a:latin typeface="Times New Roman" panose="02020603050405020304" pitchFamily="18" charset="0"/>
              <a:cs typeface="Times New Roman" panose="02020603050405020304" pitchFamily="18" charset="0"/>
            </a:endParaRPr>
          </a:p>
          <a:p>
            <a:pPr marL="70485" marR="0" lvl="0" indent="-64769" defTabSz="914400" eaLnBrk="1" fontAlgn="auto" latinLnBrk="0" hangingPunct="1">
              <a:lnSpc>
                <a:spcPct val="100000"/>
              </a:lnSpc>
              <a:spcBef>
                <a:spcPts val="100"/>
              </a:spcBef>
              <a:spcAft>
                <a:spcPts val="0"/>
              </a:spcAft>
              <a:buClrTx/>
              <a:buSzTx/>
              <a:buFont typeface="Tahoma"/>
              <a:buChar char="•"/>
              <a:tabLst>
                <a:tab pos="70485" algn="l"/>
              </a:tabLst>
              <a:defRPr/>
            </a:pPr>
            <a:endParaRPr kumimoji="0" lang="ro-RO"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70485" marR="0" lvl="0" indent="-64769" defTabSz="914400" eaLnBrk="1" fontAlgn="auto" latinLnBrk="0" hangingPunct="1">
              <a:lnSpc>
                <a:spcPct val="100000"/>
              </a:lnSpc>
              <a:spcBef>
                <a:spcPts val="100"/>
              </a:spcBef>
              <a:spcAft>
                <a:spcPts val="0"/>
              </a:spcAft>
              <a:buClrTx/>
              <a:buSzTx/>
              <a:buFont typeface="Tahoma"/>
              <a:buChar char="•"/>
              <a:tabLst>
                <a:tab pos="70485" algn="l"/>
              </a:tabLst>
              <a:defRPr/>
            </a:pPr>
            <a:endParaRPr kumimoji="0" lang="ro-RO" sz="28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algn="ctr"/>
            <a:endParaRPr 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6180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E6339A-44F8-96AA-3301-380999DFE82D}"/>
              </a:ext>
            </a:extLst>
          </p:cNvPr>
          <p:cNvSpPr>
            <a:spLocks noGrp="1"/>
          </p:cNvSpPr>
          <p:nvPr>
            <p:ph idx="1"/>
          </p:nvPr>
        </p:nvSpPr>
        <p:spPr>
          <a:xfrm>
            <a:off x="609600" y="548681"/>
            <a:ext cx="10972800" cy="5577484"/>
          </a:xfrm>
        </p:spPr>
        <p:txBody>
          <a:bodyPr>
            <a:normAutofit fontScale="92500" lnSpcReduction="20000"/>
          </a:bodyPr>
          <a:lstStyle/>
          <a:p>
            <a:pPr marL="0" marR="0">
              <a:lnSpc>
                <a:spcPct val="107000"/>
              </a:lnSpc>
              <a:spcAft>
                <a:spcPts val="800"/>
              </a:spcAft>
              <a:buNone/>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Spitalul Clinic de Traumatologie și ortopedie,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Colegiu ULIM,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Centrul Comunitar de Sănătate Mintală, Botanica,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Instituția publică Liceul Teoretic Ion Pelivan, com. Răzeni, r. Ialoveni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rPr>
              <a:t>AO Asociația Pacienților cu sclerodermie din RM, com. Măgdăcești, r. Criuleni;</a:t>
            </a:r>
            <a:r>
              <a:rPr lang="ro-RO" sz="1800" dirty="0">
                <a:solidFill>
                  <a:srgbClr val="000000"/>
                </a:solidFill>
                <a:effectLst/>
                <a:latin typeface="Times New Roman" panose="02020603050405020304" pitchFamily="18" charset="0"/>
                <a:ea typeface="Times New Roman" panose="02020603050405020304" pitchFamily="18" charset="0"/>
              </a:rPr>
              <a:t> SRL</a:t>
            </a:r>
            <a:r>
              <a:rPr lang="ro-RO"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Neuroimpuls</a:t>
            </a:r>
            <a:r>
              <a:rPr lang="ro-RO"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Instituția publică Liceul Teoretic, com. Măgdăcești, r. Criuleni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Instituția publică Liceul Teoretic </a:t>
            </a:r>
            <a:r>
              <a:rPr lang="ro-RO" sz="1800" i="1" dirty="0">
                <a:effectLst/>
                <a:latin typeface="Times New Roman" panose="02020603050405020304" pitchFamily="18" charset="0"/>
                <a:ea typeface="Calibri" panose="020F0502020204030204" pitchFamily="34" charset="0"/>
                <a:cs typeface="Times New Roman" panose="02020603050405020304" pitchFamily="18" charset="0"/>
              </a:rPr>
              <a:t>Alexei Mateevici</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Școala profesională nr.2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Centrul Municipal de tineret,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Centrul de dezvoltare timpurie logopedie și psihopedagogie,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ro-RO"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AO Colegiul internațional al psihologilor practicieni, or. Chișinău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ro-RO" sz="1800" dirty="0">
                <a:solidFill>
                  <a:srgbClr val="000000"/>
                </a:solidFill>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3224504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686B62-C780-2A47-2A29-00E3CED47912}"/>
              </a:ext>
            </a:extLst>
          </p:cNvPr>
          <p:cNvSpPr>
            <a:spLocks noGrp="1"/>
          </p:cNvSpPr>
          <p:nvPr>
            <p:ph type="title"/>
          </p:nvPr>
        </p:nvSpPr>
        <p:spPr/>
        <p:txBody>
          <a:bodyPr>
            <a:normAutofit fontScale="90000"/>
          </a:bodyPr>
          <a:lstStyle/>
          <a:p>
            <a:r>
              <a:rPr lang="ro-RO" sz="3600" b="1" dirty="0">
                <a:solidFill>
                  <a:schemeClr val="accent6">
                    <a:lumMod val="50000"/>
                  </a:schemeClr>
                </a:solidFill>
                <a:latin typeface="Times New Roman" panose="02020603050405020304" pitchFamily="18" charset="0"/>
                <a:cs typeface="Times New Roman" panose="02020603050405020304" pitchFamily="18" charset="0"/>
              </a:rPr>
              <a:t>1.Documente, Constatări, locuri de practica </a:t>
            </a:r>
            <a:br>
              <a:rPr lang="ro-RO" sz="3600" b="1" dirty="0">
                <a:solidFill>
                  <a:schemeClr val="accent6">
                    <a:lumMod val="50000"/>
                  </a:schemeClr>
                </a:solidFill>
                <a:latin typeface="Times New Roman" panose="02020603050405020304" pitchFamily="18" charset="0"/>
                <a:cs typeface="Times New Roman" panose="02020603050405020304" pitchFamily="18" charset="0"/>
              </a:rPr>
            </a:br>
            <a:r>
              <a:rPr lang="ro-RO" sz="3600" b="1" dirty="0">
                <a:solidFill>
                  <a:schemeClr val="accent6">
                    <a:lumMod val="50000"/>
                  </a:schemeClr>
                </a:solidFill>
                <a:latin typeface="Times New Roman" panose="02020603050405020304" pitchFamily="18" charset="0"/>
                <a:cs typeface="Times New Roman" panose="02020603050405020304" pitchFamily="18" charset="0"/>
              </a:rPr>
              <a:t>(acorduri, ordine)</a:t>
            </a:r>
            <a:endParaRPr lang="en-US" sz="3600" dirty="0"/>
          </a:p>
        </p:txBody>
      </p:sp>
      <p:graphicFrame>
        <p:nvGraphicFramePr>
          <p:cNvPr id="9" name="Объект 8">
            <a:extLst>
              <a:ext uri="{FF2B5EF4-FFF2-40B4-BE49-F238E27FC236}">
                <a16:creationId xmlns:a16="http://schemas.microsoft.com/office/drawing/2014/main" id="{1E587A56-7F24-965B-C5B4-0C8C3773381C}"/>
              </a:ext>
            </a:extLst>
          </p:cNvPr>
          <p:cNvGraphicFramePr>
            <a:graphicFrameLocks noGrp="1"/>
          </p:cNvGraphicFramePr>
          <p:nvPr>
            <p:ph idx="1"/>
            <p:extLst>
              <p:ext uri="{D42A27DB-BD31-4B8C-83A1-F6EECF244321}">
                <p14:modId xmlns:p14="http://schemas.microsoft.com/office/powerpoint/2010/main" val="4145364416"/>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7934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FAC834-2BC1-93A1-18A8-58545924D23F}"/>
              </a:ext>
            </a:extLst>
          </p:cNvPr>
          <p:cNvSpPr>
            <a:spLocks noGrp="1"/>
          </p:cNvSpPr>
          <p:nvPr>
            <p:ph type="title"/>
          </p:nvPr>
        </p:nvSpPr>
        <p:spPr>
          <a:xfrm>
            <a:off x="609600" y="274638"/>
            <a:ext cx="10972800" cy="850106"/>
          </a:xfrm>
        </p:spPr>
        <p:txBody>
          <a:bodyPr/>
          <a:lstStyle/>
          <a:p>
            <a:r>
              <a:rPr lang="ro-RO" dirty="0"/>
              <a:t>Documente, constatări.</a:t>
            </a:r>
            <a:endParaRPr lang="en-US" dirty="0"/>
          </a:p>
        </p:txBody>
      </p:sp>
      <p:graphicFrame>
        <p:nvGraphicFramePr>
          <p:cNvPr id="8" name="Объект 7">
            <a:extLst>
              <a:ext uri="{FF2B5EF4-FFF2-40B4-BE49-F238E27FC236}">
                <a16:creationId xmlns:a16="http://schemas.microsoft.com/office/drawing/2014/main" id="{6AABC283-0D05-7DAF-3216-B5CB3CB1B140}"/>
              </a:ext>
            </a:extLst>
          </p:cNvPr>
          <p:cNvGraphicFramePr>
            <a:graphicFrameLocks noGrp="1"/>
          </p:cNvGraphicFramePr>
          <p:nvPr>
            <p:ph idx="1"/>
            <p:extLst>
              <p:ext uri="{D42A27DB-BD31-4B8C-83A1-F6EECF244321}">
                <p14:modId xmlns:p14="http://schemas.microsoft.com/office/powerpoint/2010/main" val="1076622738"/>
              </p:ext>
            </p:extLst>
          </p:nvPr>
        </p:nvGraphicFramePr>
        <p:xfrm>
          <a:off x="609600" y="1600201"/>
          <a:ext cx="10972800" cy="3701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735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5244C3-BD7F-401C-C614-551B17D8DFEB}"/>
              </a:ext>
            </a:extLst>
          </p:cNvPr>
          <p:cNvSpPr>
            <a:spLocks noGrp="1"/>
          </p:cNvSpPr>
          <p:nvPr>
            <p:ph type="title"/>
          </p:nvPr>
        </p:nvSpPr>
        <p:spPr/>
        <p:txBody>
          <a:bodyPr>
            <a:normAutofit fontScale="90000"/>
          </a:bodyPr>
          <a:lstStyle/>
          <a:p>
            <a:r>
              <a:rPr lang="en-US" sz="4400" b="1" dirty="0" err="1">
                <a:latin typeface="Times New Roman"/>
                <a:cs typeface="Times New Roman"/>
              </a:rPr>
              <a:t>Raport</a:t>
            </a:r>
            <a:r>
              <a:rPr lang="en-US" sz="4400" b="1" spc="-35" dirty="0">
                <a:latin typeface="Times New Roman"/>
                <a:cs typeface="Times New Roman"/>
              </a:rPr>
              <a:t> </a:t>
            </a:r>
            <a:r>
              <a:rPr lang="en-US" sz="4400" b="1" dirty="0">
                <a:latin typeface="Times New Roman"/>
                <a:cs typeface="Times New Roman"/>
              </a:rPr>
              <a:t>/</a:t>
            </a:r>
            <a:r>
              <a:rPr lang="en-US" sz="4400" b="1" spc="-10" dirty="0">
                <a:latin typeface="Times New Roman"/>
                <a:cs typeface="Times New Roman"/>
              </a:rPr>
              <a:t> </a:t>
            </a:r>
            <a:r>
              <a:rPr lang="en-US" sz="4400" b="1" dirty="0" err="1">
                <a:latin typeface="Times New Roman"/>
                <a:cs typeface="Times New Roman"/>
              </a:rPr>
              <a:t>portofoliu</a:t>
            </a:r>
            <a:r>
              <a:rPr lang="en-US" sz="4400" b="1" spc="-40" dirty="0">
                <a:latin typeface="Times New Roman"/>
                <a:cs typeface="Times New Roman"/>
              </a:rPr>
              <a:t> </a:t>
            </a:r>
            <a:r>
              <a:rPr lang="en-US" sz="4400" b="1" dirty="0">
                <a:latin typeface="Times New Roman"/>
                <a:cs typeface="Times New Roman"/>
              </a:rPr>
              <a:t>de</a:t>
            </a:r>
            <a:r>
              <a:rPr lang="en-US" sz="4400" b="1" spc="-15" dirty="0">
                <a:latin typeface="Times New Roman"/>
                <a:cs typeface="Times New Roman"/>
              </a:rPr>
              <a:t> </a:t>
            </a:r>
            <a:r>
              <a:rPr lang="en-US" sz="4400" b="1" spc="-10" dirty="0" err="1">
                <a:latin typeface="Times New Roman"/>
                <a:cs typeface="Times New Roman"/>
              </a:rPr>
              <a:t>practică</a:t>
            </a:r>
            <a:br>
              <a:rPr lang="en-US" sz="4400" dirty="0">
                <a:latin typeface="Times New Roman"/>
                <a:cs typeface="Times New Roman"/>
              </a:rPr>
            </a:br>
            <a:endParaRPr lang="en-US" dirty="0"/>
          </a:p>
        </p:txBody>
      </p:sp>
      <p:sp>
        <p:nvSpPr>
          <p:cNvPr id="3" name="Объект 2">
            <a:extLst>
              <a:ext uri="{FF2B5EF4-FFF2-40B4-BE49-F238E27FC236}">
                <a16:creationId xmlns:a16="http://schemas.microsoft.com/office/drawing/2014/main" id="{DE25B8B7-F282-B479-90B4-574E00FF9E32}"/>
              </a:ext>
            </a:extLst>
          </p:cNvPr>
          <p:cNvSpPr>
            <a:spLocks noGrp="1"/>
          </p:cNvSpPr>
          <p:nvPr>
            <p:ph idx="1"/>
          </p:nvPr>
        </p:nvSpPr>
        <p:spPr/>
        <p:txBody>
          <a:bodyPr/>
          <a:lstStyle/>
          <a:p>
            <a:pPr marL="53340" marR="47625" indent="1270" algn="ctr">
              <a:lnSpc>
                <a:spcPts val="2480"/>
              </a:lnSpc>
              <a:spcBef>
                <a:spcPts val="515"/>
              </a:spcBef>
            </a:pPr>
            <a:r>
              <a:rPr lang="en-US" sz="3200" b="1" dirty="0">
                <a:solidFill>
                  <a:srgbClr val="001F5F"/>
                </a:solidFill>
                <a:latin typeface="Times New Roman"/>
                <a:cs typeface="Times New Roman"/>
              </a:rPr>
              <a:t>La</a:t>
            </a:r>
            <a:r>
              <a:rPr lang="en-US" sz="3200" b="1" spc="-15" dirty="0">
                <a:solidFill>
                  <a:srgbClr val="001F5F"/>
                </a:solidFill>
                <a:latin typeface="Times New Roman"/>
                <a:cs typeface="Times New Roman"/>
              </a:rPr>
              <a:t> </a:t>
            </a:r>
            <a:r>
              <a:rPr lang="en-US" sz="3200" b="1" dirty="0" err="1">
                <a:solidFill>
                  <a:srgbClr val="001F5F"/>
                </a:solidFill>
                <a:latin typeface="Times New Roman"/>
                <a:cs typeface="Times New Roman"/>
              </a:rPr>
              <a:t>finele</a:t>
            </a:r>
            <a:r>
              <a:rPr lang="en-US" sz="3200" b="1" spc="-25" dirty="0">
                <a:solidFill>
                  <a:srgbClr val="001F5F"/>
                </a:solidFill>
                <a:latin typeface="Times New Roman"/>
                <a:cs typeface="Times New Roman"/>
              </a:rPr>
              <a:t> </a:t>
            </a:r>
            <a:r>
              <a:rPr lang="en-US" sz="3200" b="1" dirty="0" err="1">
                <a:solidFill>
                  <a:srgbClr val="001F5F"/>
                </a:solidFill>
                <a:latin typeface="Times New Roman"/>
                <a:cs typeface="Times New Roman"/>
              </a:rPr>
              <a:t>stagiului</a:t>
            </a:r>
            <a:r>
              <a:rPr lang="en-US" sz="3200" b="1" spc="-25" dirty="0">
                <a:solidFill>
                  <a:srgbClr val="001F5F"/>
                </a:solidFill>
                <a:latin typeface="Times New Roman"/>
                <a:cs typeface="Times New Roman"/>
              </a:rPr>
              <a:t> de </a:t>
            </a:r>
            <a:r>
              <a:rPr lang="en-US" sz="3200" b="1" dirty="0" err="1">
                <a:solidFill>
                  <a:srgbClr val="001F5F"/>
                </a:solidFill>
                <a:latin typeface="Times New Roman"/>
                <a:cs typeface="Times New Roman"/>
              </a:rPr>
              <a:t>practică</a:t>
            </a:r>
            <a:r>
              <a:rPr lang="en-US" sz="3200" b="1" spc="-50" dirty="0">
                <a:solidFill>
                  <a:srgbClr val="001F5F"/>
                </a:solidFill>
                <a:latin typeface="Times New Roman"/>
                <a:cs typeface="Times New Roman"/>
              </a:rPr>
              <a:t> </a:t>
            </a:r>
            <a:r>
              <a:rPr lang="en-US" sz="3200" b="1" dirty="0" err="1">
                <a:solidFill>
                  <a:srgbClr val="001F5F"/>
                </a:solidFill>
                <a:latin typeface="Times New Roman"/>
                <a:cs typeface="Times New Roman"/>
              </a:rPr>
              <a:t>fiecare</a:t>
            </a:r>
            <a:r>
              <a:rPr lang="en-US" sz="3200" b="1" spc="-60" dirty="0">
                <a:solidFill>
                  <a:srgbClr val="001F5F"/>
                </a:solidFill>
                <a:latin typeface="Times New Roman"/>
                <a:cs typeface="Times New Roman"/>
              </a:rPr>
              <a:t> </a:t>
            </a:r>
            <a:r>
              <a:rPr lang="en-US" sz="3200" b="1" spc="-10" dirty="0">
                <a:solidFill>
                  <a:srgbClr val="001F5F"/>
                </a:solidFill>
                <a:latin typeface="Times New Roman"/>
                <a:cs typeface="Times New Roman"/>
              </a:rPr>
              <a:t>student </a:t>
            </a:r>
            <a:r>
              <a:rPr lang="en-US" sz="3200" b="1" dirty="0" err="1">
                <a:solidFill>
                  <a:srgbClr val="001F5F"/>
                </a:solidFill>
                <a:latin typeface="Times New Roman"/>
                <a:cs typeface="Times New Roman"/>
              </a:rPr>
              <a:t>prezintă</a:t>
            </a:r>
            <a:r>
              <a:rPr lang="en-US" sz="3200" b="1" spc="-95" dirty="0">
                <a:solidFill>
                  <a:srgbClr val="001F5F"/>
                </a:solidFill>
                <a:latin typeface="Times New Roman"/>
                <a:cs typeface="Times New Roman"/>
              </a:rPr>
              <a:t> </a:t>
            </a:r>
            <a:r>
              <a:rPr lang="en-US" sz="3200" b="1" spc="-10" dirty="0" err="1">
                <a:solidFill>
                  <a:srgbClr val="001F5F"/>
                </a:solidFill>
                <a:latin typeface="Times New Roman"/>
                <a:cs typeface="Times New Roman"/>
              </a:rPr>
              <a:t>Raportul</a:t>
            </a:r>
            <a:endParaRPr lang="en-US" sz="3200" dirty="0">
              <a:latin typeface="Times New Roman"/>
              <a:cs typeface="Times New Roman"/>
            </a:endParaRPr>
          </a:p>
          <a:p>
            <a:pPr marL="12700" marR="5080" indent="-635" algn="ctr">
              <a:lnSpc>
                <a:spcPts val="2480"/>
              </a:lnSpc>
              <a:spcBef>
                <a:spcPts val="10"/>
              </a:spcBef>
            </a:pPr>
            <a:r>
              <a:rPr lang="en-US" sz="3200" b="1" dirty="0">
                <a:solidFill>
                  <a:srgbClr val="001F5F"/>
                </a:solidFill>
                <a:latin typeface="Times New Roman"/>
                <a:cs typeface="Times New Roman"/>
              </a:rPr>
              <a:t>/</a:t>
            </a:r>
            <a:r>
              <a:rPr lang="en-US" sz="3200" b="1" dirty="0" err="1">
                <a:solidFill>
                  <a:srgbClr val="001F5F"/>
                </a:solidFill>
                <a:latin typeface="Times New Roman"/>
                <a:cs typeface="Times New Roman"/>
              </a:rPr>
              <a:t>Portofoliul</a:t>
            </a:r>
            <a:r>
              <a:rPr lang="en-US" sz="3200" b="1" spc="-65" dirty="0">
                <a:solidFill>
                  <a:srgbClr val="001F5F"/>
                </a:solidFill>
                <a:latin typeface="Times New Roman"/>
                <a:cs typeface="Times New Roman"/>
              </a:rPr>
              <a:t> </a:t>
            </a:r>
            <a:r>
              <a:rPr lang="en-US" sz="3200" b="1" spc="-10" dirty="0">
                <a:solidFill>
                  <a:srgbClr val="001F5F"/>
                </a:solidFill>
                <a:latin typeface="Times New Roman"/>
                <a:cs typeface="Times New Roman"/>
              </a:rPr>
              <a:t>/</a:t>
            </a:r>
            <a:r>
              <a:rPr lang="en-US" sz="3200" b="1" spc="-10" dirty="0" err="1">
                <a:solidFill>
                  <a:srgbClr val="001F5F"/>
                </a:solidFill>
                <a:latin typeface="Times New Roman"/>
                <a:cs typeface="Times New Roman"/>
              </a:rPr>
              <a:t>Dosarul</a:t>
            </a:r>
            <a:r>
              <a:rPr lang="en-US" sz="3200" b="1" spc="-10" dirty="0">
                <a:solidFill>
                  <a:srgbClr val="001F5F"/>
                </a:solidFill>
                <a:latin typeface="Times New Roman"/>
                <a:cs typeface="Times New Roman"/>
              </a:rPr>
              <a:t> </a:t>
            </a:r>
            <a:r>
              <a:rPr lang="en-US" sz="3200" b="1" dirty="0" err="1">
                <a:solidFill>
                  <a:srgbClr val="001F5F"/>
                </a:solidFill>
                <a:latin typeface="Times New Roman"/>
                <a:cs typeface="Times New Roman"/>
              </a:rPr>
              <a:t>stagiului</a:t>
            </a:r>
            <a:r>
              <a:rPr lang="en-US" sz="3200" b="1" spc="-45" dirty="0">
                <a:solidFill>
                  <a:srgbClr val="001F5F"/>
                </a:solidFill>
                <a:latin typeface="Times New Roman"/>
                <a:cs typeface="Times New Roman"/>
              </a:rPr>
              <a:t> </a:t>
            </a:r>
            <a:r>
              <a:rPr lang="en-US" sz="3200" b="1" dirty="0">
                <a:solidFill>
                  <a:srgbClr val="001F5F"/>
                </a:solidFill>
                <a:latin typeface="Times New Roman"/>
                <a:cs typeface="Times New Roman"/>
              </a:rPr>
              <a:t>de</a:t>
            </a:r>
            <a:r>
              <a:rPr lang="en-US" sz="3200" b="1" spc="-30" dirty="0">
                <a:solidFill>
                  <a:srgbClr val="001F5F"/>
                </a:solidFill>
                <a:latin typeface="Times New Roman"/>
                <a:cs typeface="Times New Roman"/>
              </a:rPr>
              <a:t> </a:t>
            </a:r>
            <a:r>
              <a:rPr lang="en-US" sz="3200" b="1" spc="-10" dirty="0" err="1">
                <a:solidFill>
                  <a:srgbClr val="001F5F"/>
                </a:solidFill>
                <a:latin typeface="Times New Roman"/>
                <a:cs typeface="Times New Roman"/>
              </a:rPr>
              <a:t>practică</a:t>
            </a:r>
            <a:r>
              <a:rPr lang="en-US" sz="3200" b="1" spc="-10" dirty="0">
                <a:solidFill>
                  <a:srgbClr val="001F5F"/>
                </a:solidFill>
                <a:latin typeface="Times New Roman"/>
                <a:cs typeface="Times New Roman"/>
              </a:rPr>
              <a:t>,</a:t>
            </a:r>
            <a:r>
              <a:rPr lang="ro-RO" spc="-10" dirty="0">
                <a:latin typeface="Times New Roman"/>
                <a:cs typeface="Times New Roman"/>
              </a:rPr>
              <a:t> </a:t>
            </a:r>
            <a:r>
              <a:rPr lang="en-US" sz="3200" b="1" dirty="0" err="1">
                <a:solidFill>
                  <a:srgbClr val="001F5F"/>
                </a:solidFill>
                <a:latin typeface="Times New Roman"/>
                <a:cs typeface="Times New Roman"/>
              </a:rPr>
              <a:t>conținutul</a:t>
            </a:r>
            <a:r>
              <a:rPr lang="en-US" sz="3200" b="1" spc="-45" dirty="0">
                <a:solidFill>
                  <a:srgbClr val="001F5F"/>
                </a:solidFill>
                <a:latin typeface="Times New Roman"/>
                <a:cs typeface="Times New Roman"/>
              </a:rPr>
              <a:t> </a:t>
            </a:r>
            <a:r>
              <a:rPr lang="en-US" sz="3200" b="1" dirty="0" err="1">
                <a:solidFill>
                  <a:srgbClr val="001F5F"/>
                </a:solidFill>
                <a:latin typeface="Times New Roman"/>
                <a:cs typeface="Times New Roman"/>
              </a:rPr>
              <a:t>căruia</a:t>
            </a:r>
            <a:r>
              <a:rPr lang="en-US" sz="3200" b="1" spc="-45" dirty="0">
                <a:solidFill>
                  <a:srgbClr val="001F5F"/>
                </a:solidFill>
                <a:latin typeface="Times New Roman"/>
                <a:cs typeface="Times New Roman"/>
              </a:rPr>
              <a:t> </a:t>
            </a:r>
            <a:r>
              <a:rPr lang="en-US" sz="3200" b="1" dirty="0" err="1">
                <a:solidFill>
                  <a:srgbClr val="001F5F"/>
                </a:solidFill>
                <a:latin typeface="Times New Roman"/>
                <a:cs typeface="Times New Roman"/>
              </a:rPr>
              <a:t>este</a:t>
            </a:r>
            <a:r>
              <a:rPr lang="en-US" sz="3200" b="1" spc="-40" dirty="0">
                <a:solidFill>
                  <a:srgbClr val="001F5F"/>
                </a:solidFill>
                <a:latin typeface="Times New Roman"/>
                <a:cs typeface="Times New Roman"/>
              </a:rPr>
              <a:t> </a:t>
            </a:r>
            <a:r>
              <a:rPr lang="en-US" sz="3200" b="1" spc="-25" dirty="0" err="1">
                <a:solidFill>
                  <a:srgbClr val="001F5F"/>
                </a:solidFill>
                <a:latin typeface="Times New Roman"/>
                <a:cs typeface="Times New Roman"/>
              </a:rPr>
              <a:t>în</a:t>
            </a:r>
            <a:r>
              <a:rPr lang="en-US" sz="3200" b="1" spc="-25" dirty="0">
                <a:solidFill>
                  <a:srgbClr val="001F5F"/>
                </a:solidFill>
                <a:latin typeface="Times New Roman"/>
                <a:cs typeface="Times New Roman"/>
              </a:rPr>
              <a:t> </a:t>
            </a:r>
            <a:r>
              <a:rPr lang="en-US" sz="3200" b="1" dirty="0" err="1">
                <a:solidFill>
                  <a:srgbClr val="001F5F"/>
                </a:solidFill>
                <a:latin typeface="Times New Roman"/>
                <a:cs typeface="Times New Roman"/>
              </a:rPr>
              <a:t>conformitate</a:t>
            </a:r>
            <a:r>
              <a:rPr lang="en-US" sz="3200" b="1" spc="-70" dirty="0">
                <a:solidFill>
                  <a:srgbClr val="001F5F"/>
                </a:solidFill>
                <a:latin typeface="Times New Roman"/>
                <a:cs typeface="Times New Roman"/>
              </a:rPr>
              <a:t> </a:t>
            </a:r>
            <a:r>
              <a:rPr lang="en-US" sz="3200" b="1" spc="-25" dirty="0">
                <a:solidFill>
                  <a:srgbClr val="001F5F"/>
                </a:solidFill>
                <a:latin typeface="Times New Roman"/>
                <a:cs typeface="Times New Roman"/>
              </a:rPr>
              <a:t>cu</a:t>
            </a:r>
            <a:r>
              <a:rPr lang="ro-RO" spc="-25" dirty="0">
                <a:latin typeface="Times New Roman"/>
                <a:cs typeface="Times New Roman"/>
              </a:rPr>
              <a:t> </a:t>
            </a:r>
            <a:r>
              <a:rPr lang="en-US" sz="3200" b="1" dirty="0" err="1">
                <a:solidFill>
                  <a:srgbClr val="001F5F"/>
                </a:solidFill>
                <a:latin typeface="Times New Roman"/>
                <a:cs typeface="Times New Roman"/>
              </a:rPr>
              <a:t>specificul</a:t>
            </a:r>
            <a:r>
              <a:rPr lang="en-US" sz="3200" b="1" spc="-55" dirty="0">
                <a:solidFill>
                  <a:srgbClr val="001F5F"/>
                </a:solidFill>
                <a:latin typeface="Times New Roman"/>
                <a:cs typeface="Times New Roman"/>
              </a:rPr>
              <a:t> </a:t>
            </a:r>
            <a:r>
              <a:rPr lang="en-US" sz="3200" b="1" spc="-10" dirty="0" err="1">
                <a:solidFill>
                  <a:srgbClr val="001F5F"/>
                </a:solidFill>
                <a:latin typeface="Times New Roman"/>
                <a:cs typeface="Times New Roman"/>
              </a:rPr>
              <a:t>programului</a:t>
            </a:r>
            <a:r>
              <a:rPr lang="en-US" sz="3200" b="1" spc="-10" dirty="0">
                <a:solidFill>
                  <a:srgbClr val="001F5F"/>
                </a:solidFill>
                <a:latin typeface="Times New Roman"/>
                <a:cs typeface="Times New Roman"/>
              </a:rPr>
              <a:t> </a:t>
            </a:r>
            <a:r>
              <a:rPr lang="en-US" sz="3200" b="1" dirty="0">
                <a:solidFill>
                  <a:srgbClr val="001F5F"/>
                </a:solidFill>
                <a:latin typeface="Times New Roman"/>
                <a:cs typeface="Times New Roman"/>
              </a:rPr>
              <a:t>de</a:t>
            </a:r>
            <a:r>
              <a:rPr lang="en-US" sz="3200" b="1" spc="-5" dirty="0">
                <a:solidFill>
                  <a:srgbClr val="001F5F"/>
                </a:solidFill>
                <a:latin typeface="Times New Roman"/>
                <a:cs typeface="Times New Roman"/>
              </a:rPr>
              <a:t> </a:t>
            </a:r>
            <a:r>
              <a:rPr lang="en-US" sz="3200" b="1" spc="-10" dirty="0" err="1">
                <a:solidFill>
                  <a:srgbClr val="001F5F"/>
                </a:solidFill>
                <a:latin typeface="Times New Roman"/>
                <a:cs typeface="Times New Roman"/>
              </a:rPr>
              <a:t>studiu</a:t>
            </a:r>
            <a:r>
              <a:rPr lang="en-US" sz="1600" b="1" spc="-10" dirty="0">
                <a:solidFill>
                  <a:srgbClr val="001F5F"/>
                </a:solidFill>
                <a:latin typeface="Times New Roman"/>
                <a:cs typeface="Times New Roman"/>
              </a:rPr>
              <a:t>.</a:t>
            </a:r>
            <a:endParaRPr lang="ro-RO" sz="1600" b="1" spc="-10" dirty="0">
              <a:solidFill>
                <a:srgbClr val="001F5F"/>
              </a:solidFill>
              <a:latin typeface="Times New Roman"/>
              <a:cs typeface="Times New Roman"/>
            </a:endParaRPr>
          </a:p>
          <a:p>
            <a:pPr marL="108585" marR="101600" algn="ctr">
              <a:lnSpc>
                <a:spcPts val="2480"/>
              </a:lnSpc>
              <a:spcBef>
                <a:spcPts val="10"/>
              </a:spcBef>
            </a:pPr>
            <a:endParaRPr lang="en-US" sz="1600" dirty="0">
              <a:latin typeface="Times New Roman"/>
              <a:cs typeface="Times New Roman"/>
            </a:endParaRPr>
          </a:p>
          <a:p>
            <a:r>
              <a:rPr lang="ro-RO" sz="2400" b="1" dirty="0">
                <a:latin typeface="Times New Roman"/>
                <a:cs typeface="Times New Roman"/>
              </a:rPr>
              <a:t>1. </a:t>
            </a:r>
            <a:r>
              <a:rPr lang="en-US" sz="2400" b="1" dirty="0" err="1">
                <a:latin typeface="Times New Roman"/>
                <a:cs typeface="Times New Roman"/>
              </a:rPr>
              <a:t>Dosarele</a:t>
            </a:r>
            <a:r>
              <a:rPr lang="en-US" sz="2400" b="1" spc="-40" dirty="0">
                <a:latin typeface="Times New Roman"/>
                <a:cs typeface="Times New Roman"/>
              </a:rPr>
              <a:t> </a:t>
            </a:r>
            <a:r>
              <a:rPr lang="en-US" sz="2400" b="1" dirty="0" err="1">
                <a:latin typeface="Times New Roman"/>
                <a:cs typeface="Times New Roman"/>
              </a:rPr>
              <a:t>stagiilor</a:t>
            </a:r>
            <a:r>
              <a:rPr lang="en-US" sz="2400" b="1" spc="-65" dirty="0">
                <a:latin typeface="Times New Roman"/>
                <a:cs typeface="Times New Roman"/>
              </a:rPr>
              <a:t> </a:t>
            </a:r>
            <a:r>
              <a:rPr lang="en-US" sz="2400" b="1" dirty="0">
                <a:latin typeface="Times New Roman"/>
                <a:cs typeface="Times New Roman"/>
              </a:rPr>
              <a:t>de</a:t>
            </a:r>
            <a:r>
              <a:rPr lang="en-US" sz="2400" b="1" spc="-25" dirty="0">
                <a:latin typeface="Times New Roman"/>
                <a:cs typeface="Times New Roman"/>
              </a:rPr>
              <a:t> </a:t>
            </a:r>
            <a:r>
              <a:rPr lang="en-US" sz="2400" b="1" dirty="0" err="1">
                <a:latin typeface="Times New Roman"/>
                <a:cs typeface="Times New Roman"/>
              </a:rPr>
              <a:t>practică</a:t>
            </a:r>
            <a:r>
              <a:rPr lang="en-US" sz="2400" b="1" dirty="0">
                <a:latin typeface="Times New Roman"/>
                <a:cs typeface="Times New Roman"/>
              </a:rPr>
              <a:t>,</a:t>
            </a:r>
            <a:r>
              <a:rPr lang="en-US" sz="2400" b="1" spc="-40" dirty="0">
                <a:latin typeface="Times New Roman"/>
                <a:cs typeface="Times New Roman"/>
              </a:rPr>
              <a:t> </a:t>
            </a:r>
            <a:r>
              <a:rPr lang="en-US" sz="2400" b="1" dirty="0">
                <a:latin typeface="Times New Roman"/>
                <a:cs typeface="Times New Roman"/>
              </a:rPr>
              <a:t>la </a:t>
            </a:r>
            <a:r>
              <a:rPr lang="en-US" sz="2400" b="1" dirty="0" err="1">
                <a:latin typeface="Times New Roman"/>
                <a:cs typeface="Times New Roman"/>
              </a:rPr>
              <a:t>toate</a:t>
            </a:r>
            <a:r>
              <a:rPr lang="en-US" sz="2400" b="1" spc="-45" dirty="0">
                <a:latin typeface="Times New Roman"/>
                <a:cs typeface="Times New Roman"/>
              </a:rPr>
              <a:t> </a:t>
            </a:r>
            <a:r>
              <a:rPr lang="en-US" sz="2400" b="1" dirty="0" err="1">
                <a:latin typeface="Times New Roman"/>
                <a:cs typeface="Times New Roman"/>
              </a:rPr>
              <a:t>programele</a:t>
            </a:r>
            <a:r>
              <a:rPr lang="en-US" sz="2400" b="1" spc="-45" dirty="0">
                <a:latin typeface="Times New Roman"/>
                <a:cs typeface="Times New Roman"/>
              </a:rPr>
              <a:t> </a:t>
            </a:r>
            <a:r>
              <a:rPr lang="en-US" sz="2400" b="1" spc="-25" dirty="0">
                <a:latin typeface="Times New Roman"/>
                <a:cs typeface="Times New Roman"/>
              </a:rPr>
              <a:t>de </a:t>
            </a:r>
            <a:r>
              <a:rPr lang="en-US" sz="2400" b="1" dirty="0" err="1">
                <a:latin typeface="Times New Roman"/>
                <a:cs typeface="Times New Roman"/>
              </a:rPr>
              <a:t>studiu</a:t>
            </a:r>
            <a:r>
              <a:rPr lang="en-US" sz="2400" b="1" dirty="0">
                <a:latin typeface="Times New Roman"/>
                <a:cs typeface="Times New Roman"/>
              </a:rPr>
              <a:t>,</a:t>
            </a:r>
            <a:r>
              <a:rPr lang="en-US" sz="2400" b="1" spc="484" dirty="0">
                <a:latin typeface="Times New Roman"/>
                <a:cs typeface="Times New Roman"/>
              </a:rPr>
              <a:t> </a:t>
            </a:r>
            <a:r>
              <a:rPr lang="en-US" sz="2400" b="1" dirty="0">
                <a:latin typeface="Times New Roman"/>
                <a:cs typeface="Times New Roman"/>
              </a:rPr>
              <a:t>sunt</a:t>
            </a:r>
            <a:r>
              <a:rPr lang="en-US" sz="2400" b="1" spc="-20" dirty="0">
                <a:latin typeface="Times New Roman"/>
                <a:cs typeface="Times New Roman"/>
              </a:rPr>
              <a:t> </a:t>
            </a:r>
            <a:r>
              <a:rPr lang="en-US" sz="2400" b="1" dirty="0" err="1">
                <a:latin typeface="Times New Roman"/>
                <a:cs typeface="Times New Roman"/>
              </a:rPr>
              <a:t>păstrate</a:t>
            </a:r>
            <a:r>
              <a:rPr lang="en-US" sz="2400" b="1" spc="-35" dirty="0">
                <a:latin typeface="Times New Roman"/>
                <a:cs typeface="Times New Roman"/>
              </a:rPr>
              <a:t> </a:t>
            </a:r>
            <a:r>
              <a:rPr lang="en-US" sz="2400" b="1" dirty="0">
                <a:latin typeface="Times New Roman"/>
                <a:cs typeface="Times New Roman"/>
              </a:rPr>
              <a:t>la</a:t>
            </a:r>
            <a:r>
              <a:rPr lang="en-US" sz="2400" b="1" spc="-5" dirty="0">
                <a:latin typeface="Times New Roman"/>
                <a:cs typeface="Times New Roman"/>
              </a:rPr>
              <a:t> </a:t>
            </a:r>
            <a:r>
              <a:rPr lang="en-US" sz="2400" b="1" spc="-10" dirty="0" err="1">
                <a:latin typeface="Times New Roman"/>
                <a:cs typeface="Times New Roman"/>
              </a:rPr>
              <a:t>catedre</a:t>
            </a:r>
            <a:r>
              <a:rPr lang="en-US" sz="2400" b="1" spc="-10" dirty="0">
                <a:latin typeface="Times New Roman"/>
                <a:cs typeface="Times New Roman"/>
              </a:rPr>
              <a:t>.</a:t>
            </a:r>
            <a:endParaRPr lang="ro-RO" sz="2400" b="1" spc="-10" dirty="0">
              <a:latin typeface="Times New Roman"/>
              <a:cs typeface="Times New Roman"/>
            </a:endParaRPr>
          </a:p>
          <a:p>
            <a:r>
              <a:rPr lang="ro-RO" sz="2400" b="1" dirty="0">
                <a:latin typeface="Times New Roman"/>
                <a:cs typeface="Times New Roman"/>
              </a:rPr>
              <a:t>2.</a:t>
            </a:r>
            <a:r>
              <a:rPr lang="en-US" sz="2400" b="1" dirty="0">
                <a:latin typeface="Times New Roman"/>
                <a:cs typeface="Times New Roman"/>
              </a:rPr>
              <a:t>Pot</a:t>
            </a:r>
            <a:r>
              <a:rPr lang="en-US" sz="2400" b="1" spc="-35" dirty="0">
                <a:latin typeface="Times New Roman"/>
                <a:cs typeface="Times New Roman"/>
              </a:rPr>
              <a:t> </a:t>
            </a:r>
            <a:r>
              <a:rPr lang="en-US" sz="2400" b="1" dirty="0">
                <a:latin typeface="Times New Roman"/>
                <a:cs typeface="Times New Roman"/>
              </a:rPr>
              <a:t>fi</a:t>
            </a:r>
            <a:r>
              <a:rPr lang="en-US" sz="2400" b="1" spc="-35" dirty="0">
                <a:latin typeface="Times New Roman"/>
                <a:cs typeface="Times New Roman"/>
              </a:rPr>
              <a:t> </a:t>
            </a:r>
            <a:r>
              <a:rPr lang="en-US" sz="2400" b="1" dirty="0" err="1">
                <a:latin typeface="Times New Roman"/>
                <a:cs typeface="Times New Roman"/>
              </a:rPr>
              <a:t>consultate</a:t>
            </a:r>
            <a:r>
              <a:rPr lang="en-US" sz="2400" b="1" spc="-35" dirty="0">
                <a:latin typeface="Times New Roman"/>
                <a:cs typeface="Times New Roman"/>
              </a:rPr>
              <a:t> </a:t>
            </a:r>
            <a:r>
              <a:rPr lang="en-US" sz="2400" b="1" dirty="0" err="1">
                <a:latin typeface="Times New Roman"/>
                <a:cs typeface="Times New Roman"/>
              </a:rPr>
              <a:t>atât</a:t>
            </a:r>
            <a:r>
              <a:rPr lang="en-US" sz="2400" b="1" spc="-30" dirty="0">
                <a:latin typeface="Times New Roman"/>
                <a:cs typeface="Times New Roman"/>
              </a:rPr>
              <a:t> </a:t>
            </a:r>
            <a:r>
              <a:rPr lang="en-US" sz="2400" b="1" dirty="0">
                <a:latin typeface="Times New Roman"/>
                <a:cs typeface="Times New Roman"/>
              </a:rPr>
              <a:t>de</a:t>
            </a:r>
            <a:r>
              <a:rPr lang="en-US" sz="2400" b="1" spc="-30" dirty="0">
                <a:latin typeface="Times New Roman"/>
                <a:cs typeface="Times New Roman"/>
              </a:rPr>
              <a:t> </a:t>
            </a:r>
            <a:r>
              <a:rPr lang="en-US" sz="2400" b="1" dirty="0" err="1">
                <a:latin typeface="Times New Roman"/>
                <a:cs typeface="Times New Roman"/>
              </a:rPr>
              <a:t>către</a:t>
            </a:r>
            <a:r>
              <a:rPr lang="en-US" sz="2400" b="1" spc="-30" dirty="0">
                <a:latin typeface="Times New Roman"/>
                <a:cs typeface="Times New Roman"/>
              </a:rPr>
              <a:t> </a:t>
            </a:r>
            <a:r>
              <a:rPr lang="en-US" sz="2400" b="1" dirty="0" err="1">
                <a:latin typeface="Times New Roman"/>
                <a:cs typeface="Times New Roman"/>
              </a:rPr>
              <a:t>profesori</a:t>
            </a:r>
            <a:r>
              <a:rPr lang="en-US" sz="2400" b="1" spc="-35" dirty="0">
                <a:latin typeface="Times New Roman"/>
                <a:cs typeface="Times New Roman"/>
              </a:rPr>
              <a:t> </a:t>
            </a:r>
            <a:r>
              <a:rPr lang="en-US" sz="2400" b="1" dirty="0" err="1">
                <a:latin typeface="Times New Roman"/>
                <a:cs typeface="Times New Roman"/>
              </a:rPr>
              <a:t>cât</a:t>
            </a:r>
            <a:r>
              <a:rPr lang="en-US" sz="2400" b="1" spc="-35" dirty="0">
                <a:latin typeface="Times New Roman"/>
                <a:cs typeface="Times New Roman"/>
              </a:rPr>
              <a:t> </a:t>
            </a:r>
            <a:r>
              <a:rPr lang="en-US" sz="2400" b="1" dirty="0" err="1">
                <a:latin typeface="Times New Roman"/>
                <a:cs typeface="Times New Roman"/>
              </a:rPr>
              <a:t>şi</a:t>
            </a:r>
            <a:r>
              <a:rPr lang="en-US" sz="2400" b="1" spc="-25" dirty="0">
                <a:latin typeface="Times New Roman"/>
                <a:cs typeface="Times New Roman"/>
              </a:rPr>
              <a:t> </a:t>
            </a:r>
            <a:r>
              <a:rPr lang="en-US" sz="2400" b="1" dirty="0">
                <a:latin typeface="Times New Roman"/>
                <a:cs typeface="Times New Roman"/>
              </a:rPr>
              <a:t>de</a:t>
            </a:r>
            <a:r>
              <a:rPr lang="en-US" sz="2400" b="1" spc="-35" dirty="0">
                <a:latin typeface="Times New Roman"/>
                <a:cs typeface="Times New Roman"/>
              </a:rPr>
              <a:t> </a:t>
            </a:r>
            <a:r>
              <a:rPr lang="en-US" sz="2400" b="1" dirty="0" err="1">
                <a:latin typeface="Times New Roman"/>
                <a:cs typeface="Times New Roman"/>
              </a:rPr>
              <a:t>studenți</a:t>
            </a:r>
            <a:r>
              <a:rPr lang="en-US" sz="2400" b="1" spc="-45" dirty="0">
                <a:latin typeface="Times New Roman"/>
                <a:cs typeface="Times New Roman"/>
              </a:rPr>
              <a:t> </a:t>
            </a:r>
            <a:r>
              <a:rPr lang="en-US" sz="2400" b="1" dirty="0">
                <a:latin typeface="Times New Roman"/>
                <a:cs typeface="Times New Roman"/>
              </a:rPr>
              <a:t>ca</a:t>
            </a:r>
            <a:r>
              <a:rPr lang="en-US" sz="2400" b="1" spc="-25" dirty="0">
                <a:latin typeface="Times New Roman"/>
                <a:cs typeface="Times New Roman"/>
              </a:rPr>
              <a:t> </a:t>
            </a:r>
            <a:r>
              <a:rPr lang="en-US" sz="2400" b="1" spc="-10" dirty="0">
                <a:latin typeface="Times New Roman"/>
                <a:cs typeface="Times New Roman"/>
              </a:rPr>
              <a:t>material </a:t>
            </a:r>
            <a:r>
              <a:rPr lang="en-US" sz="2400" b="1" dirty="0" err="1">
                <a:latin typeface="Times New Roman"/>
                <a:cs typeface="Times New Roman"/>
              </a:rPr>
              <a:t>ilustrativ</a:t>
            </a:r>
            <a:r>
              <a:rPr lang="en-US" sz="2400" b="1" spc="-50" dirty="0">
                <a:latin typeface="Times New Roman"/>
                <a:cs typeface="Times New Roman"/>
              </a:rPr>
              <a:t> </a:t>
            </a:r>
            <a:r>
              <a:rPr lang="en-US" sz="2400" b="1" dirty="0" err="1">
                <a:latin typeface="Times New Roman"/>
                <a:cs typeface="Times New Roman"/>
              </a:rPr>
              <a:t>orientativ</a:t>
            </a:r>
            <a:r>
              <a:rPr lang="en-US" sz="2400" b="1" spc="-45" dirty="0">
                <a:latin typeface="Times New Roman"/>
                <a:cs typeface="Times New Roman"/>
              </a:rPr>
              <a:t> </a:t>
            </a:r>
            <a:r>
              <a:rPr lang="en-US" sz="2400" b="1" dirty="0">
                <a:latin typeface="Times New Roman"/>
                <a:cs typeface="Times New Roman"/>
              </a:rPr>
              <a:t>la</a:t>
            </a:r>
            <a:r>
              <a:rPr lang="en-US" sz="2400" b="1" spc="-50" dirty="0">
                <a:latin typeface="Times New Roman"/>
                <a:cs typeface="Times New Roman"/>
              </a:rPr>
              <a:t> </a:t>
            </a:r>
            <a:r>
              <a:rPr lang="en-US" sz="2400" b="1" dirty="0" err="1">
                <a:latin typeface="Times New Roman"/>
                <a:cs typeface="Times New Roman"/>
              </a:rPr>
              <a:t>elaborarea</a:t>
            </a:r>
            <a:r>
              <a:rPr lang="en-US" sz="2400" b="1" spc="-35" dirty="0">
                <a:latin typeface="Times New Roman"/>
                <a:cs typeface="Times New Roman"/>
              </a:rPr>
              <a:t> </a:t>
            </a:r>
            <a:r>
              <a:rPr lang="en-US" sz="2400" b="1" dirty="0" err="1">
                <a:latin typeface="Times New Roman"/>
                <a:cs typeface="Times New Roman"/>
              </a:rPr>
              <a:t>dosarelor</a:t>
            </a:r>
            <a:r>
              <a:rPr lang="en-US" sz="2400" b="1" spc="-60" dirty="0">
                <a:latin typeface="Times New Roman"/>
                <a:cs typeface="Times New Roman"/>
              </a:rPr>
              <a:t> </a:t>
            </a:r>
            <a:r>
              <a:rPr lang="en-US" sz="2400" b="1" dirty="0" err="1">
                <a:latin typeface="Times New Roman"/>
                <a:cs typeface="Times New Roman"/>
              </a:rPr>
              <a:t>stagiilor</a:t>
            </a:r>
            <a:r>
              <a:rPr lang="en-US" sz="2400" b="1" spc="-55" dirty="0">
                <a:latin typeface="Times New Roman"/>
                <a:cs typeface="Times New Roman"/>
              </a:rPr>
              <a:t> </a:t>
            </a:r>
            <a:r>
              <a:rPr lang="en-US" sz="2400" b="1" dirty="0">
                <a:latin typeface="Times New Roman"/>
                <a:cs typeface="Times New Roman"/>
              </a:rPr>
              <a:t>de</a:t>
            </a:r>
            <a:r>
              <a:rPr lang="en-US" sz="2400" b="1" spc="-55" dirty="0">
                <a:latin typeface="Times New Roman"/>
                <a:cs typeface="Times New Roman"/>
              </a:rPr>
              <a:t> </a:t>
            </a:r>
            <a:r>
              <a:rPr lang="en-US" sz="2400" b="1" spc="-10" dirty="0" err="1">
                <a:latin typeface="Times New Roman"/>
                <a:cs typeface="Times New Roman"/>
              </a:rPr>
              <a:t>practică</a:t>
            </a:r>
            <a:r>
              <a:rPr lang="ro-RO" sz="2400" b="1" spc="-10" dirty="0">
                <a:latin typeface="Times New Roman"/>
                <a:cs typeface="Times New Roman"/>
              </a:rPr>
              <a:t>.</a:t>
            </a:r>
            <a:endParaRPr lang="en-US" sz="2400" b="1" dirty="0">
              <a:latin typeface="Times New Roman"/>
              <a:cs typeface="Times New Roman"/>
            </a:endParaRPr>
          </a:p>
          <a:p>
            <a:endParaRPr lang="en-US" sz="3200" dirty="0">
              <a:latin typeface="Times New Roman"/>
              <a:cs typeface="Times New Roman"/>
            </a:endParaRPr>
          </a:p>
          <a:p>
            <a:endParaRPr lang="en-US" dirty="0"/>
          </a:p>
        </p:txBody>
      </p:sp>
    </p:spTree>
    <p:extLst>
      <p:ext uri="{BB962C8B-B14F-4D97-AF65-F5344CB8AC3E}">
        <p14:creationId xmlns:p14="http://schemas.microsoft.com/office/powerpoint/2010/main" val="1480109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6EC5D3-E3CE-613E-9472-DC180111E8D8}"/>
              </a:ext>
            </a:extLst>
          </p:cNvPr>
          <p:cNvSpPr>
            <a:spLocks noGrp="1"/>
          </p:cNvSpPr>
          <p:nvPr>
            <p:ph type="title"/>
          </p:nvPr>
        </p:nvSpPr>
        <p:spPr>
          <a:xfrm>
            <a:off x="609600" y="274638"/>
            <a:ext cx="10972800" cy="994122"/>
          </a:xfrm>
        </p:spPr>
        <p:txBody>
          <a:bodyPr>
            <a:normAutofit fontScale="90000"/>
          </a:bodyPr>
          <a:lstStyle/>
          <a:p>
            <a:r>
              <a:rPr lang="ro-RO" sz="3600" b="1" dirty="0">
                <a:solidFill>
                  <a:srgbClr val="002060"/>
                </a:solidFill>
                <a:latin typeface="Times New Roman" panose="02020603050405020304" pitchFamily="18" charset="0"/>
                <a:cs typeface="Times New Roman" panose="02020603050405020304" pitchFamily="18" charset="0"/>
              </a:rPr>
              <a:t>1.Documente, Raport, portofoliu de practică</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EFDC281-1709-6988-3FF4-3A22B2CF0D0C}"/>
              </a:ext>
            </a:extLst>
          </p:cNvPr>
          <p:cNvSpPr>
            <a:spLocks noGrp="1"/>
          </p:cNvSpPr>
          <p:nvPr>
            <p:ph idx="1"/>
          </p:nvPr>
        </p:nvSpPr>
        <p:spPr>
          <a:xfrm>
            <a:off x="609600" y="836712"/>
            <a:ext cx="10972800" cy="5746650"/>
          </a:xfrm>
        </p:spPr>
        <p:txBody>
          <a:bodyPr>
            <a:normAutofit fontScale="32500" lnSpcReduction="20000"/>
          </a:bodyPr>
          <a:lstStyle/>
          <a:p>
            <a:pPr marL="347981" indent="-342900">
              <a:lnSpc>
                <a:spcPct val="100000"/>
              </a:lnSpc>
              <a:spcBef>
                <a:spcPts val="330"/>
              </a:spcBef>
              <a:buSzPct val="90000"/>
              <a:buFont typeface="Wingdings" panose="05000000000000000000" pitchFamily="2" charset="2"/>
              <a:buChar char="v"/>
              <a:tabLst>
                <a:tab pos="69850" algn="l"/>
              </a:tabLst>
            </a:pPr>
            <a:endParaRPr lang="en-US" sz="2400" b="1" spc="-55" dirty="0">
              <a:solidFill>
                <a:srgbClr val="002060"/>
              </a:solidFill>
              <a:highlight>
                <a:srgbClr val="FFFF00"/>
              </a:highlight>
              <a:latin typeface="Times New Roman" panose="02020603050405020304" pitchFamily="18" charset="0"/>
              <a:cs typeface="Times New Roman" panose="02020603050405020304" pitchFamily="18" charset="0"/>
            </a:endParaRPr>
          </a:p>
          <a:p>
            <a:pPr marL="347981" indent="-342900">
              <a:lnSpc>
                <a:spcPct val="100000"/>
              </a:lnSpc>
              <a:spcBef>
                <a:spcPts val="330"/>
              </a:spcBef>
              <a:buSzPct val="90000"/>
              <a:buFont typeface="Wingdings" panose="05000000000000000000" pitchFamily="2" charset="2"/>
              <a:buChar char="v"/>
              <a:tabLst>
                <a:tab pos="69850" algn="l"/>
              </a:tabLst>
            </a:pPr>
            <a:r>
              <a:rPr lang="ro-RO" sz="4900" b="1" spc="-55" dirty="0">
                <a:solidFill>
                  <a:srgbClr val="FF0000"/>
                </a:solidFill>
                <a:latin typeface="Times New Roman" panose="02020603050405020304" pitchFamily="18" charset="0"/>
                <a:cs typeface="Times New Roman" panose="02020603050405020304" pitchFamily="18" charset="0"/>
              </a:rPr>
              <a:t>Facultatea Științe economice</a:t>
            </a:r>
          </a:p>
          <a:p>
            <a:pPr marL="0" marR="0" lvl="0" indent="0">
              <a:lnSpc>
                <a:spcPct val="107000"/>
              </a:lnSpc>
              <a:buNone/>
              <a:tabLst>
                <a:tab pos="1377315" algn="l"/>
              </a:tabLst>
            </a:pP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Foaia</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titlu</a:t>
            </a:r>
            <a:r>
              <a:rPr lang="en-US" sz="35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Cuprins</a:t>
            </a:r>
            <a:r>
              <a:rPr lang="en-US" sz="3500" b="1" spc="-25" dirty="0">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Fișa</a:t>
            </a:r>
            <a:r>
              <a:rPr lang="ro-RO" sz="35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evaluare</a:t>
            </a:r>
            <a:r>
              <a:rPr lang="en-US"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Agenda</a:t>
            </a:r>
            <a:r>
              <a:rPr lang="ro-RO" sz="35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stagiului</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practică</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iniţiere.</a:t>
            </a:r>
            <a:endParaRPr lang="en-US" sz="35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07000"/>
              </a:lnSpc>
              <a:buNone/>
              <a:tabLst>
                <a:tab pos="1377315" algn="l"/>
              </a:tabLst>
            </a:pP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Abstract</a:t>
            </a:r>
            <a:r>
              <a:rPr lang="en-US"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Capitolul</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I.</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Descrierea</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unității</a:t>
            </a:r>
            <a:r>
              <a:rPr lang="ro-RO" sz="3500" b="1" spc="-3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în</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care</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studentul</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desfășurat</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stagiul</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practică.</a:t>
            </a:r>
            <a:r>
              <a:rPr lang="en-US" sz="3500" b="1" spc="-10" dirty="0">
                <a:latin typeface="Calibri" panose="020F0502020204030204" pitchFamily="34"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Capitolul</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II.</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Gestiunea</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și abordarea</a:t>
            </a:r>
            <a:r>
              <a:rPr lang="ro-RO" sz="35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critică</a:t>
            </a:r>
            <a:r>
              <a:rPr lang="ro-RO" sz="35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ro-RO" sz="3500" b="1"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unității</a:t>
            </a:r>
            <a:r>
              <a:rPr lang="ro-RO" sz="3500" b="1" spc="-2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economice</a:t>
            </a:r>
            <a:r>
              <a:rPr lang="en-US"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Concluzii și </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recomandări</a:t>
            </a:r>
            <a:r>
              <a:rPr lang="en-US" sz="3500" b="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Bibliografie.</a:t>
            </a:r>
            <a:r>
              <a:rPr lang="en-US" sz="3500" b="1" dirty="0">
                <a:latin typeface="Calibri" panose="020F0502020204030204" pitchFamily="34" charset="0"/>
                <a:ea typeface="Times New Roman" panose="02020603050405020304" pitchFamily="18" charset="0"/>
                <a:cs typeface="Times New Roman" panose="02020603050405020304" pitchFamily="18" charset="0"/>
              </a:rPr>
              <a:t>; </a:t>
            </a:r>
            <a:r>
              <a:rPr lang="ro-RO" sz="3500" b="1" spc="-10" dirty="0">
                <a:effectLst/>
                <a:latin typeface="Times New Roman" panose="02020603050405020304" pitchFamily="18" charset="0"/>
                <a:ea typeface="Times New Roman" panose="02020603050405020304" pitchFamily="18" charset="0"/>
                <a:cs typeface="Times New Roman" panose="02020603050405020304" pitchFamily="18" charset="0"/>
              </a:rPr>
              <a:t>Anexe.</a:t>
            </a:r>
            <a:endParaRPr lang="en-US" sz="35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69850" indent="-64769">
              <a:lnSpc>
                <a:spcPct val="100000"/>
              </a:lnSpc>
              <a:spcBef>
                <a:spcPts val="215"/>
              </a:spcBef>
              <a:buSzPct val="90000"/>
              <a:buFont typeface="Tahoma"/>
              <a:buChar char="•"/>
              <a:tabLst>
                <a:tab pos="69850" algn="l"/>
              </a:tabLst>
            </a:pPr>
            <a:endParaRPr lang="ro-RO" sz="3500" b="1" spc="-20" dirty="0">
              <a:latin typeface="Times New Roman" panose="02020603050405020304" pitchFamily="18" charset="0"/>
              <a:cs typeface="Times New Roman" panose="02020603050405020304" pitchFamily="18" charset="0"/>
            </a:endParaRPr>
          </a:p>
          <a:p>
            <a:pPr marL="347981" indent="-342900">
              <a:lnSpc>
                <a:spcPct val="100000"/>
              </a:lnSpc>
              <a:spcBef>
                <a:spcPts val="215"/>
              </a:spcBef>
              <a:buSzPct val="90000"/>
              <a:buFont typeface="Wingdings" panose="05000000000000000000" pitchFamily="2" charset="2"/>
              <a:buChar char="v"/>
              <a:tabLst>
                <a:tab pos="69850" algn="l"/>
              </a:tabLst>
            </a:pPr>
            <a:r>
              <a:rPr lang="ro-RO" sz="3500" b="1" dirty="0">
                <a:solidFill>
                  <a:srgbClr val="002060"/>
                </a:solidFill>
                <a:latin typeface="Times New Roman" panose="02020603050405020304" pitchFamily="18" charset="0"/>
                <a:cs typeface="Times New Roman" panose="02020603050405020304" pitchFamily="18" charset="0"/>
              </a:rPr>
              <a:t> </a:t>
            </a:r>
            <a:r>
              <a:rPr lang="ro-RO" sz="4900" b="1" dirty="0">
                <a:solidFill>
                  <a:srgbClr val="FF0000"/>
                </a:solidFill>
                <a:latin typeface="Times New Roman" panose="02020603050405020304" pitchFamily="18" charset="0"/>
                <a:cs typeface="Times New Roman" panose="02020603050405020304" pitchFamily="18" charset="0"/>
              </a:rPr>
              <a:t>Facultatea RISPJ</a:t>
            </a:r>
            <a:endParaRPr lang="en-US" sz="4900" b="1" dirty="0">
              <a:solidFill>
                <a:srgbClr val="FF0000"/>
              </a:solidFill>
              <a:latin typeface="Times New Roman" panose="02020603050405020304" pitchFamily="18" charset="0"/>
              <a:cs typeface="Times New Roman" panose="02020603050405020304" pitchFamily="18" charset="0"/>
            </a:endParaRPr>
          </a:p>
          <a:p>
            <a:pPr marL="0" marR="0">
              <a:lnSpc>
                <a:spcPct val="107000"/>
              </a:lnSpc>
              <a:spcAft>
                <a:spcPts val="800"/>
              </a:spcAft>
              <a:buNone/>
            </a:pPr>
            <a:r>
              <a:rPr lang="ro-RO" sz="3500" b="1" dirty="0">
                <a:effectLst/>
                <a:latin typeface="Times New Roman" panose="02020603050405020304" pitchFamily="18" charset="0"/>
                <a:ea typeface="Calibri" panose="020F0502020204030204" pitchFamily="34" charset="0"/>
                <a:cs typeface="Times New Roman" panose="02020603050405020304" pitchFamily="18" charset="0"/>
              </a:rPr>
              <a:t>I.</a:t>
            </a: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CV- ulstagiarului</a:t>
            </a:r>
            <a:r>
              <a:rPr lang="ro-RO" sz="3500" b="1" dirty="0">
                <a:latin typeface="Times New Roman" panose="02020603050405020304" pitchFamily="18" charset="0"/>
                <a:ea typeface="Calibri" panose="020F0502020204030204" pitchFamily="34" charset="0"/>
                <a:cs typeface="Times New Roman" panose="02020603050405020304" pitchFamily="18" charset="0"/>
              </a:rPr>
              <a:t> </a:t>
            </a:r>
            <a:r>
              <a:rPr lang="fr-FR" sz="3500" b="1" i="1" dirty="0">
                <a:effectLst/>
                <a:latin typeface="Times New Roman" panose="02020603050405020304" pitchFamily="18" charset="0"/>
                <a:ea typeface="Calibri" panose="020F0502020204030204" pitchFamily="34" charset="0"/>
                <a:cs typeface="Times New Roman" panose="02020603050405020304" pitchFamily="18" charset="0"/>
              </a:rPr>
              <a:t>(model de CVEuropass)</a:t>
            </a:r>
            <a:r>
              <a:rPr lang="fr-FR" sz="35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http://europass.cedefop.europa.eu/europass/home/hornav/Downloads.csp</a:t>
            </a:r>
            <a:r>
              <a:rPr lang="fr-FR" sz="3500" b="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II. Cadrul general al  stagiului de practică – descrierea secției / departamentului în care se efectuează practica (familiarizarea cu structura șimodul de funcționare – </a:t>
            </a:r>
            <a:r>
              <a:rPr lang="fr-FR" sz="3500" b="1" i="1" dirty="0">
                <a:effectLst/>
                <a:latin typeface="Times New Roman" panose="02020603050405020304" pitchFamily="18" charset="0"/>
                <a:ea typeface="Calibri" panose="020F0502020204030204" pitchFamily="34" charset="0"/>
                <a:cs typeface="Times New Roman" panose="02020603050405020304" pitchFamily="18" charset="0"/>
              </a:rPr>
              <a:t>înbazastatutuluiși/sau a altordocumentele</a:t>
            </a: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5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buNone/>
            </a:pP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III. Raportulstagiului de practică VI. Sarcini ale stagiului de practică</a:t>
            </a:r>
            <a:r>
              <a:rPr lang="en-US" sz="3500" b="1" dirty="0">
                <a:latin typeface="Calibri" panose="020F0502020204030204" pitchFamily="34" charset="0"/>
                <a:ea typeface="Calibri" panose="020F0502020204030204" pitchFamily="34" charset="0"/>
                <a:cs typeface="Times New Roman" panose="02020603050405020304" pitchFamily="18" charset="0"/>
              </a:rPr>
              <a:t> </a:t>
            </a: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V. Agenda stagiului de practică</a:t>
            </a:r>
            <a:r>
              <a:rPr lang="ro-RO" sz="3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care</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reflectă</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activitatea</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desfășurată</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timpul</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stagiului</a:t>
            </a:r>
            <a:r>
              <a:rPr lang="ro-RO" sz="3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de practică – descriere</a:t>
            </a:r>
            <a:r>
              <a:rPr lang="ro-RO" sz="3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3500" b="1" dirty="0">
                <a:effectLst/>
                <a:latin typeface="Times New Roman" panose="02020603050405020304" pitchFamily="18" charset="0"/>
                <a:ea typeface="Calibri" panose="020F0502020204030204" pitchFamily="34" charset="0"/>
                <a:cs typeface="Times New Roman" panose="02020603050405020304" pitchFamily="18" charset="0"/>
              </a:rPr>
              <a:t>detaliată </a:t>
            </a:r>
            <a:r>
              <a:rPr lang="en-US" sz="3500" b="1" dirty="0">
                <a:effectLst/>
                <a:latin typeface="Times New Roman" panose="02020603050405020304" pitchFamily="18" charset="0"/>
                <a:ea typeface="Calibri" panose="020F0502020204030204" pitchFamily="34" charset="0"/>
                <a:cs typeface="Times New Roman" panose="02020603050405020304" pitchFamily="18" charset="0"/>
              </a:rPr>
              <a:t>VI. </a:t>
            </a:r>
            <a:r>
              <a:rPr lang="en-US" sz="3500" b="1" dirty="0" err="1">
                <a:effectLst/>
                <a:latin typeface="Times New Roman" panose="02020603050405020304" pitchFamily="18" charset="0"/>
                <a:ea typeface="Calibri" panose="020F0502020204030204" pitchFamily="34" charset="0"/>
                <a:cs typeface="Times New Roman" panose="02020603050405020304" pitchFamily="18" charset="0"/>
              </a:rPr>
              <a:t>Referință</a:t>
            </a:r>
            <a:r>
              <a:rPr lang="ro-RO" sz="3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b="1" dirty="0" err="1">
                <a:effectLst/>
                <a:latin typeface="Times New Roman" panose="02020603050405020304" pitchFamily="18" charset="0"/>
                <a:ea typeface="Calibri" panose="020F0502020204030204" pitchFamily="34" charset="0"/>
                <a:cs typeface="Times New Roman" panose="02020603050405020304" pitchFamily="18" charset="0"/>
              </a:rPr>
              <a:t>despre</a:t>
            </a:r>
            <a:r>
              <a:rPr lang="ro-RO" sz="3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b="1" dirty="0" err="1">
                <a:effectLst/>
                <a:latin typeface="Times New Roman" panose="02020603050405020304" pitchFamily="18" charset="0"/>
                <a:ea typeface="Calibri" panose="020F0502020204030204" pitchFamily="34" charset="0"/>
                <a:cs typeface="Times New Roman" panose="02020603050405020304" pitchFamily="18" charset="0"/>
              </a:rPr>
              <a:t>activitatea</a:t>
            </a:r>
            <a:r>
              <a:rPr lang="ro-RO" sz="35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b="1" dirty="0" err="1">
                <a:effectLst/>
                <a:latin typeface="Times New Roman" panose="02020603050405020304" pitchFamily="18" charset="0"/>
                <a:ea typeface="Calibri" panose="020F0502020204030204" pitchFamily="34" charset="0"/>
                <a:cs typeface="Times New Roman" panose="02020603050405020304" pitchFamily="18" charset="0"/>
              </a:rPr>
              <a:t>stagiarului</a:t>
            </a:r>
            <a:r>
              <a:rPr lang="en-US" sz="3500" b="1" dirty="0">
                <a:latin typeface="Calibri" panose="020F0502020204030204" pitchFamily="34" charset="0"/>
                <a:ea typeface="Calibri" panose="020F0502020204030204" pitchFamily="34" charset="0"/>
                <a:cs typeface="Times New Roman" panose="02020603050405020304" pitchFamily="18" charset="0"/>
              </a:rPr>
              <a:t> </a:t>
            </a:r>
            <a:r>
              <a:rPr lang="en-US" sz="3500" b="1" dirty="0" err="1">
                <a:effectLst/>
                <a:latin typeface="Times New Roman" panose="02020603050405020304" pitchFamily="18" charset="0"/>
                <a:ea typeface="Calibri" panose="020F0502020204030204" pitchFamily="34" charset="0"/>
              </a:rPr>
              <a:t>VII.Autoevaluarea</a:t>
            </a:r>
            <a:r>
              <a:rPr lang="en-US" sz="3500" b="1" dirty="0">
                <a:effectLst/>
                <a:latin typeface="Times New Roman" panose="02020603050405020304" pitchFamily="18" charset="0"/>
                <a:ea typeface="Calibri" panose="020F0502020204030204" pitchFamily="34" charset="0"/>
              </a:rPr>
              <a:t> </a:t>
            </a:r>
            <a:r>
              <a:rPr lang="en-US" sz="3500" b="1" dirty="0" err="1">
                <a:effectLst/>
                <a:latin typeface="Times New Roman" panose="02020603050405020304" pitchFamily="18" charset="0"/>
                <a:ea typeface="Calibri" panose="020F0502020204030204" pitchFamily="34" charset="0"/>
              </a:rPr>
              <a:t>activităților</a:t>
            </a:r>
            <a:r>
              <a:rPr lang="en-US" sz="3500" b="1" dirty="0">
                <a:effectLst/>
                <a:latin typeface="Times New Roman" panose="02020603050405020304" pitchFamily="18" charset="0"/>
                <a:ea typeface="Calibri" panose="020F0502020204030204" pitchFamily="34" charset="0"/>
              </a:rPr>
              <a:t>.  </a:t>
            </a:r>
            <a:r>
              <a:rPr lang="en-US" sz="3500" b="1" dirty="0" err="1">
                <a:effectLst/>
                <a:latin typeface="Times New Roman" panose="02020603050405020304" pitchFamily="18" charset="0"/>
                <a:ea typeface="Calibri" panose="020F0502020204030204" pitchFamily="34" charset="0"/>
              </a:rPr>
              <a:t>Concluzii</a:t>
            </a:r>
            <a:r>
              <a:rPr lang="en-US" sz="3500" b="1" dirty="0">
                <a:effectLst/>
                <a:latin typeface="Times New Roman" panose="02020603050405020304" pitchFamily="18" charset="0"/>
                <a:ea typeface="Calibri" panose="020F0502020204030204" pitchFamily="34" charset="0"/>
              </a:rPr>
              <a:t> </a:t>
            </a:r>
            <a:r>
              <a:rPr lang="en-US" sz="3500" b="1" dirty="0" err="1">
                <a:effectLst/>
                <a:latin typeface="Times New Roman" panose="02020603050405020304" pitchFamily="18" charset="0"/>
                <a:ea typeface="Calibri" panose="020F0502020204030204" pitchFamily="34" charset="0"/>
              </a:rPr>
              <a:t>și</a:t>
            </a:r>
            <a:r>
              <a:rPr lang="en-US" sz="3500" b="1" dirty="0">
                <a:effectLst/>
                <a:latin typeface="Times New Roman" panose="02020603050405020304" pitchFamily="18" charset="0"/>
                <a:ea typeface="Calibri" panose="020F0502020204030204" pitchFamily="34" charset="0"/>
              </a:rPr>
              <a:t> </a:t>
            </a:r>
            <a:r>
              <a:rPr lang="en-US" sz="3500" b="1" dirty="0" err="1">
                <a:effectLst/>
                <a:latin typeface="Times New Roman" panose="02020603050405020304" pitchFamily="18" charset="0"/>
                <a:ea typeface="Calibri" panose="020F0502020204030204" pitchFamily="34" charset="0"/>
              </a:rPr>
              <a:t>propuneri</a:t>
            </a:r>
            <a:r>
              <a:rPr lang="en-US" sz="3500" b="1" dirty="0">
                <a:effectLst/>
                <a:latin typeface="Times New Roman" panose="02020603050405020304" pitchFamily="18" charset="0"/>
                <a:ea typeface="Calibri" panose="020F0502020204030204" pitchFamily="34" charset="0"/>
              </a:rPr>
              <a:t> ale </a:t>
            </a:r>
            <a:r>
              <a:rPr lang="en-US" sz="3500" b="1" dirty="0" err="1">
                <a:effectLst/>
                <a:latin typeface="Times New Roman" panose="02020603050405020304" pitchFamily="18" charset="0"/>
                <a:ea typeface="Calibri" panose="020F0502020204030204" pitchFamily="34" charset="0"/>
              </a:rPr>
              <a:t>stagiarului</a:t>
            </a:r>
            <a:r>
              <a:rPr lang="en-US" sz="3500" b="1" dirty="0">
                <a:effectLst/>
                <a:latin typeface="Times New Roman" panose="02020603050405020304" pitchFamily="18" charset="0"/>
                <a:ea typeface="Calibri" panose="020F0502020204030204" pitchFamily="34" charset="0"/>
              </a:rPr>
              <a:t> </a:t>
            </a:r>
            <a:r>
              <a:rPr lang="en-US" sz="3500" b="1" dirty="0" err="1">
                <a:effectLst/>
                <a:latin typeface="Times New Roman" panose="02020603050405020304" pitchFamily="18" charset="0"/>
                <a:ea typeface="Calibri" panose="020F0502020204030204" pitchFamily="34" charset="0"/>
              </a:rPr>
              <a:t>referitor</a:t>
            </a:r>
            <a:r>
              <a:rPr lang="en-US" sz="3500" b="1" dirty="0">
                <a:effectLst/>
                <a:latin typeface="Times New Roman" panose="02020603050405020304" pitchFamily="18" charset="0"/>
                <a:ea typeface="Calibri" panose="020F0502020204030204" pitchFamily="34" charset="0"/>
              </a:rPr>
              <a:t> la </a:t>
            </a:r>
            <a:r>
              <a:rPr lang="en-US" sz="3500" b="1" dirty="0" err="1">
                <a:effectLst/>
                <a:latin typeface="Times New Roman" panose="02020603050405020304" pitchFamily="18" charset="0"/>
                <a:ea typeface="Calibri" panose="020F0502020204030204" pitchFamily="34" charset="0"/>
              </a:rPr>
              <a:t>stagiul</a:t>
            </a:r>
            <a:r>
              <a:rPr lang="en-US" sz="3500" b="1" dirty="0">
                <a:effectLst/>
                <a:latin typeface="Times New Roman" panose="02020603050405020304" pitchFamily="18" charset="0"/>
                <a:ea typeface="Calibri" panose="020F0502020204030204" pitchFamily="34" charset="0"/>
              </a:rPr>
              <a:t> de </a:t>
            </a:r>
            <a:r>
              <a:rPr lang="en-US" sz="3500" b="1" dirty="0" err="1">
                <a:effectLst/>
                <a:latin typeface="Times New Roman" panose="02020603050405020304" pitchFamily="18" charset="0"/>
                <a:ea typeface="Calibri" panose="020F0502020204030204" pitchFamily="34" charset="0"/>
              </a:rPr>
              <a:t>practică</a:t>
            </a:r>
            <a:r>
              <a:rPr lang="en-US" sz="3500" b="1" dirty="0">
                <a:effectLst/>
                <a:latin typeface="Times New Roman" panose="02020603050405020304" pitchFamily="18" charset="0"/>
                <a:ea typeface="Calibri" panose="020F0502020204030204" pitchFamily="34" charset="0"/>
              </a:rPr>
              <a:t>: </a:t>
            </a:r>
            <a:r>
              <a:rPr lang="en-US" sz="3500" b="1" i="1" dirty="0" err="1">
                <a:effectLst/>
                <a:latin typeface="Times New Roman" panose="02020603050405020304" pitchFamily="18" charset="0"/>
                <a:ea typeface="Calibri" panose="020F0502020204030204" pitchFamily="34" charset="0"/>
              </a:rPr>
              <a:t>ce</a:t>
            </a:r>
            <a:r>
              <a:rPr lang="en-US" sz="3500" b="1" i="1" dirty="0">
                <a:effectLst/>
                <a:latin typeface="Times New Roman" panose="02020603050405020304" pitchFamily="18" charset="0"/>
                <a:ea typeface="Calibri" panose="020F0502020204030204" pitchFamily="34" charset="0"/>
              </a:rPr>
              <a:t> am </a:t>
            </a:r>
            <a:r>
              <a:rPr lang="en-US" sz="3500" b="1" i="1" dirty="0" err="1">
                <a:effectLst/>
                <a:latin typeface="Times New Roman" panose="02020603050405020304" pitchFamily="18" charset="0"/>
                <a:ea typeface="Calibri" panose="020F0502020204030204" pitchFamily="34" charset="0"/>
              </a:rPr>
              <a:t>învățat</a:t>
            </a:r>
            <a:r>
              <a:rPr lang="en-US" sz="3500" b="1" i="1" dirty="0">
                <a:effectLst/>
                <a:latin typeface="Times New Roman" panose="02020603050405020304" pitchFamily="18" charset="0"/>
                <a:ea typeface="Calibri" panose="020F0502020204030204" pitchFamily="34" charset="0"/>
              </a:rPr>
              <a:t> in </a:t>
            </a:r>
            <a:r>
              <a:rPr lang="en-US" sz="3500" b="1" i="1" dirty="0" err="1">
                <a:effectLst/>
                <a:latin typeface="Times New Roman" panose="02020603050405020304" pitchFamily="18" charset="0"/>
                <a:ea typeface="Calibri" panose="020F0502020204030204" pitchFamily="34" charset="0"/>
              </a:rPr>
              <a:t>perioada</a:t>
            </a:r>
            <a:r>
              <a:rPr lang="en-US" sz="3500" b="1" i="1" dirty="0">
                <a:effectLst/>
                <a:latin typeface="Times New Roman" panose="02020603050405020304" pitchFamily="18" charset="0"/>
                <a:ea typeface="Calibri" panose="020F0502020204030204" pitchFamily="34" charset="0"/>
              </a:rPr>
              <a:t> </a:t>
            </a:r>
            <a:r>
              <a:rPr lang="en-US" sz="3500" b="1" i="1" dirty="0" err="1">
                <a:effectLst/>
                <a:latin typeface="Times New Roman" panose="02020603050405020304" pitchFamily="18" charset="0"/>
                <a:ea typeface="Calibri" panose="020F0502020204030204" pitchFamily="34" charset="0"/>
              </a:rPr>
              <a:t>practicii</a:t>
            </a:r>
            <a:r>
              <a:rPr lang="en-US" sz="3500" b="1" i="1" dirty="0">
                <a:effectLst/>
                <a:latin typeface="Times New Roman" panose="02020603050405020304" pitchFamily="18" charset="0"/>
                <a:ea typeface="Calibri" panose="020F0502020204030204" pitchFamily="34" charset="0"/>
              </a:rPr>
              <a:t>; aspect </a:t>
            </a:r>
            <a:r>
              <a:rPr lang="en-US" sz="3500" b="1" i="1" dirty="0" err="1">
                <a:effectLst/>
                <a:latin typeface="Times New Roman" panose="02020603050405020304" pitchFamily="18" charset="0"/>
                <a:ea typeface="Calibri" panose="020F0502020204030204" pitchFamily="34" charset="0"/>
              </a:rPr>
              <a:t>pozitive</a:t>
            </a:r>
            <a:r>
              <a:rPr lang="en-US" sz="3500" b="1" i="1" dirty="0">
                <a:effectLst/>
                <a:latin typeface="Times New Roman" panose="02020603050405020304" pitchFamily="18" charset="0"/>
                <a:ea typeface="Calibri" panose="020F0502020204030204" pitchFamily="34" charset="0"/>
              </a:rPr>
              <a:t> / negative; </a:t>
            </a:r>
            <a:r>
              <a:rPr lang="en-US" sz="3500" b="1" i="1" dirty="0" err="1">
                <a:effectLst/>
                <a:latin typeface="Times New Roman" panose="02020603050405020304" pitchFamily="18" charset="0"/>
                <a:ea typeface="Calibri" panose="020F0502020204030204" pitchFamily="34" charset="0"/>
              </a:rPr>
              <a:t>recomandări</a:t>
            </a:r>
            <a:endParaRPr lang="en-US" sz="3500" b="1" i="1" dirty="0">
              <a:effectLst/>
              <a:latin typeface="Times New Roman" panose="02020603050405020304" pitchFamily="18" charset="0"/>
              <a:ea typeface="Calibri" panose="020F0502020204030204" pitchFamily="34" charset="0"/>
            </a:endParaRPr>
          </a:p>
          <a:p>
            <a:pPr marL="0" marR="0" indent="-342900">
              <a:spcBef>
                <a:spcPts val="0"/>
              </a:spcBef>
              <a:spcAft>
                <a:spcPts val="800"/>
              </a:spcAft>
              <a:buFont typeface="Wingdings" panose="05000000000000000000" pitchFamily="2" charset="2"/>
              <a:buChar char="v"/>
            </a:pPr>
            <a:r>
              <a:rPr lang="en-US" sz="4900" b="1" dirty="0">
                <a:solidFill>
                  <a:srgbClr val="FF0000"/>
                </a:solidFill>
                <a:latin typeface="Times New Roman" panose="02020603050405020304" pitchFamily="18" charset="0"/>
                <a:cs typeface="Times New Roman" panose="02020603050405020304" pitchFamily="18" charset="0"/>
              </a:rPr>
              <a:t>FACULTATEA IID</a:t>
            </a:r>
          </a:p>
          <a:p>
            <a:pPr marL="0" marR="0" indent="-342900" algn="just">
              <a:spcBef>
                <a:spcPts val="0"/>
              </a:spcBef>
              <a:buAutoNum type="arabicPeriod"/>
            </a:pP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Foaia de titlu;</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2. Cuprins;</a:t>
            </a:r>
            <a:r>
              <a:rPr lang="en-US" sz="3500" b="1" dirty="0">
                <a:latin typeface="Tahoma" panose="020B0604030504040204" pitchFamily="34"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3.Sarcina pentru practică;</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4.Planul calendaristic;</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5.Introducere;</a:t>
            </a:r>
            <a:r>
              <a:rPr lang="en-US" sz="3500" b="1" dirty="0">
                <a:latin typeface="Tahoma" panose="020B0604030504040204" pitchFamily="34"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6.Partea teoretică;</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7.Partea practică;</a:t>
            </a:r>
            <a:r>
              <a:rPr lang="en-US" sz="3500" b="1" dirty="0">
                <a:latin typeface="Tahoma" panose="020B0604030504040204" pitchFamily="34"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8.Concluzii;</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cs typeface="Times New Roman" panose="02020603050405020304" pitchFamily="18" charset="0"/>
              </a:rPr>
              <a:t>9.Bibliografie;</a:t>
            </a:r>
            <a:r>
              <a:rPr lang="en-US" sz="3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3500" b="1" dirty="0">
                <a:effectLst/>
                <a:latin typeface="Times New Roman" panose="02020603050405020304" pitchFamily="18" charset="0"/>
                <a:ea typeface="Times New Roman" panose="02020603050405020304" pitchFamily="18" charset="0"/>
              </a:rPr>
              <a:t>10.Anexe.</a:t>
            </a:r>
            <a:endParaRPr lang="en-US" sz="3500" b="1" dirty="0">
              <a:effectLst/>
              <a:latin typeface="Times New Roman" panose="02020603050405020304" pitchFamily="18" charset="0"/>
              <a:ea typeface="Times New Roman" panose="02020603050405020304" pitchFamily="18" charset="0"/>
            </a:endParaRPr>
          </a:p>
          <a:p>
            <a:pPr>
              <a:buFont typeface="Wingdings" panose="05000000000000000000" pitchFamily="2" charset="2"/>
              <a:buChar char="v"/>
            </a:pPr>
            <a:r>
              <a:rPr lang="ro-RO" sz="4900" b="1" dirty="0">
                <a:solidFill>
                  <a:srgbClr val="FF0000"/>
                </a:solidFill>
                <a:latin typeface="Times New Roman" panose="02020603050405020304" pitchFamily="18" charset="0"/>
                <a:cs typeface="Times New Roman" panose="02020603050405020304" pitchFamily="18" charset="0"/>
              </a:rPr>
              <a:t>Facultatea Biomedicina</a:t>
            </a:r>
          </a:p>
          <a:p>
            <a:pPr marL="0" marR="0">
              <a:lnSpc>
                <a:spcPct val="150000"/>
              </a:lnSpc>
              <a:spcAft>
                <a:spcPts val="800"/>
              </a:spcAft>
              <a:buNone/>
            </a:pP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PORTOFOLIUL STAGIULUI DE PRACTICA ESTE ELABORAT CONFORM GHIDULUI PRIVIND ELABORAREA STAGIULUI DE PRACTICĂ TREBUIE SĂ RESPECTE URMĂTOAREA STRUCTURĂ LOGICĂ:</a:t>
            </a:r>
            <a:r>
              <a:rPr lang="en-US" sz="3500" b="1"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 INFORMAŢIE PERSONALĂ (FOAIA DE TITLU);</a:t>
            </a:r>
            <a:r>
              <a:rPr lang="en-US" sz="3500" b="1" cap="none" dirty="0">
                <a:latin typeface="Times New Roman" panose="02020603050405020304" pitchFamily="18" charset="0"/>
                <a:ea typeface="Calibri" panose="020F0502020204030204" pitchFamily="34" charset="0"/>
                <a:cs typeface="Times New Roman" panose="02020603050405020304" pitchFamily="18" charset="0"/>
              </a:rPr>
              <a:t> </a:t>
            </a:r>
            <a:r>
              <a:rPr lang="en-US" sz="3500" b="1"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INFORMAŢIE DESPRE STAGIUL DE PRACTICĂ;</a:t>
            </a:r>
            <a:r>
              <a:rPr lang="en-US" sz="3500" b="1"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PREZENTAREA GENERALĂ A RAPORTULUI;</a:t>
            </a:r>
            <a:r>
              <a:rPr lang="en-US" sz="3500" b="1" cap="none" dirty="0">
                <a:latin typeface="Calibri" panose="020F0502020204030204" pitchFamily="34"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500" b="1" cap="none" dirty="0">
                <a:latin typeface="Times New Roman" panose="02020603050405020304" pitchFamily="18"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ORGANIZAŢIA (FAMILIARIZAREA CU ACTIVITATEA UNITĂȚII ECONOMICE ȘI DESCRIEREA LOCULUI DE PRACTICĂ);</a:t>
            </a:r>
            <a:r>
              <a:rPr lang="en-US" sz="3500" b="1" cap="none" dirty="0">
                <a:latin typeface="Calibri" panose="020F0502020204030204" pitchFamily="34"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POZIŢIA ÎN CADRUL COMPANIEI (AGENDA STAGIULUI DE PRACTICĂ);</a:t>
            </a:r>
            <a:r>
              <a:rPr lang="en-US" sz="3500" b="1" cap="none" dirty="0">
                <a:latin typeface="Calibri" panose="020F0502020204030204" pitchFamily="34"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DIFICULTĂŢI ŞI PROBLEME;</a:t>
            </a:r>
            <a:r>
              <a:rPr lang="en-US" sz="3500" b="1" cap="none" dirty="0">
                <a:latin typeface="Calibri" panose="020F0502020204030204" pitchFamily="34"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MEDIUL DE LUCRU;</a:t>
            </a:r>
            <a:r>
              <a:rPr lang="en-US" sz="3500" b="1" cap="none" dirty="0">
                <a:latin typeface="Calibri" panose="020F0502020204030204" pitchFamily="34"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cs typeface="Times New Roman" panose="02020603050405020304" pitchFamily="18" charset="0"/>
              </a:rPr>
              <a:t>EVALUAREA STAGIULUI DE PRACTICĂ (CONCLUZII ŞI RECOMANDĂRI);</a:t>
            </a:r>
            <a:r>
              <a:rPr lang="en-US" sz="3500" b="1" cap="none" dirty="0">
                <a:latin typeface="Times New Roman" panose="02020603050405020304" pitchFamily="18" charset="0"/>
                <a:ea typeface="Calibri" panose="020F0502020204030204" pitchFamily="34" charset="0"/>
                <a:cs typeface="Times New Roman" panose="02020603050405020304" pitchFamily="18" charset="0"/>
              </a:rPr>
              <a:t> </a:t>
            </a:r>
            <a:r>
              <a:rPr lang="en-US" sz="3500" b="1" cap="none" dirty="0">
                <a:latin typeface="Calibri" panose="020F0502020204030204" pitchFamily="34" charset="0"/>
                <a:ea typeface="Calibri" panose="020F0502020204030204" pitchFamily="34" charset="0"/>
                <a:cs typeface="Times New Roman" panose="02020603050405020304" pitchFamily="18" charset="0"/>
              </a:rPr>
              <a:t> </a:t>
            </a:r>
            <a:r>
              <a:rPr lang="ro-RO" sz="3500" b="1" cap="none" dirty="0">
                <a:effectLst/>
                <a:latin typeface="Times New Roman" panose="02020603050405020304" pitchFamily="18" charset="0"/>
                <a:ea typeface="Calibri" panose="020F0502020204030204" pitchFamily="34" charset="0"/>
              </a:rPr>
              <a:t>REFERINŢA DESPRE ACTIVITATEA STAGIARULUI</a:t>
            </a:r>
            <a:endParaRPr lang="en-US" sz="3500" b="1" cap="none" dirty="0">
              <a:effectLst/>
              <a:latin typeface="Times New Roman" panose="02020603050405020304" pitchFamily="18" charset="0"/>
              <a:ea typeface="Calibri" panose="020F0502020204030204" pitchFamily="34" charset="0"/>
              <a:cs typeface="Times New Roman" panose="02020603050405020304" pitchFamily="18" charset="0"/>
            </a:endParaRPr>
          </a:p>
          <a:p>
            <a:pPr marL="114300" marR="0" indent="-342900" algn="just">
              <a:buAutoNum type="arabicPeriod"/>
            </a:pPr>
            <a:endParaRPr lang="en-US" sz="1800" dirty="0"/>
          </a:p>
          <a:p>
            <a:pPr marL="0" marR="0">
              <a:lnSpc>
                <a:spcPct val="107000"/>
              </a:lnSpc>
              <a:spcAft>
                <a:spcPts val="800"/>
              </a:spcAft>
              <a:buNone/>
            </a:pPr>
            <a:endParaRPr kumimoji="0" lang="ro-RO" sz="1200" b="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70485" marR="0" lvl="0" indent="-64769" defTabSz="914400" eaLnBrk="1" fontAlgn="auto" latinLnBrk="0" hangingPunct="1">
              <a:lnSpc>
                <a:spcPct val="100000"/>
              </a:lnSpc>
              <a:spcBef>
                <a:spcPts val="290"/>
              </a:spcBef>
              <a:spcAft>
                <a:spcPts val="0"/>
              </a:spcAft>
              <a:buClrTx/>
              <a:buSzTx/>
              <a:buFontTx/>
              <a:buChar char="•"/>
              <a:tabLst>
                <a:tab pos="70485" algn="l"/>
              </a:tabLst>
              <a:defRPr/>
            </a:pPr>
            <a:endParaRPr lang="ro-RO" sz="1200" kern="0" cap="none" dirty="0">
              <a:solidFill>
                <a:sysClr val="windowText" lastClr="000000"/>
              </a:solidFill>
              <a:latin typeface="Times New Roman" panose="02020603050405020304" pitchFamily="18" charset="0"/>
              <a:cs typeface="Times New Roman" panose="02020603050405020304" pitchFamily="18" charset="0"/>
            </a:endParaRPr>
          </a:p>
          <a:p>
            <a:pPr marL="70485" marR="0" lvl="0" indent="-64769" defTabSz="914400" eaLnBrk="1" fontAlgn="auto" latinLnBrk="0" hangingPunct="1">
              <a:lnSpc>
                <a:spcPct val="100000"/>
              </a:lnSpc>
              <a:spcBef>
                <a:spcPts val="290"/>
              </a:spcBef>
              <a:spcAft>
                <a:spcPts val="0"/>
              </a:spcAft>
              <a:buClrTx/>
              <a:buSzTx/>
              <a:buFontTx/>
              <a:buChar char="•"/>
              <a:tabLst>
                <a:tab pos="70485" algn="l"/>
              </a:tabLst>
              <a:defRPr/>
            </a:pPr>
            <a:endParaRPr lang="ro-RO" sz="1200" b="1" kern="0" cap="none" dirty="0">
              <a:solidFill>
                <a:sysClr val="windowText" lastClr="000000"/>
              </a:solidFill>
              <a:latin typeface="Times New Roman" panose="02020603050405020304" pitchFamily="18" charset="0"/>
              <a:cs typeface="Times New Roman" panose="02020603050405020304" pitchFamily="18" charset="0"/>
            </a:endParaRPr>
          </a:p>
          <a:p>
            <a:pPr marL="70485" marR="0" lvl="0" indent="-64769" defTabSz="914400" eaLnBrk="1" fontAlgn="auto" latinLnBrk="0" hangingPunct="1">
              <a:lnSpc>
                <a:spcPct val="100000"/>
              </a:lnSpc>
              <a:spcBef>
                <a:spcPts val="290"/>
              </a:spcBef>
              <a:spcAft>
                <a:spcPts val="0"/>
              </a:spcAft>
              <a:buClrTx/>
              <a:buSzTx/>
              <a:buFontTx/>
              <a:buChar char="•"/>
              <a:tabLst>
                <a:tab pos="70485" algn="l"/>
              </a:tabLst>
              <a:defRPr/>
            </a:pPr>
            <a:endParaRPr lang="ro-RO" sz="1200" b="1" kern="0" cap="none" dirty="0">
              <a:solidFill>
                <a:sysClr val="windowText" lastClr="0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513104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3B2D7E-78CC-C581-EB57-D6FE7397D3B1}"/>
              </a:ext>
            </a:extLst>
          </p:cNvPr>
          <p:cNvSpPr>
            <a:spLocks noGrp="1"/>
          </p:cNvSpPr>
          <p:nvPr>
            <p:ph type="title"/>
          </p:nvPr>
        </p:nvSpPr>
        <p:spPr>
          <a:xfrm>
            <a:off x="609600" y="274638"/>
            <a:ext cx="10972800" cy="994122"/>
          </a:xfrm>
        </p:spPr>
        <p:txBody>
          <a:bodyPr>
            <a:normAutofit/>
          </a:bodyPr>
          <a:lstStyle/>
          <a:p>
            <a:r>
              <a:rPr lang="ro-RO" sz="2400" b="1" dirty="0">
                <a:solidFill>
                  <a:srgbClr val="002060"/>
                </a:solidFill>
                <a:latin typeface="Times New Roman" panose="02020603050405020304" pitchFamily="18" charset="0"/>
                <a:cs typeface="Times New Roman" panose="02020603050405020304" pitchFamily="18" charset="0"/>
              </a:rPr>
              <a:t>1.Documente, Raport, portofoliu de practică</a:t>
            </a:r>
            <a:endParaRPr lang="en-US" sz="2400" dirty="0"/>
          </a:p>
        </p:txBody>
      </p:sp>
      <p:sp>
        <p:nvSpPr>
          <p:cNvPr id="3" name="Объект 2">
            <a:extLst>
              <a:ext uri="{FF2B5EF4-FFF2-40B4-BE49-F238E27FC236}">
                <a16:creationId xmlns:a16="http://schemas.microsoft.com/office/drawing/2014/main" id="{16FF8A2E-4BD1-7489-3355-60E83F762208}"/>
              </a:ext>
            </a:extLst>
          </p:cNvPr>
          <p:cNvSpPr>
            <a:spLocks noGrp="1"/>
          </p:cNvSpPr>
          <p:nvPr>
            <p:ph idx="1"/>
          </p:nvPr>
        </p:nvSpPr>
        <p:spPr>
          <a:xfrm>
            <a:off x="609600" y="980728"/>
            <a:ext cx="10972800" cy="5328591"/>
          </a:xfrm>
        </p:spPr>
        <p:txBody>
          <a:bodyPr>
            <a:normAutofit fontScale="92500" lnSpcReduction="20000"/>
          </a:bodyPr>
          <a:lstStyle/>
          <a:p>
            <a:pPr>
              <a:buFont typeface="Wingdings" panose="05000000000000000000" pitchFamily="2" charset="2"/>
              <a:buChar char="v"/>
            </a:pPr>
            <a:r>
              <a:rPr lang="ro-RO" sz="1400" b="1" dirty="0">
                <a:solidFill>
                  <a:srgbClr val="FF0000"/>
                </a:solidFill>
                <a:latin typeface="Times New Roman" panose="02020603050405020304" pitchFamily="18" charset="0"/>
                <a:cs typeface="Times New Roman" panose="02020603050405020304" pitchFamily="18" charset="0"/>
              </a:rPr>
              <a:t>Facultatea ȘSE</a:t>
            </a:r>
          </a:p>
          <a:p>
            <a:pPr marL="0" marR="0">
              <a:lnSpc>
                <a:spcPct val="107000"/>
              </a:lnSpc>
              <a:spcAft>
                <a:spcPts val="800"/>
              </a:spcAft>
              <a:buNone/>
            </a:pP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Prezentarea agenției/instituției;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Jurnalul activității de practică;</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Fișa de evaluare a prestației stagiarului semnată de către coordonatorul de la Catedră;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cs typeface="Times New Roman" panose="02020603050405020304" pitchFamily="18" charset="0"/>
              </a:rPr>
              <a:t>Fișa de autoevaluare a activității de practică completată de către student;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effectLst/>
                <a:latin typeface="Times New Roman" panose="02020603050405020304" pitchFamily="18" charset="0"/>
                <a:ea typeface="Calibri" panose="020F0502020204030204" pitchFamily="34" charset="0"/>
              </a:rPr>
              <a:t>Raportul final privind stagiul de practică.</a:t>
            </a:r>
            <a:endParaRPr lang="en-US" sz="1400" b="1" dirty="0">
              <a:solidFill>
                <a:srgbClr val="002060"/>
              </a:solidFill>
              <a:highlight>
                <a:srgbClr val="FFFF00"/>
              </a:highlight>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ro-RO" sz="1400" b="1" dirty="0">
                <a:solidFill>
                  <a:srgbClr val="FF0000"/>
                </a:solidFill>
                <a:latin typeface="Times New Roman" panose="02020603050405020304" pitchFamily="18" charset="0"/>
                <a:cs typeface="Times New Roman" panose="02020603050405020304" pitchFamily="18" charset="0"/>
              </a:rPr>
              <a:t>Facultatea DREPT</a:t>
            </a:r>
          </a:p>
          <a:p>
            <a:pPr marL="0" indent="0">
              <a:buNone/>
            </a:pPr>
            <a:r>
              <a:rPr lang="en-US" sz="1700" spc="-80" dirty="0" err="1">
                <a:latin typeface="Times New Roman" panose="02020603050405020304" pitchFamily="18" charset="0"/>
                <a:cs typeface="Times New Roman" panose="02020603050405020304" pitchFamily="18" charset="0"/>
              </a:rPr>
              <a:t>Raportul</a:t>
            </a:r>
            <a:r>
              <a:rPr lang="en-US" sz="1700" spc="-45" dirty="0">
                <a:latin typeface="Times New Roman" panose="02020603050405020304" pitchFamily="18" charset="0"/>
                <a:cs typeface="Times New Roman" panose="02020603050405020304" pitchFamily="18" charset="0"/>
              </a:rPr>
              <a:t> </a:t>
            </a:r>
            <a:r>
              <a:rPr lang="en-US" sz="1700" spc="-60" dirty="0">
                <a:latin typeface="Times New Roman" panose="02020603050405020304" pitchFamily="18" charset="0"/>
                <a:cs typeface="Times New Roman" panose="02020603050405020304" pitchFamily="18" charset="0"/>
              </a:rPr>
              <a:t>de</a:t>
            </a:r>
            <a:r>
              <a:rPr lang="en-US" sz="1700" spc="-45" dirty="0">
                <a:latin typeface="Times New Roman" panose="02020603050405020304" pitchFamily="18" charset="0"/>
                <a:cs typeface="Times New Roman" panose="02020603050405020304" pitchFamily="18" charset="0"/>
              </a:rPr>
              <a:t> </a:t>
            </a:r>
            <a:r>
              <a:rPr lang="en-US" sz="1700" spc="-60" dirty="0" err="1">
                <a:latin typeface="Times New Roman" panose="02020603050405020304" pitchFamily="18" charset="0"/>
                <a:cs typeface="Times New Roman" panose="02020603050405020304" pitchFamily="18" charset="0"/>
              </a:rPr>
              <a:t>practică</a:t>
            </a:r>
            <a:r>
              <a:rPr lang="en-US" sz="1700" spc="75" dirty="0">
                <a:latin typeface="Times New Roman" panose="02020603050405020304" pitchFamily="18" charset="0"/>
                <a:cs typeface="Times New Roman" panose="02020603050405020304" pitchFamily="18" charset="0"/>
              </a:rPr>
              <a:t> </a:t>
            </a:r>
            <a:r>
              <a:rPr lang="en-US" sz="1700" spc="-80" dirty="0" err="1">
                <a:latin typeface="Times New Roman" panose="02020603050405020304" pitchFamily="18" charset="0"/>
                <a:cs typeface="Times New Roman" panose="02020603050405020304" pitchFamily="18" charset="0"/>
              </a:rPr>
              <a:t>cuprinde</a:t>
            </a:r>
            <a:r>
              <a:rPr lang="en-US" sz="1700" spc="-20" dirty="0">
                <a:latin typeface="Times New Roman" panose="02020603050405020304" pitchFamily="18" charset="0"/>
                <a:cs typeface="Times New Roman" panose="02020603050405020304" pitchFamily="18" charset="0"/>
              </a:rPr>
              <a:t> </a:t>
            </a:r>
            <a:r>
              <a:rPr lang="en-US" sz="1700" spc="-55" dirty="0">
                <a:latin typeface="Times New Roman" panose="02020603050405020304" pitchFamily="18" charset="0"/>
                <a:cs typeface="Times New Roman" panose="02020603050405020304" pitchFamily="18" charset="0"/>
              </a:rPr>
              <a:t>o </a:t>
            </a:r>
            <a:r>
              <a:rPr lang="en-US" sz="1700" spc="-80" dirty="0" err="1">
                <a:latin typeface="Times New Roman" panose="02020603050405020304" pitchFamily="18" charset="0"/>
                <a:cs typeface="Times New Roman" panose="02020603050405020304" pitchFamily="18" charset="0"/>
              </a:rPr>
              <a:t>descriere</a:t>
            </a:r>
            <a:r>
              <a:rPr lang="en-US" sz="1700" spc="-35" dirty="0">
                <a:latin typeface="Times New Roman" panose="02020603050405020304" pitchFamily="18" charset="0"/>
                <a:cs typeface="Times New Roman" panose="02020603050405020304" pitchFamily="18" charset="0"/>
              </a:rPr>
              <a:t> </a:t>
            </a:r>
            <a:r>
              <a:rPr lang="en-US" sz="1700" spc="-75" dirty="0" err="1">
                <a:latin typeface="Times New Roman" panose="02020603050405020304" pitchFamily="18" charset="0"/>
                <a:cs typeface="Times New Roman" panose="02020603050405020304" pitchFamily="18" charset="0"/>
              </a:rPr>
              <a:t>succintă</a:t>
            </a:r>
            <a:r>
              <a:rPr lang="en-US" sz="1700" spc="75" dirty="0">
                <a:latin typeface="Times New Roman" panose="02020603050405020304" pitchFamily="18" charset="0"/>
                <a:cs typeface="Times New Roman" panose="02020603050405020304" pitchFamily="18" charset="0"/>
              </a:rPr>
              <a:t> </a:t>
            </a:r>
            <a:r>
              <a:rPr lang="en-US" sz="1700" spc="-70" dirty="0">
                <a:latin typeface="Times New Roman" panose="02020603050405020304" pitchFamily="18" charset="0"/>
                <a:cs typeface="Times New Roman" panose="02020603050405020304" pitchFamily="18" charset="0"/>
              </a:rPr>
              <a:t>a</a:t>
            </a:r>
            <a:r>
              <a:rPr lang="en-US" sz="1700" spc="-55" dirty="0">
                <a:latin typeface="Times New Roman" panose="02020603050405020304" pitchFamily="18" charset="0"/>
                <a:cs typeface="Times New Roman" panose="02020603050405020304" pitchFamily="18" charset="0"/>
              </a:rPr>
              <a:t> </a:t>
            </a:r>
            <a:r>
              <a:rPr lang="en-US" sz="1700" spc="-75" dirty="0" err="1">
                <a:latin typeface="Times New Roman" panose="02020603050405020304" pitchFamily="18" charset="0"/>
                <a:cs typeface="Times New Roman" panose="02020603050405020304" pitchFamily="18" charset="0"/>
              </a:rPr>
              <a:t>fiecărei</a:t>
            </a:r>
            <a:r>
              <a:rPr lang="en-US" sz="1700" spc="-20" dirty="0">
                <a:latin typeface="Times New Roman" panose="02020603050405020304" pitchFamily="18" charset="0"/>
                <a:cs typeface="Times New Roman" panose="02020603050405020304" pitchFamily="18" charset="0"/>
              </a:rPr>
              <a:t> </a:t>
            </a:r>
            <a:r>
              <a:rPr lang="en-US" sz="1700" spc="-120" dirty="0">
                <a:latin typeface="Times New Roman" panose="02020603050405020304" pitchFamily="18" charset="0"/>
                <a:cs typeface="Times New Roman" panose="02020603050405020304" pitchFamily="18" charset="0"/>
              </a:rPr>
              <a:t>zi</a:t>
            </a:r>
            <a:r>
              <a:rPr lang="en-US" sz="1700" spc="-55" dirty="0">
                <a:latin typeface="Times New Roman" panose="02020603050405020304" pitchFamily="18" charset="0"/>
                <a:cs typeface="Times New Roman" panose="02020603050405020304" pitchFamily="18" charset="0"/>
              </a:rPr>
              <a:t> </a:t>
            </a:r>
            <a:r>
              <a:rPr lang="en-US" sz="1700" spc="-60" dirty="0">
                <a:latin typeface="Times New Roman" panose="02020603050405020304" pitchFamily="18" charset="0"/>
                <a:cs typeface="Times New Roman" panose="02020603050405020304" pitchFamily="18" charset="0"/>
              </a:rPr>
              <a:t>de</a:t>
            </a:r>
            <a:r>
              <a:rPr lang="en-US" sz="1700" spc="-45" dirty="0">
                <a:latin typeface="Times New Roman" panose="02020603050405020304" pitchFamily="18" charset="0"/>
                <a:cs typeface="Times New Roman" panose="02020603050405020304" pitchFamily="18" charset="0"/>
              </a:rPr>
              <a:t> </a:t>
            </a:r>
            <a:r>
              <a:rPr lang="en-US" sz="1700" spc="-75" dirty="0" err="1">
                <a:latin typeface="Times New Roman" panose="02020603050405020304" pitchFamily="18" charset="0"/>
                <a:cs typeface="Times New Roman" panose="02020603050405020304" pitchFamily="18" charset="0"/>
              </a:rPr>
              <a:t>practică</a:t>
            </a:r>
            <a:r>
              <a:rPr lang="en-US" sz="1700" spc="-75" dirty="0">
                <a:latin typeface="Times New Roman" panose="02020603050405020304" pitchFamily="18" charset="0"/>
                <a:cs typeface="Times New Roman" panose="02020603050405020304" pitchFamily="18" charset="0"/>
              </a:rPr>
              <a:t>,</a:t>
            </a:r>
            <a:r>
              <a:rPr lang="en-US" sz="1700" spc="-40" dirty="0">
                <a:latin typeface="Times New Roman" panose="02020603050405020304" pitchFamily="18" charset="0"/>
                <a:cs typeface="Times New Roman" panose="02020603050405020304" pitchFamily="18" charset="0"/>
              </a:rPr>
              <a:t> </a:t>
            </a:r>
            <a:r>
              <a:rPr lang="en-US" sz="1700" spc="-90" dirty="0">
                <a:latin typeface="Times New Roman" panose="02020603050405020304" pitchFamily="18" charset="0"/>
                <a:cs typeface="Times New Roman" panose="02020603050405020304" pitchFamily="18" charset="0"/>
              </a:rPr>
              <a:t>cu</a:t>
            </a:r>
            <a:r>
              <a:rPr lang="en-US" sz="1700" spc="-40" dirty="0">
                <a:latin typeface="Times New Roman" panose="02020603050405020304" pitchFamily="18" charset="0"/>
                <a:cs typeface="Times New Roman" panose="02020603050405020304" pitchFamily="18" charset="0"/>
              </a:rPr>
              <a:t> </a:t>
            </a:r>
            <a:r>
              <a:rPr lang="en-US" sz="1700" spc="-10" dirty="0" err="1">
                <a:latin typeface="Times New Roman" panose="02020603050405020304" pitchFamily="18" charset="0"/>
                <a:cs typeface="Times New Roman" panose="02020603050405020304" pitchFamily="18" charset="0"/>
              </a:rPr>
              <a:t>relatarea</a:t>
            </a:r>
            <a:r>
              <a:rPr lang="en-US" sz="1700" spc="-10" dirty="0">
                <a:latin typeface="Times New Roman" panose="02020603050405020304" pitchFamily="18" charset="0"/>
                <a:cs typeface="Times New Roman" panose="02020603050405020304" pitchFamily="18" charset="0"/>
              </a:rPr>
              <a:t> </a:t>
            </a:r>
            <a:r>
              <a:rPr lang="en-US" sz="1700" spc="-90" dirty="0" err="1">
                <a:latin typeface="Times New Roman" panose="02020603050405020304" pitchFamily="18" charset="0"/>
                <a:cs typeface="Times New Roman" panose="02020603050405020304" pitchFamily="18" charset="0"/>
              </a:rPr>
              <a:t>sarcinilor</a:t>
            </a:r>
            <a:r>
              <a:rPr lang="en-US" sz="1700" spc="-5" dirty="0">
                <a:latin typeface="Times New Roman" panose="02020603050405020304" pitchFamily="18" charset="0"/>
                <a:cs typeface="Times New Roman" panose="02020603050405020304" pitchFamily="18" charset="0"/>
              </a:rPr>
              <a:t> </a:t>
            </a:r>
            <a:r>
              <a:rPr lang="en-US" sz="1700" spc="-90" dirty="0" err="1">
                <a:latin typeface="Times New Roman" panose="02020603050405020304" pitchFamily="18" charset="0"/>
                <a:cs typeface="Times New Roman" panose="02020603050405020304" pitchFamily="18" charset="0"/>
              </a:rPr>
              <a:t>îndeplinite</a:t>
            </a:r>
            <a:r>
              <a:rPr lang="en-US" sz="1700" spc="10" dirty="0">
                <a:latin typeface="Times New Roman" panose="02020603050405020304" pitchFamily="18" charset="0"/>
                <a:cs typeface="Times New Roman" panose="02020603050405020304" pitchFamily="18" charset="0"/>
              </a:rPr>
              <a:t> </a:t>
            </a:r>
            <a:r>
              <a:rPr lang="en-US" sz="1700" spc="-114" dirty="0" err="1">
                <a:latin typeface="Times New Roman" panose="02020603050405020304" pitchFamily="18" charset="0"/>
                <a:cs typeface="Times New Roman" panose="02020603050405020304" pitchFamily="18" charset="0"/>
              </a:rPr>
              <a:t>și</a:t>
            </a:r>
            <a:r>
              <a:rPr lang="en-US" sz="1700" spc="-30" dirty="0">
                <a:latin typeface="Times New Roman" panose="02020603050405020304" pitchFamily="18" charset="0"/>
                <a:cs typeface="Times New Roman" panose="02020603050405020304" pitchFamily="18" charset="0"/>
              </a:rPr>
              <a:t> </a:t>
            </a:r>
            <a:r>
              <a:rPr lang="en-US" sz="1700" spc="-85" dirty="0" err="1">
                <a:latin typeface="Times New Roman" panose="02020603050405020304" pitchFamily="18" charset="0"/>
                <a:cs typeface="Times New Roman" panose="02020603050405020304" pitchFamily="18" charset="0"/>
              </a:rPr>
              <a:t>Caracteristica</a:t>
            </a:r>
            <a:r>
              <a:rPr lang="en-US" sz="1700" spc="-15" dirty="0">
                <a:latin typeface="Times New Roman" panose="02020603050405020304" pitchFamily="18" charset="0"/>
                <a:cs typeface="Times New Roman" panose="02020603050405020304" pitchFamily="18" charset="0"/>
              </a:rPr>
              <a:t> </a:t>
            </a:r>
            <a:r>
              <a:rPr lang="en-US" sz="1700" spc="-90" dirty="0" err="1">
                <a:latin typeface="Times New Roman" panose="02020603050405020304" pitchFamily="18" charset="0"/>
                <a:cs typeface="Times New Roman" panose="02020603050405020304" pitchFamily="18" charset="0"/>
              </a:rPr>
              <a:t>stagiarului</a:t>
            </a:r>
            <a:r>
              <a:rPr lang="en-US" sz="1700" spc="-5" dirty="0">
                <a:latin typeface="Times New Roman" panose="02020603050405020304" pitchFamily="18" charset="0"/>
                <a:cs typeface="Times New Roman" panose="02020603050405020304" pitchFamily="18" charset="0"/>
              </a:rPr>
              <a:t> </a:t>
            </a:r>
            <a:r>
              <a:rPr lang="en-US" sz="1700" spc="-60" dirty="0">
                <a:latin typeface="Times New Roman" panose="02020603050405020304" pitchFamily="18" charset="0"/>
                <a:cs typeface="Times New Roman" panose="02020603050405020304" pitchFamily="18" charset="0"/>
              </a:rPr>
              <a:t>de</a:t>
            </a:r>
            <a:r>
              <a:rPr lang="en-US" sz="1700" spc="-20" dirty="0">
                <a:latin typeface="Times New Roman" panose="02020603050405020304" pitchFamily="18" charset="0"/>
                <a:cs typeface="Times New Roman" panose="02020603050405020304" pitchFamily="18" charset="0"/>
              </a:rPr>
              <a:t> </a:t>
            </a:r>
            <a:r>
              <a:rPr lang="en-US" sz="1700" spc="-85" dirty="0">
                <a:latin typeface="Times New Roman" panose="02020603050405020304" pitchFamily="18" charset="0"/>
                <a:cs typeface="Times New Roman" panose="02020603050405020304" pitchFamily="18" charset="0"/>
              </a:rPr>
              <a:t>la</a:t>
            </a:r>
            <a:r>
              <a:rPr lang="en-US" sz="1700" spc="-10" dirty="0">
                <a:latin typeface="Times New Roman" panose="02020603050405020304" pitchFamily="18" charset="0"/>
                <a:cs typeface="Times New Roman" panose="02020603050405020304" pitchFamily="18" charset="0"/>
              </a:rPr>
              <a:t> </a:t>
            </a:r>
            <a:r>
              <a:rPr lang="en-US" sz="1700" spc="-90" dirty="0" err="1">
                <a:latin typeface="Times New Roman" panose="02020603050405020304" pitchFamily="18" charset="0"/>
                <a:cs typeface="Times New Roman" panose="02020603050405020304" pitchFamily="18" charset="0"/>
              </a:rPr>
              <a:t>locul</a:t>
            </a:r>
            <a:r>
              <a:rPr lang="en-US" sz="1700" spc="-10" dirty="0">
                <a:latin typeface="Times New Roman" panose="02020603050405020304" pitchFamily="18" charset="0"/>
                <a:cs typeface="Times New Roman" panose="02020603050405020304" pitchFamily="18" charset="0"/>
              </a:rPr>
              <a:t> </a:t>
            </a:r>
            <a:r>
              <a:rPr lang="en-US" sz="1700" spc="-80" dirty="0" err="1">
                <a:latin typeface="Times New Roman" panose="02020603050405020304" pitchFamily="18" charset="0"/>
                <a:cs typeface="Times New Roman" panose="02020603050405020304" pitchFamily="18" charset="0"/>
              </a:rPr>
              <a:t>desfășurării</a:t>
            </a:r>
            <a:r>
              <a:rPr lang="en-US" sz="1700" spc="-20" dirty="0">
                <a:latin typeface="Times New Roman" panose="02020603050405020304" pitchFamily="18" charset="0"/>
                <a:cs typeface="Times New Roman" panose="02020603050405020304" pitchFamily="18" charset="0"/>
              </a:rPr>
              <a:t> </a:t>
            </a:r>
            <a:r>
              <a:rPr lang="en-US" sz="1700" spc="-90" dirty="0" err="1">
                <a:latin typeface="Times New Roman" panose="02020603050405020304" pitchFamily="18" charset="0"/>
                <a:cs typeface="Times New Roman" panose="02020603050405020304" pitchFamily="18" charset="0"/>
              </a:rPr>
              <a:t>stagiului</a:t>
            </a:r>
            <a:r>
              <a:rPr lang="en-US" sz="1700" spc="-5" dirty="0">
                <a:latin typeface="Times New Roman" panose="02020603050405020304" pitchFamily="18" charset="0"/>
                <a:cs typeface="Times New Roman" panose="02020603050405020304" pitchFamily="18" charset="0"/>
              </a:rPr>
              <a:t> </a:t>
            </a:r>
            <a:r>
              <a:rPr lang="en-US" sz="1700" spc="-60" dirty="0">
                <a:latin typeface="Times New Roman" panose="02020603050405020304" pitchFamily="18" charset="0"/>
                <a:cs typeface="Times New Roman" panose="02020603050405020304" pitchFamily="18" charset="0"/>
              </a:rPr>
              <a:t>de</a:t>
            </a:r>
            <a:r>
              <a:rPr lang="en-US" sz="1700" spc="-20" dirty="0">
                <a:latin typeface="Times New Roman" panose="02020603050405020304" pitchFamily="18" charset="0"/>
                <a:cs typeface="Times New Roman" panose="02020603050405020304" pitchFamily="18" charset="0"/>
              </a:rPr>
              <a:t> </a:t>
            </a:r>
            <a:r>
              <a:rPr lang="en-US" sz="1700" spc="-25" dirty="0" err="1">
                <a:latin typeface="Times New Roman" panose="02020603050405020304" pitchFamily="18" charset="0"/>
                <a:cs typeface="Times New Roman" panose="02020603050405020304" pitchFamily="18" charset="0"/>
              </a:rPr>
              <a:t>practică</a:t>
            </a:r>
            <a:r>
              <a:rPr lang="ro-RO" sz="1700" spc="-25" dirty="0">
                <a:latin typeface="Times New Roman" panose="02020603050405020304" pitchFamily="18" charset="0"/>
                <a:cs typeface="Times New Roman" panose="02020603050405020304" pitchFamily="18" charset="0"/>
              </a:rPr>
              <a:t>.</a:t>
            </a:r>
          </a:p>
          <a:p>
            <a:pPr>
              <a:buFont typeface="Wingdings" panose="05000000000000000000" pitchFamily="2" charset="2"/>
              <a:buChar char="v"/>
            </a:pPr>
            <a:r>
              <a:rPr lang="ro-RO" sz="1400" b="1" spc="-25" dirty="0">
                <a:solidFill>
                  <a:srgbClr val="FF0000"/>
                </a:solidFill>
                <a:latin typeface="Times New Roman" panose="02020603050405020304" pitchFamily="18" charset="0"/>
                <a:cs typeface="Times New Roman" panose="02020603050405020304" pitchFamily="18" charset="0"/>
              </a:rPr>
              <a:t>Facultatea Limbi străine</a:t>
            </a:r>
          </a:p>
          <a:p>
            <a:pPr marL="0" marR="0" algn="just">
              <a:buNone/>
              <a:tabLst>
                <a:tab pos="571500" algn="l"/>
              </a:tabLst>
            </a:pPr>
            <a:r>
              <a:rPr lang="en-US" sz="1800" cap="none" dirty="0">
                <a:latin typeface="Times New Roman" panose="02020603050405020304" pitchFamily="18" charset="0"/>
                <a:ea typeface="Times New Roman" panose="02020603050405020304" pitchFamily="18" charset="0"/>
                <a:cs typeface="Times New Roman" panose="02020603050405020304" pitchFamily="18" charset="0"/>
              </a:rPr>
              <a:t>S</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TRUCTURA PORTOFOLIULUI:</a:t>
            </a:r>
            <a:r>
              <a:rPr lang="en-US" sz="1800" cap="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FOAIA DE TITLU</a:t>
            </a:r>
            <a:r>
              <a:rPr lang="en-US" sz="1800" cap="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FIȘA DE EVALUARE; </a:t>
            </a:r>
            <a:r>
              <a:rPr lang="en-US" sz="1800" cap="none" dirty="0">
                <a:latin typeface="Tahoma" panose="020B0604030504040204" pitchFamily="34"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CV-UL STUDENTULUI STAGIAR, ÎN LIMBA STRĂINĂ ȘI LIMBA MATERNĂ ( EUROPASS);</a:t>
            </a:r>
            <a:r>
              <a:rPr lang="en-US" sz="1800" cap="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CARACTERISTICA, SEMNATĂ DE PERSOANA RESPONSABILĂ DE STAGIU DIN UNITATEA ÎN CARE STAGIARUL A EFECTUAT PRACTICA </a:t>
            </a:r>
            <a:r>
              <a:rPr lang="en-US" sz="1800" cap="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TRADUCER</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E</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A (VERSIUNEA ȘI TEMA)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A CÂTE </a:t>
            </a:r>
            <a:r>
              <a:rPr lang="ro-RO" sz="1800" cap="none" spc="-15" dirty="0">
                <a:effectLst/>
                <a:latin typeface="Times New Roman" panose="02020603050405020304" pitchFamily="18" charset="0"/>
                <a:ea typeface="Times New Roman" panose="02020603050405020304" pitchFamily="18" charset="0"/>
                <a:cs typeface="Times New Roman" panose="02020603050405020304" pitchFamily="18" charset="0"/>
              </a:rPr>
              <a:t>20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TEXTE SPECIALIZATE,</a:t>
            </a:r>
            <a:r>
              <a:rPr lang="en-US"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UN GLOSAR DE TERMENI SPECIALIZAȚI ÎN LIMBA A (CIRCA 200) , CU DEFINIȚIE, TRADUCERE ÎN LIMBĂ MATERNĂ ȘI LIMBA B</a:t>
            </a:r>
            <a:r>
              <a:rPr lang="en-US" sz="1800" cap="non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CAIET </a:t>
            </a:r>
            <a:r>
              <a:rPr lang="ro-RO" sz="1800" cap="none" spc="-15" dirty="0">
                <a:effectLst/>
                <a:latin typeface="Times New Roman" panose="02020603050405020304" pitchFamily="18" charset="0"/>
                <a:ea typeface="Times New Roman" panose="02020603050405020304" pitchFamily="18" charset="0"/>
                <a:cs typeface="Times New Roman" panose="02020603050405020304" pitchFamily="18" charset="0"/>
              </a:rPr>
              <a:t>DE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SARCINI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CU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INDICAREA DETALIATĂ PENTRU FIECARE </a:t>
            </a:r>
            <a:r>
              <a:rPr lang="ro-RO" sz="1800" cap="none" spc="-15" dirty="0">
                <a:effectLst/>
                <a:latin typeface="Times New Roman" panose="02020603050405020304" pitchFamily="18" charset="0"/>
                <a:ea typeface="Times New Roman" panose="02020603050405020304" pitchFamily="18" charset="0"/>
                <a:cs typeface="Times New Roman" panose="02020603050405020304" pitchFamily="18" charset="0"/>
              </a:rPr>
              <a:t>ZI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TUTUROR ACTIVITĂŢILOR</a:t>
            </a:r>
            <a:r>
              <a:rPr lang="ro-RO" sz="1800" cap="none"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spc="-15" dirty="0">
                <a:effectLst/>
                <a:latin typeface="Times New Roman" panose="02020603050405020304" pitchFamily="18" charset="0"/>
                <a:ea typeface="Times New Roman" panose="02020603050405020304" pitchFamily="18" charset="0"/>
                <a:cs typeface="Times New Roman" panose="02020603050405020304" pitchFamily="18" charset="0"/>
              </a:rPr>
              <a:t>CARE</a:t>
            </a:r>
            <a:r>
              <a:rPr lang="ro-RO" sz="1800" cap="none" spc="-5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cs typeface="Times New Roman" panose="02020603050405020304" pitchFamily="18" charset="0"/>
              </a:rPr>
              <a:t>AU</a:t>
            </a:r>
            <a:r>
              <a:rPr lang="ro-RO" sz="1800" cap="none" spc="-5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spc="-15" dirty="0">
                <a:effectLst/>
                <a:latin typeface="Times New Roman" panose="02020603050405020304" pitchFamily="18" charset="0"/>
                <a:ea typeface="Times New Roman" panose="02020603050405020304" pitchFamily="18" charset="0"/>
                <a:cs typeface="Times New Roman" panose="02020603050405020304" pitchFamily="18" charset="0"/>
              </a:rPr>
              <a:t>FOST</a:t>
            </a:r>
            <a:r>
              <a:rPr lang="ro-RO" sz="1800" cap="none" spc="-4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REALIZATE</a:t>
            </a:r>
            <a:r>
              <a:rPr lang="en-US" sz="1800" cap="none"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1800" cap="none" dirty="0">
                <a:effectLst/>
                <a:latin typeface="Times New Roman" panose="02020603050405020304" pitchFamily="18" charset="0"/>
                <a:ea typeface="Times New Roman" panose="02020603050405020304" pitchFamily="18" charset="0"/>
              </a:rPr>
              <a:t>RAPORT DESPRE ACTIVITATEA STUDENTULUI ÎN TIMPUL PRACTICII ÎNTOCMIT ÎN LIMBA STRĂINĂ </a:t>
            </a:r>
            <a:r>
              <a:rPr lang="en-US" sz="1800" cap="none" dirty="0">
                <a:effectLst/>
                <a:latin typeface="Times New Roman" panose="02020603050405020304" pitchFamily="18" charset="0"/>
                <a:ea typeface="Times New Roman" panose="02020603050405020304" pitchFamily="18" charset="0"/>
              </a:rPr>
              <a:t>A, B.</a:t>
            </a:r>
            <a:endParaRPr lang="ro-RO" sz="1400" b="1" cap="none" spc="-25" dirty="0">
              <a:solidFill>
                <a:srgbClr val="002060"/>
              </a:solidFill>
              <a:latin typeface="Times New Roman" panose="02020603050405020304" pitchFamily="18" charset="0"/>
              <a:cs typeface="Times New Roman" panose="02020603050405020304" pitchFamily="18" charset="0"/>
            </a:endParaRPr>
          </a:p>
          <a:p>
            <a:r>
              <a:rPr lang="ro-RO" sz="1800" b="1" dirty="0">
                <a:solidFill>
                  <a:srgbClr val="002060"/>
                </a:solidFill>
              </a:rPr>
              <a:t> </a:t>
            </a:r>
            <a:endParaRPr lang="en-US" sz="1800" b="1" dirty="0">
              <a:solidFill>
                <a:srgbClr val="002060"/>
              </a:solidFill>
            </a:endParaRPr>
          </a:p>
        </p:txBody>
      </p:sp>
    </p:spTree>
    <p:extLst>
      <p:ext uri="{BB962C8B-B14F-4D97-AF65-F5344CB8AC3E}">
        <p14:creationId xmlns:p14="http://schemas.microsoft.com/office/powerpoint/2010/main" val="3776211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017B3A-BDAA-AD0F-9133-D4A5250508C1}"/>
              </a:ext>
            </a:extLst>
          </p:cNvPr>
          <p:cNvSpPr>
            <a:spLocks noGrp="1"/>
          </p:cNvSpPr>
          <p:nvPr>
            <p:ph idx="1"/>
          </p:nvPr>
        </p:nvSpPr>
        <p:spPr>
          <a:xfrm>
            <a:off x="609600" y="1052737"/>
            <a:ext cx="10972800" cy="5073428"/>
          </a:xfrm>
        </p:spPr>
        <p:txBody>
          <a:bodyPr/>
          <a:lstStyle/>
          <a:p>
            <a:pPr marR="277495" algn="ctr">
              <a:lnSpc>
                <a:spcPts val="3840"/>
              </a:lnSpc>
              <a:spcBef>
                <a:spcPts val="105"/>
              </a:spcBef>
              <a:tabLst>
                <a:tab pos="2041525" algn="l"/>
              </a:tabLst>
            </a:pPr>
            <a:endParaRPr lang="ro-RO" sz="3200" b="1" dirty="0">
              <a:solidFill>
                <a:srgbClr val="49629A"/>
              </a:solidFill>
              <a:latin typeface="Arial"/>
              <a:cs typeface="Arial"/>
            </a:endParaRPr>
          </a:p>
          <a:p>
            <a:pPr marR="277495" algn="ctr">
              <a:lnSpc>
                <a:spcPts val="3840"/>
              </a:lnSpc>
              <a:spcBef>
                <a:spcPts val="105"/>
              </a:spcBef>
              <a:tabLst>
                <a:tab pos="2041525" algn="l"/>
              </a:tabLst>
            </a:pPr>
            <a:endParaRPr lang="ro-RO" sz="3200" b="1" dirty="0">
              <a:solidFill>
                <a:srgbClr val="49629A"/>
              </a:solidFill>
              <a:latin typeface="Arial"/>
              <a:cs typeface="Arial"/>
            </a:endParaRPr>
          </a:p>
          <a:p>
            <a:pPr marL="0" marR="277495" indent="0" algn="ctr">
              <a:lnSpc>
                <a:spcPts val="3840"/>
              </a:lnSpc>
              <a:spcBef>
                <a:spcPts val="105"/>
              </a:spcBef>
              <a:buNone/>
              <a:tabLst>
                <a:tab pos="2041525" algn="l"/>
              </a:tabLst>
            </a:pPr>
            <a:r>
              <a:rPr lang="ro-RO" sz="3600" b="1" dirty="0">
                <a:solidFill>
                  <a:srgbClr val="49629A"/>
                </a:solidFill>
                <a:latin typeface="Times New Roman" panose="02020603050405020304" pitchFamily="18" charset="0"/>
                <a:cs typeface="Times New Roman" panose="02020603050405020304" pitchFamily="18" charset="0"/>
              </a:rPr>
              <a:t>3. </a:t>
            </a:r>
            <a:r>
              <a:rPr lang="pt-BR" sz="3600" b="1" dirty="0">
                <a:solidFill>
                  <a:srgbClr val="49629A"/>
                </a:solidFill>
                <a:latin typeface="Times New Roman" panose="02020603050405020304" pitchFamily="18" charset="0"/>
                <a:cs typeface="Times New Roman" panose="02020603050405020304" pitchFamily="18" charset="0"/>
              </a:rPr>
              <a:t>A</a:t>
            </a:r>
            <a:r>
              <a:rPr lang="pt-BR" sz="3600" b="1" spc="-38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n</a:t>
            </a:r>
            <a:r>
              <a:rPr lang="pt-BR" sz="3600" b="1" spc="-390" dirty="0">
                <a:solidFill>
                  <a:srgbClr val="49629A"/>
                </a:solidFill>
                <a:latin typeface="Times New Roman" panose="02020603050405020304" pitchFamily="18" charset="0"/>
                <a:cs typeface="Times New Roman" panose="02020603050405020304" pitchFamily="18" charset="0"/>
              </a:rPr>
              <a:t> </a:t>
            </a:r>
            <a:r>
              <a:rPr lang="pt-BR" sz="3600" b="1" spc="370" dirty="0">
                <a:solidFill>
                  <a:srgbClr val="49629A"/>
                </a:solidFill>
                <a:latin typeface="Times New Roman" panose="02020603050405020304" pitchFamily="18" charset="0"/>
                <a:cs typeface="Times New Roman" panose="02020603050405020304" pitchFamily="18" charset="0"/>
              </a:rPr>
              <a:t>aliz</a:t>
            </a:r>
            <a:r>
              <a:rPr lang="pt-BR" sz="3600" b="1" spc="-50" dirty="0">
                <a:solidFill>
                  <a:srgbClr val="49629A"/>
                </a:solidFill>
                <a:latin typeface="Times New Roman" panose="02020603050405020304" pitchFamily="18" charset="0"/>
                <a:cs typeface="Times New Roman" panose="02020603050405020304" pitchFamily="18" charset="0"/>
              </a:rPr>
              <a:t>a</a:t>
            </a:r>
            <a:r>
              <a:rPr lang="ro-RO" sz="3600" b="1" spc="-50" dirty="0">
                <a:solidFill>
                  <a:srgbClr val="49629A"/>
                </a:solidFill>
                <a:latin typeface="Times New Roman" panose="02020603050405020304" pitchFamily="18" charset="0"/>
                <a:cs typeface="Times New Roman" panose="02020603050405020304" pitchFamily="18" charset="0"/>
              </a:rPr>
              <a:t>  </a:t>
            </a:r>
            <a:r>
              <a:rPr lang="pt-BR" sz="3600" b="1" spc="245" dirty="0">
                <a:solidFill>
                  <a:srgbClr val="49629A"/>
                </a:solidFill>
                <a:latin typeface="Times New Roman" panose="02020603050405020304" pitchFamily="18" charset="0"/>
                <a:cs typeface="Times New Roman" panose="02020603050405020304" pitchFamily="18" charset="0"/>
              </a:rPr>
              <a:t>ef</a:t>
            </a:r>
            <a:r>
              <a:rPr lang="pt-BR" sz="3600" b="1" spc="500" dirty="0">
                <a:solidFill>
                  <a:srgbClr val="49629A"/>
                </a:solidFill>
                <a:latin typeface="Times New Roman" panose="02020603050405020304" pitchFamily="18" charset="0"/>
                <a:cs typeface="Times New Roman" panose="02020603050405020304" pitchFamily="18" charset="0"/>
              </a:rPr>
              <a:t>icie</a:t>
            </a:r>
            <a:r>
              <a:rPr lang="pt-BR" sz="3600" b="1" dirty="0">
                <a:solidFill>
                  <a:srgbClr val="49629A"/>
                </a:solidFill>
                <a:latin typeface="Times New Roman" panose="02020603050405020304" pitchFamily="18" charset="0"/>
                <a:cs typeface="Times New Roman" panose="02020603050405020304" pitchFamily="18" charset="0"/>
              </a:rPr>
              <a:t>n</a:t>
            </a:r>
            <a:r>
              <a:rPr lang="pt-BR" sz="3600" b="1" spc="-40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ț</a:t>
            </a:r>
            <a:r>
              <a:rPr lang="pt-BR" sz="3600" b="1" spc="-395" dirty="0">
                <a:solidFill>
                  <a:srgbClr val="49629A"/>
                </a:solidFill>
                <a:latin typeface="Times New Roman" panose="02020603050405020304" pitchFamily="18" charset="0"/>
                <a:cs typeface="Times New Roman" panose="02020603050405020304" pitchFamily="18" charset="0"/>
              </a:rPr>
              <a:t> </a:t>
            </a:r>
            <a:r>
              <a:rPr lang="pt-BR" sz="3600" b="1" spc="475" dirty="0">
                <a:solidFill>
                  <a:srgbClr val="49629A"/>
                </a:solidFill>
                <a:latin typeface="Times New Roman" panose="02020603050405020304" pitchFamily="18" charset="0"/>
                <a:cs typeface="Times New Roman" panose="02020603050405020304" pitchFamily="18" charset="0"/>
              </a:rPr>
              <a:t>e</a:t>
            </a:r>
            <a:r>
              <a:rPr lang="pt-BR" sz="3600" b="1" spc="-25" dirty="0">
                <a:solidFill>
                  <a:srgbClr val="49629A"/>
                </a:solidFill>
                <a:latin typeface="Times New Roman" panose="02020603050405020304" pitchFamily="18" charset="0"/>
                <a:cs typeface="Times New Roman" panose="02020603050405020304" pitchFamily="18" charset="0"/>
              </a:rPr>
              <a:t>i</a:t>
            </a:r>
            <a:r>
              <a:rPr lang="pt-BR" sz="3600" b="1" spc="225" dirty="0">
                <a:solidFill>
                  <a:srgbClr val="49629A"/>
                </a:solidFill>
                <a:latin typeface="Times New Roman" panose="02020603050405020304" pitchFamily="18" charset="0"/>
                <a:cs typeface="Times New Roman" panose="02020603050405020304" pitchFamily="18" charset="0"/>
              </a:rPr>
              <a:t> </a:t>
            </a:r>
            <a:endParaRPr lang="ro-RO" sz="3600" spc="225" dirty="0">
              <a:latin typeface="Times New Roman" panose="02020603050405020304" pitchFamily="18" charset="0"/>
              <a:cs typeface="Times New Roman" panose="02020603050405020304" pitchFamily="18" charset="0"/>
            </a:endParaRPr>
          </a:p>
          <a:p>
            <a:pPr marL="0" marR="277495" indent="0" algn="ctr">
              <a:lnSpc>
                <a:spcPts val="3840"/>
              </a:lnSpc>
              <a:spcBef>
                <a:spcPts val="105"/>
              </a:spcBef>
              <a:buNone/>
              <a:tabLst>
                <a:tab pos="2041525" algn="l"/>
              </a:tabLst>
            </a:pPr>
            <a:r>
              <a:rPr lang="pt-BR" sz="3600" b="1" dirty="0">
                <a:solidFill>
                  <a:srgbClr val="49629A"/>
                </a:solidFill>
                <a:latin typeface="Times New Roman" panose="02020603050405020304" pitchFamily="18" charset="0"/>
                <a:cs typeface="Times New Roman" panose="02020603050405020304" pitchFamily="18" charset="0"/>
              </a:rPr>
              <a:t>s</a:t>
            </a:r>
            <a:r>
              <a:rPr lang="pt-BR" sz="3600" b="1" spc="-39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t</a:t>
            </a:r>
            <a:r>
              <a:rPr lang="pt-BR" sz="3600" b="1" spc="-38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a</a:t>
            </a:r>
            <a:r>
              <a:rPr lang="pt-BR" sz="3600" b="1" spc="-39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g</a:t>
            </a:r>
            <a:r>
              <a:rPr lang="pt-BR" sz="3600" b="1" spc="-39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i</a:t>
            </a:r>
            <a:r>
              <a:rPr lang="pt-BR" sz="3600" b="1" spc="-39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u</a:t>
            </a:r>
            <a:r>
              <a:rPr lang="pt-BR" sz="3600" b="1" spc="-40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l</a:t>
            </a:r>
            <a:r>
              <a:rPr lang="pt-BR" sz="3600" b="1" spc="-39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u</a:t>
            </a:r>
            <a:r>
              <a:rPr lang="pt-BR" sz="3600" b="1" spc="-400" dirty="0">
                <a:solidFill>
                  <a:srgbClr val="49629A"/>
                </a:solidFill>
                <a:latin typeface="Times New Roman" panose="02020603050405020304" pitchFamily="18" charset="0"/>
                <a:cs typeface="Times New Roman" panose="02020603050405020304" pitchFamily="18" charset="0"/>
              </a:rPr>
              <a:t> </a:t>
            </a:r>
            <a:r>
              <a:rPr lang="pt-BR" sz="3600" b="1" spc="-50" dirty="0">
                <a:solidFill>
                  <a:srgbClr val="49629A"/>
                </a:solidFill>
                <a:latin typeface="Times New Roman" panose="02020603050405020304" pitchFamily="18" charset="0"/>
                <a:cs typeface="Times New Roman" panose="02020603050405020304" pitchFamily="18" charset="0"/>
              </a:rPr>
              <a:t>i</a:t>
            </a:r>
            <a:r>
              <a:rPr lang="ro-RO" sz="3600" b="1" spc="-5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p</a:t>
            </a:r>
            <a:r>
              <a:rPr lang="pt-BR" sz="3600" b="1" spc="-390" dirty="0">
                <a:solidFill>
                  <a:srgbClr val="49629A"/>
                </a:solidFill>
                <a:latin typeface="Times New Roman" panose="02020603050405020304" pitchFamily="18" charset="0"/>
                <a:cs typeface="Times New Roman" panose="02020603050405020304" pitchFamily="18" charset="0"/>
              </a:rPr>
              <a:t> </a:t>
            </a:r>
            <a:r>
              <a:rPr lang="pt-BR" sz="3600" b="1" spc="-20" dirty="0">
                <a:solidFill>
                  <a:srgbClr val="49629A"/>
                </a:solidFill>
                <a:latin typeface="Times New Roman" panose="02020603050405020304" pitchFamily="18" charset="0"/>
                <a:cs typeface="Times New Roman" panose="02020603050405020304" pitchFamily="18" charset="0"/>
              </a:rPr>
              <a:t>r</a:t>
            </a:r>
            <a:r>
              <a:rPr lang="pt-BR" sz="3600" b="1" spc="-38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o</a:t>
            </a:r>
            <a:r>
              <a:rPr lang="pt-BR" sz="3600" b="1" spc="-39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f</a:t>
            </a:r>
            <a:r>
              <a:rPr lang="pt-BR" sz="3600" b="1" spc="-38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e</a:t>
            </a:r>
            <a:r>
              <a:rPr lang="pt-BR" sz="3600" b="1" spc="-39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s</a:t>
            </a:r>
            <a:r>
              <a:rPr lang="pt-BR" sz="3600" b="1" spc="-39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i</a:t>
            </a:r>
            <a:r>
              <a:rPr lang="pt-BR" sz="3600" b="1" spc="-385"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o</a:t>
            </a:r>
            <a:r>
              <a:rPr lang="pt-BR" sz="3600" b="1" spc="-40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n</a:t>
            </a:r>
            <a:r>
              <a:rPr lang="pt-BR" sz="3600" b="1" spc="-400" dirty="0">
                <a:solidFill>
                  <a:srgbClr val="49629A"/>
                </a:solidFill>
                <a:latin typeface="Times New Roman" panose="02020603050405020304" pitchFamily="18" charset="0"/>
                <a:cs typeface="Times New Roman" panose="02020603050405020304" pitchFamily="18" charset="0"/>
              </a:rPr>
              <a:t> </a:t>
            </a:r>
            <a:r>
              <a:rPr lang="pt-BR" sz="3600" b="1" dirty="0">
                <a:solidFill>
                  <a:srgbClr val="49629A"/>
                </a:solidFill>
                <a:latin typeface="Times New Roman" panose="02020603050405020304" pitchFamily="18" charset="0"/>
                <a:cs typeface="Times New Roman" panose="02020603050405020304" pitchFamily="18" charset="0"/>
              </a:rPr>
              <a:t>a</a:t>
            </a:r>
            <a:r>
              <a:rPr lang="pt-BR" sz="3600" b="1" spc="-405" dirty="0">
                <a:solidFill>
                  <a:srgbClr val="49629A"/>
                </a:solidFill>
                <a:latin typeface="Times New Roman" panose="02020603050405020304" pitchFamily="18" charset="0"/>
                <a:cs typeface="Times New Roman" panose="02020603050405020304" pitchFamily="18" charset="0"/>
              </a:rPr>
              <a:t> </a:t>
            </a:r>
            <a:r>
              <a:rPr lang="pt-BR" sz="3600" b="1" spc="-50" dirty="0">
                <a:solidFill>
                  <a:srgbClr val="49629A"/>
                </a:solidFill>
                <a:latin typeface="Times New Roman" panose="02020603050405020304" pitchFamily="18" charset="0"/>
                <a:cs typeface="Times New Roman" panose="02020603050405020304" pitchFamily="18" charset="0"/>
              </a:rPr>
              <a:t>l  PE </a:t>
            </a:r>
            <a:r>
              <a:rPr lang="ro-RO" sz="3600" b="1" spc="-50" dirty="0">
                <a:solidFill>
                  <a:srgbClr val="49629A"/>
                </a:solidFill>
                <a:latin typeface="Times New Roman" panose="02020603050405020304" pitchFamily="18" charset="0"/>
                <a:cs typeface="Times New Roman" panose="02020603050405020304" pitchFamily="18" charset="0"/>
              </a:rPr>
              <a:t> </a:t>
            </a:r>
            <a:r>
              <a:rPr lang="pt-BR" sz="3600" b="1" spc="-50" dirty="0">
                <a:solidFill>
                  <a:srgbClr val="49629A"/>
                </a:solidFill>
                <a:latin typeface="Times New Roman" panose="02020603050405020304" pitchFamily="18" charset="0"/>
                <a:cs typeface="Times New Roman" panose="02020603050405020304" pitchFamily="18" charset="0"/>
              </a:rPr>
              <a:t>FACULT</a:t>
            </a:r>
            <a:r>
              <a:rPr lang="ro-RO" sz="3600" b="1" spc="-50" dirty="0">
                <a:solidFill>
                  <a:srgbClr val="49629A"/>
                </a:solidFill>
                <a:latin typeface="Times New Roman" panose="02020603050405020304" pitchFamily="18" charset="0"/>
                <a:cs typeface="Times New Roman" panose="02020603050405020304" pitchFamily="18" charset="0"/>
              </a:rPr>
              <a:t>ĂȚI</a:t>
            </a:r>
            <a:endParaRPr lang="pt-B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083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EFBBAB-3398-032F-EFA6-9C2AE733B7BC}"/>
              </a:ext>
            </a:extLst>
          </p:cNvPr>
          <p:cNvSpPr>
            <a:spLocks noGrp="1"/>
          </p:cNvSpPr>
          <p:nvPr>
            <p:ph type="title"/>
          </p:nvPr>
        </p:nvSpPr>
        <p:spPr/>
        <p:txBody>
          <a:bodyPr/>
          <a:lstStyle/>
          <a:p>
            <a:br>
              <a:rPr lang="en-US" sz="1800" b="0" i="0" u="none" strike="noStrike" baseline="0" dirty="0">
                <a:solidFill>
                  <a:srgbClr val="000000"/>
                </a:solidFill>
                <a:latin typeface="Microsoft YaHei" panose="020B0503020204020204" pitchFamily="34" charset="-122"/>
              </a:rPr>
            </a:br>
            <a:r>
              <a:rPr lang="ro-RO" sz="3600" b="1" i="0" u="none" strike="noStrike" baseline="0" dirty="0">
                <a:solidFill>
                  <a:schemeClr val="tx1"/>
                </a:solidFill>
                <a:latin typeface="Times New Roman" panose="02020603050405020304" pitchFamily="18" charset="0"/>
                <a:cs typeface="Times New Roman" panose="02020603050405020304" pitchFamily="18" charset="0"/>
              </a:rPr>
              <a:t>1. </a:t>
            </a:r>
            <a:r>
              <a:rPr lang="en-US" sz="3600" b="1" i="0" u="none" strike="noStrike" baseline="0" dirty="0" err="1">
                <a:solidFill>
                  <a:schemeClr val="tx1"/>
                </a:solidFill>
                <a:latin typeface="Times New Roman" panose="02020603050405020304" pitchFamily="18" charset="0"/>
                <a:cs typeface="Times New Roman" panose="02020603050405020304" pitchFamily="18" charset="0"/>
              </a:rPr>
              <a:t>Metodologia</a:t>
            </a:r>
            <a:r>
              <a:rPr lang="ro-RO" sz="3600" b="1" i="0" u="none" strike="noStrike" baseline="0" dirty="0">
                <a:solidFill>
                  <a:schemeClr val="tx1"/>
                </a:solidFill>
                <a:latin typeface="Times New Roman" panose="02020603050405020304" pitchFamily="18" charset="0"/>
                <a:cs typeface="Times New Roman" panose="02020603050405020304" pitchFamily="18" charset="0"/>
              </a:rPr>
              <a:t>  </a:t>
            </a:r>
            <a:r>
              <a:rPr lang="en-US" sz="3600" b="1" i="0" u="none" strike="noStrike" baseline="0" dirty="0" err="1">
                <a:solidFill>
                  <a:schemeClr val="tx1"/>
                </a:solidFill>
                <a:latin typeface="Times New Roman" panose="02020603050405020304" pitchFamily="18" charset="0"/>
                <a:cs typeface="Times New Roman" panose="02020603050405020304" pitchFamily="18" charset="0"/>
              </a:rPr>
              <a:t>evaluării</a:t>
            </a:r>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3330598-DD07-B191-306E-762B319EDB21}"/>
              </a:ext>
            </a:extLst>
          </p:cNvPr>
          <p:cNvSpPr>
            <a:spLocks noGrp="1"/>
          </p:cNvSpPr>
          <p:nvPr>
            <p:ph idx="1"/>
          </p:nvPr>
        </p:nvSpPr>
        <p:spPr/>
        <p:txBody>
          <a:bodyPr/>
          <a:lstStyle/>
          <a:p>
            <a:pPr algn="l"/>
            <a:endParaRPr lang="ro-RO" sz="1800" b="0" i="0" u="none" strike="noStrike" baseline="0" dirty="0">
              <a:solidFill>
                <a:srgbClr val="000000"/>
              </a:solidFill>
              <a:latin typeface="Times New Roman" panose="02020603050405020304" pitchFamily="18" charset="0"/>
            </a:endParaRPr>
          </a:p>
          <a:p>
            <a:pPr algn="l"/>
            <a:endParaRPr lang="ro-RO" sz="1800" dirty="0">
              <a:solidFill>
                <a:srgbClr val="000000"/>
              </a:solidFill>
              <a:latin typeface="Times New Roman" panose="02020603050405020304" pitchFamily="18" charset="0"/>
            </a:endParaRPr>
          </a:p>
          <a:p>
            <a:pPr algn="l"/>
            <a:endParaRPr lang="en-US" sz="1800" b="0" i="0" u="none" strike="noStrike" baseline="0" dirty="0">
              <a:solidFill>
                <a:srgbClr val="000000"/>
              </a:solidFill>
              <a:latin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47F894DB-C52F-AF8E-8E5A-DA3F3E4580DB}"/>
              </a:ext>
            </a:extLst>
          </p:cNvPr>
          <p:cNvGraphicFramePr/>
          <p:nvPr>
            <p:extLst>
              <p:ext uri="{D42A27DB-BD31-4B8C-83A1-F6EECF244321}">
                <p14:modId xmlns:p14="http://schemas.microsoft.com/office/powerpoint/2010/main" val="2689123972"/>
              </p:ext>
            </p:extLst>
          </p:nvPr>
        </p:nvGraphicFramePr>
        <p:xfrm>
          <a:off x="1199456" y="1738842"/>
          <a:ext cx="960861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98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FC4F7-E11A-2B3E-7FD5-145F59A04E05}"/>
              </a:ext>
            </a:extLst>
          </p:cNvPr>
          <p:cNvSpPr>
            <a:spLocks noGrp="1"/>
          </p:cNvSpPr>
          <p:nvPr>
            <p:ph type="title"/>
          </p:nvPr>
        </p:nvSpPr>
        <p:spPr/>
        <p:txBody>
          <a:bodyPr/>
          <a:lstStyle/>
          <a:p>
            <a:br>
              <a:rPr lang="en-US" sz="1800" b="0" i="0" u="none" strike="noStrike" baseline="0" dirty="0">
                <a:solidFill>
                  <a:srgbClr val="000000"/>
                </a:solidFill>
                <a:latin typeface="Times New Roman" panose="02020603050405020304" pitchFamily="18" charset="0"/>
              </a:rPr>
            </a:br>
            <a:r>
              <a:rPr lang="en-US" sz="1800" b="0"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Rezultatele</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sondajului</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anonim</a:t>
            </a:r>
            <a:r>
              <a:rPr lang="en-US" sz="1800" b="1" i="0" u="none" strike="noStrike" baseline="0" dirty="0">
                <a:solidFill>
                  <a:srgbClr val="000000"/>
                </a:solidFill>
                <a:latin typeface="Times New Roman" panose="02020603050405020304" pitchFamily="18" charset="0"/>
              </a:rPr>
              <a:t> al </a:t>
            </a:r>
            <a:r>
              <a:rPr lang="en-US" sz="1800" b="1" i="0" u="none" strike="noStrike" baseline="0" dirty="0" err="1">
                <a:solidFill>
                  <a:srgbClr val="000000"/>
                </a:solidFill>
                <a:latin typeface="Times New Roman" panose="02020603050405020304" pitchFamily="18" charset="0"/>
              </a:rPr>
              <a:t>studenților</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anului</a:t>
            </a:r>
            <a:r>
              <a:rPr lang="en-US" sz="1800" b="1" i="0" u="none" strike="noStrike" baseline="0" dirty="0">
                <a:solidFill>
                  <a:srgbClr val="000000"/>
                </a:solidFill>
                <a:latin typeface="Times New Roman" panose="02020603050405020304" pitchFamily="18" charset="0"/>
              </a:rPr>
              <a:t> III, </a:t>
            </a:r>
            <a:r>
              <a:rPr lang="en-US" sz="1800" b="1" i="0" u="none" strike="noStrike" baseline="0" dirty="0" err="1">
                <a:solidFill>
                  <a:srgbClr val="000000"/>
                </a:solidFill>
                <a:latin typeface="Times New Roman" panose="02020603050405020304" pitchFamily="18" charset="0"/>
              </a:rPr>
              <a:t>ciclul</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Licență</a:t>
            </a:r>
            <a:r>
              <a:rPr lang="en-US" sz="1800" b="1" i="0" u="none" strike="noStrike" baseline="0" dirty="0">
                <a:solidFill>
                  <a:srgbClr val="000000"/>
                </a:solidFill>
                <a:latin typeface="Times New Roman" panose="02020603050405020304" pitchFamily="18" charset="0"/>
              </a:rPr>
              <a:t> cu </a:t>
            </a:r>
            <a:r>
              <a:rPr lang="en-US" sz="1800" b="1" i="0" u="none" strike="noStrike" baseline="0" dirty="0" err="1">
                <a:solidFill>
                  <a:srgbClr val="000000"/>
                </a:solidFill>
                <a:latin typeface="Times New Roman" panose="02020603050405020304" pitchFamily="18" charset="0"/>
              </a:rPr>
              <a:t>privire</a:t>
            </a:r>
            <a:r>
              <a:rPr lang="en-US" sz="1800" b="1" i="0" u="none" strike="noStrike" baseline="0" dirty="0">
                <a:solidFill>
                  <a:srgbClr val="000000"/>
                </a:solidFill>
                <a:latin typeface="Times New Roman" panose="02020603050405020304" pitchFamily="18" charset="0"/>
              </a:rPr>
              <a:t> la </a:t>
            </a:r>
            <a:r>
              <a:rPr lang="en-US" sz="1800" b="1" i="0" u="none" strike="noStrike" baseline="0" dirty="0" err="1">
                <a:solidFill>
                  <a:srgbClr val="000000"/>
                </a:solidFill>
                <a:latin typeface="Times New Roman" panose="02020603050405020304" pitchFamily="18" charset="0"/>
              </a:rPr>
              <a:t>evaluarea</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calității</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desfășurării</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stagiului</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profesional</a:t>
            </a:r>
            <a:r>
              <a:rPr lang="en-US" sz="1800" b="1" i="0" u="none" strike="noStrike" baseline="0" dirty="0">
                <a:solidFill>
                  <a:srgbClr val="000000"/>
                </a:solidFill>
                <a:latin typeface="Times New Roman" panose="02020603050405020304" pitchFamily="18" charset="0"/>
              </a:rPr>
              <a:t> de </a:t>
            </a:r>
            <a:r>
              <a:rPr lang="en-US" sz="1800" b="1" i="0" u="none" strike="noStrike" baseline="0" dirty="0" err="1">
                <a:solidFill>
                  <a:srgbClr val="000000"/>
                </a:solidFill>
                <a:latin typeface="Times New Roman" panose="02020603050405020304" pitchFamily="18" charset="0"/>
              </a:rPr>
              <a:t>licență</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Facultatea</a:t>
            </a:r>
            <a:r>
              <a:rPr lang="en-US" sz="1800" b="1" i="0" u="none" strike="noStrike" baseline="0" dirty="0">
                <a:solidFill>
                  <a:srgbClr val="000000"/>
                </a:solidFill>
                <a:latin typeface="Times New Roman" panose="02020603050405020304" pitchFamily="18" charset="0"/>
              </a:rPr>
              <a:t> limbi str</a:t>
            </a:r>
            <a:r>
              <a:rPr lang="ro-RO" sz="1800" b="1" i="0" u="none" strike="noStrike" baseline="0" dirty="0">
                <a:solidFill>
                  <a:srgbClr val="000000"/>
                </a:solidFill>
                <a:latin typeface="Times New Roman" panose="02020603050405020304" pitchFamily="18" charset="0"/>
              </a:rPr>
              <a:t>ăine</a:t>
            </a:r>
            <a:endParaRPr lang="en-US" dirty="0"/>
          </a:p>
        </p:txBody>
      </p:sp>
      <p:sp>
        <p:nvSpPr>
          <p:cNvPr id="3" name="Объект 2">
            <a:extLst>
              <a:ext uri="{FF2B5EF4-FFF2-40B4-BE49-F238E27FC236}">
                <a16:creationId xmlns:a16="http://schemas.microsoft.com/office/drawing/2014/main" id="{119C4329-E8C8-F4DD-5427-5FB27C16FA45}"/>
              </a:ext>
            </a:extLst>
          </p:cNvPr>
          <p:cNvSpPr>
            <a:spLocks noGrp="1"/>
          </p:cNvSpPr>
          <p:nvPr>
            <p:ph idx="1"/>
          </p:nvPr>
        </p:nvSpPr>
        <p:spPr>
          <a:xfrm>
            <a:off x="609600" y="1484785"/>
            <a:ext cx="10972800" cy="4641380"/>
          </a:xfrm>
        </p:spPr>
        <p:txBody>
          <a:bodyPr/>
          <a:lstStyle/>
          <a:p>
            <a:r>
              <a:rPr lang="en-US" sz="1800" b="0" i="0"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1. Luând </a:t>
            </a:r>
            <a:r>
              <a:rPr lang="en-US" sz="1800" b="0" i="1" u="none" strike="noStrike" baseline="0" dirty="0" err="1">
                <a:solidFill>
                  <a:srgbClr val="000000"/>
                </a:solidFill>
                <a:latin typeface="Times New Roman" panose="02020603050405020304" pitchFamily="18" charset="0"/>
              </a:rPr>
              <a:t>în</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considerație</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întreaga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perioadă</a:t>
            </a:r>
            <a:r>
              <a:rPr lang="en-US" sz="1800" b="0" i="1" u="none" strike="noStrike" baseline="0" dirty="0">
                <a:solidFill>
                  <a:srgbClr val="000000"/>
                </a:solidFill>
                <a:latin typeface="Times New Roman" panose="02020603050405020304" pitchFamily="18" charset="0"/>
              </a:rPr>
              <a:t> a </a:t>
            </a:r>
            <a:r>
              <a:rPr lang="en-US" sz="1800" b="0" i="1" u="none" strike="noStrike" baseline="0" dirty="0" err="1">
                <a:solidFill>
                  <a:srgbClr val="000000"/>
                </a:solidFill>
                <a:latin typeface="Times New Roman" panose="02020603050405020304" pitchFamily="18" charset="0"/>
              </a:rPr>
              <a:t>stagiului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profesional</a:t>
            </a:r>
            <a:r>
              <a:rPr lang="en-US" sz="1800" b="0" i="1" u="none" strike="noStrike" baseline="0" dirty="0">
                <a:solidFill>
                  <a:srgbClr val="000000"/>
                </a:solidFill>
                <a:latin typeface="Times New Roman" panose="02020603050405020304" pitchFamily="18" charset="0"/>
              </a:rPr>
              <a:t> de </a:t>
            </a:r>
            <a:r>
              <a:rPr lang="en-US" sz="1800" b="0" i="1" u="none" strike="noStrike" baseline="0" dirty="0" err="1">
                <a:solidFill>
                  <a:srgbClr val="000000"/>
                </a:solidFill>
                <a:latin typeface="Times New Roman" panose="02020603050405020304" pitchFamily="18" charset="0"/>
              </a:rPr>
              <a:t>traducere</a:t>
            </a:r>
            <a:r>
              <a:rPr lang="en-US" sz="1800" b="0" i="1" u="none" strike="noStrike" baseline="0" dirty="0">
                <a:solidFill>
                  <a:srgbClr val="000000"/>
                </a:solidFill>
                <a:latin typeface="Times New Roman" panose="02020603050405020304" pitchFamily="18" charset="0"/>
              </a:rPr>
              <a:t>, cum </a:t>
            </a:r>
            <a:r>
              <a:rPr lang="en-US" sz="1800" b="0" i="1" u="none" strike="noStrike" baseline="0" dirty="0" err="1">
                <a:solidFill>
                  <a:srgbClr val="000000"/>
                </a:solidFill>
                <a:latin typeface="Times New Roman" panose="02020603050405020304" pitchFamily="18" charset="0"/>
              </a:rPr>
              <a:t>ați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evalua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următoarele</a:t>
            </a:r>
            <a:r>
              <a:rPr lang="en-US" sz="1800" b="0" i="1" u="none" strike="noStrike" baseline="0" dirty="0">
                <a:solidFill>
                  <a:srgbClr val="000000"/>
                </a:solidFill>
                <a:latin typeface="Times New Roman" panose="02020603050405020304" pitchFamily="18" charset="0"/>
              </a:rPr>
              <a:t>: </a:t>
            </a:r>
            <a:endParaRPr lang="ro-RO" sz="1800" b="0" i="1" u="none" strike="noStrike" baseline="0" dirty="0">
              <a:solidFill>
                <a:srgbClr val="000000"/>
              </a:solidFill>
              <a:latin typeface="Times New Roman" panose="02020603050405020304" pitchFamily="18" charset="0"/>
            </a:endParaRPr>
          </a:p>
          <a:p>
            <a:endParaRPr lang="en-US" dirty="0"/>
          </a:p>
        </p:txBody>
      </p:sp>
      <p:pic>
        <p:nvPicPr>
          <p:cNvPr id="5" name="Рисунок 4">
            <a:extLst>
              <a:ext uri="{FF2B5EF4-FFF2-40B4-BE49-F238E27FC236}">
                <a16:creationId xmlns:a16="http://schemas.microsoft.com/office/drawing/2014/main" id="{C8D3C911-5C62-51AA-BAE5-15D6A748FF62}"/>
              </a:ext>
            </a:extLst>
          </p:cNvPr>
          <p:cNvPicPr>
            <a:picLocks noChangeAspect="1"/>
          </p:cNvPicPr>
          <p:nvPr/>
        </p:nvPicPr>
        <p:blipFill>
          <a:blip r:embed="rId2"/>
          <a:stretch>
            <a:fillRect/>
          </a:stretch>
        </p:blipFill>
        <p:spPr>
          <a:xfrm>
            <a:off x="1276350" y="2348879"/>
            <a:ext cx="9639300" cy="3312369"/>
          </a:xfrm>
          <a:prstGeom prst="rect">
            <a:avLst/>
          </a:prstGeom>
        </p:spPr>
      </p:pic>
    </p:spTree>
    <p:extLst>
      <p:ext uri="{BB962C8B-B14F-4D97-AF65-F5344CB8AC3E}">
        <p14:creationId xmlns:p14="http://schemas.microsoft.com/office/powerpoint/2010/main" val="966507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2E14F4-B6CE-D32B-077E-7910D814C84C}"/>
              </a:ext>
            </a:extLst>
          </p:cNvPr>
          <p:cNvSpPr>
            <a:spLocks noGrp="1"/>
          </p:cNvSpPr>
          <p:nvPr>
            <p:ph idx="1"/>
          </p:nvPr>
        </p:nvSpPr>
        <p:spPr>
          <a:xfrm>
            <a:off x="609600" y="404664"/>
            <a:ext cx="10972800" cy="5976663"/>
          </a:xfrm>
        </p:spPr>
        <p:txBody>
          <a:bodyPr/>
          <a:lstStyle/>
          <a:p>
            <a:r>
              <a:rPr lang="en-US" sz="1800" b="0" i="0"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2. </a:t>
            </a:r>
            <a:r>
              <a:rPr lang="en-US" sz="1800" b="0" i="1" u="none" strike="noStrike" baseline="0" dirty="0">
                <a:solidFill>
                  <a:srgbClr val="1F2023"/>
                </a:solidFill>
                <a:latin typeface="Times New Roman" panose="02020603050405020304" pitchFamily="18" charset="0"/>
              </a:rPr>
              <a:t>Evaluați </a:t>
            </a:r>
            <a:r>
              <a:rPr lang="en-US" sz="1800" b="0" i="1" u="none" strike="noStrike" baseline="0" dirty="0" err="1">
                <a:solidFill>
                  <a:srgbClr val="1F2023"/>
                </a:solidFill>
                <a:latin typeface="Times New Roman" panose="02020603050405020304" pitchFamily="18" charset="0"/>
              </a:rPr>
              <a:t>calitățile</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conducătorului</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științific</a:t>
            </a:r>
            <a:r>
              <a:rPr lang="en-US" sz="1800" b="0" i="1" u="none" strike="noStrike" baseline="0" dirty="0">
                <a:solidFill>
                  <a:srgbClr val="1F2023"/>
                </a:solidFill>
                <a:latin typeface="Times New Roman" panose="02020603050405020304" pitchFamily="18" charset="0"/>
              </a:rPr>
              <a:t>: </a:t>
            </a:r>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000000"/>
              </a:solidFill>
              <a:latin typeface="Times New Roman" panose="02020603050405020304" pitchFamily="18" charset="0"/>
            </a:endParaRPr>
          </a:p>
          <a:p>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3. </a:t>
            </a:r>
            <a:r>
              <a:rPr lang="en-US" sz="1800" b="0" i="1" u="none" strike="noStrike" baseline="0" dirty="0">
                <a:solidFill>
                  <a:srgbClr val="1F2023"/>
                </a:solidFill>
                <a:latin typeface="Times New Roman" panose="02020603050405020304" pitchFamily="18" charset="0"/>
              </a:rPr>
              <a:t>Evaluați </a:t>
            </a:r>
            <a:r>
              <a:rPr lang="en-US" sz="1800" b="0" i="1" u="none" strike="noStrike" baseline="0" dirty="0" err="1">
                <a:solidFill>
                  <a:srgbClr val="1F2023"/>
                </a:solidFill>
                <a:latin typeface="Times New Roman" panose="02020603050405020304" pitchFamily="18" charset="0"/>
              </a:rPr>
              <a:t>activitatea</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conducătorului</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științific</a:t>
            </a:r>
            <a:r>
              <a:rPr lang="en-US" sz="1800" b="0" i="1" u="none" strike="noStrike" baseline="0" dirty="0">
                <a:solidFill>
                  <a:srgbClr val="1F2023"/>
                </a:solidFill>
                <a:latin typeface="Times New Roman" panose="02020603050405020304" pitchFamily="18" charset="0"/>
              </a:rPr>
              <a:t> per </a:t>
            </a:r>
            <a:r>
              <a:rPr lang="en-US" sz="1800" b="0" i="1" u="none" strike="noStrike" baseline="0" dirty="0" err="1">
                <a:solidFill>
                  <a:srgbClr val="1F2023"/>
                </a:solidFill>
                <a:latin typeface="Times New Roman" panose="02020603050405020304" pitchFamily="18" charset="0"/>
              </a:rPr>
              <a:t>ansamblu</a:t>
            </a:r>
            <a:r>
              <a:rPr lang="en-US" sz="1800" b="0" i="1" u="none" strike="noStrike" baseline="0" dirty="0">
                <a:solidFill>
                  <a:srgbClr val="1F2023"/>
                </a:solidFill>
                <a:latin typeface="Times New Roman" panose="02020603050405020304" pitchFamily="18" charset="0"/>
              </a:rPr>
              <a:t> cu o </a:t>
            </a:r>
            <a:r>
              <a:rPr lang="en-US" sz="1800" b="0" i="1" u="none" strike="noStrike" baseline="0" dirty="0" err="1">
                <a:solidFill>
                  <a:srgbClr val="1F2023"/>
                </a:solidFill>
                <a:latin typeface="Times New Roman" panose="02020603050405020304" pitchFamily="18" charset="0"/>
              </a:rPr>
              <a:t>notă</a:t>
            </a:r>
            <a:r>
              <a:rPr lang="en-US" sz="1800" b="0" i="1" u="none" strike="noStrike" baseline="0" dirty="0">
                <a:solidFill>
                  <a:srgbClr val="1F2023"/>
                </a:solidFill>
                <a:latin typeface="Times New Roman" panose="02020603050405020304" pitchFamily="18" charset="0"/>
              </a:rPr>
              <a:t> de la 1 la 10. </a:t>
            </a:r>
            <a:endParaRPr lang="ro-RO" sz="1800" b="0" i="1" u="none" strike="noStrike" baseline="0"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en-US" dirty="0"/>
          </a:p>
        </p:txBody>
      </p:sp>
      <p:pic>
        <p:nvPicPr>
          <p:cNvPr id="5" name="Рисунок 4">
            <a:extLst>
              <a:ext uri="{FF2B5EF4-FFF2-40B4-BE49-F238E27FC236}">
                <a16:creationId xmlns:a16="http://schemas.microsoft.com/office/drawing/2014/main" id="{B72D8C06-716C-A1C5-E708-6EBA9AA854AC}"/>
              </a:ext>
            </a:extLst>
          </p:cNvPr>
          <p:cNvPicPr>
            <a:picLocks noChangeAspect="1"/>
          </p:cNvPicPr>
          <p:nvPr/>
        </p:nvPicPr>
        <p:blipFill>
          <a:blip r:embed="rId2"/>
          <a:stretch>
            <a:fillRect/>
          </a:stretch>
        </p:blipFill>
        <p:spPr>
          <a:xfrm>
            <a:off x="695400" y="1124745"/>
            <a:ext cx="9433048" cy="2448272"/>
          </a:xfrm>
          <a:prstGeom prst="rect">
            <a:avLst/>
          </a:prstGeom>
        </p:spPr>
      </p:pic>
      <p:pic>
        <p:nvPicPr>
          <p:cNvPr id="7" name="Рисунок 6">
            <a:extLst>
              <a:ext uri="{FF2B5EF4-FFF2-40B4-BE49-F238E27FC236}">
                <a16:creationId xmlns:a16="http://schemas.microsoft.com/office/drawing/2014/main" id="{89A463DE-A5D5-E6A3-9C4D-A37BED423B1D}"/>
              </a:ext>
            </a:extLst>
          </p:cNvPr>
          <p:cNvPicPr>
            <a:picLocks noChangeAspect="1"/>
          </p:cNvPicPr>
          <p:nvPr/>
        </p:nvPicPr>
        <p:blipFill>
          <a:blip r:embed="rId3"/>
          <a:stretch>
            <a:fillRect/>
          </a:stretch>
        </p:blipFill>
        <p:spPr>
          <a:xfrm>
            <a:off x="1559496" y="4293098"/>
            <a:ext cx="8741791" cy="1584173"/>
          </a:xfrm>
          <a:prstGeom prst="rect">
            <a:avLst/>
          </a:prstGeom>
        </p:spPr>
      </p:pic>
    </p:spTree>
    <p:extLst>
      <p:ext uri="{BB962C8B-B14F-4D97-AF65-F5344CB8AC3E}">
        <p14:creationId xmlns:p14="http://schemas.microsoft.com/office/powerpoint/2010/main" val="2129320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AF3928-683B-4EA4-6E8C-10172DF3A12D}"/>
              </a:ext>
            </a:extLst>
          </p:cNvPr>
          <p:cNvSpPr>
            <a:spLocks noGrp="1"/>
          </p:cNvSpPr>
          <p:nvPr>
            <p:ph idx="1"/>
          </p:nvPr>
        </p:nvSpPr>
        <p:spPr>
          <a:xfrm>
            <a:off x="609600" y="476673"/>
            <a:ext cx="10972800" cy="5649492"/>
          </a:xfrm>
        </p:spPr>
        <p:txBody>
          <a:bodyPr/>
          <a:lstStyle/>
          <a:p>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4. </a:t>
            </a:r>
            <a:r>
              <a:rPr lang="en-US" sz="1800" b="0" i="1" u="none" strike="noStrike" baseline="0" dirty="0">
                <a:solidFill>
                  <a:srgbClr val="1F2023"/>
                </a:solidFill>
                <a:latin typeface="Times New Roman" panose="02020603050405020304" pitchFamily="18" charset="0"/>
              </a:rPr>
              <a:t>Evaluați </a:t>
            </a:r>
            <a:r>
              <a:rPr lang="en-US" sz="1800" b="0" i="1" u="none" strike="noStrike" baseline="0" dirty="0" err="1">
                <a:solidFill>
                  <a:srgbClr val="1F2023"/>
                </a:solidFill>
                <a:latin typeface="Times New Roman" panose="02020603050405020304" pitchFamily="18" charset="0"/>
              </a:rPr>
              <a:t>experiența</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Dumneavoastră</a:t>
            </a:r>
            <a:r>
              <a:rPr lang="en-US" sz="1800" b="0" i="1" u="none" strike="noStrike" baseline="0" dirty="0">
                <a:solidFill>
                  <a:srgbClr val="1F2023"/>
                </a:solidFill>
                <a:latin typeface="Times New Roman" panose="02020603050405020304" pitchFamily="18" charset="0"/>
              </a:rPr>
              <a:t> (ca </a:t>
            </a:r>
            <a:r>
              <a:rPr lang="en-US" sz="1800" b="0" i="1" u="none" strike="noStrike" baseline="0" dirty="0" err="1">
                <a:solidFill>
                  <a:srgbClr val="1F2023"/>
                </a:solidFill>
                <a:latin typeface="Times New Roman" panose="02020603050405020304" pitchFamily="18" charset="0"/>
              </a:rPr>
              <a:t>autor</a:t>
            </a:r>
            <a:r>
              <a:rPr lang="en-US" sz="1800" b="0" i="1" u="none" strike="noStrike" baseline="0" dirty="0">
                <a:solidFill>
                  <a:srgbClr val="1F2023"/>
                </a:solidFill>
                <a:latin typeface="Times New Roman" panose="02020603050405020304" pitchFamily="18" charset="0"/>
              </a:rPr>
              <a:t> al </a:t>
            </a:r>
            <a:r>
              <a:rPr lang="en-US" sz="1800" b="0" i="1" u="none" strike="noStrike" baseline="0" dirty="0" err="1">
                <a:solidFill>
                  <a:srgbClr val="1F2023"/>
                </a:solidFill>
                <a:latin typeface="Times New Roman" panose="02020603050405020304" pitchFamily="18" charset="0"/>
              </a:rPr>
              <a:t>tezei</a:t>
            </a:r>
            <a:r>
              <a:rPr lang="en-US" sz="1800" b="0" i="1" u="none" strike="noStrike" baseline="0" dirty="0">
                <a:solidFill>
                  <a:srgbClr val="1F2023"/>
                </a:solidFill>
                <a:latin typeface="Times New Roman" panose="02020603050405020304" pitchFamily="18" charset="0"/>
              </a:rPr>
              <a:t>) pe </a:t>
            </a:r>
            <a:r>
              <a:rPr lang="en-US" sz="1800" b="0" i="1" u="none" strike="noStrike" baseline="0" dirty="0" err="1">
                <a:solidFill>
                  <a:srgbClr val="1F2023"/>
                </a:solidFill>
                <a:latin typeface="Times New Roman" panose="02020603050405020304" pitchFamily="18" charset="0"/>
              </a:rPr>
              <a:t>parcursul</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elaborării</a:t>
            </a:r>
            <a:r>
              <a:rPr lang="en-US" sz="1800" b="0" i="1" u="none" strike="noStrike" baseline="0" dirty="0">
                <a:solidFill>
                  <a:srgbClr val="1F2023"/>
                </a:solidFill>
                <a:latin typeface="Times New Roman" panose="02020603050405020304" pitchFamily="18" charset="0"/>
              </a:rPr>
              <a:t> </a:t>
            </a:r>
            <a:r>
              <a:rPr lang="en-US" sz="1800" i="1" dirty="0">
                <a:solidFill>
                  <a:srgbClr val="1F2023"/>
                </a:solidFill>
                <a:latin typeface="Times New Roman" panose="02020603050405020304" pitchFamily="18" charset="0"/>
              </a:rPr>
              <a:t> RAPORTULUI</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atitudine</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obiectivă</a:t>
            </a:r>
            <a:r>
              <a:rPr lang="en-US" sz="1800" b="0" i="1" u="none" strike="noStrike" baseline="0" dirty="0">
                <a:solidFill>
                  <a:srgbClr val="1F2023"/>
                </a:solidFill>
                <a:latin typeface="Times New Roman" panose="02020603050405020304" pitchFamily="18" charset="0"/>
              </a:rPr>
              <a:t> !): </a:t>
            </a:r>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r>
              <a:rPr lang="en-US" sz="1800" b="0" i="1" u="none" strike="noStrike" baseline="0" dirty="0" err="1">
                <a:solidFill>
                  <a:srgbClr val="1F2023"/>
                </a:solidFill>
                <a:latin typeface="Times New Roman" panose="02020603050405020304" pitchFamily="18" charset="0"/>
              </a:rPr>
              <a:t>Itemul</a:t>
            </a:r>
            <a:r>
              <a:rPr lang="en-US" sz="1800" b="0" i="1" u="none" strike="noStrike" baseline="0" dirty="0">
                <a:solidFill>
                  <a:srgbClr val="1F2023"/>
                </a:solidFill>
                <a:latin typeface="Times New Roman" panose="02020603050405020304" pitchFamily="18" charset="0"/>
              </a:rPr>
              <a:t> 5 . Evaluați PROPRIA </a:t>
            </a:r>
            <a:r>
              <a:rPr lang="en-US" sz="1800" b="0" i="1" u="none" strike="noStrike" baseline="0" dirty="0" err="1">
                <a:solidFill>
                  <a:srgbClr val="1F2023"/>
                </a:solidFill>
                <a:latin typeface="Times New Roman" panose="02020603050405020304" pitchFamily="18" charset="0"/>
              </a:rPr>
              <a:t>Dvs</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activitate</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în</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calitate</a:t>
            </a:r>
            <a:r>
              <a:rPr lang="en-US" sz="1800" b="0" i="1" u="none" strike="noStrike" baseline="0" dirty="0">
                <a:solidFill>
                  <a:srgbClr val="1F2023"/>
                </a:solidFill>
                <a:latin typeface="Times New Roman" panose="02020603050405020304" pitchFamily="18" charset="0"/>
              </a:rPr>
              <a:t> de </a:t>
            </a:r>
            <a:r>
              <a:rPr lang="en-US" sz="1800" b="0" i="1" u="none" strike="noStrike" baseline="0" dirty="0" err="1">
                <a:solidFill>
                  <a:srgbClr val="1F2023"/>
                </a:solidFill>
                <a:latin typeface="Times New Roman" panose="02020603050405020304" pitchFamily="18" charset="0"/>
              </a:rPr>
              <a:t>autor</a:t>
            </a:r>
            <a:r>
              <a:rPr lang="en-US" sz="1800" b="0" i="1" u="none" strike="noStrike" baseline="0" dirty="0">
                <a:solidFill>
                  <a:srgbClr val="1F2023"/>
                </a:solidFill>
                <a:latin typeface="Times New Roman" panose="02020603050405020304" pitchFamily="18" charset="0"/>
              </a:rPr>
              <a:t> al </a:t>
            </a:r>
            <a:r>
              <a:rPr lang="en-US" sz="1800" i="1" dirty="0">
                <a:solidFill>
                  <a:srgbClr val="1F2023"/>
                </a:solidFill>
                <a:latin typeface="Times New Roman" panose="02020603050405020304" pitchFamily="18" charset="0"/>
              </a:rPr>
              <a:t>RAPORTULUI </a:t>
            </a:r>
            <a:r>
              <a:rPr lang="en-US" sz="1800" b="0" i="1" u="none" strike="noStrike" baseline="0" dirty="0">
                <a:solidFill>
                  <a:srgbClr val="1F2023"/>
                </a:solidFill>
                <a:latin typeface="Times New Roman" panose="02020603050405020304" pitchFamily="18" charset="0"/>
              </a:rPr>
              <a:t>cu o </a:t>
            </a:r>
            <a:r>
              <a:rPr lang="en-US" sz="1800" b="0" i="1" u="none" strike="noStrike" baseline="0" dirty="0" err="1">
                <a:solidFill>
                  <a:srgbClr val="1F2023"/>
                </a:solidFill>
                <a:latin typeface="Times New Roman" panose="02020603050405020304" pitchFamily="18" charset="0"/>
              </a:rPr>
              <a:t>notă</a:t>
            </a:r>
            <a:r>
              <a:rPr lang="en-US" sz="1800" b="0" i="1" u="none" strike="noStrike" baseline="0" dirty="0">
                <a:solidFill>
                  <a:srgbClr val="1F2023"/>
                </a:solidFill>
                <a:latin typeface="Times New Roman" panose="02020603050405020304" pitchFamily="18" charset="0"/>
              </a:rPr>
              <a:t> de la 1 la 10. </a:t>
            </a:r>
            <a:endParaRPr lang="ro-RO" sz="1800" b="0" i="1" u="none" strike="noStrike" baseline="0"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en-US" dirty="0"/>
          </a:p>
        </p:txBody>
      </p:sp>
      <p:pic>
        <p:nvPicPr>
          <p:cNvPr id="5" name="Рисунок 4">
            <a:extLst>
              <a:ext uri="{FF2B5EF4-FFF2-40B4-BE49-F238E27FC236}">
                <a16:creationId xmlns:a16="http://schemas.microsoft.com/office/drawing/2014/main" id="{03E64F2F-DC73-62E7-3E96-72AF0E203AFC}"/>
              </a:ext>
            </a:extLst>
          </p:cNvPr>
          <p:cNvPicPr>
            <a:picLocks noChangeAspect="1"/>
          </p:cNvPicPr>
          <p:nvPr/>
        </p:nvPicPr>
        <p:blipFill>
          <a:blip r:embed="rId2"/>
          <a:stretch>
            <a:fillRect/>
          </a:stretch>
        </p:blipFill>
        <p:spPr>
          <a:xfrm>
            <a:off x="839416" y="1371600"/>
            <a:ext cx="7632848" cy="2057400"/>
          </a:xfrm>
          <a:prstGeom prst="rect">
            <a:avLst/>
          </a:prstGeom>
        </p:spPr>
      </p:pic>
      <p:pic>
        <p:nvPicPr>
          <p:cNvPr id="7" name="Рисунок 6">
            <a:extLst>
              <a:ext uri="{FF2B5EF4-FFF2-40B4-BE49-F238E27FC236}">
                <a16:creationId xmlns:a16="http://schemas.microsoft.com/office/drawing/2014/main" id="{E4E57C29-0F8F-5CF5-C4F5-1D39E38898B0}"/>
              </a:ext>
            </a:extLst>
          </p:cNvPr>
          <p:cNvPicPr>
            <a:picLocks noChangeAspect="1"/>
          </p:cNvPicPr>
          <p:nvPr/>
        </p:nvPicPr>
        <p:blipFill>
          <a:blip r:embed="rId3"/>
          <a:stretch>
            <a:fillRect/>
          </a:stretch>
        </p:blipFill>
        <p:spPr>
          <a:xfrm>
            <a:off x="1371600" y="4323926"/>
            <a:ext cx="7748736" cy="1625353"/>
          </a:xfrm>
          <a:prstGeom prst="rect">
            <a:avLst/>
          </a:prstGeom>
        </p:spPr>
      </p:pic>
    </p:spTree>
    <p:extLst>
      <p:ext uri="{BB962C8B-B14F-4D97-AF65-F5344CB8AC3E}">
        <p14:creationId xmlns:p14="http://schemas.microsoft.com/office/powerpoint/2010/main" val="122314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021E58-12AC-A1B4-1005-AA55EF699DE9}"/>
              </a:ext>
            </a:extLst>
          </p:cNvPr>
          <p:cNvSpPr>
            <a:spLocks noGrp="1"/>
          </p:cNvSpPr>
          <p:nvPr>
            <p:ph idx="1"/>
          </p:nvPr>
        </p:nvSpPr>
        <p:spPr>
          <a:xfrm>
            <a:off x="609600" y="476673"/>
            <a:ext cx="10972800" cy="5649492"/>
          </a:xfrm>
        </p:spPr>
        <p:txBody>
          <a:bodyPr/>
          <a:lstStyle/>
          <a:p>
            <a:pPr marL="0" indent="0" algn="ctr">
              <a:buNone/>
            </a:pPr>
            <a:r>
              <a:rPr lang="en-US" sz="1800" b="0"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Rezultatele</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sondajului</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anonim</a:t>
            </a:r>
            <a:r>
              <a:rPr lang="en-US" sz="1800" b="1" i="0" u="none" strike="noStrike" baseline="0" dirty="0">
                <a:solidFill>
                  <a:srgbClr val="000000"/>
                </a:solidFill>
                <a:latin typeface="Times New Roman" panose="02020603050405020304" pitchFamily="18" charset="0"/>
              </a:rPr>
              <a:t> al </a:t>
            </a:r>
            <a:r>
              <a:rPr lang="en-US" sz="1800" b="1" i="0" u="none" strike="noStrike" baseline="0" dirty="0" err="1">
                <a:solidFill>
                  <a:srgbClr val="000000"/>
                </a:solidFill>
                <a:latin typeface="Times New Roman" panose="02020603050405020304" pitchFamily="18" charset="0"/>
              </a:rPr>
              <a:t>studenților</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anului</a:t>
            </a:r>
            <a:r>
              <a:rPr lang="en-US" sz="1800" b="1" i="0" u="none" strike="noStrike" baseline="0" dirty="0">
                <a:solidFill>
                  <a:srgbClr val="000000"/>
                </a:solidFill>
                <a:latin typeface="Times New Roman" panose="02020603050405020304" pitchFamily="18" charset="0"/>
              </a:rPr>
              <a:t> II, </a:t>
            </a:r>
            <a:r>
              <a:rPr lang="en-US" sz="1800" b="1" i="0" u="none" strike="noStrike" baseline="0" dirty="0" err="1">
                <a:solidFill>
                  <a:srgbClr val="000000"/>
                </a:solidFill>
                <a:latin typeface="Times New Roman" panose="02020603050405020304" pitchFamily="18" charset="0"/>
              </a:rPr>
              <a:t>ciclul</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Licență</a:t>
            </a:r>
            <a:r>
              <a:rPr lang="en-US" sz="1800" b="1" i="0" u="none" strike="noStrike" baseline="0" dirty="0">
                <a:solidFill>
                  <a:srgbClr val="000000"/>
                </a:solidFill>
                <a:latin typeface="Times New Roman" panose="02020603050405020304" pitchFamily="18" charset="0"/>
              </a:rPr>
              <a:t> , </a:t>
            </a:r>
            <a:r>
              <a:rPr lang="ro-RO" sz="1800" dirty="0">
                <a:solidFill>
                  <a:srgbClr val="000000"/>
                </a:solidFill>
                <a:latin typeface="Times New Roman" panose="02020603050405020304" pitchFamily="18" charset="0"/>
              </a:rPr>
              <a:t> </a:t>
            </a:r>
            <a:r>
              <a:rPr lang="en-US" sz="1800" b="1" i="0" u="none" strike="noStrike" baseline="0" dirty="0">
                <a:solidFill>
                  <a:srgbClr val="000000"/>
                </a:solidFill>
                <a:latin typeface="Times New Roman" panose="02020603050405020304" pitchFamily="18" charset="0"/>
              </a:rPr>
              <a:t>cu </a:t>
            </a:r>
            <a:r>
              <a:rPr lang="en-US" sz="1800" b="1" i="0" u="none" strike="noStrike" baseline="0" dirty="0" err="1">
                <a:solidFill>
                  <a:srgbClr val="000000"/>
                </a:solidFill>
                <a:latin typeface="Times New Roman" panose="02020603050405020304" pitchFamily="18" charset="0"/>
              </a:rPr>
              <a:t>privire</a:t>
            </a:r>
            <a:r>
              <a:rPr lang="en-US" sz="1800" b="1" i="0" u="none" strike="noStrike" baseline="0" dirty="0">
                <a:solidFill>
                  <a:srgbClr val="000000"/>
                </a:solidFill>
                <a:latin typeface="Times New Roman" panose="02020603050405020304" pitchFamily="18" charset="0"/>
              </a:rPr>
              <a:t> la </a:t>
            </a:r>
            <a:r>
              <a:rPr lang="en-US" sz="1800" b="1" i="0" u="none" strike="noStrike" baseline="0" dirty="0" err="1">
                <a:solidFill>
                  <a:srgbClr val="000000"/>
                </a:solidFill>
                <a:latin typeface="Times New Roman" panose="02020603050405020304" pitchFamily="18" charset="0"/>
              </a:rPr>
              <a:t>evaluarea</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calității</a:t>
            </a:r>
            <a:r>
              <a:rPr lang="en-US" sz="1800" b="1" i="0" u="none" strike="noStrike" baseline="0" dirty="0">
                <a:solidFill>
                  <a:srgbClr val="000000"/>
                </a:solidFill>
                <a:latin typeface="Times New Roman" panose="02020603050405020304" pitchFamily="18" charset="0"/>
              </a:rPr>
              <a:t> </a:t>
            </a:r>
            <a:r>
              <a:rPr lang="en-US" sz="1800" b="1" i="0" u="none" strike="noStrike" baseline="0" dirty="0" err="1">
                <a:solidFill>
                  <a:srgbClr val="000000"/>
                </a:solidFill>
                <a:latin typeface="Times New Roman" panose="02020603050405020304" pitchFamily="18" charset="0"/>
              </a:rPr>
              <a:t>desfășurării</a:t>
            </a:r>
            <a:r>
              <a:rPr lang="en-US" sz="1800" b="1" i="0" u="none" strike="noStrike" baseline="0" dirty="0">
                <a:solidFill>
                  <a:srgbClr val="000000"/>
                </a:solidFill>
                <a:latin typeface="Times New Roman" panose="02020603050405020304" pitchFamily="18" charset="0"/>
              </a:rPr>
              <a:t> </a:t>
            </a:r>
            <a:r>
              <a:rPr lang="ro-RO" sz="1800" dirty="0">
                <a:solidFill>
                  <a:srgbClr val="000000"/>
                </a:solidFill>
                <a:latin typeface="Times New Roman" panose="02020603050405020304" pitchFamily="18" charset="0"/>
              </a:rPr>
              <a:t> </a:t>
            </a:r>
            <a:r>
              <a:rPr lang="it-IT" sz="1800" b="1" i="0" u="none" strike="noStrike" baseline="0" dirty="0">
                <a:solidFill>
                  <a:srgbClr val="000000"/>
                </a:solidFill>
                <a:latin typeface="Times New Roman" panose="02020603050405020304" pitchFamily="18" charset="0"/>
              </a:rPr>
              <a:t>stagiului profesional de traducere 1 (traducere scrisă) </a:t>
            </a:r>
            <a:endParaRPr lang="ro-RO" sz="1800" b="1" i="0" u="none" strike="noStrike" baseline="0" dirty="0">
              <a:solidFill>
                <a:srgbClr val="000000"/>
              </a:solidFill>
              <a:latin typeface="Times New Roman" panose="02020603050405020304" pitchFamily="18" charset="0"/>
            </a:endParaRPr>
          </a:p>
          <a:p>
            <a:pPr algn="l"/>
            <a:r>
              <a:rPr lang="en-US" sz="1800" b="0" i="0"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1. Luând </a:t>
            </a:r>
            <a:r>
              <a:rPr lang="en-US" sz="1800" b="0" i="1" u="none" strike="noStrike" baseline="0" dirty="0" err="1">
                <a:solidFill>
                  <a:srgbClr val="000000"/>
                </a:solidFill>
                <a:latin typeface="Times New Roman" panose="02020603050405020304" pitchFamily="18" charset="0"/>
              </a:rPr>
              <a:t>în</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considerație</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întreaga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perioadă</a:t>
            </a:r>
            <a:r>
              <a:rPr lang="en-US" sz="1800" b="0" i="1" u="none" strike="noStrike" baseline="0" dirty="0">
                <a:solidFill>
                  <a:srgbClr val="000000"/>
                </a:solidFill>
                <a:latin typeface="Times New Roman" panose="02020603050405020304" pitchFamily="18" charset="0"/>
              </a:rPr>
              <a:t> a </a:t>
            </a:r>
            <a:r>
              <a:rPr lang="en-US" sz="1800" b="0" i="1" u="none" strike="noStrike" baseline="0" dirty="0" err="1">
                <a:solidFill>
                  <a:srgbClr val="000000"/>
                </a:solidFill>
                <a:latin typeface="Times New Roman" panose="02020603050405020304" pitchFamily="18" charset="0"/>
              </a:rPr>
              <a:t>stagiului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profesional</a:t>
            </a:r>
            <a:r>
              <a:rPr lang="en-US" sz="1800" b="0" i="1" u="none" strike="noStrike" baseline="0" dirty="0">
                <a:solidFill>
                  <a:srgbClr val="000000"/>
                </a:solidFill>
                <a:latin typeface="Times New Roman" panose="02020603050405020304" pitchFamily="18" charset="0"/>
              </a:rPr>
              <a:t> de </a:t>
            </a:r>
            <a:r>
              <a:rPr lang="en-US" sz="1800" b="0" i="1" u="none" strike="noStrike" baseline="0" dirty="0" err="1">
                <a:solidFill>
                  <a:srgbClr val="000000"/>
                </a:solidFill>
                <a:latin typeface="Times New Roman" panose="02020603050405020304" pitchFamily="18" charset="0"/>
              </a:rPr>
              <a:t>traducere</a:t>
            </a:r>
            <a:r>
              <a:rPr lang="en-US" sz="1800" b="0" i="1" u="none" strike="noStrike" baseline="0" dirty="0">
                <a:solidFill>
                  <a:srgbClr val="000000"/>
                </a:solidFill>
                <a:latin typeface="Times New Roman" panose="02020603050405020304" pitchFamily="18" charset="0"/>
              </a:rPr>
              <a:t>, cum </a:t>
            </a:r>
            <a:r>
              <a:rPr lang="en-US" sz="1800" b="0" i="1" u="none" strike="noStrike" baseline="0" dirty="0" err="1">
                <a:solidFill>
                  <a:srgbClr val="000000"/>
                </a:solidFill>
                <a:latin typeface="Times New Roman" panose="02020603050405020304" pitchFamily="18" charset="0"/>
              </a:rPr>
              <a:t>ați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evalua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următoarele</a:t>
            </a:r>
            <a:r>
              <a:rPr lang="en-US" sz="1800" b="0" i="1" u="none" strike="noStrike" baseline="0" dirty="0">
                <a:solidFill>
                  <a:srgbClr val="000000"/>
                </a:solidFill>
                <a:latin typeface="Times New Roman" panose="02020603050405020304" pitchFamily="18" charset="0"/>
              </a:rPr>
              <a:t>: </a:t>
            </a:r>
            <a:r>
              <a:rPr lang="ro-RO" sz="1800" b="0" i="1" u="none" strike="noStrike" baseline="0" dirty="0">
                <a:solidFill>
                  <a:srgbClr val="000000"/>
                </a:solidFill>
                <a:latin typeface="Times New Roman" panose="02020603050405020304" pitchFamily="18" charset="0"/>
              </a:rPr>
              <a:t>     </a:t>
            </a: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2. Luând </a:t>
            </a:r>
            <a:r>
              <a:rPr lang="en-US" sz="1800" b="0" i="1" u="none" strike="noStrike" baseline="0" dirty="0" err="1">
                <a:solidFill>
                  <a:srgbClr val="000000"/>
                </a:solidFill>
                <a:latin typeface="Times New Roman" panose="02020603050405020304" pitchFamily="18" charset="0"/>
              </a:rPr>
              <a:t>în</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considerație</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întreaga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perioadă</a:t>
            </a:r>
            <a:r>
              <a:rPr lang="en-US" sz="1800" b="0" i="1" u="none" strike="noStrike" baseline="0" dirty="0">
                <a:solidFill>
                  <a:srgbClr val="000000"/>
                </a:solidFill>
                <a:latin typeface="Times New Roman" panose="02020603050405020304" pitchFamily="18" charset="0"/>
              </a:rPr>
              <a:t> a </a:t>
            </a:r>
            <a:r>
              <a:rPr lang="en-US" sz="1800" b="0" i="1" u="none" strike="noStrike" baseline="0" dirty="0" err="1">
                <a:solidFill>
                  <a:srgbClr val="000000"/>
                </a:solidFill>
                <a:latin typeface="Times New Roman" panose="02020603050405020304" pitchFamily="18" charset="0"/>
              </a:rPr>
              <a:t>stagiului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profesional</a:t>
            </a:r>
            <a:r>
              <a:rPr lang="en-US" sz="1800" b="0" i="1" u="none" strike="noStrike" baseline="0" dirty="0">
                <a:solidFill>
                  <a:srgbClr val="000000"/>
                </a:solidFill>
                <a:latin typeface="Times New Roman" panose="02020603050405020304" pitchFamily="18" charset="0"/>
              </a:rPr>
              <a:t> de </a:t>
            </a:r>
            <a:r>
              <a:rPr lang="en-US" sz="1800" b="0" i="1" u="none" strike="noStrike" baseline="0" dirty="0" err="1">
                <a:solidFill>
                  <a:srgbClr val="000000"/>
                </a:solidFill>
                <a:latin typeface="Times New Roman" panose="02020603050405020304" pitchFamily="18" charset="0"/>
              </a:rPr>
              <a:t>traducere</a:t>
            </a:r>
            <a:r>
              <a:rPr lang="en-US" sz="1800" b="0" i="1" u="none" strike="noStrike" baseline="0" dirty="0">
                <a:solidFill>
                  <a:srgbClr val="000000"/>
                </a:solidFill>
                <a:latin typeface="Times New Roman" panose="02020603050405020304" pitchFamily="18" charset="0"/>
              </a:rPr>
              <a:t>, cum </a:t>
            </a:r>
            <a:r>
              <a:rPr lang="en-US" sz="1800" b="0" i="1" u="none" strike="noStrike" baseline="0" dirty="0" err="1">
                <a:solidFill>
                  <a:srgbClr val="000000"/>
                </a:solidFill>
                <a:latin typeface="Times New Roman" panose="02020603050405020304" pitchFamily="18" charset="0"/>
              </a:rPr>
              <a:t>ați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evalua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următoarele</a:t>
            </a:r>
            <a:r>
              <a:rPr lang="en-US" sz="1800" b="0" i="0" u="none" strike="noStrike" baseline="0" dirty="0">
                <a:solidFill>
                  <a:srgbClr val="000000"/>
                </a:solidFill>
                <a:latin typeface="Times New Roman" panose="02020603050405020304" pitchFamily="18" charset="0"/>
              </a:rPr>
              <a:t>: </a:t>
            </a:r>
            <a:r>
              <a:rPr lang="ro-RO" sz="1800" b="0" i="0" u="none" strike="noStrike" baseline="0" dirty="0">
                <a:solidFill>
                  <a:srgbClr val="000000"/>
                </a:solidFill>
                <a:latin typeface="Times New Roman" panose="02020603050405020304" pitchFamily="18" charset="0"/>
              </a:rPr>
              <a:t>            </a:t>
            </a:r>
            <a:endParaRPr lang="ro-RO" sz="1800" b="0" i="1" u="none" strike="noStrike" baseline="0" dirty="0">
              <a:solidFill>
                <a:srgbClr val="000000"/>
              </a:solidFill>
              <a:latin typeface="Times New Roman" panose="02020603050405020304" pitchFamily="18" charset="0"/>
            </a:endParaRPr>
          </a:p>
          <a:p>
            <a:endParaRPr lang="en-US" dirty="0"/>
          </a:p>
        </p:txBody>
      </p:sp>
      <p:pic>
        <p:nvPicPr>
          <p:cNvPr id="5" name="Рисунок 4">
            <a:extLst>
              <a:ext uri="{FF2B5EF4-FFF2-40B4-BE49-F238E27FC236}">
                <a16:creationId xmlns:a16="http://schemas.microsoft.com/office/drawing/2014/main" id="{C5A78632-CC47-E207-A2C6-2395456DBB5F}"/>
              </a:ext>
            </a:extLst>
          </p:cNvPr>
          <p:cNvPicPr>
            <a:picLocks noChangeAspect="1"/>
          </p:cNvPicPr>
          <p:nvPr/>
        </p:nvPicPr>
        <p:blipFill>
          <a:blip r:embed="rId2"/>
          <a:stretch>
            <a:fillRect/>
          </a:stretch>
        </p:blipFill>
        <p:spPr>
          <a:xfrm>
            <a:off x="839416" y="3140968"/>
            <a:ext cx="5256584" cy="2664296"/>
          </a:xfrm>
          <a:prstGeom prst="rect">
            <a:avLst/>
          </a:prstGeom>
        </p:spPr>
      </p:pic>
      <p:pic>
        <p:nvPicPr>
          <p:cNvPr id="7" name="Рисунок 6">
            <a:extLst>
              <a:ext uri="{FF2B5EF4-FFF2-40B4-BE49-F238E27FC236}">
                <a16:creationId xmlns:a16="http://schemas.microsoft.com/office/drawing/2014/main" id="{5D296151-E90C-073C-59E2-C3D5B34581F6}"/>
              </a:ext>
            </a:extLst>
          </p:cNvPr>
          <p:cNvPicPr>
            <a:picLocks noChangeAspect="1"/>
          </p:cNvPicPr>
          <p:nvPr/>
        </p:nvPicPr>
        <p:blipFill>
          <a:blip r:embed="rId3"/>
          <a:stretch>
            <a:fillRect/>
          </a:stretch>
        </p:blipFill>
        <p:spPr>
          <a:xfrm>
            <a:off x="6672064" y="3068960"/>
            <a:ext cx="5040560" cy="2664296"/>
          </a:xfrm>
          <a:prstGeom prst="rect">
            <a:avLst/>
          </a:prstGeom>
        </p:spPr>
      </p:pic>
    </p:spTree>
    <p:extLst>
      <p:ext uri="{BB962C8B-B14F-4D97-AF65-F5344CB8AC3E}">
        <p14:creationId xmlns:p14="http://schemas.microsoft.com/office/powerpoint/2010/main" val="236392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DBC9F4D-F3B5-5AD6-CC2E-8ECC9C1B2366}"/>
              </a:ext>
            </a:extLst>
          </p:cNvPr>
          <p:cNvSpPr>
            <a:spLocks noGrp="1"/>
          </p:cNvSpPr>
          <p:nvPr>
            <p:ph idx="1"/>
          </p:nvPr>
        </p:nvSpPr>
        <p:spPr>
          <a:xfrm>
            <a:off x="609600" y="476673"/>
            <a:ext cx="10972800" cy="5649492"/>
          </a:xfrm>
        </p:spPr>
        <p:txBody>
          <a:bodyPr/>
          <a:lstStyle/>
          <a:p>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3. </a:t>
            </a:r>
            <a:r>
              <a:rPr lang="en-US" sz="1800" b="0" i="1" u="none" strike="noStrike" baseline="0" dirty="0">
                <a:solidFill>
                  <a:srgbClr val="1F2023"/>
                </a:solidFill>
                <a:latin typeface="Times New Roman" panose="02020603050405020304" pitchFamily="18" charset="0"/>
              </a:rPr>
              <a:t>Evaluați </a:t>
            </a:r>
            <a:r>
              <a:rPr lang="en-US" sz="1800" b="0" i="1" u="none" strike="noStrike" baseline="0" dirty="0" err="1">
                <a:solidFill>
                  <a:srgbClr val="1F2023"/>
                </a:solidFill>
                <a:latin typeface="Times New Roman" panose="02020603050405020304" pitchFamily="18" charset="0"/>
              </a:rPr>
              <a:t>procesul</a:t>
            </a:r>
            <a:r>
              <a:rPr lang="en-US" sz="1800" b="0" i="1" u="none" strike="noStrike" baseline="0" dirty="0">
                <a:solidFill>
                  <a:srgbClr val="1F2023"/>
                </a:solidFill>
                <a:latin typeface="Times New Roman" panose="02020603050405020304" pitchFamily="18" charset="0"/>
              </a:rPr>
              <a:t> de </a:t>
            </a:r>
            <a:r>
              <a:rPr lang="en-US" sz="1800" b="0" i="1" u="none" strike="noStrike" baseline="0" dirty="0" err="1">
                <a:solidFill>
                  <a:srgbClr val="1F2023"/>
                </a:solidFill>
                <a:latin typeface="Times New Roman" panose="02020603050405020304" pitchFamily="18" charset="0"/>
              </a:rPr>
              <a:t>organizare</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și</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desfășurare</a:t>
            </a:r>
            <a:r>
              <a:rPr lang="en-US" sz="1800" b="0" i="1" u="none" strike="noStrike" baseline="0" dirty="0">
                <a:solidFill>
                  <a:srgbClr val="1F2023"/>
                </a:solidFill>
                <a:latin typeface="Times New Roman" panose="02020603050405020304" pitchFamily="18" charset="0"/>
              </a:rPr>
              <a:t> a </a:t>
            </a:r>
            <a:r>
              <a:rPr lang="en-US" sz="1800" b="0" i="1" u="none" strike="noStrike" baseline="0" dirty="0" err="1">
                <a:solidFill>
                  <a:srgbClr val="1F2023"/>
                </a:solidFill>
                <a:latin typeface="Times New Roman" panose="02020603050405020304" pitchFamily="18" charset="0"/>
              </a:rPr>
              <a:t>stagiului</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profesional</a:t>
            </a:r>
            <a:r>
              <a:rPr lang="en-US" sz="1800" b="0" i="1" u="none" strike="noStrike" baseline="0" dirty="0">
                <a:solidFill>
                  <a:srgbClr val="1F2023"/>
                </a:solidFill>
                <a:latin typeface="Times New Roman" panose="02020603050405020304" pitchFamily="18" charset="0"/>
              </a:rPr>
              <a:t> de </a:t>
            </a:r>
            <a:r>
              <a:rPr lang="en-US" sz="1800" b="0" i="1" u="none" strike="noStrike" baseline="0" dirty="0" err="1">
                <a:solidFill>
                  <a:srgbClr val="1F2023"/>
                </a:solidFill>
                <a:latin typeface="Times New Roman" panose="02020603050405020304" pitchFamily="18" charset="0"/>
              </a:rPr>
              <a:t>traducere</a:t>
            </a:r>
            <a:r>
              <a:rPr lang="en-US" sz="1800" b="0" i="1" u="none" strike="noStrike" baseline="0" dirty="0">
                <a:solidFill>
                  <a:srgbClr val="1F2023"/>
                </a:solidFill>
                <a:latin typeface="Times New Roman" panose="02020603050405020304" pitchFamily="18" charset="0"/>
              </a:rPr>
              <a:t> cu o </a:t>
            </a:r>
            <a:r>
              <a:rPr lang="en-US" sz="1800" b="0" i="1" u="none" strike="noStrike" baseline="0" dirty="0" err="1">
                <a:solidFill>
                  <a:srgbClr val="1F2023"/>
                </a:solidFill>
                <a:latin typeface="Times New Roman" panose="02020603050405020304" pitchFamily="18" charset="0"/>
              </a:rPr>
              <a:t>notă</a:t>
            </a:r>
            <a:r>
              <a:rPr lang="en-US" sz="1800" b="0" i="1" u="none" strike="noStrike" baseline="0" dirty="0">
                <a:solidFill>
                  <a:srgbClr val="1F2023"/>
                </a:solidFill>
                <a:latin typeface="Times New Roman" panose="02020603050405020304" pitchFamily="18" charset="0"/>
              </a:rPr>
              <a:t> de la 1 la 10. </a:t>
            </a:r>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ro-RO" sz="1800" i="1" dirty="0">
              <a:solidFill>
                <a:srgbClr val="1F2023"/>
              </a:solidFill>
              <a:latin typeface="Times New Roman" panose="02020603050405020304" pitchFamily="18" charset="0"/>
            </a:endParaRPr>
          </a:p>
          <a:p>
            <a:r>
              <a:rPr lang="en-US" sz="1800" b="0" i="1" u="none" strike="noStrike" baseline="0" dirty="0" err="1">
                <a:solidFill>
                  <a:srgbClr val="000000"/>
                </a:solidFill>
                <a:latin typeface="Times New Roman" panose="02020603050405020304" pitchFamily="18" charset="0"/>
              </a:rPr>
              <a:t>Itemul</a:t>
            </a:r>
            <a:r>
              <a:rPr lang="en-US" sz="1800" b="0" i="1" u="none" strike="noStrike" baseline="0" dirty="0">
                <a:solidFill>
                  <a:srgbClr val="000000"/>
                </a:solidFill>
                <a:latin typeface="Times New Roman" panose="02020603050405020304" pitchFamily="18" charset="0"/>
              </a:rPr>
              <a:t> 4. </a:t>
            </a:r>
            <a:r>
              <a:rPr lang="en-US" sz="1800" b="0" i="1" u="none" strike="noStrike" baseline="0" dirty="0">
                <a:solidFill>
                  <a:srgbClr val="1F2023"/>
                </a:solidFill>
                <a:latin typeface="Times New Roman" panose="02020603050405020304" pitchFamily="18" charset="0"/>
              </a:rPr>
              <a:t>Evaluați PROPRIA </a:t>
            </a:r>
            <a:r>
              <a:rPr lang="en-US" sz="1800" b="0" i="1" u="none" strike="noStrike" baseline="0" dirty="0" err="1">
                <a:solidFill>
                  <a:srgbClr val="1F2023"/>
                </a:solidFill>
                <a:latin typeface="Times New Roman" panose="02020603050405020304" pitchFamily="18" charset="0"/>
              </a:rPr>
              <a:t>Dvs</a:t>
            </a:r>
            <a:r>
              <a:rPr lang="en-US" sz="1800" b="0" i="1" u="none" strike="noStrike" baseline="0" dirty="0">
                <a:solidFill>
                  <a:srgbClr val="1F2023"/>
                </a:solidFill>
                <a:latin typeface="Times New Roman" panose="02020603050405020304" pitchFamily="18" charset="0"/>
              </a:rPr>
              <a:t>. </a:t>
            </a:r>
            <a:r>
              <a:rPr lang="en-US" sz="1800" b="0" i="1" u="none" strike="noStrike" baseline="0" dirty="0" err="1">
                <a:solidFill>
                  <a:srgbClr val="1F2023"/>
                </a:solidFill>
                <a:latin typeface="Times New Roman" panose="02020603050405020304" pitchFamily="18" charset="0"/>
              </a:rPr>
              <a:t>activitate</a:t>
            </a:r>
            <a:r>
              <a:rPr lang="en-US" sz="1800" b="0" i="1" u="none" strike="noStrike" baseline="0" dirty="0">
                <a:solidFill>
                  <a:srgbClr val="1F2023"/>
                </a:solidFill>
                <a:latin typeface="Times New Roman" panose="02020603050405020304" pitchFamily="18" charset="0"/>
              </a:rPr>
              <a:t> de student </a:t>
            </a:r>
            <a:r>
              <a:rPr lang="en-US" sz="1800" b="0" i="1" u="none" strike="noStrike" baseline="0" dirty="0" err="1">
                <a:solidFill>
                  <a:srgbClr val="1F2023"/>
                </a:solidFill>
                <a:latin typeface="Times New Roman" panose="02020603050405020304" pitchFamily="18" charset="0"/>
              </a:rPr>
              <a:t>stagiar</a:t>
            </a:r>
            <a:r>
              <a:rPr lang="en-US" sz="1800" b="0" i="1" u="none" strike="noStrike" baseline="0" dirty="0">
                <a:solidFill>
                  <a:srgbClr val="1F2023"/>
                </a:solidFill>
                <a:latin typeface="Times New Roman" panose="02020603050405020304" pitchFamily="18" charset="0"/>
              </a:rPr>
              <a:t> cu o </a:t>
            </a:r>
            <a:r>
              <a:rPr lang="en-US" sz="1800" b="0" i="1" u="none" strike="noStrike" baseline="0" dirty="0" err="1">
                <a:solidFill>
                  <a:srgbClr val="1F2023"/>
                </a:solidFill>
                <a:latin typeface="Times New Roman" panose="02020603050405020304" pitchFamily="18" charset="0"/>
              </a:rPr>
              <a:t>notă</a:t>
            </a:r>
            <a:r>
              <a:rPr lang="en-US" sz="1800" b="0" i="1" u="none" strike="noStrike" baseline="0" dirty="0">
                <a:solidFill>
                  <a:srgbClr val="1F2023"/>
                </a:solidFill>
                <a:latin typeface="Times New Roman" panose="02020603050405020304" pitchFamily="18" charset="0"/>
              </a:rPr>
              <a:t> de la 1 la 10. </a:t>
            </a:r>
            <a:endParaRPr lang="ro-RO" sz="1800" b="0" i="1" u="none" strike="noStrike" baseline="0" dirty="0">
              <a:solidFill>
                <a:srgbClr val="1F2023"/>
              </a:solidFill>
              <a:latin typeface="Times New Roman" panose="02020603050405020304" pitchFamily="18" charset="0"/>
            </a:endParaRPr>
          </a:p>
          <a:p>
            <a:endParaRPr lang="ro-RO" sz="1800" b="0" i="1" u="none" strike="noStrike" baseline="0" dirty="0">
              <a:solidFill>
                <a:srgbClr val="1F2023"/>
              </a:solidFill>
              <a:latin typeface="Times New Roman" panose="02020603050405020304" pitchFamily="18" charset="0"/>
            </a:endParaRPr>
          </a:p>
          <a:p>
            <a:endParaRPr lang="en-US" dirty="0"/>
          </a:p>
        </p:txBody>
      </p:sp>
      <p:pic>
        <p:nvPicPr>
          <p:cNvPr id="5" name="Рисунок 4">
            <a:extLst>
              <a:ext uri="{FF2B5EF4-FFF2-40B4-BE49-F238E27FC236}">
                <a16:creationId xmlns:a16="http://schemas.microsoft.com/office/drawing/2014/main" id="{6D553A1F-9116-1DC7-2570-A9FA1DACA25C}"/>
              </a:ext>
            </a:extLst>
          </p:cNvPr>
          <p:cNvPicPr>
            <a:picLocks noChangeAspect="1"/>
          </p:cNvPicPr>
          <p:nvPr/>
        </p:nvPicPr>
        <p:blipFill>
          <a:blip r:embed="rId2"/>
          <a:stretch>
            <a:fillRect/>
          </a:stretch>
        </p:blipFill>
        <p:spPr>
          <a:xfrm>
            <a:off x="1127448" y="1340768"/>
            <a:ext cx="7560840" cy="2304256"/>
          </a:xfrm>
          <a:prstGeom prst="rect">
            <a:avLst/>
          </a:prstGeom>
        </p:spPr>
      </p:pic>
      <p:pic>
        <p:nvPicPr>
          <p:cNvPr id="7" name="Рисунок 6">
            <a:extLst>
              <a:ext uri="{FF2B5EF4-FFF2-40B4-BE49-F238E27FC236}">
                <a16:creationId xmlns:a16="http://schemas.microsoft.com/office/drawing/2014/main" id="{0950E346-F7F3-0F79-9574-4D1440FFC06B}"/>
              </a:ext>
            </a:extLst>
          </p:cNvPr>
          <p:cNvPicPr>
            <a:picLocks noChangeAspect="1"/>
          </p:cNvPicPr>
          <p:nvPr/>
        </p:nvPicPr>
        <p:blipFill>
          <a:blip r:embed="rId3"/>
          <a:stretch>
            <a:fillRect/>
          </a:stretch>
        </p:blipFill>
        <p:spPr>
          <a:xfrm>
            <a:off x="1271464" y="4149080"/>
            <a:ext cx="7200800" cy="1977085"/>
          </a:xfrm>
          <a:prstGeom prst="rect">
            <a:avLst/>
          </a:prstGeom>
        </p:spPr>
      </p:pic>
    </p:spTree>
    <p:extLst>
      <p:ext uri="{BB962C8B-B14F-4D97-AF65-F5344CB8AC3E}">
        <p14:creationId xmlns:p14="http://schemas.microsoft.com/office/powerpoint/2010/main" val="11734937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66657B6-CB17-039C-4B42-1F84A809F923}"/>
              </a:ext>
            </a:extLst>
          </p:cNvPr>
          <p:cNvSpPr>
            <a:spLocks noGrp="1"/>
          </p:cNvSpPr>
          <p:nvPr>
            <p:ph idx="1"/>
          </p:nvPr>
        </p:nvSpPr>
        <p:spPr>
          <a:xfrm>
            <a:off x="609600" y="476673"/>
            <a:ext cx="10972800" cy="5649492"/>
          </a:xfrm>
        </p:spPr>
        <p:txBody>
          <a:bodyPr/>
          <a:lstStyle/>
          <a:p>
            <a:pPr algn="l"/>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err="1">
                <a:solidFill>
                  <a:srgbClr val="000000"/>
                </a:solidFill>
                <a:latin typeface="Times New Roman" panose="02020603050405020304" pitchFamily="18" charset="0"/>
              </a:rPr>
              <a:t>Datele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sondajului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anonim</a:t>
            </a:r>
            <a:r>
              <a:rPr lang="en-US" sz="1800" b="0" i="0" u="none" strike="noStrike" baseline="0" dirty="0">
                <a:solidFill>
                  <a:srgbClr val="000000"/>
                </a:solidFill>
                <a:latin typeface="Times New Roman" panose="02020603050405020304" pitchFamily="18" charset="0"/>
              </a:rPr>
              <a:t> cu </a:t>
            </a:r>
            <a:r>
              <a:rPr lang="en-US" sz="1800" b="0" i="0" u="none" strike="noStrike" baseline="0" dirty="0" err="1">
                <a:solidFill>
                  <a:srgbClr val="000000"/>
                </a:solidFill>
                <a:latin typeface="Times New Roman" panose="02020603050405020304" pitchFamily="18" charset="0"/>
              </a:rPr>
              <a:t>privire</a:t>
            </a:r>
            <a:r>
              <a:rPr lang="en-US" sz="1800" b="0" i="0" u="none" strike="noStrike" baseline="0" dirty="0">
                <a:solidFill>
                  <a:srgbClr val="000000"/>
                </a:solidFill>
                <a:latin typeface="Times New Roman" panose="02020603050405020304" pitchFamily="18" charset="0"/>
              </a:rPr>
              <a:t> la </a:t>
            </a:r>
            <a:r>
              <a:rPr lang="en-US" sz="1800" b="0" i="0" u="none" strike="noStrike" baseline="0" dirty="0" err="1">
                <a:solidFill>
                  <a:srgbClr val="000000"/>
                </a:solidFill>
                <a:latin typeface="Times New Roman" panose="02020603050405020304" pitchFamily="18" charset="0"/>
              </a:rPr>
              <a:t>evaluarea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calității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desfășurării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stagiului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profesional</a:t>
            </a:r>
            <a:r>
              <a:rPr lang="en-US" sz="1800" b="0" i="0" u="none" strike="noStrike" baseline="0" dirty="0">
                <a:solidFill>
                  <a:srgbClr val="000000"/>
                </a:solidFill>
                <a:latin typeface="Times New Roman" panose="02020603050405020304" pitchFamily="18" charset="0"/>
              </a:rPr>
              <a:t> de </a:t>
            </a:r>
            <a:r>
              <a:rPr lang="en-US" sz="1800" b="0" i="0" u="none" strike="noStrike" baseline="0" dirty="0" err="1">
                <a:solidFill>
                  <a:srgbClr val="000000"/>
                </a:solidFill>
                <a:latin typeface="Times New Roman" panose="02020603050405020304" pitchFamily="18" charset="0"/>
              </a:rPr>
              <a:t>traducere</a:t>
            </a:r>
            <a:r>
              <a:rPr lang="en-US" sz="1800" b="0" i="0" u="none" strike="noStrike" baseline="0" dirty="0">
                <a:solidFill>
                  <a:srgbClr val="000000"/>
                </a:solidFill>
                <a:latin typeface="Times New Roman" panose="02020603050405020304" pitchFamily="18" charset="0"/>
              </a:rPr>
              <a:t> la </a:t>
            </a:r>
            <a:r>
              <a:rPr lang="en-US" sz="1800" b="0" i="0" u="none" strike="noStrike" baseline="0" dirty="0" err="1">
                <a:solidFill>
                  <a:srgbClr val="000000"/>
                </a:solidFill>
                <a:latin typeface="Times New Roman" panose="02020603050405020304" pitchFamily="18" charset="0"/>
              </a:rPr>
              <a:t>anul</a:t>
            </a:r>
            <a:r>
              <a:rPr lang="en-US" sz="1800" b="0" i="0" u="none" strike="noStrike" baseline="0" dirty="0">
                <a:solidFill>
                  <a:srgbClr val="000000"/>
                </a:solidFill>
                <a:latin typeface="Times New Roman" panose="02020603050405020304" pitchFamily="18" charset="0"/>
              </a:rPr>
              <a:t> II, </a:t>
            </a:r>
            <a:r>
              <a:rPr lang="en-US" sz="1800" b="0" i="0" u="none" strike="noStrike" baseline="0" dirty="0" err="1">
                <a:solidFill>
                  <a:srgbClr val="000000"/>
                </a:solidFill>
                <a:latin typeface="Times New Roman" panose="02020603050405020304" pitchFamily="18" charset="0"/>
              </a:rPr>
              <a:t>ciclul</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Licență</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relevă</a:t>
            </a:r>
            <a:r>
              <a:rPr lang="en-US" sz="1800" b="0" i="0" u="none" strike="noStrike" baseline="0" dirty="0">
                <a:solidFill>
                  <a:srgbClr val="000000"/>
                </a:solidFill>
                <a:latin typeface="Times New Roman" panose="02020603050405020304" pitchFamily="18" charset="0"/>
              </a:rPr>
              <a:t> o </a:t>
            </a:r>
            <a:r>
              <a:rPr lang="en-US" sz="1800" b="0" i="0" u="none" strike="noStrike" baseline="0" dirty="0" err="1">
                <a:solidFill>
                  <a:srgbClr val="000000"/>
                </a:solidFill>
                <a:latin typeface="Times New Roman" panose="02020603050405020304" pitchFamily="18" charset="0"/>
              </a:rPr>
              <a:t>atitudine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și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evaluare</a:t>
            </a:r>
            <a:r>
              <a:rPr lang="en-US" sz="1800" b="0" i="0"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pozitivă</a:t>
            </a:r>
            <a:r>
              <a:rPr lang="en-US" sz="1800" b="0" i="1" u="none" strike="noStrike" baseline="0" dirty="0">
                <a:solidFill>
                  <a:srgbClr val="000000"/>
                </a:solidFill>
                <a:latin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rPr>
              <a:t>a </a:t>
            </a:r>
            <a:r>
              <a:rPr lang="en-US" sz="1800" b="0" i="0" u="none" strike="noStrike" baseline="0" dirty="0" err="1">
                <a:solidFill>
                  <a:srgbClr val="000000"/>
                </a:solidFill>
                <a:latin typeface="Times New Roman" panose="02020603050405020304" pitchFamily="18" charset="0"/>
              </a:rPr>
              <a:t>stagiarilor</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față</a:t>
            </a:r>
            <a:r>
              <a:rPr lang="en-US" sz="1800" b="0" i="0" u="none" strike="noStrike" baseline="0" dirty="0">
                <a:solidFill>
                  <a:srgbClr val="000000"/>
                </a:solidFill>
                <a:latin typeface="Times New Roman" panose="02020603050405020304" pitchFamily="18" charset="0"/>
              </a:rPr>
              <a:t> de </a:t>
            </a:r>
            <a:r>
              <a:rPr lang="en-US" sz="1800" b="0" i="0" u="none" strike="noStrike" baseline="0" dirty="0" err="1">
                <a:solidFill>
                  <a:srgbClr val="000000"/>
                </a:solidFill>
                <a:latin typeface="Times New Roman" panose="02020603050405020304" pitchFamily="18" charset="0"/>
              </a:rPr>
              <a:t>stagiul</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însuși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cât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și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subiecții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principali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stagiar</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decanat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catedra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conducător</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științific</a:t>
            </a:r>
            <a:r>
              <a:rPr lang="en-US" sz="1800" b="0" i="0" u="none" strike="noStrike" baseline="0" dirty="0">
                <a:solidFill>
                  <a:srgbClr val="000000"/>
                </a:solidFill>
                <a:latin typeface="Times New Roman" panose="02020603050405020304" pitchFamily="18" charset="0"/>
              </a:rPr>
              <a:t>). </a:t>
            </a:r>
            <a:endParaRPr lang="ro-RO"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Practica de </a:t>
            </a:r>
            <a:r>
              <a:rPr lang="en-US" sz="1800" b="0" i="0" u="none" strike="noStrike" baseline="0" dirty="0" err="1">
                <a:solidFill>
                  <a:srgbClr val="000000"/>
                </a:solidFill>
                <a:latin typeface="Times New Roman" panose="02020603050405020304" pitchFamily="18" charset="0"/>
              </a:rPr>
              <a:t>licenţă</a:t>
            </a:r>
            <a:r>
              <a:rPr lang="en-US" sz="1800" b="0" i="0" u="none" strike="noStrike" baseline="0" dirty="0">
                <a:solidFill>
                  <a:srgbClr val="000000"/>
                </a:solidFill>
                <a:latin typeface="Times New Roman" panose="02020603050405020304" pitchFamily="18" charset="0"/>
              </a:rPr>
              <a:t> are </a:t>
            </a:r>
            <a:r>
              <a:rPr lang="en-US" sz="1800" b="0" i="0" u="none" strike="noStrike" baseline="0" dirty="0" err="1">
                <a:solidFill>
                  <a:srgbClr val="000000"/>
                </a:solidFill>
                <a:latin typeface="Times New Roman" panose="02020603050405020304" pitchFamily="18" charset="0"/>
              </a:rPr>
              <a:t>drept</a:t>
            </a:r>
            <a:r>
              <a:rPr lang="en-US" sz="1800" b="0" i="0" u="none" strike="noStrike" baseline="0" dirty="0">
                <a:solidFill>
                  <a:srgbClr val="000000"/>
                </a:solidFill>
                <a:latin typeface="Times New Roman" panose="02020603050405020304" pitchFamily="18" charset="0"/>
              </a:rPr>
              <a:t> scop </a:t>
            </a:r>
            <a:r>
              <a:rPr lang="en-US" sz="1800" b="0" i="0" u="none" strike="noStrike" baseline="0" dirty="0" err="1">
                <a:solidFill>
                  <a:srgbClr val="000000"/>
                </a:solidFill>
                <a:latin typeface="Times New Roman" panose="02020603050405020304" pitchFamily="18" charset="0"/>
              </a:rPr>
              <a:t>dezvoltarea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abilităților</a:t>
            </a:r>
            <a:r>
              <a:rPr lang="en-US" sz="1800" b="0" i="0" u="none" strike="noStrike" baseline="0" dirty="0">
                <a:solidFill>
                  <a:srgbClr val="000000"/>
                </a:solidFill>
                <a:latin typeface="Times New Roman" panose="02020603050405020304" pitchFamily="18" charset="0"/>
              </a:rPr>
              <a:t> practice </a:t>
            </a:r>
            <a:r>
              <a:rPr lang="en-US" sz="1800" b="0" i="0" u="none" strike="noStrike" baseline="0" dirty="0" err="1">
                <a:solidFill>
                  <a:srgbClr val="000000"/>
                </a:solidFill>
                <a:latin typeface="Times New Roman" panose="02020603050405020304" pitchFamily="18" charset="0"/>
              </a:rPr>
              <a:t>necesare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şi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adecvarea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pregătirii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teoretice</a:t>
            </a:r>
            <a:r>
              <a:rPr lang="en-US" sz="1800" b="0" i="0" u="none" strike="noStrike" baseline="0" dirty="0">
                <a:solidFill>
                  <a:srgbClr val="000000"/>
                </a:solidFill>
                <a:latin typeface="Times New Roman" panose="02020603050405020304" pitchFamily="18" charset="0"/>
              </a:rPr>
              <a:t> la </a:t>
            </a:r>
            <a:r>
              <a:rPr lang="en-US" sz="1800" b="0" i="0" u="none" strike="noStrike" baseline="0" dirty="0" err="1">
                <a:solidFill>
                  <a:srgbClr val="000000"/>
                </a:solidFill>
                <a:latin typeface="Times New Roman" panose="02020603050405020304" pitchFamily="18" charset="0"/>
              </a:rPr>
              <a:t>activitatea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profesională</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independentă</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în</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condiţiile</a:t>
            </a:r>
            <a:r>
              <a:rPr lang="en-US" sz="1800" b="0" i="0" u="none" strike="noStrike" baseline="0" dirty="0">
                <a:solidFill>
                  <a:srgbClr val="000000"/>
                </a:solidFill>
                <a:latin typeface="Times New Roman" panose="02020603050405020304" pitchFamily="18" charset="0"/>
              </a:rPr>
              <a:t> socio-</a:t>
            </a:r>
            <a:r>
              <a:rPr lang="en-US" sz="1800" b="0" i="0" u="none" strike="noStrike" baseline="0" dirty="0" err="1">
                <a:solidFill>
                  <a:srgbClr val="000000"/>
                </a:solidFill>
                <a:latin typeface="Times New Roman" panose="02020603050405020304" pitchFamily="18" charset="0"/>
              </a:rPr>
              <a:t>economice</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reale</a:t>
            </a:r>
            <a:r>
              <a:rPr lang="en-US" sz="1800" b="0" i="0" u="none" strike="noStrike" baseline="0" dirty="0">
                <a:solidFill>
                  <a:srgbClr val="000000"/>
                </a:solidFill>
                <a:latin typeface="Times New Roman" panose="02020603050405020304" pitchFamily="18" charset="0"/>
              </a:rPr>
              <a:t>;</a:t>
            </a:r>
            <a:endParaRPr lang="ro-RO"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efectuarea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cercetărilor</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documentarea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şi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colectarea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informaţiei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pentru</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realizarea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tezei</a:t>
            </a:r>
            <a:r>
              <a:rPr lang="en-US" sz="1800" b="0" i="0" u="none" strike="noStrike" baseline="0" dirty="0">
                <a:solidFill>
                  <a:srgbClr val="000000"/>
                </a:solidFill>
                <a:latin typeface="Times New Roman" panose="02020603050405020304" pitchFamily="18" charset="0"/>
              </a:rPr>
              <a:t> de </a:t>
            </a:r>
            <a:r>
              <a:rPr lang="en-US" sz="1800" b="0" i="0" u="none" strike="noStrike" baseline="0" dirty="0" err="1">
                <a:solidFill>
                  <a:srgbClr val="000000"/>
                </a:solidFill>
                <a:latin typeface="Times New Roman" panose="02020603050405020304" pitchFamily="18" charset="0"/>
              </a:rPr>
              <a:t>licenţă</a:t>
            </a:r>
            <a:r>
              <a:rPr lang="en-US" sz="1800" b="0" i="0" u="none" strike="noStrike" baseline="0" dirty="0">
                <a:solidFill>
                  <a:srgbClr val="000000"/>
                </a:solidFill>
                <a:latin typeface="Times New Roman" panose="02020603050405020304" pitchFamily="18" charset="0"/>
              </a:rPr>
              <a:t>. </a:t>
            </a:r>
          </a:p>
          <a:p>
            <a:r>
              <a:rPr lang="en-US" sz="1800" b="0" i="0" u="none" strike="noStrike" baseline="0" dirty="0">
                <a:solidFill>
                  <a:srgbClr val="000000"/>
                </a:solidFill>
                <a:latin typeface="Times New Roman" panose="02020603050405020304" pitchFamily="18" charset="0"/>
              </a:rPr>
              <a:t> Conform </a:t>
            </a:r>
            <a:r>
              <a:rPr lang="en-US" sz="1800" b="0" i="0" u="none" strike="noStrike" baseline="0" dirty="0" err="1">
                <a:solidFill>
                  <a:srgbClr val="000000"/>
                </a:solidFill>
                <a:latin typeface="Times New Roman" panose="02020603050405020304" pitchFamily="18" charset="0"/>
              </a:rPr>
              <a:t>rezultatelor</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sondajului</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efectuat</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majoritatea</a:t>
            </a:r>
            <a:r>
              <a:rPr lang="en-US" sz="1800" b="0" i="0"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studenților</a:t>
            </a:r>
            <a:r>
              <a:rPr lang="en-US" sz="1800" b="0" i="0" u="none" strike="noStrike" baseline="0" dirty="0">
                <a:solidFill>
                  <a:srgbClr val="000000"/>
                </a:solidFill>
                <a:latin typeface="Times New Roman" panose="02020603050405020304" pitchFamily="18" charset="0"/>
              </a:rPr>
              <a:t> au </a:t>
            </a:r>
            <a:r>
              <a:rPr lang="en-US" sz="1800" b="0" i="0" u="none" strike="noStrike" baseline="0" dirty="0" err="1">
                <a:solidFill>
                  <a:srgbClr val="000000"/>
                </a:solidFill>
                <a:latin typeface="Times New Roman" panose="02020603050405020304" pitchFamily="18" charset="0"/>
              </a:rPr>
              <a:t>evaluat</a:t>
            </a:r>
            <a:r>
              <a:rPr lang="en-US" sz="1800" b="0" i="0" u="none" strike="noStrike" baseline="0" dirty="0">
                <a:solidFill>
                  <a:srgbClr val="000000"/>
                </a:solidFill>
                <a:latin typeface="Times New Roman" panose="02020603050405020304" pitchFamily="18" charset="0"/>
              </a:rPr>
              <a:t> cu </a:t>
            </a:r>
            <a:r>
              <a:rPr lang="en-US" sz="1800" b="0" i="0" u="none" strike="noStrike" baseline="0" dirty="0" err="1">
                <a:solidFill>
                  <a:srgbClr val="000000"/>
                </a:solidFill>
                <a:latin typeface="Times New Roman" panose="02020603050405020304" pitchFamily="18" charset="0"/>
              </a:rPr>
              <a:t>calificative</a:t>
            </a:r>
            <a:r>
              <a:rPr lang="en-US" sz="1800" b="0" i="0"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pozitive</a:t>
            </a:r>
            <a:r>
              <a:rPr lang="en-US" sz="1800" b="0" i="1" u="none" strike="noStrike" baseline="0" dirty="0">
                <a:solidFill>
                  <a:srgbClr val="000000"/>
                </a:solidFill>
                <a:latin typeface="Times New Roman" panose="02020603050405020304" pitchFamily="18" charset="0"/>
              </a:rPr>
              <a:t> </a:t>
            </a:r>
            <a:r>
              <a:rPr lang="en-US" sz="1800" b="0" i="0" u="none" strike="noStrike" baseline="0" dirty="0" err="1">
                <a:solidFill>
                  <a:srgbClr val="000000"/>
                </a:solidFill>
                <a:latin typeface="Times New Roman" panose="02020603050405020304" pitchFamily="18" charset="0"/>
              </a:rPr>
              <a:t>procesul</a:t>
            </a:r>
            <a:r>
              <a:rPr lang="en-US" sz="1800" b="0" i="0" u="none" strike="noStrike" baseline="0" dirty="0">
                <a:solidFill>
                  <a:srgbClr val="000000"/>
                </a:solidFill>
                <a:latin typeface="Times New Roman" panose="02020603050405020304" pitchFamily="18" charset="0"/>
              </a:rPr>
              <a:t> de </a:t>
            </a:r>
            <a:r>
              <a:rPr lang="en-US" sz="1800" b="0" i="0" u="none" strike="noStrike" baseline="0" dirty="0" err="1">
                <a:solidFill>
                  <a:srgbClr val="000000"/>
                </a:solidFill>
                <a:latin typeface="Times New Roman" panose="02020603050405020304" pitchFamily="18" charset="0"/>
              </a:rPr>
              <a:t>desfășurare</a:t>
            </a:r>
            <a:r>
              <a:rPr lang="en-US" sz="1800" b="0" i="0" u="none" strike="noStrike" baseline="0" dirty="0">
                <a:solidFill>
                  <a:srgbClr val="000000"/>
                </a:solidFill>
                <a:latin typeface="Times New Roman" panose="02020603050405020304" pitchFamily="18" charset="0"/>
              </a:rPr>
              <a:t> a </a:t>
            </a:r>
            <a:r>
              <a:rPr lang="en-US" sz="1800" b="0" i="0" u="none" strike="noStrike" baseline="0" dirty="0" err="1">
                <a:solidFill>
                  <a:srgbClr val="000000"/>
                </a:solidFill>
                <a:latin typeface="Times New Roman" panose="02020603050405020304" pitchFamily="18" charset="0"/>
              </a:rPr>
              <a:t>practicii</a:t>
            </a:r>
            <a:r>
              <a:rPr lang="en-US" sz="1800" b="0" i="0" u="none" strike="noStrike" baseline="0" dirty="0">
                <a:solidFill>
                  <a:srgbClr val="000000"/>
                </a:solidFill>
                <a:latin typeface="Times New Roman" panose="02020603050405020304" pitchFamily="18" charset="0"/>
              </a:rPr>
              <a:t> de </a:t>
            </a:r>
            <a:r>
              <a:rPr lang="en-US" sz="1800" b="0" i="0" u="none" strike="noStrike" baseline="0" dirty="0" err="1">
                <a:solidFill>
                  <a:srgbClr val="000000"/>
                </a:solidFill>
                <a:latin typeface="Times New Roman" panose="02020603050405020304" pitchFamily="18" charset="0"/>
              </a:rPr>
              <a:t>licență</a:t>
            </a:r>
            <a:r>
              <a:rPr lang="en-US" sz="1800" b="0" i="0" u="none" strike="noStrike" baseline="0" dirty="0">
                <a:solidFill>
                  <a:srgbClr val="000000"/>
                </a:solidFill>
                <a:latin typeface="Times New Roman" panose="02020603050405020304" pitchFamily="18" charset="0"/>
              </a:rPr>
              <a:t>. </a:t>
            </a:r>
          </a:p>
          <a:p>
            <a:endParaRPr lang="en-US" sz="1800" b="0" i="0" u="none" strike="noStrike" baseline="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1851953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CC494D-B5BD-D28F-020B-F23051CD1972}"/>
              </a:ext>
            </a:extLst>
          </p:cNvPr>
          <p:cNvSpPr>
            <a:spLocks noGrp="1"/>
          </p:cNvSpPr>
          <p:nvPr>
            <p:ph type="title"/>
          </p:nvPr>
        </p:nvSpPr>
        <p:spPr/>
        <p:txBody>
          <a:bodyPr>
            <a:normAutofit fontScale="90000"/>
          </a:bodyPr>
          <a:lstStyle/>
          <a:p>
            <a:pPr marL="572770" marR="575310">
              <a:lnSpc>
                <a:spcPct val="100000"/>
              </a:lnSpc>
              <a:spcBef>
                <a:spcPts val="355"/>
              </a:spcBef>
            </a:pPr>
            <a:br>
              <a:rPr lang="ro-RO" sz="1800" b="1" kern="0" dirty="0">
                <a:effectLst/>
                <a:latin typeface="Times New Roman" panose="02020603050405020304" pitchFamily="18" charset="0"/>
                <a:ea typeface="Times New Roman" panose="02020603050405020304" pitchFamily="18" charset="0"/>
              </a:rPr>
            </a:br>
            <a:br>
              <a:rPr lang="ro-RO" sz="1800" b="1" kern="0" dirty="0">
                <a:effectLst/>
                <a:latin typeface="Times New Roman" panose="02020603050405020304" pitchFamily="18" charset="0"/>
                <a:ea typeface="Times New Roman" panose="02020603050405020304" pitchFamily="18" charset="0"/>
              </a:rPr>
            </a:br>
            <a:r>
              <a:rPr lang="ro-RO" sz="1800" b="1" kern="0" dirty="0">
                <a:effectLst/>
                <a:latin typeface="Times New Roman" panose="02020603050405020304" pitchFamily="18" charset="0"/>
                <a:ea typeface="Times New Roman" panose="02020603050405020304" pitchFamily="18" charset="0"/>
              </a:rPr>
              <a:t>REZULTATELE SONDAJULUI ANONIM AL STUDENȚILOR PRIVIND</a:t>
            </a:r>
            <a:r>
              <a:rPr lang="ro-RO" sz="1800" b="1" kern="0" spc="-285" dirty="0">
                <a:effectLst/>
                <a:latin typeface="Times New Roman" panose="02020603050405020304" pitchFamily="18" charset="0"/>
                <a:ea typeface="Times New Roman" panose="02020603050405020304" pitchFamily="18" charset="0"/>
              </a:rPr>
              <a:t> </a:t>
            </a:r>
            <a:r>
              <a:rPr lang="ro-RO" sz="1800" b="1" kern="0" dirty="0">
                <a:effectLst/>
                <a:latin typeface="Times New Roman" panose="02020603050405020304" pitchFamily="18" charset="0"/>
                <a:ea typeface="Times New Roman" panose="02020603050405020304" pitchFamily="18" charset="0"/>
              </a:rPr>
              <a:t>EVALUAREA STAGIILOR</a:t>
            </a:r>
            <a:r>
              <a:rPr lang="ro-RO" sz="1800" b="1" kern="0" spc="10" dirty="0">
                <a:effectLst/>
                <a:latin typeface="Times New Roman" panose="02020603050405020304" pitchFamily="18" charset="0"/>
                <a:ea typeface="Times New Roman" panose="02020603050405020304" pitchFamily="18" charset="0"/>
              </a:rPr>
              <a:t> </a:t>
            </a:r>
            <a:r>
              <a:rPr lang="ro-RO" sz="1800" b="1" kern="0" dirty="0">
                <a:effectLst/>
                <a:latin typeface="Times New Roman" panose="02020603050405020304" pitchFamily="18" charset="0"/>
                <a:ea typeface="Times New Roman" panose="02020603050405020304" pitchFamily="18" charset="0"/>
              </a:rPr>
              <a:t>DE</a:t>
            </a:r>
            <a:r>
              <a:rPr lang="ro-RO" sz="1800" b="1" kern="0" spc="-10" dirty="0">
                <a:effectLst/>
                <a:latin typeface="Times New Roman" panose="02020603050405020304" pitchFamily="18" charset="0"/>
                <a:ea typeface="Times New Roman" panose="02020603050405020304" pitchFamily="18" charset="0"/>
              </a:rPr>
              <a:t> </a:t>
            </a:r>
            <a:r>
              <a:rPr lang="ro-RO" sz="1800" b="1" kern="0" dirty="0">
                <a:effectLst/>
                <a:latin typeface="Times New Roman" panose="02020603050405020304" pitchFamily="18" charset="0"/>
                <a:ea typeface="Times New Roman" panose="02020603050405020304" pitchFamily="18" charset="0"/>
              </a:rPr>
              <a:t>PRACTICĂ</a:t>
            </a:r>
            <a:r>
              <a:rPr lang="en-US" sz="1800" b="1" kern="0" dirty="0">
                <a:latin typeface="Times New Roman" panose="02020603050405020304" pitchFamily="18" charset="0"/>
                <a:ea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rPr>
              <a:t>ORGANIZATE DE CĂTRE FACULTATEA BIOMEDICINĂ, </a:t>
            </a:r>
            <a:br>
              <a:rPr lang="en-US" sz="1800" dirty="0">
                <a:effectLst/>
                <a:latin typeface="Times New Roman" panose="02020603050405020304" pitchFamily="18" charset="0"/>
                <a:ea typeface="Times New Roman" panose="02020603050405020304" pitchFamily="18" charset="0"/>
              </a:rPr>
            </a:br>
            <a:r>
              <a:rPr lang="ro-RO" sz="1800" b="1" spc="-290" dirty="0">
                <a:effectLst/>
                <a:latin typeface="Times New Roman" panose="02020603050405020304" pitchFamily="18" charset="0"/>
                <a:ea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rPr>
              <a:t>ÎN ANUL UNIVERSITAR</a:t>
            </a:r>
            <a:r>
              <a:rPr lang="ro-RO" sz="1800" b="1" spc="5" dirty="0">
                <a:effectLst/>
                <a:latin typeface="Times New Roman" panose="02020603050405020304" pitchFamily="18" charset="0"/>
                <a:ea typeface="Times New Roman" panose="02020603050405020304" pitchFamily="18" charset="0"/>
              </a:rPr>
              <a:t> </a:t>
            </a:r>
            <a:r>
              <a:rPr lang="ro-RO" sz="1800" b="1" dirty="0">
                <a:effectLst/>
                <a:latin typeface="Times New Roman" panose="02020603050405020304" pitchFamily="18" charset="0"/>
                <a:ea typeface="Times New Roman" panose="02020603050405020304" pitchFamily="18" charset="0"/>
              </a:rPr>
              <a:t>2024-2025</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Объект 2">
            <a:extLst>
              <a:ext uri="{FF2B5EF4-FFF2-40B4-BE49-F238E27FC236}">
                <a16:creationId xmlns:a16="http://schemas.microsoft.com/office/drawing/2014/main" id="{BE40CF6D-8215-AF3E-C6B4-64A87679F980}"/>
              </a:ext>
            </a:extLst>
          </p:cNvPr>
          <p:cNvSpPr>
            <a:spLocks noGrp="1"/>
          </p:cNvSpPr>
          <p:nvPr>
            <p:ph idx="1"/>
          </p:nvPr>
        </p:nvSpPr>
        <p:spPr/>
        <p:txBody>
          <a:bodyPr/>
          <a:lstStyle/>
          <a:p>
            <a:r>
              <a:rPr lang="ro-RO" sz="1800" i="1" dirty="0">
                <a:effectLst/>
                <a:latin typeface="Times New Roman" panose="02020603050405020304" pitchFamily="18" charset="0"/>
                <a:ea typeface="Times New Roman" panose="02020603050405020304" pitchFamily="18" charset="0"/>
              </a:rPr>
              <a:t>Itemii 1 – 9: Luând în considerație întreaga perioadă a stagiului de practică, cum ați evalua</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următoarele</a:t>
            </a:r>
            <a:r>
              <a:rPr lang="ro-RO" sz="1800" i="1"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(studenții</a:t>
            </a:r>
            <a:r>
              <a:rPr lang="ro-RO" sz="1800"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au</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avut</a:t>
            </a:r>
            <a:r>
              <a:rPr lang="ro-RO" sz="1800" spc="1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posibilitate</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să</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acorde</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aprecieri</a:t>
            </a:r>
            <a:r>
              <a:rPr lang="ro-RO" sz="1800" spc="-5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de</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la</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1</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la</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5:</a:t>
            </a:r>
            <a:r>
              <a:rPr lang="ro-RO" sz="1800" spc="1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indicatorul</a:t>
            </a:r>
            <a:r>
              <a:rPr lang="ro-RO" sz="1800" spc="-5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1</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reprezintă</a:t>
            </a:r>
            <a:r>
              <a:rPr lang="ro-RO" sz="1800" spc="-29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performanță</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minimală;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indicatorul</a:t>
            </a:r>
            <a:r>
              <a:rPr lang="ro-RO" sz="1800"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5</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reprezintă</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a:t>
            </a:r>
            <a:r>
              <a:rPr lang="ro-RO" sz="1800" spc="1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performanță</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maximală)</a:t>
            </a:r>
            <a:r>
              <a:rPr lang="ro-RO"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 name="Picture 1">
            <a:extLst>
              <a:ext uri="{FF2B5EF4-FFF2-40B4-BE49-F238E27FC236}">
                <a16:creationId xmlns:a16="http://schemas.microsoft.com/office/drawing/2014/main" id="{BF5E9838-1C74-5545-1724-AE8A55BACEA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7448" y="2996952"/>
            <a:ext cx="9649071" cy="3024335"/>
          </a:xfrm>
          <a:prstGeom prst="rect">
            <a:avLst/>
          </a:prstGeom>
          <a:noFill/>
          <a:ln>
            <a:noFill/>
          </a:ln>
        </p:spPr>
      </p:pic>
    </p:spTree>
    <p:extLst>
      <p:ext uri="{BB962C8B-B14F-4D97-AF65-F5344CB8AC3E}">
        <p14:creationId xmlns:p14="http://schemas.microsoft.com/office/powerpoint/2010/main" val="3150778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091C42C-7250-6572-714E-D815873BB18D}"/>
              </a:ext>
            </a:extLst>
          </p:cNvPr>
          <p:cNvSpPr>
            <a:spLocks noGrp="1"/>
          </p:cNvSpPr>
          <p:nvPr>
            <p:ph idx="1"/>
          </p:nvPr>
        </p:nvSpPr>
        <p:spPr>
          <a:xfrm>
            <a:off x="609600" y="476673"/>
            <a:ext cx="10972800" cy="5649492"/>
          </a:xfrm>
        </p:spPr>
        <p:txBody>
          <a:bodyPr/>
          <a:lstStyle/>
          <a:p>
            <a:r>
              <a:rPr lang="ro-RO" sz="1800" i="1" dirty="0">
                <a:effectLst/>
                <a:latin typeface="Times New Roman" panose="02020603050405020304" pitchFamily="18" charset="0"/>
                <a:ea typeface="Times New Roman" panose="02020603050405020304" pitchFamily="18" charset="0"/>
              </a:rPr>
              <a:t>Itemii</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10:</a:t>
            </a:r>
            <a:r>
              <a:rPr lang="ro-RO" sz="1800" i="1" spc="-4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Evaluați</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procesul</a:t>
            </a:r>
            <a:r>
              <a:rPr lang="ro-RO" sz="1800" i="1" spc="-1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3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organizare</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și</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desfășurare</a:t>
            </a:r>
            <a:r>
              <a:rPr lang="ro-RO" sz="1800" i="1" spc="-3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a</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stagiului</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3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practică</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cu</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o</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notă</a:t>
            </a:r>
            <a:r>
              <a:rPr lang="ro-RO" sz="1800" i="1" spc="-1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29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la</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la</a:t>
            </a:r>
            <a:r>
              <a:rPr lang="ro-RO" sz="1800" i="1" spc="-4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10</a:t>
            </a:r>
            <a:r>
              <a:rPr lang="ro-RO" sz="1800" i="1"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(studenții</a:t>
            </a:r>
            <a:r>
              <a:rPr lang="ro-RO" sz="1800" spc="-28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au avut posibilitate să acorde aprecieri de la 1 la 10: indicatorul 1 reprezintă o performanță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minimală;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indicatorul</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10</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reprezintă</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performanță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maximală)</a:t>
            </a:r>
            <a:r>
              <a:rPr lang="ro-RO" sz="1800" i="1" dirty="0">
                <a:effectLst/>
                <a:latin typeface="Times New Roman" panose="02020603050405020304" pitchFamily="18" charset="0"/>
                <a:ea typeface="Times New Roman" panose="02020603050405020304" pitchFamily="18" charset="0"/>
              </a:rPr>
              <a:t>:</a:t>
            </a:r>
          </a:p>
          <a:p>
            <a:r>
              <a:rPr lang="ro-RO" sz="1800" i="1" dirty="0">
                <a:latin typeface="Times New Roman" panose="02020603050405020304" pitchFamily="18" charset="0"/>
                <a:ea typeface="Times New Roman" panose="02020603050405020304" pitchFamily="18" charset="0"/>
              </a:rPr>
              <a:t>                                                                                                   </a:t>
            </a:r>
          </a:p>
          <a:p>
            <a:endParaRPr lang="ro-RO" sz="1800" i="1" dirty="0">
              <a:effectLst/>
              <a:latin typeface="Times New Roman" panose="02020603050405020304" pitchFamily="18" charset="0"/>
              <a:ea typeface="Times New Roman" panose="02020603050405020304" pitchFamily="18" charset="0"/>
            </a:endParaRPr>
          </a:p>
          <a:p>
            <a:endParaRPr lang="ro-RO" sz="1800" i="1" dirty="0">
              <a:latin typeface="Times New Roman" panose="02020603050405020304" pitchFamily="18" charset="0"/>
              <a:ea typeface="Times New Roman" panose="02020603050405020304" pitchFamily="18" charset="0"/>
            </a:endParaRPr>
          </a:p>
          <a:p>
            <a:endParaRPr lang="ro-RO" sz="1800" i="1" dirty="0">
              <a:effectLst/>
              <a:latin typeface="Times New Roman" panose="02020603050405020304" pitchFamily="18" charset="0"/>
              <a:ea typeface="Times New Roman" panose="02020603050405020304" pitchFamily="18" charset="0"/>
            </a:endParaRPr>
          </a:p>
          <a:p>
            <a:endParaRPr lang="ro-RO" sz="1800" i="1" dirty="0">
              <a:latin typeface="Times New Roman" panose="02020603050405020304" pitchFamily="18" charset="0"/>
              <a:ea typeface="Times New Roman" panose="02020603050405020304" pitchFamily="18" charset="0"/>
            </a:endParaRPr>
          </a:p>
          <a:p>
            <a:endParaRPr lang="ro-RO" sz="1800" i="1" dirty="0">
              <a:effectLst/>
              <a:latin typeface="Times New Roman" panose="02020603050405020304" pitchFamily="18" charset="0"/>
              <a:ea typeface="Times New Roman" panose="02020603050405020304" pitchFamily="18" charset="0"/>
            </a:endParaRPr>
          </a:p>
          <a:p>
            <a:r>
              <a:rPr lang="ro-RO" sz="1800" i="1" dirty="0">
                <a:effectLst/>
                <a:latin typeface="Times New Roman" panose="02020603050405020304" pitchFamily="18" charset="0"/>
                <a:ea typeface="Times New Roman" panose="02020603050405020304" pitchFamily="18" charset="0"/>
              </a:rPr>
              <a:t>Itemii</a:t>
            </a:r>
            <a:r>
              <a:rPr lang="ro-RO" sz="1800" i="1" spc="-20" dirty="0">
                <a:effectLst/>
                <a:latin typeface="Times New Roman" panose="02020603050405020304" pitchFamily="18" charset="0"/>
                <a:ea typeface="Times New Roman" panose="02020603050405020304" pitchFamily="18" charset="0"/>
              </a:rPr>
              <a:t> </a:t>
            </a:r>
            <a:r>
              <a:rPr lang="ro-RO" sz="1800" i="1" spc="-4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11</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Evaluați</a:t>
            </a:r>
            <a:r>
              <a:rPr lang="ro-RO" sz="1800" i="1" spc="-4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PROPRIA</a:t>
            </a:r>
            <a:r>
              <a:rPr lang="ro-RO" sz="1800" i="1" spc="-1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Dvs. activitate</a:t>
            </a:r>
            <a:r>
              <a:rPr lang="ro-RO" sz="1800" i="1" spc="-3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student</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stagiar</a:t>
            </a:r>
            <a:r>
              <a:rPr lang="ro-RO" sz="1800" i="1" spc="-3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cu</a:t>
            </a:r>
            <a:r>
              <a:rPr lang="ro-RO" sz="1800" i="1"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o</a:t>
            </a:r>
            <a:r>
              <a:rPr lang="ro-RO" sz="1800" i="1" spc="-4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notă</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5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la</a:t>
            </a:r>
            <a:r>
              <a:rPr lang="ro-RO" sz="1800" i="1" spc="-2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a:t>
            </a:r>
            <a:r>
              <a:rPr lang="ro-RO" sz="1800" i="1" spc="-4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la</a:t>
            </a:r>
            <a:r>
              <a:rPr lang="ro-RO" sz="1800" i="1" spc="-4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10</a:t>
            </a:r>
            <a:r>
              <a:rPr lang="ro-RO" sz="1800" i="1"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(studenții</a:t>
            </a:r>
            <a:r>
              <a:rPr lang="ro-RO" sz="1800" spc="-28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au avut posibilitate să acorde aprecieri de la 1 la 10: indicatorul 1 reprezintă o performanță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minimală;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indicatorul</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10</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reprezintă</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a:t>
            </a:r>
            <a:r>
              <a:rPr lang="ro-RO" sz="1800" spc="2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performanță</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maximală)</a:t>
            </a:r>
            <a:r>
              <a:rPr lang="ro-RO"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3497A0C-FF5E-FE36-534F-F29A78320AD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408" y="1916832"/>
            <a:ext cx="5400600" cy="2304256"/>
          </a:xfrm>
          <a:prstGeom prst="rect">
            <a:avLst/>
          </a:prstGeom>
          <a:noFill/>
          <a:ln>
            <a:noFill/>
          </a:ln>
        </p:spPr>
      </p:pic>
      <p:pic>
        <p:nvPicPr>
          <p:cNvPr id="5" name="Picture 5">
            <a:extLst>
              <a:ext uri="{FF2B5EF4-FFF2-40B4-BE49-F238E27FC236}">
                <a16:creationId xmlns:a16="http://schemas.microsoft.com/office/drawing/2014/main" id="{822FC800-14F7-4ACE-A810-1C9C5DE070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040" y="1916832"/>
            <a:ext cx="5126360" cy="2716445"/>
          </a:xfrm>
          <a:prstGeom prst="rect">
            <a:avLst/>
          </a:prstGeom>
          <a:noFill/>
          <a:ln>
            <a:noFill/>
          </a:ln>
        </p:spPr>
      </p:pic>
    </p:spTree>
    <p:extLst>
      <p:ext uri="{BB962C8B-B14F-4D97-AF65-F5344CB8AC3E}">
        <p14:creationId xmlns:p14="http://schemas.microsoft.com/office/powerpoint/2010/main" val="648191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682610-21EE-002F-7770-D2F3C01A9F81}"/>
              </a:ext>
            </a:extLst>
          </p:cNvPr>
          <p:cNvSpPr>
            <a:spLocks noGrp="1"/>
          </p:cNvSpPr>
          <p:nvPr>
            <p:ph idx="1"/>
          </p:nvPr>
        </p:nvSpPr>
        <p:spPr>
          <a:xfrm>
            <a:off x="609600" y="692697"/>
            <a:ext cx="10972800" cy="5433468"/>
          </a:xfrm>
        </p:spPr>
        <p:txBody>
          <a:bodyPr>
            <a:normAutofit fontScale="92500"/>
          </a:bodyPr>
          <a:lstStyle/>
          <a:p>
            <a:pPr marL="75565" marR="0" algn="just">
              <a:spcBef>
                <a:spcPts val="885"/>
              </a:spcBef>
              <a:buNone/>
            </a:pPr>
            <a:r>
              <a:rPr lang="ro-RO" sz="1800" i="1" dirty="0">
                <a:effectLst/>
                <a:latin typeface="Times New Roman" panose="02020603050405020304" pitchFamily="18" charset="0"/>
                <a:ea typeface="Times New Roman" panose="02020603050405020304" pitchFamily="18" charset="0"/>
              </a:rPr>
              <a:t>Itemul</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12:</a:t>
            </a:r>
            <a:r>
              <a:rPr lang="ro-RO" sz="1800" i="1" spc="-1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Ce</a:t>
            </a:r>
            <a:r>
              <a:rPr lang="ro-RO" sz="1800" i="1" spc="-1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ați schimba</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în</a:t>
            </a:r>
            <a:r>
              <a:rPr lang="ro-RO" sz="1800" i="1" spc="-1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procesul</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organizare</a:t>
            </a:r>
            <a:r>
              <a:rPr lang="ro-RO" sz="1800" i="1" spc="-1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sau desfășurare</a:t>
            </a:r>
            <a:r>
              <a:rPr lang="ro-RO" sz="1800" i="1" spc="-1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a stagiului</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practică?</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r>
              <a:rPr lang="ro-RO" sz="1800" spc="-5" dirty="0">
                <a:effectLst/>
                <a:latin typeface="Times New Roman" panose="02020603050405020304" pitchFamily="18" charset="0"/>
                <a:ea typeface="Times New Roman" panose="02020603050405020304" pitchFamily="18" charset="0"/>
              </a:rPr>
              <a:t>Studenții</a:t>
            </a:r>
            <a:r>
              <a:rPr lang="ro-RO" sz="1800" spc="-6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și-ar</a:t>
            </a:r>
            <a:r>
              <a:rPr lang="ro-RO" sz="1800" spc="-3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dori</a:t>
            </a:r>
            <a:r>
              <a:rPr lang="ro-RO" sz="1800" spc="-8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următoarele</a:t>
            </a:r>
            <a:r>
              <a:rPr lang="ro-RO" sz="1800" spc="-45"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schimbări</a:t>
            </a:r>
            <a:r>
              <a:rPr lang="ro-RO" sz="1800" spc="-5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cu</a:t>
            </a:r>
            <a:r>
              <a:rPr lang="ro-RO" sz="1800"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privire</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la</a:t>
            </a:r>
            <a:r>
              <a:rPr lang="ro-RO" sz="1800" spc="-4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organizarea</a:t>
            </a:r>
            <a:r>
              <a:rPr lang="ro-RO" sz="1800" spc="-1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și</a:t>
            </a:r>
            <a:r>
              <a:rPr lang="ro-RO" sz="1800" spc="-6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desfășurarea</a:t>
            </a:r>
            <a:r>
              <a:rPr lang="ro-RO" sz="1800" spc="-3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stagiului: mărirea</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perioadei</a:t>
            </a:r>
            <a:r>
              <a:rPr lang="ro-RO" sz="1800" spc="-4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stagiului</a:t>
            </a:r>
            <a:r>
              <a:rPr lang="ro-RO" sz="1800"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de</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practică (stilul,</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ortografia,</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limba</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respondenților</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se păstrează):</a:t>
            </a:r>
          </a:p>
          <a:p>
            <a:pPr marL="0" marR="0" lvl="0" indent="0">
              <a:lnSpc>
                <a:spcPts val="1450"/>
              </a:lnSpc>
              <a:buNone/>
              <a:tabLst>
                <a:tab pos="533400" algn="l"/>
                <a:tab pos="534035" algn="l"/>
              </a:tabLst>
            </a:pPr>
            <a:endParaRPr lang="ro-RO" sz="1800" spc="25" dirty="0">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r>
              <a:rPr lang="ro-RO" sz="1800" spc="25" dirty="0">
                <a:effectLst/>
                <a:latin typeface="Times New Roman" panose="02020603050405020304" pitchFamily="18" charset="0"/>
                <a:ea typeface="Times New Roman" panose="02020603050405020304" pitchFamily="18" charset="0"/>
              </a:rPr>
              <a:t>                                                                                             </a:t>
            </a:r>
          </a:p>
          <a:p>
            <a:pPr marL="342900" marR="0" lvl="0" indent="-342900">
              <a:lnSpc>
                <a:spcPts val="1450"/>
              </a:lnSpc>
              <a:buFont typeface="Wingdings" panose="05000000000000000000" pitchFamily="2" charset="2"/>
              <a:buChar char=""/>
              <a:tabLst>
                <a:tab pos="533400" algn="l"/>
                <a:tab pos="534035" algn="l"/>
              </a:tabLst>
            </a:pPr>
            <a:endParaRPr lang="ro-RO" sz="1800" spc="25" dirty="0">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effectLst/>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effectLst/>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effectLst/>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latin typeface="Times New Roman" panose="02020603050405020304" pitchFamily="18" charset="0"/>
              <a:ea typeface="Times New Roman" panose="02020603050405020304" pitchFamily="18" charset="0"/>
            </a:endParaRPr>
          </a:p>
          <a:p>
            <a:pPr marL="75565" marR="81280" algn="just">
              <a:lnSpc>
                <a:spcPct val="98000"/>
              </a:lnSpc>
              <a:buNone/>
            </a:pPr>
            <a:r>
              <a:rPr lang="ro-RO" sz="1800" spc="2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Itemul 13: Comentarii, sugestii, idei, etc. privind îmbunătățirea procesului de organizare și</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desfășurare a</a:t>
            </a:r>
            <a:r>
              <a:rPr lang="ro-RO" sz="1800" i="1" spc="1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stagiului</a:t>
            </a:r>
            <a:r>
              <a:rPr lang="ro-RO" sz="1800" i="1" spc="10"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de</a:t>
            </a:r>
            <a:r>
              <a:rPr lang="ro-RO" sz="1800" i="1" spc="5" dirty="0">
                <a:effectLst/>
                <a:latin typeface="Times New Roman" panose="02020603050405020304" pitchFamily="18" charset="0"/>
                <a:ea typeface="Times New Roman" panose="02020603050405020304" pitchFamily="18" charset="0"/>
              </a:rPr>
              <a:t> </a:t>
            </a:r>
            <a:r>
              <a:rPr lang="ro-RO" sz="1800" i="1" dirty="0">
                <a:effectLst/>
                <a:latin typeface="Times New Roman" panose="02020603050405020304" pitchFamily="18" charset="0"/>
                <a:ea typeface="Times New Roman" panose="02020603050405020304" pitchFamily="18" charset="0"/>
              </a:rPr>
              <a:t>practică.</a:t>
            </a:r>
            <a:endParaRPr lang="en-US" sz="1800" dirty="0">
              <a:effectLst/>
              <a:latin typeface="Times New Roman" panose="02020603050405020304" pitchFamily="18" charset="0"/>
              <a:ea typeface="Times New Roman" panose="02020603050405020304" pitchFamily="18" charset="0"/>
            </a:endParaRPr>
          </a:p>
          <a:p>
            <a:pPr marL="75565" marR="81915" algn="just">
              <a:lnSpc>
                <a:spcPct val="98000"/>
              </a:lnSpc>
              <a:spcBef>
                <a:spcPts val="30"/>
              </a:spcBef>
            </a:pPr>
            <a:r>
              <a:rPr lang="ro-RO" sz="1800" spc="-5" dirty="0">
                <a:effectLst/>
                <a:latin typeface="Times New Roman" panose="02020603050405020304" pitchFamily="18" charset="0"/>
                <a:ea typeface="Times New Roman" panose="02020603050405020304" pitchFamily="18" charset="0"/>
              </a:rPr>
              <a:t>În</a:t>
            </a:r>
            <a:r>
              <a:rPr lang="ro-RO" sz="1800" spc="-6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vederea</a:t>
            </a:r>
            <a:r>
              <a:rPr lang="ro-RO" sz="1800" spc="-15"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îmbunătățirii</a:t>
            </a:r>
            <a:r>
              <a:rPr lang="ro-RO" sz="1800" spc="-75"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procesului</a:t>
            </a:r>
            <a:r>
              <a:rPr lang="ro-RO" sz="1800" spc="-55"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de</a:t>
            </a:r>
            <a:r>
              <a:rPr lang="ro-RO" sz="1800" spc="-4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desfășurare</a:t>
            </a:r>
            <a:r>
              <a:rPr lang="ro-RO" sz="1800" spc="-4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a</a:t>
            </a:r>
            <a:r>
              <a:rPr lang="ro-RO" sz="1800" spc="-40"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stagiului,</a:t>
            </a:r>
            <a:r>
              <a:rPr lang="ro-RO" sz="1800" spc="-25" dirty="0">
                <a:effectLst/>
                <a:latin typeface="Times New Roman" panose="02020603050405020304" pitchFamily="18" charset="0"/>
                <a:ea typeface="Times New Roman" panose="02020603050405020304" pitchFamily="18" charset="0"/>
              </a:rPr>
              <a:t> </a:t>
            </a:r>
            <a:r>
              <a:rPr lang="ro-RO" sz="1800" spc="-5" dirty="0">
                <a:effectLst/>
                <a:latin typeface="Times New Roman" panose="02020603050405020304" pitchFamily="18" charset="0"/>
                <a:ea typeface="Times New Roman" panose="02020603050405020304" pitchFamily="18" charset="0"/>
              </a:rPr>
              <a:t>respondenții</a:t>
            </a:r>
            <a:r>
              <a:rPr lang="ro-RO" sz="1800" spc="-5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au</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venit</a:t>
            </a:r>
            <a:r>
              <a:rPr lang="ro-RO" sz="1800" spc="-1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cu</a:t>
            </a:r>
            <a:r>
              <a:rPr lang="ro-RO" sz="1800" spc="-3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următoarele</a:t>
            </a:r>
            <a:r>
              <a:rPr lang="ro-RO" sz="1800" spc="-29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propuneri</a:t>
            </a:r>
            <a:r>
              <a:rPr lang="ro-RO" sz="1800" spc="-4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(stilul,</a:t>
            </a:r>
            <a:r>
              <a:rPr lang="ro-RO" sz="1800" spc="20"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ortografia,</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limba</a:t>
            </a:r>
            <a:r>
              <a:rPr lang="ro-RO" sz="1800" spc="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respondenților</a:t>
            </a:r>
            <a:r>
              <a:rPr lang="ro-RO" sz="1800" spc="15" dirty="0">
                <a:effectLst/>
                <a:latin typeface="Times New Roman" panose="02020603050405020304" pitchFamily="18" charset="0"/>
                <a:ea typeface="Times New Roman" panose="02020603050405020304" pitchFamily="18" charset="0"/>
              </a:rPr>
              <a:t> </a:t>
            </a:r>
            <a:r>
              <a:rPr lang="ro-RO" sz="1800" dirty="0">
                <a:effectLst/>
                <a:latin typeface="Times New Roman" panose="02020603050405020304" pitchFamily="18" charset="0"/>
                <a:ea typeface="Times New Roman" panose="02020603050405020304" pitchFamily="18" charset="0"/>
              </a:rPr>
              <a:t>se păstrează):</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ro-RO" sz="1800" spc="25" dirty="0">
              <a:effectLst/>
              <a:latin typeface="Times New Roman" panose="02020603050405020304" pitchFamily="18" charset="0"/>
              <a:ea typeface="Times New Roman" panose="02020603050405020304" pitchFamily="18" charset="0"/>
            </a:endParaRPr>
          </a:p>
          <a:p>
            <a:pPr marL="342900" marR="0" lvl="0" indent="-342900">
              <a:lnSpc>
                <a:spcPts val="1450"/>
              </a:lnSpc>
              <a:buFont typeface="Wingdings" panose="05000000000000000000" pitchFamily="2" charset="2"/>
              <a:buChar char=""/>
              <a:tabLst>
                <a:tab pos="533400" algn="l"/>
                <a:tab pos="534035" algn="l"/>
              </a:tabLs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4" name="Picture 9">
            <a:extLst>
              <a:ext uri="{FF2B5EF4-FFF2-40B4-BE49-F238E27FC236}">
                <a16:creationId xmlns:a16="http://schemas.microsoft.com/office/drawing/2014/main" id="{BDA87BCE-51D7-C2D0-0226-6CE2E755CEBE}"/>
              </a:ext>
            </a:extLst>
          </p:cNvPr>
          <p:cNvPicPr>
            <a:picLocks noChangeAspect="1"/>
          </p:cNvPicPr>
          <p:nvPr/>
        </p:nvPicPr>
        <p:blipFill rotWithShape="1">
          <a:blip r:embed="rId2"/>
          <a:srcRect l="29345" t="22197" r="32258" b="31188"/>
          <a:stretch/>
        </p:blipFill>
        <p:spPr bwMode="auto">
          <a:xfrm>
            <a:off x="839417" y="1844824"/>
            <a:ext cx="5184576" cy="2798613"/>
          </a:xfrm>
          <a:prstGeom prst="rect">
            <a:avLst/>
          </a:prstGeom>
          <a:ln>
            <a:noFill/>
          </a:ln>
          <a:extLst>
            <a:ext uri="{53640926-AAD7-44D8-BBD7-CCE9431645EC}">
              <a14:shadowObscured xmlns:a14="http://schemas.microsoft.com/office/drawing/2010/main"/>
            </a:ext>
          </a:extLst>
        </p:spPr>
      </p:pic>
      <p:pic>
        <p:nvPicPr>
          <p:cNvPr id="5" name="Picture 10">
            <a:extLst>
              <a:ext uri="{FF2B5EF4-FFF2-40B4-BE49-F238E27FC236}">
                <a16:creationId xmlns:a16="http://schemas.microsoft.com/office/drawing/2014/main" id="{8095D647-CAF6-0E82-92F7-C71D6E66A6D8}"/>
              </a:ext>
            </a:extLst>
          </p:cNvPr>
          <p:cNvPicPr>
            <a:picLocks noChangeAspect="1"/>
          </p:cNvPicPr>
          <p:nvPr/>
        </p:nvPicPr>
        <p:blipFill rotWithShape="1">
          <a:blip r:embed="rId3"/>
          <a:srcRect l="29657" t="42454" r="31165" b="15648"/>
          <a:stretch/>
        </p:blipFill>
        <p:spPr bwMode="auto">
          <a:xfrm>
            <a:off x="6168005" y="2033905"/>
            <a:ext cx="5184577" cy="26095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1748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402660-5156-F0DA-D28A-1D3F54FD5F9A}"/>
              </a:ext>
            </a:extLst>
          </p:cNvPr>
          <p:cNvSpPr>
            <a:spLocks noGrp="1"/>
          </p:cNvSpPr>
          <p:nvPr>
            <p:ph type="title"/>
          </p:nvPr>
        </p:nvSpPr>
        <p:spPr/>
        <p:txBody>
          <a:bodyPr>
            <a:normAutofit/>
          </a:bodyPr>
          <a:lstStyle/>
          <a:p>
            <a:r>
              <a:rPr lang="ro-RO" sz="2400" b="1" kern="0" dirty="0">
                <a:effectLst/>
                <a:latin typeface="Times New Roman" panose="02020603050405020304" pitchFamily="18" charset="0"/>
                <a:ea typeface="Times New Roman" panose="02020603050405020304" pitchFamily="18" charset="0"/>
                <a:cs typeface="Times New Roman" panose="02020603050405020304" pitchFamily="18" charset="0"/>
              </a:rPr>
              <a:t>REZULTATELE SONDAJULUI ANONIM AL STUDENȚILOR PRIVIND</a:t>
            </a:r>
            <a:r>
              <a:rPr lang="ro-RO" sz="2400" b="1" kern="0" spc="-28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b="1" kern="0" dirty="0">
                <a:effectLst/>
                <a:latin typeface="Times New Roman" panose="02020603050405020304" pitchFamily="18" charset="0"/>
                <a:ea typeface="Times New Roman" panose="02020603050405020304" pitchFamily="18" charset="0"/>
                <a:cs typeface="Times New Roman" panose="02020603050405020304" pitchFamily="18" charset="0"/>
              </a:rPr>
              <a:t>EVALUAREA STAGIILOR</a:t>
            </a:r>
            <a:r>
              <a:rPr lang="ro-RO" sz="2400" b="1"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b="1" kern="0" dirty="0">
                <a:effectLst/>
                <a:latin typeface="Times New Roman" panose="02020603050405020304" pitchFamily="18" charset="0"/>
                <a:ea typeface="Times New Roman" panose="02020603050405020304" pitchFamily="18" charset="0"/>
                <a:cs typeface="Times New Roman" panose="02020603050405020304" pitchFamily="18" charset="0"/>
              </a:rPr>
              <a:t>DE</a:t>
            </a:r>
            <a:r>
              <a:rPr lang="ro-RO" sz="2400" b="1" kern="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o-RO" sz="2400" b="1" kern="0" dirty="0">
                <a:effectLst/>
                <a:latin typeface="Times New Roman" panose="02020603050405020304" pitchFamily="18" charset="0"/>
                <a:ea typeface="Times New Roman" panose="02020603050405020304" pitchFamily="18" charset="0"/>
                <a:cs typeface="Times New Roman" panose="02020603050405020304" pitchFamily="18" charset="0"/>
              </a:rPr>
              <a:t>PRACTICĂ</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ro-RO" sz="2400" b="1" dirty="0">
                <a:effectLst/>
                <a:latin typeface="Times New Roman" panose="02020603050405020304" pitchFamily="18" charset="0"/>
                <a:ea typeface="Times New Roman" panose="02020603050405020304" pitchFamily="18" charset="0"/>
                <a:cs typeface="Times New Roman" panose="02020603050405020304" pitchFamily="18" charset="0"/>
              </a:rPr>
              <a:t>ORGANIZATE DE CĂTRE </a:t>
            </a:r>
            <a:r>
              <a:rPr lang="it-IT" sz="2400" b="1" i="1" dirty="0">
                <a:effectLst/>
                <a:latin typeface="Times New Roman" panose="02020603050405020304" pitchFamily="18" charset="0"/>
                <a:cs typeface="Times New Roman" panose="02020603050405020304" pitchFamily="18" charset="0"/>
              </a:rPr>
              <a:t>la Facultatea Științe Sociale și ale Educației</a:t>
            </a:r>
            <a:endParaRPr lang="en-US" sz="2400" b="1" dirty="0">
              <a:latin typeface="Times New Roman" panose="02020603050405020304" pitchFamily="18" charset="0"/>
              <a:cs typeface="Times New Roman" panose="02020603050405020304" pitchFamily="18" charset="0"/>
            </a:endParaRPr>
          </a:p>
        </p:txBody>
      </p:sp>
      <p:graphicFrame>
        <p:nvGraphicFramePr>
          <p:cNvPr id="12" name="Объект 11">
            <a:extLst>
              <a:ext uri="{FF2B5EF4-FFF2-40B4-BE49-F238E27FC236}">
                <a16:creationId xmlns:a16="http://schemas.microsoft.com/office/drawing/2014/main" id="{C8DCCAA3-A9BE-F148-B3AB-14DB111300F8}"/>
              </a:ext>
            </a:extLst>
          </p:cNvPr>
          <p:cNvGraphicFramePr>
            <a:graphicFrameLocks noGrp="1"/>
          </p:cNvGraphicFramePr>
          <p:nvPr>
            <p:ph idx="1"/>
            <p:extLst>
              <p:ext uri="{D42A27DB-BD31-4B8C-83A1-F6EECF244321}">
                <p14:modId xmlns:p14="http://schemas.microsoft.com/office/powerpoint/2010/main" val="2027092608"/>
              </p:ext>
            </p:extLst>
          </p:nvPr>
        </p:nvGraphicFramePr>
        <p:xfrm>
          <a:off x="1703512" y="1600201"/>
          <a:ext cx="8784976" cy="39170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433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14237B-4E38-0D25-2EB4-07E44EBE2095}"/>
              </a:ext>
            </a:extLst>
          </p:cNvPr>
          <p:cNvSpPr>
            <a:spLocks noGrp="1"/>
          </p:cNvSpPr>
          <p:nvPr>
            <p:ph type="title"/>
          </p:nvPr>
        </p:nvSpPr>
        <p:spPr/>
        <p:txBody>
          <a:bodyPr>
            <a:normAutofit fontScale="90000"/>
          </a:bodyPr>
          <a:lstStyle/>
          <a:p>
            <a:r>
              <a:rPr lang="ro-RO" sz="4400" b="1" i="0" u="none" strike="noStrike" baseline="0" dirty="0">
                <a:solidFill>
                  <a:schemeClr val="tx1"/>
                </a:solidFill>
                <a:latin typeface="Times New Roman" panose="02020603050405020304" pitchFamily="18" charset="0"/>
                <a:cs typeface="Times New Roman" panose="02020603050405020304" pitchFamily="18" charset="0"/>
              </a:rPr>
              <a:t>1. </a:t>
            </a:r>
            <a:r>
              <a:rPr lang="en-US" sz="4400" b="1" i="0" u="none" strike="noStrike" baseline="0" dirty="0" err="1">
                <a:solidFill>
                  <a:schemeClr val="tx1"/>
                </a:solidFill>
                <a:latin typeface="Times New Roman" panose="02020603050405020304" pitchFamily="18" charset="0"/>
                <a:cs typeface="Times New Roman" panose="02020603050405020304" pitchFamily="18" charset="0"/>
              </a:rPr>
              <a:t>Metodologia</a:t>
            </a:r>
            <a:r>
              <a:rPr lang="ro-RO" sz="4400" b="1" i="0" u="none" strike="noStrike" baseline="0" dirty="0">
                <a:solidFill>
                  <a:schemeClr val="tx1"/>
                </a:solidFill>
                <a:latin typeface="Times New Roman" panose="02020603050405020304" pitchFamily="18" charset="0"/>
                <a:cs typeface="Times New Roman" panose="02020603050405020304" pitchFamily="18" charset="0"/>
              </a:rPr>
              <a:t>  </a:t>
            </a:r>
            <a:r>
              <a:rPr lang="en-US" sz="4400" b="1" i="0" u="none" strike="noStrike" baseline="0" dirty="0" err="1">
                <a:solidFill>
                  <a:schemeClr val="tx1"/>
                </a:solidFill>
                <a:latin typeface="Times New Roman" panose="02020603050405020304" pitchFamily="18" charset="0"/>
                <a:cs typeface="Times New Roman" panose="02020603050405020304" pitchFamily="18" charset="0"/>
              </a:rPr>
              <a:t>evaluării</a:t>
            </a:r>
            <a:r>
              <a:rPr lang="en-US" sz="4400" b="1" i="0" u="none" strike="noStrike" baseline="0" dirty="0">
                <a:solidFill>
                  <a:schemeClr val="tx1"/>
                </a:solidFill>
                <a:latin typeface="Times New Roman" panose="02020603050405020304" pitchFamily="18" charset="0"/>
                <a:cs typeface="Times New Roman" panose="02020603050405020304" pitchFamily="18" charset="0"/>
              </a:rPr>
              <a:t>, </a:t>
            </a:r>
            <a:r>
              <a:rPr lang="en-US" sz="4400" b="1" i="0" u="none" strike="noStrike" baseline="0" dirty="0" err="1">
                <a:solidFill>
                  <a:schemeClr val="tx1"/>
                </a:solidFill>
                <a:latin typeface="Times New Roman" panose="02020603050405020304" pitchFamily="18" charset="0"/>
                <a:cs typeface="Times New Roman" panose="02020603050405020304" pitchFamily="18" charset="0"/>
              </a:rPr>
              <a:t>procedura</a:t>
            </a:r>
            <a:endParaRPr lang="en-US" dirty="0"/>
          </a:p>
        </p:txBody>
      </p:sp>
      <p:sp>
        <p:nvSpPr>
          <p:cNvPr id="3" name="Объект 2">
            <a:extLst>
              <a:ext uri="{FF2B5EF4-FFF2-40B4-BE49-F238E27FC236}">
                <a16:creationId xmlns:a16="http://schemas.microsoft.com/office/drawing/2014/main" id="{6AF593C2-E360-AAE6-C819-D0A41892A21B}"/>
              </a:ext>
            </a:extLst>
          </p:cNvPr>
          <p:cNvSpPr>
            <a:spLocks noGrp="1"/>
          </p:cNvSpPr>
          <p:nvPr>
            <p:ph idx="1"/>
          </p:nvPr>
        </p:nvSpPr>
        <p:spPr/>
        <p:txBody>
          <a:bodyPr/>
          <a:lstStyle/>
          <a:p>
            <a:pPr algn="l"/>
            <a:endParaRPr lang="en-US" sz="1800" b="0" i="0" u="none" strike="noStrike" baseline="0" dirty="0">
              <a:solidFill>
                <a:srgbClr val="000000"/>
              </a:solidFill>
              <a:latin typeface="Times New Roman" panose="02020603050405020304" pitchFamily="18" charset="0"/>
            </a:endParaRPr>
          </a:p>
          <a:p>
            <a:pPr marR="62000" algn="l">
              <a:buFont typeface="Wingdings" panose="05000000000000000000" pitchFamily="2" charset="2"/>
              <a:buChar char="Ø"/>
            </a:pPr>
            <a:r>
              <a:rPr lang="en-US" sz="2400" b="1" i="0" u="none" strike="noStrike" baseline="0" dirty="0">
                <a:latin typeface="Times New Roman" panose="02020603050405020304" pitchFamily="18" charset="0"/>
              </a:rPr>
              <a:t>Analiza </a:t>
            </a:r>
            <a:r>
              <a:rPr lang="en-US" sz="2400" b="1" i="0" u="none" strike="noStrike" baseline="0" dirty="0" err="1">
                <a:latin typeface="Times New Roman" panose="02020603050405020304" pitchFamily="18" charset="0"/>
              </a:rPr>
              <a:t>documentelor</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existente</a:t>
            </a:r>
            <a:r>
              <a:rPr lang="en-US" sz="2400" b="1" i="0" u="none" strike="noStrike" baseline="0" dirty="0">
                <a:latin typeface="Times New Roman" panose="02020603050405020304" pitchFamily="18" charset="0"/>
              </a:rPr>
              <a:t> la </a:t>
            </a:r>
            <a:r>
              <a:rPr lang="en-US" sz="2400" b="1" i="0" u="none" strike="noStrike" baseline="0" dirty="0" err="1">
                <a:latin typeface="Times New Roman" panose="02020603050405020304" pitchFamily="18" charset="0"/>
              </a:rPr>
              <a:t>facultățile</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privind</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organizarea</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și</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desfășurarea</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stagiilor</a:t>
            </a:r>
            <a:r>
              <a:rPr lang="en-US" sz="2400" b="1" i="0" u="none" strike="noStrike" baseline="0" dirty="0">
                <a:latin typeface="Times New Roman" panose="02020603050405020304" pitchFamily="18" charset="0"/>
              </a:rPr>
              <a:t> de </a:t>
            </a:r>
            <a:r>
              <a:rPr lang="en-US" sz="2400" b="1" i="0" u="none" strike="noStrike" baseline="0" dirty="0" err="1">
                <a:latin typeface="Times New Roman" panose="02020603050405020304" pitchFamily="18" charset="0"/>
              </a:rPr>
              <a:t>practică</a:t>
            </a:r>
            <a:r>
              <a:rPr lang="en-US" sz="2400" b="1" i="0" u="none" strike="noStrike" baseline="0" dirty="0">
                <a:latin typeface="Times New Roman" panose="02020603050405020304" pitchFamily="18" charset="0"/>
              </a:rPr>
              <a:t>.</a:t>
            </a:r>
          </a:p>
          <a:p>
            <a:pPr marR="62000" algn="l">
              <a:buFont typeface="Wingdings" panose="05000000000000000000" pitchFamily="2" charset="2"/>
              <a:buChar char="Ø"/>
            </a:pPr>
            <a:r>
              <a:rPr lang="en-US" sz="2400" b="1" i="0" u="none" strike="noStrike" baseline="0" dirty="0">
                <a:latin typeface="Times New Roman" panose="02020603050405020304" pitchFamily="18" charset="0"/>
              </a:rPr>
              <a:t> Analiza </a:t>
            </a:r>
            <a:r>
              <a:rPr lang="en-US" sz="2400" b="1" i="0" u="none" strike="noStrike" baseline="0" dirty="0" err="1">
                <a:latin typeface="Times New Roman" panose="02020603050405020304" pitchFamily="18" charset="0"/>
              </a:rPr>
              <a:t>structurii</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raportului</a:t>
            </a:r>
            <a:r>
              <a:rPr lang="en-US" sz="2400" b="1" i="0" u="none" strike="noStrike" baseline="0" dirty="0">
                <a:latin typeface="Times New Roman" panose="02020603050405020304" pitchFamily="18" charset="0"/>
              </a:rPr>
              <a:t> de </a:t>
            </a:r>
            <a:r>
              <a:rPr lang="en-US" sz="2400" b="1" i="0" u="none" strike="noStrike" baseline="0" dirty="0" err="1">
                <a:latin typeface="Times New Roman" panose="02020603050405020304" pitchFamily="18" charset="0"/>
              </a:rPr>
              <a:t>practica</a:t>
            </a:r>
            <a:r>
              <a:rPr lang="en-US" sz="2400" b="1" i="0" u="none" strike="noStrike" baseline="0" dirty="0">
                <a:latin typeface="Times New Roman" panose="02020603050405020304" pitchFamily="18" charset="0"/>
              </a:rPr>
              <a:t> a </a:t>
            </a:r>
            <a:r>
              <a:rPr lang="en-US" sz="2400" b="1" i="0" u="none" strike="noStrike" baseline="0" dirty="0" err="1">
                <a:latin typeface="Times New Roman" panose="02020603050405020304" pitchFamily="18" charset="0"/>
              </a:rPr>
              <a:t>stagiarului</a:t>
            </a:r>
            <a:r>
              <a:rPr lang="en-US" sz="2400" b="1" i="0" u="none" strike="noStrike" baseline="0" dirty="0">
                <a:latin typeface="Times New Roman" panose="02020603050405020304" pitchFamily="18" charset="0"/>
              </a:rPr>
              <a:t>.</a:t>
            </a:r>
            <a:endParaRPr lang="en-US" sz="2400" b="0" i="0" u="none" strike="noStrike" baseline="0" dirty="0">
              <a:solidFill>
                <a:srgbClr val="000000"/>
              </a:solidFill>
              <a:latin typeface="Times New Roman" panose="02020603050405020304" pitchFamily="18" charset="0"/>
            </a:endParaRPr>
          </a:p>
          <a:p>
            <a:pPr marR="75460" algn="l">
              <a:buFont typeface="Wingdings" panose="05000000000000000000" pitchFamily="2" charset="2"/>
              <a:buChar char="Ø"/>
            </a:pPr>
            <a:r>
              <a:rPr lang="en-US" sz="2400" b="1" i="0" u="none" strike="noStrike" baseline="0" dirty="0">
                <a:latin typeface="Times New Roman" panose="02020603050405020304" pitchFamily="18" charset="0"/>
              </a:rPr>
              <a:t>Analiza </a:t>
            </a:r>
            <a:r>
              <a:rPr lang="en-US" sz="2400" b="1" i="0" u="none" strike="noStrike" baseline="0" dirty="0" err="1">
                <a:latin typeface="Times New Roman" panose="02020603050405020304" pitchFamily="18" charset="0"/>
              </a:rPr>
              <a:t>proceduriide</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evaluarea</a:t>
            </a:r>
            <a:r>
              <a:rPr lang="en-US" sz="2400" b="1" i="0" u="none" strike="noStrike" baseline="0" dirty="0">
                <a:latin typeface="Times New Roman" panose="02020603050405020304" pitchFamily="18" charset="0"/>
              </a:rPr>
              <a:t> </a:t>
            </a:r>
            <a:r>
              <a:rPr lang="en-US" sz="2400" b="1" i="0" u="none" strike="noStrike" baseline="0" dirty="0" err="1">
                <a:latin typeface="Times New Roman" panose="02020603050405020304" pitchFamily="18" charset="0"/>
              </a:rPr>
              <a:t>stagiilor</a:t>
            </a:r>
            <a:r>
              <a:rPr lang="en-US" sz="2400" b="1" i="0" u="none" strike="noStrike" baseline="0" dirty="0">
                <a:latin typeface="Times New Roman" panose="02020603050405020304" pitchFamily="18" charset="0"/>
              </a:rPr>
              <a:t> de </a:t>
            </a:r>
            <a:r>
              <a:rPr lang="en-US" sz="2400" b="1" i="0" u="none" strike="noStrike" baseline="0" dirty="0" err="1">
                <a:latin typeface="Times New Roman" panose="02020603050405020304" pitchFamily="18" charset="0"/>
              </a:rPr>
              <a:t>practică</a:t>
            </a:r>
            <a:r>
              <a:rPr lang="en-US" sz="2400" b="1" i="0" u="none" strike="noStrike" baseline="0" dirty="0">
                <a:latin typeface="Times New Roman" panose="02020603050405020304" pitchFamily="18" charset="0"/>
              </a:rPr>
              <a:t>.</a:t>
            </a:r>
            <a:endParaRPr lang="en-US" sz="2400" b="0" i="0" u="none" strike="noStrike" baseline="0" dirty="0">
              <a:solidFill>
                <a:srgbClr val="000000"/>
              </a:solidFill>
              <a:latin typeface="Times New Roman" panose="02020603050405020304" pitchFamily="18" charset="0"/>
            </a:endParaRPr>
          </a:p>
          <a:p>
            <a:pPr marR="70010" algn="l">
              <a:buFont typeface="Wingdings" panose="05000000000000000000" pitchFamily="2" charset="2"/>
              <a:buChar char="Ø"/>
            </a:pPr>
            <a:r>
              <a:rPr lang="it-IT" sz="2400" b="1" i="0" u="none" strike="noStrike" baseline="0" dirty="0">
                <a:latin typeface="Times New Roman" panose="02020603050405020304" pitchFamily="18" charset="0"/>
              </a:rPr>
              <a:t>Evaluarea calității stagiului profesional</a:t>
            </a:r>
            <a:r>
              <a:rPr lang="ro-RO" sz="2400" b="1" i="0" u="none" strike="noStrike" baseline="0" dirty="0">
                <a:latin typeface="Times New Roman" panose="02020603050405020304" pitchFamily="18" charset="0"/>
              </a:rPr>
              <a:t> </a:t>
            </a:r>
            <a:r>
              <a:rPr lang="it-IT" sz="2400" b="1" i="0" u="none" strike="noStrike" baseline="0" dirty="0">
                <a:latin typeface="Times New Roman" panose="02020603050405020304" pitchFamily="18" charset="0"/>
              </a:rPr>
              <a:t>(sondaj) .</a:t>
            </a:r>
            <a:endParaRPr lang="en-US" sz="2400" dirty="0"/>
          </a:p>
        </p:txBody>
      </p:sp>
    </p:spTree>
    <p:extLst>
      <p:ext uri="{BB962C8B-B14F-4D97-AF65-F5344CB8AC3E}">
        <p14:creationId xmlns:p14="http://schemas.microsoft.com/office/powerpoint/2010/main" val="1703790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1098D9BB-C119-03E2-C30C-514565E00432}"/>
              </a:ext>
            </a:extLst>
          </p:cNvPr>
          <p:cNvPicPr>
            <a:picLocks noGrp="1" noChangeAspect="1"/>
          </p:cNvPicPr>
          <p:nvPr>
            <p:ph idx="1"/>
          </p:nvPr>
        </p:nvPicPr>
        <p:blipFill>
          <a:blip r:embed="rId2"/>
          <a:stretch>
            <a:fillRect/>
          </a:stretch>
        </p:blipFill>
        <p:spPr>
          <a:xfrm>
            <a:off x="767408" y="1813515"/>
            <a:ext cx="5112568" cy="3775725"/>
          </a:xfrm>
          <a:prstGeom prst="rect">
            <a:avLst/>
          </a:prstGeom>
        </p:spPr>
      </p:pic>
      <p:graphicFrame>
        <p:nvGraphicFramePr>
          <p:cNvPr id="6" name="Content Placeholder 10">
            <a:extLst>
              <a:ext uri="{FF2B5EF4-FFF2-40B4-BE49-F238E27FC236}">
                <a16:creationId xmlns:a16="http://schemas.microsoft.com/office/drawing/2014/main" id="{409A73E9-ED66-AEDA-E77A-92B32401E714}"/>
              </a:ext>
            </a:extLst>
          </p:cNvPr>
          <p:cNvGraphicFramePr>
            <a:graphicFrameLocks/>
          </p:cNvGraphicFramePr>
          <p:nvPr>
            <p:extLst>
              <p:ext uri="{D42A27DB-BD31-4B8C-83A1-F6EECF244321}">
                <p14:modId xmlns:p14="http://schemas.microsoft.com/office/powerpoint/2010/main" val="352230836"/>
              </p:ext>
            </p:extLst>
          </p:nvPr>
        </p:nvGraphicFramePr>
        <p:xfrm>
          <a:off x="6172199" y="1813516"/>
          <a:ext cx="5252393" cy="384773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529223A7-AF93-BCDB-20BE-3EC2E041D27A}"/>
              </a:ext>
            </a:extLst>
          </p:cNvPr>
          <p:cNvSpPr txBox="1"/>
          <p:nvPr/>
        </p:nvSpPr>
        <p:spPr>
          <a:xfrm>
            <a:off x="1199456" y="620688"/>
            <a:ext cx="9505056" cy="1192827"/>
          </a:xfrm>
          <a:prstGeom prst="rect">
            <a:avLst/>
          </a:prstGeom>
          <a:noFill/>
        </p:spPr>
        <p:txBody>
          <a:bodyPr wrap="square">
            <a:spAutoFit/>
          </a:bodyPr>
          <a:lstStyle/>
          <a:p>
            <a:pPr marR="0" lvl="0" algn="l" defTabSz="914400" rtl="0" eaLnBrk="1" fontAlgn="auto" latinLnBrk="0" hangingPunct="1">
              <a:lnSpc>
                <a:spcPct val="120000"/>
              </a:lnSpc>
              <a:spcBef>
                <a:spcPts val="1000"/>
              </a:spcBef>
              <a:spcAft>
                <a:spcPts val="0"/>
              </a:spcAft>
              <a:buClr>
                <a:prstClr val="black"/>
              </a:buClr>
              <a:buSzTx/>
              <a:tabLst/>
              <a:defRPr/>
            </a:pP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1. Luând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în</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considerație</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întreaga</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perioadă</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stagiului</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profesional</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cum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ați</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evalua</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1800" b="0" i="1" u="none" strike="noStrike" kern="1200" cap="all" spc="0" normalizeH="0" baseline="0" noProof="0" dirty="0" err="1">
                <a:ln>
                  <a:noFill/>
                </a:ln>
                <a:solidFill>
                  <a:srgbClr val="000000"/>
                </a:solidFill>
                <a:effectLst/>
                <a:uLnTx/>
                <a:uFillTx/>
                <a:latin typeface="Times New Roman" panose="02020603050405020304" pitchFamily="18" charset="0"/>
                <a:ea typeface="+mn-ea"/>
                <a:cs typeface="+mn-cs"/>
              </a:rPr>
              <a:t>următoarele</a:t>
            </a:r>
            <a:r>
              <a:rPr kumimoji="0" lang="en-US"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r>
              <a:rPr kumimoji="0" lang="ro-RO" sz="1800" b="0" i="1"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all"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l" defTabSz="914400" rtl="0" eaLnBrk="1" fontAlgn="auto" latinLnBrk="0" hangingPunct="1">
              <a:lnSpc>
                <a:spcPct val="120000"/>
              </a:lnSpc>
              <a:spcBef>
                <a:spcPts val="1000"/>
              </a:spcBef>
              <a:spcAft>
                <a:spcPts val="0"/>
              </a:spcAft>
              <a:buClr>
                <a:prstClr val="black"/>
              </a:buClr>
              <a:buSzTx/>
              <a:tabLst/>
              <a:defRPr/>
            </a:pPr>
            <a:endParaRPr lang="en-US" dirty="0"/>
          </a:p>
        </p:txBody>
      </p:sp>
    </p:spTree>
    <p:extLst>
      <p:ext uri="{BB962C8B-B14F-4D97-AF65-F5344CB8AC3E}">
        <p14:creationId xmlns:p14="http://schemas.microsoft.com/office/powerpoint/2010/main" val="660464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70994311-BD82-CAAE-2903-CECD0C26F095}"/>
              </a:ext>
            </a:extLst>
          </p:cNvPr>
          <p:cNvPicPr>
            <a:picLocks noGrp="1" noChangeAspect="1"/>
          </p:cNvPicPr>
          <p:nvPr>
            <p:ph idx="1"/>
          </p:nvPr>
        </p:nvPicPr>
        <p:blipFill>
          <a:blip r:embed="rId2"/>
          <a:stretch>
            <a:fillRect/>
          </a:stretch>
        </p:blipFill>
        <p:spPr>
          <a:xfrm>
            <a:off x="983432" y="692696"/>
            <a:ext cx="4809809" cy="4824536"/>
          </a:xfrm>
          <a:prstGeom prst="rect">
            <a:avLst/>
          </a:prstGeom>
        </p:spPr>
      </p:pic>
      <p:graphicFrame>
        <p:nvGraphicFramePr>
          <p:cNvPr id="5" name="Content Placeholder 10">
            <a:extLst>
              <a:ext uri="{FF2B5EF4-FFF2-40B4-BE49-F238E27FC236}">
                <a16:creationId xmlns:a16="http://schemas.microsoft.com/office/drawing/2014/main" id="{E9937C8F-F7A1-F22F-DFEC-1A0FCAE2DA1C}"/>
              </a:ext>
            </a:extLst>
          </p:cNvPr>
          <p:cNvGraphicFramePr>
            <a:graphicFrameLocks/>
          </p:cNvGraphicFramePr>
          <p:nvPr>
            <p:extLst>
              <p:ext uri="{D42A27DB-BD31-4B8C-83A1-F6EECF244321}">
                <p14:modId xmlns:p14="http://schemas.microsoft.com/office/powerpoint/2010/main" val="4255935045"/>
              </p:ext>
            </p:extLst>
          </p:nvPr>
        </p:nvGraphicFramePr>
        <p:xfrm>
          <a:off x="6172200" y="692696"/>
          <a:ext cx="4964360"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90265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836A0570-E4C4-C462-437A-4BF5B63AABDD}"/>
              </a:ext>
            </a:extLst>
          </p:cNvPr>
          <p:cNvPicPr>
            <a:picLocks noGrp="1" noChangeAspect="1"/>
          </p:cNvPicPr>
          <p:nvPr>
            <p:ph idx="1"/>
          </p:nvPr>
        </p:nvPicPr>
        <p:blipFill>
          <a:blip r:embed="rId2"/>
          <a:stretch>
            <a:fillRect/>
          </a:stretch>
        </p:blipFill>
        <p:spPr>
          <a:xfrm>
            <a:off x="767408" y="692695"/>
            <a:ext cx="4464495" cy="4752529"/>
          </a:xfrm>
          <a:prstGeom prst="rect">
            <a:avLst/>
          </a:prstGeom>
        </p:spPr>
      </p:pic>
      <p:graphicFrame>
        <p:nvGraphicFramePr>
          <p:cNvPr id="5" name="Content Placeholder 10">
            <a:extLst>
              <a:ext uri="{FF2B5EF4-FFF2-40B4-BE49-F238E27FC236}">
                <a16:creationId xmlns:a16="http://schemas.microsoft.com/office/drawing/2014/main" id="{E58A8878-863C-6B52-D5BA-8287A8CCE178}"/>
              </a:ext>
            </a:extLst>
          </p:cNvPr>
          <p:cNvGraphicFramePr>
            <a:graphicFrameLocks/>
          </p:cNvGraphicFramePr>
          <p:nvPr>
            <p:extLst>
              <p:ext uri="{D42A27DB-BD31-4B8C-83A1-F6EECF244321}">
                <p14:modId xmlns:p14="http://schemas.microsoft.com/office/powerpoint/2010/main" val="4221813840"/>
              </p:ext>
            </p:extLst>
          </p:nvPr>
        </p:nvGraphicFramePr>
        <p:xfrm>
          <a:off x="6172200" y="836712"/>
          <a:ext cx="53244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58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D8805260-5FA4-38E2-981B-6962F2F58D5E}"/>
              </a:ext>
            </a:extLst>
          </p:cNvPr>
          <p:cNvPicPr>
            <a:picLocks noGrp="1" noChangeAspect="1"/>
          </p:cNvPicPr>
          <p:nvPr>
            <p:ph idx="1"/>
          </p:nvPr>
        </p:nvPicPr>
        <p:blipFill>
          <a:blip r:embed="rId2"/>
          <a:stretch>
            <a:fillRect/>
          </a:stretch>
        </p:blipFill>
        <p:spPr>
          <a:xfrm>
            <a:off x="623392" y="764704"/>
            <a:ext cx="5256583" cy="4752528"/>
          </a:xfrm>
          <a:prstGeom prst="rect">
            <a:avLst/>
          </a:prstGeom>
        </p:spPr>
      </p:pic>
      <p:pic>
        <p:nvPicPr>
          <p:cNvPr id="5" name="Рисунок 4">
            <a:extLst>
              <a:ext uri="{FF2B5EF4-FFF2-40B4-BE49-F238E27FC236}">
                <a16:creationId xmlns:a16="http://schemas.microsoft.com/office/drawing/2014/main" id="{31ECE00F-B779-80BF-AE97-AA0D75D6C96B}"/>
              </a:ext>
            </a:extLst>
          </p:cNvPr>
          <p:cNvPicPr>
            <a:picLocks noChangeAspect="1"/>
          </p:cNvPicPr>
          <p:nvPr/>
        </p:nvPicPr>
        <p:blipFill>
          <a:blip r:embed="rId3"/>
          <a:stretch>
            <a:fillRect/>
          </a:stretch>
        </p:blipFill>
        <p:spPr>
          <a:xfrm>
            <a:off x="6023992" y="620687"/>
            <a:ext cx="5184575" cy="4896545"/>
          </a:xfrm>
          <a:prstGeom prst="rect">
            <a:avLst/>
          </a:prstGeom>
        </p:spPr>
      </p:pic>
    </p:spTree>
    <p:extLst>
      <p:ext uri="{BB962C8B-B14F-4D97-AF65-F5344CB8AC3E}">
        <p14:creationId xmlns:p14="http://schemas.microsoft.com/office/powerpoint/2010/main" val="1759555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449BBEAA-23E6-A41C-E80B-9B77635CBC26}"/>
              </a:ext>
            </a:extLst>
          </p:cNvPr>
          <p:cNvPicPr>
            <a:picLocks noGrp="1" noChangeAspect="1"/>
          </p:cNvPicPr>
          <p:nvPr>
            <p:ph idx="1"/>
          </p:nvPr>
        </p:nvPicPr>
        <p:blipFill>
          <a:blip r:embed="rId2"/>
          <a:stretch>
            <a:fillRect/>
          </a:stretch>
        </p:blipFill>
        <p:spPr>
          <a:xfrm>
            <a:off x="623392" y="1700807"/>
            <a:ext cx="4104455" cy="3744417"/>
          </a:xfrm>
          <a:prstGeom prst="rect">
            <a:avLst/>
          </a:prstGeom>
        </p:spPr>
      </p:pic>
      <p:pic>
        <p:nvPicPr>
          <p:cNvPr id="5" name="Рисунок 4">
            <a:extLst>
              <a:ext uri="{FF2B5EF4-FFF2-40B4-BE49-F238E27FC236}">
                <a16:creationId xmlns:a16="http://schemas.microsoft.com/office/drawing/2014/main" id="{2DC4E9F7-9EF4-4674-F844-3FC68E795EBC}"/>
              </a:ext>
            </a:extLst>
          </p:cNvPr>
          <p:cNvPicPr>
            <a:picLocks noChangeAspect="1"/>
          </p:cNvPicPr>
          <p:nvPr/>
        </p:nvPicPr>
        <p:blipFill>
          <a:blip r:embed="rId3"/>
          <a:stretch>
            <a:fillRect/>
          </a:stretch>
        </p:blipFill>
        <p:spPr>
          <a:xfrm>
            <a:off x="5375920" y="1628800"/>
            <a:ext cx="5328592" cy="3816426"/>
          </a:xfrm>
          <a:prstGeom prst="rect">
            <a:avLst/>
          </a:prstGeom>
        </p:spPr>
      </p:pic>
      <p:sp>
        <p:nvSpPr>
          <p:cNvPr id="7" name="TextBox 6">
            <a:extLst>
              <a:ext uri="{FF2B5EF4-FFF2-40B4-BE49-F238E27FC236}">
                <a16:creationId xmlns:a16="http://schemas.microsoft.com/office/drawing/2014/main" id="{5F098014-4E5E-18B5-5DDC-ECE96790CEEC}"/>
              </a:ext>
            </a:extLst>
          </p:cNvPr>
          <p:cNvSpPr txBox="1"/>
          <p:nvPr/>
        </p:nvSpPr>
        <p:spPr>
          <a:xfrm>
            <a:off x="1343472" y="764704"/>
            <a:ext cx="7800528" cy="646331"/>
          </a:xfrm>
          <a:prstGeom prst="rect">
            <a:avLst/>
          </a:prstGeom>
          <a:noFill/>
        </p:spPr>
        <p:txBody>
          <a:bodyPr wrap="square">
            <a:spAutoFit/>
          </a:bodyPr>
          <a:lstStyle/>
          <a:p>
            <a:r>
              <a:rPr lang="en-US" sz="1800" b="0" i="1" u="none" strike="noStrike" baseline="0" dirty="0">
                <a:solidFill>
                  <a:srgbClr val="000000"/>
                </a:solidFill>
                <a:latin typeface="Times New Roman" panose="02020603050405020304" pitchFamily="18" charset="0"/>
              </a:rPr>
              <a:t>Luând </a:t>
            </a:r>
            <a:r>
              <a:rPr lang="en-US" sz="1800" b="0" i="1" u="none" strike="noStrike" baseline="0" dirty="0" err="1">
                <a:solidFill>
                  <a:srgbClr val="000000"/>
                </a:solidFill>
                <a:latin typeface="Times New Roman" panose="02020603050405020304" pitchFamily="18" charset="0"/>
              </a:rPr>
              <a:t>în</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considerație</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întreaga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perioadă</a:t>
            </a:r>
            <a:r>
              <a:rPr lang="en-US" sz="1800" b="0" i="1" u="none" strike="noStrike" baseline="0" dirty="0">
                <a:solidFill>
                  <a:srgbClr val="000000"/>
                </a:solidFill>
                <a:latin typeface="Times New Roman" panose="02020603050405020304" pitchFamily="18" charset="0"/>
              </a:rPr>
              <a:t> a </a:t>
            </a:r>
            <a:r>
              <a:rPr lang="en-US" sz="1800" b="0" i="1" u="none" strike="noStrike" baseline="0" dirty="0" err="1">
                <a:solidFill>
                  <a:srgbClr val="000000"/>
                </a:solidFill>
                <a:latin typeface="Times New Roman" panose="02020603050405020304" pitchFamily="18" charset="0"/>
              </a:rPr>
              <a:t>stagiului</a:t>
            </a:r>
            <a:r>
              <a:rPr lang="en-US" sz="1800" b="0" i="1" u="none" strike="noStrike" baseline="0" dirty="0">
                <a:solidFill>
                  <a:srgbClr val="000000"/>
                </a:solidFill>
                <a:latin typeface="Times New Roman" panose="02020603050405020304" pitchFamily="18" charset="0"/>
              </a:rPr>
              <a:t> </a:t>
            </a:r>
            <a:r>
              <a:rPr lang="en-US" i="1" dirty="0">
                <a:solidFill>
                  <a:srgbClr val="000000"/>
                </a:solidFill>
                <a:latin typeface="Times New Roman" panose="02020603050405020304" pitchFamily="18" charset="0"/>
              </a:rPr>
              <a:t> de </a:t>
            </a:r>
            <a:r>
              <a:rPr lang="en-US" i="1" dirty="0" err="1">
                <a:solidFill>
                  <a:srgbClr val="000000"/>
                </a:solidFill>
                <a:latin typeface="Times New Roman" panose="02020603050405020304" pitchFamily="18" charset="0"/>
              </a:rPr>
              <a:t>practic</a:t>
            </a:r>
            <a:r>
              <a:rPr lang="en-US" sz="1800" b="0" i="1" u="none" strike="noStrike" baseline="0" dirty="0" err="1">
                <a:solidFill>
                  <a:srgbClr val="000000"/>
                </a:solidFill>
                <a:latin typeface="Times New Roman" panose="02020603050405020304" pitchFamily="18" charset="0"/>
              </a:rPr>
              <a:t>cum</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ați</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evalua</a:t>
            </a:r>
            <a:r>
              <a:rPr lang="en-US" sz="1800" b="0" i="1" u="none" strike="noStrike" baseline="0" dirty="0">
                <a:solidFill>
                  <a:srgbClr val="000000"/>
                </a:solidFill>
                <a:latin typeface="Times New Roman" panose="02020603050405020304" pitchFamily="18" charset="0"/>
              </a:rPr>
              <a:t> </a:t>
            </a:r>
            <a:r>
              <a:rPr lang="en-US" sz="1800" b="0" i="1" u="none" strike="noStrike" baseline="0" dirty="0" err="1">
                <a:solidFill>
                  <a:srgbClr val="000000"/>
                </a:solidFill>
                <a:latin typeface="Times New Roman" panose="02020603050405020304" pitchFamily="18" charset="0"/>
              </a:rPr>
              <a:t>următoarele</a:t>
            </a:r>
            <a:r>
              <a:rPr lang="en-US" sz="1800" b="0" i="0" u="none" strike="noStrike" baseline="0" dirty="0">
                <a:solidFill>
                  <a:srgbClr val="000000"/>
                </a:solidFill>
                <a:latin typeface="Times New Roman" panose="02020603050405020304" pitchFamily="18" charset="0"/>
              </a:rPr>
              <a:t>:</a:t>
            </a:r>
            <a:endParaRPr lang="en-US" dirty="0"/>
          </a:p>
        </p:txBody>
      </p:sp>
    </p:spTree>
    <p:extLst>
      <p:ext uri="{BB962C8B-B14F-4D97-AF65-F5344CB8AC3E}">
        <p14:creationId xmlns:p14="http://schemas.microsoft.com/office/powerpoint/2010/main" val="2297970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853125-B594-7C99-4B64-71D18C7096CE}"/>
              </a:ext>
            </a:extLst>
          </p:cNvPr>
          <p:cNvSpPr>
            <a:spLocks noGrp="1"/>
          </p:cNvSpPr>
          <p:nvPr>
            <p:ph type="title"/>
          </p:nvPr>
        </p:nvSpPr>
        <p:spPr/>
        <p:txBody>
          <a:bodyPr>
            <a:normAutofit fontScale="90000"/>
          </a:bodyPr>
          <a:lstStyle/>
          <a:p>
            <a:pPr marL="0" marR="0" indent="270510">
              <a:lnSpc>
                <a:spcPct val="150000"/>
              </a:lnSpc>
              <a:spcAft>
                <a:spcPts val="800"/>
              </a:spcAft>
            </a:pPr>
            <a:br>
              <a:rPr lang="en-US" sz="1800" b="1" dirty="0">
                <a:solidFill>
                  <a:srgbClr val="000000"/>
                </a:solidFill>
                <a:effectLst/>
                <a:latin typeface="Times New Roman" panose="02020603050405020304" pitchFamily="18" charset="0"/>
                <a:ea typeface="Times New Roman" panose="02020603050405020304" pitchFamily="18" charset="0"/>
              </a:rPr>
            </a:br>
            <a:r>
              <a:rPr lang="ro-RO" sz="1800" b="1" dirty="0">
                <a:solidFill>
                  <a:srgbClr val="000000"/>
                </a:solidFill>
                <a:effectLst/>
                <a:latin typeface="Times New Roman" panose="02020603050405020304" pitchFamily="18" charset="0"/>
                <a:ea typeface="Times New Roman" panose="02020603050405020304" pitchFamily="18" charset="0"/>
              </a:rPr>
              <a:t>Rezultatele sondajului anonim al studenților ciclul Licență  şi Master</a:t>
            </a:r>
            <a:br>
              <a:rPr lang="en-US" sz="1800" dirty="0">
                <a:effectLst/>
                <a:latin typeface="Calibri" panose="020F0502020204030204" pitchFamily="34" charset="0"/>
                <a:ea typeface="Calibri" panose="020F0502020204030204" pitchFamily="34" charset="0"/>
              </a:rPr>
            </a:br>
            <a:r>
              <a:rPr lang="ro-RO" sz="1800" b="1" dirty="0">
                <a:solidFill>
                  <a:srgbClr val="000000"/>
                </a:solidFill>
                <a:effectLst/>
                <a:latin typeface="Times New Roman" panose="02020603050405020304" pitchFamily="18" charset="0"/>
                <a:ea typeface="Times New Roman" panose="02020603050405020304" pitchFamily="18" charset="0"/>
              </a:rPr>
              <a:t>cu privire la evaluarea calității desfășurării </a:t>
            </a:r>
            <a:br>
              <a:rPr lang="en-US" sz="1800" dirty="0">
                <a:effectLst/>
                <a:latin typeface="Calibri" panose="020F0502020204030204" pitchFamily="34" charset="0"/>
                <a:ea typeface="Calibri" panose="020F0502020204030204" pitchFamily="34" charset="0"/>
              </a:rPr>
            </a:br>
            <a:r>
              <a:rPr lang="ro-RO" sz="1800" b="1" dirty="0">
                <a:solidFill>
                  <a:srgbClr val="000000"/>
                </a:solidFill>
                <a:effectLst/>
                <a:latin typeface="Times New Roman" panose="02020603050405020304" pitchFamily="18" charset="0"/>
                <a:ea typeface="Times New Roman" panose="02020603050405020304" pitchFamily="18" charset="0"/>
              </a:rPr>
              <a:t>stagiului de practică</a:t>
            </a:r>
            <a:r>
              <a:rPr lang="en-US" sz="1800" b="1" dirty="0">
                <a:solidFill>
                  <a:srgbClr val="000000"/>
                </a:solidFill>
                <a:effectLst/>
                <a:latin typeface="Times New Roman" panose="02020603050405020304" pitchFamily="18" charset="0"/>
                <a:ea typeface="Times New Roman" panose="02020603050405020304" pitchFamily="18" charset="0"/>
              </a:rPr>
              <a:t> LA FACULTATEA RISPJ</a:t>
            </a:r>
            <a:br>
              <a:rPr lang="en-US" sz="1800" dirty="0">
                <a:effectLst/>
                <a:latin typeface="Calibri" panose="020F0502020204030204" pitchFamily="34" charset="0"/>
                <a:ea typeface="Calibri" panose="020F0502020204030204" pitchFamily="34" charset="0"/>
              </a:rPr>
            </a:br>
            <a:endParaRPr lang="en-US" dirty="0"/>
          </a:p>
        </p:txBody>
      </p:sp>
      <p:sp>
        <p:nvSpPr>
          <p:cNvPr id="3" name="Объект 2">
            <a:extLst>
              <a:ext uri="{FF2B5EF4-FFF2-40B4-BE49-F238E27FC236}">
                <a16:creationId xmlns:a16="http://schemas.microsoft.com/office/drawing/2014/main" id="{689A688F-8C4D-7CB8-4845-123D2C617D92}"/>
              </a:ext>
            </a:extLst>
          </p:cNvPr>
          <p:cNvSpPr>
            <a:spLocks noGrp="1"/>
          </p:cNvSpPr>
          <p:nvPr>
            <p:ph idx="1"/>
          </p:nvPr>
        </p:nvSpPr>
        <p:spPr/>
        <p:txBody>
          <a:bodyPr>
            <a:normAutofit fontScale="85000" lnSpcReduction="20000"/>
          </a:bodyPr>
          <a:lstStyle/>
          <a:p>
            <a:pPr marL="342900" marR="0" lvl="0" indent="-342900">
              <a:lnSpc>
                <a:spcPct val="107000"/>
              </a:lnSpc>
              <a:spcAft>
                <a:spcPts val="800"/>
              </a:spcAft>
              <a:buFont typeface="+mj-lt"/>
              <a:buAutoNum type="arabicPeriod"/>
            </a:pP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Evaluarea calității stagiului </a:t>
            </a:r>
            <a:r>
              <a:rPr lang="fr-FR" sz="1800" dirty="0">
                <a:effectLst/>
                <a:latin typeface="Times New Roman" panose="02020603050405020304" pitchFamily="18" charset="0"/>
                <a:ea typeface="Calibri" panose="020F0502020204030204" pitchFamily="34" charset="0"/>
              </a:rPr>
              <a:t>Stagiul de documentare şi cercetare în afacerile externe</a:t>
            </a: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 anul III, Relații Internaționale,  Licență, f/r</a:t>
            </a:r>
            <a:r>
              <a:rPr lang="it-IT" sz="1800" dirty="0">
                <a:solidFill>
                  <a:srgbClr val="202124"/>
                </a:solidFill>
                <a:effectLst/>
                <a:latin typeface="Times New Roman" panose="02020603050405020304" pitchFamily="18" charset="0"/>
                <a:ea typeface="Calibri" panose="020F0502020204030204" pitchFamily="34" charset="0"/>
              </a:rPr>
              <a:t> - </a:t>
            </a:r>
            <a:r>
              <a:rPr lang="ro-RO" sz="1800" u="sng" dirty="0">
                <a:solidFill>
                  <a:srgbClr val="0563C1"/>
                </a:solidFill>
                <a:effectLst/>
                <a:latin typeface="Times New Roman" panose="02020603050405020304" pitchFamily="18" charset="0"/>
                <a:ea typeface="Calibri" panose="020F0502020204030204" pitchFamily="34" charset="0"/>
                <a:hlinkClick r:id="rId2"/>
              </a:rPr>
              <a:t>https://docs.google.com/forms/d/1YTPOJd-0X0lh8oNWWfEctKs8z0OU9zmfkcaU_noF_JQ/edit</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Aft>
                <a:spcPts val="800"/>
              </a:spcAft>
              <a:buFont typeface="+mj-lt"/>
              <a:buAutoNum type="arabicPeriod"/>
            </a:pP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Evaluarea calității </a:t>
            </a:r>
            <a:r>
              <a:rPr lang="fr-FR" sz="1800" dirty="0">
                <a:effectLst/>
                <a:latin typeface="Times New Roman" panose="02020603050405020304" pitchFamily="18" charset="0"/>
                <a:ea typeface="Calibri" panose="020F0502020204030204" pitchFamily="34" charset="0"/>
              </a:rPr>
              <a:t>Stagiul de documentare şi cercetare în afacerile externe</a:t>
            </a: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 profesional, anul III, Relații Internaționale,  Licență, zi -</a:t>
            </a:r>
            <a:r>
              <a:rPr lang="it-IT" sz="1800" dirty="0">
                <a:solidFill>
                  <a:srgbClr val="202124"/>
                </a:solidFill>
                <a:effectLst/>
                <a:latin typeface="Times New Roman" panose="02020603050405020304" pitchFamily="18" charset="0"/>
                <a:ea typeface="Calibri" panose="020F0502020204030204" pitchFamily="34" charset="0"/>
              </a:rPr>
              <a:t> </a:t>
            </a:r>
            <a:r>
              <a:rPr lang="ro-RO" sz="1800" u="sng" dirty="0">
                <a:solidFill>
                  <a:srgbClr val="0563C1"/>
                </a:solidFill>
                <a:effectLst/>
                <a:latin typeface="Times New Roman" panose="02020603050405020304" pitchFamily="18" charset="0"/>
                <a:ea typeface="Calibri" panose="020F0502020204030204" pitchFamily="34" charset="0"/>
                <a:hlinkClick r:id="rId3"/>
              </a:rPr>
              <a:t>https://docs.google.com/forms/d/1XjoypmCEJSw-PZqdz6Qis6wdzcCNi3ZCOnc9nmuCPzE/edit</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Aft>
                <a:spcPts val="800"/>
              </a:spcAft>
              <a:buFont typeface="+mj-lt"/>
              <a:buAutoNum type="arabicPeriod"/>
            </a:pP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Evaluarea calității </a:t>
            </a:r>
            <a:r>
              <a:rPr lang="ro-RO" sz="1800" dirty="0">
                <a:effectLst/>
                <a:latin typeface="Times New Roman" panose="02020603050405020304" pitchFamily="18" charset="0"/>
                <a:ea typeface="Calibri" panose="020F0502020204030204" pitchFamily="34" charset="0"/>
              </a:rPr>
              <a:t>Stagiului de practica de specialitate 2</a:t>
            </a: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 anul III, Jurnalism,  Licență, f/r - </a:t>
            </a:r>
            <a:r>
              <a:rPr lang="ro-RO" sz="1800" u="sng" dirty="0">
                <a:solidFill>
                  <a:srgbClr val="0563C1"/>
                </a:solidFill>
                <a:effectLst/>
                <a:latin typeface="Times New Roman" panose="02020603050405020304" pitchFamily="18" charset="0"/>
                <a:ea typeface="Calibri" panose="020F0502020204030204" pitchFamily="34" charset="0"/>
                <a:hlinkClick r:id="rId4"/>
              </a:rPr>
              <a:t>https://docs.google.com/forms/d/1OOSniDDiZZjHwwUYyN3FeJDy5Fu1-d1RhzTyEEMVAas/edit</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Aft>
                <a:spcPts val="800"/>
              </a:spcAft>
              <a:buFont typeface="+mj-lt"/>
              <a:buAutoNum type="arabicPeriod"/>
            </a:pPr>
            <a:r>
              <a:rPr lang="ro-RO" sz="1800" dirty="0">
                <a:solidFill>
                  <a:srgbClr val="202124"/>
                </a:solidFill>
                <a:effectLst/>
                <a:latin typeface="Times New Roman" panose="02020603050405020304" pitchFamily="18" charset="0"/>
                <a:ea typeface="Calibri" panose="020F0502020204030204" pitchFamily="34" charset="0"/>
              </a:rPr>
              <a:t>Evaluarea calității Stagiului de practica de specialitate 2</a:t>
            </a:r>
            <a:r>
              <a:rPr lang="ro-RO" sz="1800" dirty="0">
                <a:solidFill>
                  <a:srgbClr val="202124"/>
                </a:solidFill>
                <a:effectLst/>
                <a:highlight>
                  <a:srgbClr val="FFFFFF"/>
                </a:highlight>
                <a:latin typeface="Times New Roman" panose="02020603050405020304" pitchFamily="18" charset="0"/>
                <a:ea typeface="Calibri" panose="020F0502020204030204" pitchFamily="34" charset="0"/>
              </a:rPr>
              <a:t>, anul III, Jurnalism,  Licență, zi -</a:t>
            </a:r>
            <a:r>
              <a:rPr lang="ro-RO" sz="1800" u="sng" dirty="0">
                <a:solidFill>
                  <a:srgbClr val="0563C1"/>
                </a:solidFill>
                <a:effectLst/>
                <a:latin typeface="Times New Roman" panose="02020603050405020304" pitchFamily="18" charset="0"/>
                <a:ea typeface="Calibri" panose="020F0502020204030204" pitchFamily="34" charset="0"/>
                <a:hlinkClick r:id="rId4"/>
              </a:rPr>
              <a:t>https://docs.google.com/forms/d/1OOSniDDiZZjHwwUYyN3FeJDy5Fu1-d1RhzTyEEMVAas/edit</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Aft>
                <a:spcPts val="800"/>
              </a:spcAft>
              <a:buFont typeface="+mj-lt"/>
              <a:buAutoNum type="arabicPeriod"/>
            </a:pP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Evaluarea calității stagiului profesional, ciclul II, Master,  </a:t>
            </a:r>
            <a:r>
              <a:rPr lang="it-IT" sz="1800" b="1" dirty="0">
                <a:solidFill>
                  <a:srgbClr val="202124"/>
                </a:solidFill>
                <a:effectLst/>
                <a:highlight>
                  <a:srgbClr val="FFFFFF"/>
                </a:highlight>
                <a:latin typeface="Times New Roman" panose="02020603050405020304" pitchFamily="18" charset="0"/>
                <a:ea typeface="Calibri" panose="020F0502020204030204" pitchFamily="34" charset="0"/>
              </a:rPr>
              <a:t>Managementul Media, Marketing online și Business</a:t>
            </a: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 </a:t>
            </a:r>
            <a:r>
              <a:rPr lang="it-IT" sz="1800" b="1" dirty="0">
                <a:solidFill>
                  <a:srgbClr val="202124"/>
                </a:solidFill>
                <a:effectLst/>
                <a:highlight>
                  <a:srgbClr val="FFFFFF"/>
                </a:highlight>
                <a:latin typeface="Times New Roman" panose="02020603050405020304" pitchFamily="18" charset="0"/>
                <a:ea typeface="Calibri" panose="020F0502020204030204" pitchFamily="34" charset="0"/>
              </a:rPr>
              <a:t>Comunicare - </a:t>
            </a:r>
            <a:r>
              <a:rPr lang="ro-RO" sz="1800" u="sng" dirty="0">
                <a:solidFill>
                  <a:srgbClr val="0563C1"/>
                </a:solidFill>
                <a:effectLst/>
                <a:latin typeface="Times New Roman" panose="02020603050405020304" pitchFamily="18" charset="0"/>
                <a:ea typeface="Calibri" panose="020F0502020204030204" pitchFamily="34" charset="0"/>
                <a:hlinkClick r:id="rId5"/>
              </a:rPr>
              <a:t>https://docs.google.com/forms/d/1wZvYfKsJLHgTSs--trNqA1DRYrwtyTCrvp9Yl843SAg/edit</a:t>
            </a:r>
            <a:endParaRPr lang="en-US" sz="1800" dirty="0">
              <a:effectLst/>
              <a:latin typeface="Calibri" panose="020F0502020204030204" pitchFamily="34" charset="0"/>
              <a:ea typeface="Calibri" panose="020F0502020204030204" pitchFamily="34" charset="0"/>
            </a:endParaRPr>
          </a:p>
          <a:p>
            <a:pPr marL="342900" marR="0" lvl="0" indent="-342900">
              <a:lnSpc>
                <a:spcPct val="107000"/>
              </a:lnSpc>
              <a:spcAft>
                <a:spcPts val="800"/>
              </a:spcAft>
              <a:buFont typeface="+mj-lt"/>
              <a:buAutoNum type="arabicPeriod"/>
            </a:pPr>
            <a:r>
              <a:rPr lang="it-IT" sz="1800" dirty="0">
                <a:solidFill>
                  <a:srgbClr val="202124"/>
                </a:solidFill>
                <a:effectLst/>
                <a:highlight>
                  <a:srgbClr val="FFFFFF"/>
                </a:highlight>
                <a:latin typeface="Times New Roman" panose="02020603050405020304" pitchFamily="18" charset="0"/>
                <a:ea typeface="Calibri" panose="020F0502020204030204" pitchFamily="34" charset="0"/>
              </a:rPr>
              <a:t>Evaluarea calității stagiului profesional, Program de master,  </a:t>
            </a:r>
            <a:r>
              <a:rPr lang="it-IT" sz="1800" b="1" dirty="0">
                <a:solidFill>
                  <a:srgbClr val="202124"/>
                </a:solidFill>
                <a:effectLst/>
                <a:highlight>
                  <a:srgbClr val="FFFFFF"/>
                </a:highlight>
                <a:latin typeface="Times New Roman" panose="02020603050405020304" pitchFamily="18" charset="0"/>
                <a:ea typeface="Calibri" panose="020F0502020204030204" pitchFamily="34" charset="0"/>
              </a:rPr>
              <a:t>Diplomaţie, Securitate, Business şi Comunicare</a:t>
            </a:r>
            <a:r>
              <a:rPr lang="it-IT" sz="1800" b="1" dirty="0">
                <a:solidFill>
                  <a:srgbClr val="202124"/>
                </a:solidFill>
                <a:effectLst/>
                <a:latin typeface="Times New Roman" panose="02020603050405020304" pitchFamily="18" charset="0"/>
                <a:ea typeface="Calibri" panose="020F0502020204030204" pitchFamily="34" charset="0"/>
              </a:rPr>
              <a:t> - </a:t>
            </a:r>
            <a:r>
              <a:rPr lang="ro-RO" sz="1800" u="sng" dirty="0">
                <a:solidFill>
                  <a:srgbClr val="0563C1"/>
                </a:solidFill>
                <a:effectLst/>
                <a:latin typeface="Times New Roman" panose="02020603050405020304" pitchFamily="18" charset="0"/>
                <a:ea typeface="Calibri" panose="020F0502020204030204" pitchFamily="34" charset="0"/>
                <a:hlinkClick r:id="rId6"/>
              </a:rPr>
              <a:t>https://docs.google.com/forms/d/1CVaak966kxS5X3FFYLRTIkI5vkw3SQkMQ8JY07s7_qA/edit</a:t>
            </a:r>
            <a:r>
              <a:rPr lang="ro-RO"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28175981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B0D9D19-9360-9848-6CB8-0BAA9E10E471}"/>
              </a:ext>
            </a:extLst>
          </p:cNvPr>
          <p:cNvSpPr>
            <a:spLocks noGrp="1"/>
          </p:cNvSpPr>
          <p:nvPr>
            <p:ph idx="1"/>
          </p:nvPr>
        </p:nvSpPr>
        <p:spPr>
          <a:xfrm>
            <a:off x="609600" y="476673"/>
            <a:ext cx="10972800" cy="5649492"/>
          </a:xfrm>
        </p:spPr>
        <p:txBody>
          <a:bodyPr/>
          <a:lstStyle/>
          <a:p>
            <a:r>
              <a:rPr lang="it-IT" sz="1800" cap="none" dirty="0">
                <a:solidFill>
                  <a:srgbClr val="202124"/>
                </a:solidFill>
                <a:effectLst/>
                <a:highlight>
                  <a:srgbClr val="FFFFFF"/>
                </a:highlight>
                <a:latin typeface="Times New Roman" panose="02020603050405020304" pitchFamily="18" charset="0"/>
                <a:ea typeface="Calibri" panose="020F0502020204030204" pitchFamily="34" charset="0"/>
              </a:rPr>
              <a:t>EVALUAREA CALITĂȚII STAGIULUI </a:t>
            </a:r>
            <a:r>
              <a:rPr lang="fr-FR" sz="1800" cap="none" dirty="0">
                <a:effectLst/>
                <a:latin typeface="Times New Roman" panose="02020603050405020304" pitchFamily="18" charset="0"/>
                <a:ea typeface="Calibri" panose="020F0502020204030204" pitchFamily="34" charset="0"/>
              </a:rPr>
              <a:t>STAGIUL DE DOCUMENTARE ŞI CERCETARE ÎN AFACERILE EXTERNE</a:t>
            </a:r>
            <a:r>
              <a:rPr lang="it-IT" sz="1800" cap="none" dirty="0">
                <a:solidFill>
                  <a:srgbClr val="202124"/>
                </a:solidFill>
                <a:effectLst/>
                <a:highlight>
                  <a:srgbClr val="FFFFFF"/>
                </a:highlight>
                <a:latin typeface="Times New Roman" panose="02020603050405020304" pitchFamily="18" charset="0"/>
                <a:ea typeface="Calibri" panose="020F0502020204030204" pitchFamily="34" charset="0"/>
              </a:rPr>
              <a:t>, ANUL III, RELAȚII INTERNAȚIONALE,  LICENȚĂ, F/R</a:t>
            </a:r>
            <a:endParaRPr lang="en-US" sz="1800" cap="none" dirty="0">
              <a:effectLst/>
              <a:latin typeface="Calibri" panose="020F0502020204030204" pitchFamily="34" charset="0"/>
              <a:ea typeface="Calibri" panose="020F0502020204030204" pitchFamily="34" charset="0"/>
            </a:endParaRPr>
          </a:p>
          <a:p>
            <a:endParaRPr lang="en-US" dirty="0"/>
          </a:p>
        </p:txBody>
      </p:sp>
      <p:pic>
        <p:nvPicPr>
          <p:cNvPr id="4" name="image19.png" descr="Диаграмма ответов в Формах. Вопрос: Luând în considerație întreaga perioadă a stagiului profesional,  cum ați evalua următoarele:. Количество ответов: .">
            <a:extLst>
              <a:ext uri="{FF2B5EF4-FFF2-40B4-BE49-F238E27FC236}">
                <a16:creationId xmlns:a16="http://schemas.microsoft.com/office/drawing/2014/main" id="{1C7E09D3-E7DF-23D1-5C6D-BE54908BB0B5}"/>
              </a:ext>
            </a:extLst>
          </p:cNvPr>
          <p:cNvPicPr/>
          <p:nvPr/>
        </p:nvPicPr>
        <p:blipFill>
          <a:blip r:embed="rId2" cstate="print"/>
          <a:srcRect/>
          <a:stretch>
            <a:fillRect/>
          </a:stretch>
        </p:blipFill>
        <p:spPr>
          <a:xfrm>
            <a:off x="767408" y="1340768"/>
            <a:ext cx="4320481" cy="2448272"/>
          </a:xfrm>
          <a:prstGeom prst="rect">
            <a:avLst/>
          </a:prstGeom>
          <a:ln/>
        </p:spPr>
      </p:pic>
      <p:pic>
        <p:nvPicPr>
          <p:cNvPr id="5" name="Рисунок 4">
            <a:extLst>
              <a:ext uri="{FF2B5EF4-FFF2-40B4-BE49-F238E27FC236}">
                <a16:creationId xmlns:a16="http://schemas.microsoft.com/office/drawing/2014/main" id="{F0D9E165-4969-BB40-C6DC-E7B3665FF190}"/>
              </a:ext>
            </a:extLst>
          </p:cNvPr>
          <p:cNvPicPr>
            <a:picLocks noChangeAspect="1"/>
          </p:cNvPicPr>
          <p:nvPr/>
        </p:nvPicPr>
        <p:blipFill>
          <a:blip r:embed="rId3"/>
          <a:stretch>
            <a:fillRect/>
          </a:stretch>
        </p:blipFill>
        <p:spPr>
          <a:xfrm>
            <a:off x="767408" y="3789040"/>
            <a:ext cx="4536504" cy="2337125"/>
          </a:xfrm>
          <a:prstGeom prst="rect">
            <a:avLst/>
          </a:prstGeom>
        </p:spPr>
      </p:pic>
      <p:pic>
        <p:nvPicPr>
          <p:cNvPr id="6" name="Рисунок 5">
            <a:extLst>
              <a:ext uri="{FF2B5EF4-FFF2-40B4-BE49-F238E27FC236}">
                <a16:creationId xmlns:a16="http://schemas.microsoft.com/office/drawing/2014/main" id="{E07BB5F2-1640-7490-45AE-85E37FC0CFA0}"/>
              </a:ext>
            </a:extLst>
          </p:cNvPr>
          <p:cNvPicPr>
            <a:picLocks noChangeAspect="1"/>
          </p:cNvPicPr>
          <p:nvPr/>
        </p:nvPicPr>
        <p:blipFill>
          <a:blip r:embed="rId4"/>
          <a:stretch>
            <a:fillRect/>
          </a:stretch>
        </p:blipFill>
        <p:spPr>
          <a:xfrm>
            <a:off x="5519936" y="1340769"/>
            <a:ext cx="5904656" cy="2736303"/>
          </a:xfrm>
          <a:prstGeom prst="rect">
            <a:avLst/>
          </a:prstGeom>
        </p:spPr>
      </p:pic>
      <p:pic>
        <p:nvPicPr>
          <p:cNvPr id="7" name="image30.png" descr="Диаграмма ответов в Формах. Вопрос: Evaluați PROPRIA Dvs. activitate de student stagiar cu o notă de la 1 la 10.. Количество ответов: 8 ответов.">
            <a:extLst>
              <a:ext uri="{FF2B5EF4-FFF2-40B4-BE49-F238E27FC236}">
                <a16:creationId xmlns:a16="http://schemas.microsoft.com/office/drawing/2014/main" id="{2F776297-A356-D9AA-FB81-432F2AD05F77}"/>
              </a:ext>
            </a:extLst>
          </p:cNvPr>
          <p:cNvPicPr/>
          <p:nvPr/>
        </p:nvPicPr>
        <p:blipFill>
          <a:blip r:embed="rId5" cstate="print"/>
          <a:srcRect/>
          <a:stretch>
            <a:fillRect/>
          </a:stretch>
        </p:blipFill>
        <p:spPr>
          <a:xfrm>
            <a:off x="5879976" y="3933056"/>
            <a:ext cx="5400600" cy="1944216"/>
          </a:xfrm>
          <a:prstGeom prst="rect">
            <a:avLst/>
          </a:prstGeom>
          <a:ln/>
        </p:spPr>
      </p:pic>
    </p:spTree>
    <p:extLst>
      <p:ext uri="{BB962C8B-B14F-4D97-AF65-F5344CB8AC3E}">
        <p14:creationId xmlns:p14="http://schemas.microsoft.com/office/powerpoint/2010/main" val="3307298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2196B51-E308-E57F-E23E-0D4D76CCD0EC}"/>
              </a:ext>
            </a:extLst>
          </p:cNvPr>
          <p:cNvSpPr>
            <a:spLocks noGrp="1"/>
          </p:cNvSpPr>
          <p:nvPr>
            <p:ph idx="1"/>
          </p:nvPr>
        </p:nvSpPr>
        <p:spPr>
          <a:xfrm>
            <a:off x="609600" y="404665"/>
            <a:ext cx="10972800" cy="5721500"/>
          </a:xfrm>
        </p:spPr>
        <p:txBody>
          <a:bodyPr/>
          <a:lstStyle/>
          <a:p>
            <a:r>
              <a:rPr lang="it-IT" sz="1800" cap="none" dirty="0">
                <a:solidFill>
                  <a:srgbClr val="202124"/>
                </a:solidFill>
                <a:effectLst/>
                <a:highlight>
                  <a:srgbClr val="FFFFFF"/>
                </a:highlight>
                <a:latin typeface="Times New Roman" panose="02020603050405020304" pitchFamily="18" charset="0"/>
                <a:ea typeface="Calibri" panose="020F0502020204030204" pitchFamily="34" charset="0"/>
              </a:rPr>
              <a:t>E</a:t>
            </a:r>
            <a:r>
              <a:rPr lang="it-IT" sz="1600" cap="none" dirty="0">
                <a:solidFill>
                  <a:srgbClr val="202124"/>
                </a:solidFill>
                <a:effectLst/>
                <a:highlight>
                  <a:srgbClr val="FFFFFF"/>
                </a:highlight>
                <a:latin typeface="Times New Roman" panose="02020603050405020304" pitchFamily="18" charset="0"/>
                <a:ea typeface="Calibri" panose="020F0502020204030204" pitchFamily="34" charset="0"/>
              </a:rPr>
              <a:t>VALUAREA CALITĂȚII </a:t>
            </a:r>
            <a:r>
              <a:rPr lang="fr-FR" sz="1600" cap="none" dirty="0">
                <a:effectLst/>
                <a:latin typeface="Times New Roman" panose="02020603050405020304" pitchFamily="18" charset="0"/>
                <a:ea typeface="Calibri" panose="020F0502020204030204" pitchFamily="34" charset="0"/>
              </a:rPr>
              <a:t>STAGIUL DE DOCUMENTARE ŞI CERCETARE ÎN AFACERILE EXTERNE</a:t>
            </a:r>
            <a:r>
              <a:rPr lang="it-IT" sz="1600" cap="none" dirty="0">
                <a:solidFill>
                  <a:srgbClr val="202124"/>
                </a:solidFill>
                <a:effectLst/>
                <a:highlight>
                  <a:srgbClr val="FFFFFF"/>
                </a:highlight>
                <a:latin typeface="Times New Roman" panose="02020603050405020304" pitchFamily="18" charset="0"/>
                <a:ea typeface="Calibri" panose="020F0502020204030204" pitchFamily="34" charset="0"/>
              </a:rPr>
              <a:t> PROFESIONAL, ANUL III, RELAȚII INTERNAȚIONALE,  LICENȚĂ, ZI</a:t>
            </a:r>
            <a:endParaRPr lang="en-US" sz="1600" cap="none" dirty="0">
              <a:effectLst/>
              <a:latin typeface="Calibri" panose="020F0502020204030204" pitchFamily="34" charset="0"/>
              <a:ea typeface="Calibri" panose="020F0502020204030204" pitchFamily="34" charset="0"/>
            </a:endParaRPr>
          </a:p>
          <a:p>
            <a:endParaRPr lang="en-US" dirty="0"/>
          </a:p>
        </p:txBody>
      </p:sp>
      <p:pic>
        <p:nvPicPr>
          <p:cNvPr id="4" name="Рисунок 3">
            <a:extLst>
              <a:ext uri="{FF2B5EF4-FFF2-40B4-BE49-F238E27FC236}">
                <a16:creationId xmlns:a16="http://schemas.microsoft.com/office/drawing/2014/main" id="{5B033A08-979A-544F-32D2-F0C9FD971C84}"/>
              </a:ext>
            </a:extLst>
          </p:cNvPr>
          <p:cNvPicPr>
            <a:picLocks noChangeAspect="1"/>
          </p:cNvPicPr>
          <p:nvPr/>
        </p:nvPicPr>
        <p:blipFill>
          <a:blip r:embed="rId2"/>
          <a:stretch>
            <a:fillRect/>
          </a:stretch>
        </p:blipFill>
        <p:spPr>
          <a:xfrm>
            <a:off x="911425" y="1124745"/>
            <a:ext cx="4464495" cy="2160240"/>
          </a:xfrm>
          <a:prstGeom prst="rect">
            <a:avLst/>
          </a:prstGeom>
        </p:spPr>
      </p:pic>
      <p:pic>
        <p:nvPicPr>
          <p:cNvPr id="5" name="image3.png" descr="Диаграмма ответов в Формах. Вопрос: Luând în considerație întreaga perioadă a stagiului de documentare şi cercetare în afacerile externe,  cum ați evalua următoarele:. Количество ответов: .">
            <a:extLst>
              <a:ext uri="{FF2B5EF4-FFF2-40B4-BE49-F238E27FC236}">
                <a16:creationId xmlns:a16="http://schemas.microsoft.com/office/drawing/2014/main" id="{159E7BAA-47B8-768C-7BBF-5E1679B01AC9}"/>
              </a:ext>
            </a:extLst>
          </p:cNvPr>
          <p:cNvPicPr/>
          <p:nvPr/>
        </p:nvPicPr>
        <p:blipFill>
          <a:blip r:embed="rId3" cstate="print"/>
          <a:srcRect/>
          <a:stretch>
            <a:fillRect/>
          </a:stretch>
        </p:blipFill>
        <p:spPr>
          <a:xfrm>
            <a:off x="5807968" y="1124746"/>
            <a:ext cx="5256584" cy="2160240"/>
          </a:xfrm>
          <a:prstGeom prst="rect">
            <a:avLst/>
          </a:prstGeom>
          <a:ln/>
        </p:spPr>
      </p:pic>
      <p:pic>
        <p:nvPicPr>
          <p:cNvPr id="6" name="image29.png" descr="Диаграмма ответов в Формах. Вопрос: Evaluați procesul de organizare și desfășurare a stagiului cu o notă de la 1 la 10.. Количество ответов: 7 ответов.">
            <a:extLst>
              <a:ext uri="{FF2B5EF4-FFF2-40B4-BE49-F238E27FC236}">
                <a16:creationId xmlns:a16="http://schemas.microsoft.com/office/drawing/2014/main" id="{A76B6540-67F5-7831-714C-E4C7F36C42B1}"/>
              </a:ext>
            </a:extLst>
          </p:cNvPr>
          <p:cNvPicPr/>
          <p:nvPr/>
        </p:nvPicPr>
        <p:blipFill>
          <a:blip r:embed="rId4" cstate="print"/>
          <a:srcRect/>
          <a:stretch>
            <a:fillRect/>
          </a:stretch>
        </p:blipFill>
        <p:spPr>
          <a:xfrm>
            <a:off x="911426" y="3429000"/>
            <a:ext cx="4752526" cy="2304254"/>
          </a:xfrm>
          <a:prstGeom prst="rect">
            <a:avLst/>
          </a:prstGeom>
          <a:ln/>
        </p:spPr>
      </p:pic>
      <p:pic>
        <p:nvPicPr>
          <p:cNvPr id="7" name="image23.png" descr="Диаграмма ответов в Формах. Вопрос: Evaluați PROPRIA Dvs. activitate de student stagiar cu o notă de la 1 la 10.. Количество ответов: 7 ответов.">
            <a:extLst>
              <a:ext uri="{FF2B5EF4-FFF2-40B4-BE49-F238E27FC236}">
                <a16:creationId xmlns:a16="http://schemas.microsoft.com/office/drawing/2014/main" id="{07331FF8-8D2A-D6AC-EE3E-AC6E64B21D12}"/>
              </a:ext>
            </a:extLst>
          </p:cNvPr>
          <p:cNvPicPr/>
          <p:nvPr/>
        </p:nvPicPr>
        <p:blipFill>
          <a:blip r:embed="rId5" cstate="print"/>
          <a:srcRect/>
          <a:stretch>
            <a:fillRect/>
          </a:stretch>
        </p:blipFill>
        <p:spPr>
          <a:xfrm>
            <a:off x="6109794" y="3429000"/>
            <a:ext cx="4752526" cy="2232248"/>
          </a:xfrm>
          <a:prstGeom prst="rect">
            <a:avLst/>
          </a:prstGeom>
          <a:ln/>
        </p:spPr>
      </p:pic>
    </p:spTree>
    <p:extLst>
      <p:ext uri="{BB962C8B-B14F-4D97-AF65-F5344CB8AC3E}">
        <p14:creationId xmlns:p14="http://schemas.microsoft.com/office/powerpoint/2010/main" val="1140731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7476FBB-7696-E62F-7649-6156392BCFFB}"/>
              </a:ext>
            </a:extLst>
          </p:cNvPr>
          <p:cNvSpPr>
            <a:spLocks noGrp="1"/>
          </p:cNvSpPr>
          <p:nvPr>
            <p:ph idx="1"/>
          </p:nvPr>
        </p:nvSpPr>
        <p:spPr>
          <a:xfrm>
            <a:off x="609600" y="476673"/>
            <a:ext cx="10972800" cy="5649492"/>
          </a:xfrm>
        </p:spPr>
        <p:txBody>
          <a:bodyPr/>
          <a:lstStyle/>
          <a:p>
            <a:r>
              <a:rPr lang="en-US" sz="1800" dirty="0" err="1">
                <a:solidFill>
                  <a:srgbClr val="202124"/>
                </a:solidFill>
                <a:effectLst/>
                <a:highlight>
                  <a:srgbClr val="FFFFFF"/>
                </a:highlight>
                <a:latin typeface="Times New Roman" panose="02020603050405020304" pitchFamily="18" charset="0"/>
                <a:ea typeface="Calibri" panose="020F0502020204030204" pitchFamily="34" charset="0"/>
              </a:rPr>
              <a:t>Evaluarea</a:t>
            </a:r>
            <a:r>
              <a:rPr lang="en-US" sz="1800" dirty="0">
                <a:solidFill>
                  <a:srgbClr val="202124"/>
                </a:solidFill>
                <a:effectLst/>
                <a:highlight>
                  <a:srgbClr val="FFFFFF"/>
                </a:highlight>
                <a:latin typeface="Times New Roman" panose="02020603050405020304" pitchFamily="18" charset="0"/>
                <a:ea typeface="Calibri" panose="020F0502020204030204" pitchFamily="34" charset="0"/>
              </a:rPr>
              <a:t> </a:t>
            </a:r>
            <a:r>
              <a:rPr lang="en-US" sz="1800" dirty="0" err="1">
                <a:solidFill>
                  <a:srgbClr val="202124"/>
                </a:solidFill>
                <a:effectLst/>
                <a:highlight>
                  <a:srgbClr val="FFFFFF"/>
                </a:highlight>
                <a:latin typeface="Times New Roman" panose="02020603050405020304" pitchFamily="18" charset="0"/>
                <a:ea typeface="Calibri" panose="020F0502020204030204" pitchFamily="34" charset="0"/>
              </a:rPr>
              <a:t>calității</a:t>
            </a:r>
            <a:r>
              <a:rPr lang="en-US" sz="1800" dirty="0">
                <a:solidFill>
                  <a:srgbClr val="202124"/>
                </a:solidFill>
                <a:effectLst/>
                <a:highlight>
                  <a:srgbClr val="FFFFFF"/>
                </a:highlight>
                <a:latin typeface="Times New Roman" panose="02020603050405020304" pitchFamily="18" charset="0"/>
                <a:ea typeface="Calibri" panose="020F0502020204030204" pitchFamily="34" charset="0"/>
              </a:rPr>
              <a:t> </a:t>
            </a:r>
            <a:r>
              <a:rPr lang="ro-RO" sz="1800" dirty="0">
                <a:effectLst/>
                <a:latin typeface="Times New Roman" panose="02020603050405020304" pitchFamily="18" charset="0"/>
                <a:ea typeface="Calibri" panose="020F0502020204030204" pitchFamily="34" charset="0"/>
              </a:rPr>
              <a:t>Stagiului de practica de specialitate 2</a:t>
            </a:r>
            <a:r>
              <a:rPr lang="en-US" sz="1800" dirty="0">
                <a:solidFill>
                  <a:srgbClr val="202124"/>
                </a:solidFill>
                <a:effectLst/>
                <a:highlight>
                  <a:srgbClr val="FFFFFF"/>
                </a:highlight>
                <a:latin typeface="Times New Roman" panose="02020603050405020304" pitchFamily="18" charset="0"/>
                <a:ea typeface="Calibri" panose="020F0502020204030204" pitchFamily="34" charset="0"/>
              </a:rPr>
              <a:t>, </a:t>
            </a:r>
            <a:r>
              <a:rPr lang="en-US" sz="1800" dirty="0" err="1">
                <a:solidFill>
                  <a:srgbClr val="202124"/>
                </a:solidFill>
                <a:effectLst/>
                <a:highlight>
                  <a:srgbClr val="FFFFFF"/>
                </a:highlight>
                <a:latin typeface="Times New Roman" panose="02020603050405020304" pitchFamily="18" charset="0"/>
                <a:ea typeface="Calibri" panose="020F0502020204030204" pitchFamily="34" charset="0"/>
              </a:rPr>
              <a:t>anul</a:t>
            </a:r>
            <a:r>
              <a:rPr lang="en-US" sz="1800" dirty="0">
                <a:solidFill>
                  <a:srgbClr val="202124"/>
                </a:solidFill>
                <a:effectLst/>
                <a:highlight>
                  <a:srgbClr val="FFFFFF"/>
                </a:highlight>
                <a:latin typeface="Times New Roman" panose="02020603050405020304" pitchFamily="18" charset="0"/>
                <a:ea typeface="Calibri" panose="020F0502020204030204" pitchFamily="34" charset="0"/>
              </a:rPr>
              <a:t> III, </a:t>
            </a:r>
            <a:r>
              <a:rPr lang="en-US" sz="1800" dirty="0" err="1">
                <a:solidFill>
                  <a:srgbClr val="202124"/>
                </a:solidFill>
                <a:effectLst/>
                <a:highlight>
                  <a:srgbClr val="FFFFFF"/>
                </a:highlight>
                <a:latin typeface="Times New Roman" panose="02020603050405020304" pitchFamily="18" charset="0"/>
                <a:ea typeface="Calibri" panose="020F0502020204030204" pitchFamily="34" charset="0"/>
              </a:rPr>
              <a:t>Jurnalism</a:t>
            </a:r>
            <a:r>
              <a:rPr lang="en-US" sz="1800" dirty="0">
                <a:solidFill>
                  <a:srgbClr val="202124"/>
                </a:solidFill>
                <a:effectLst/>
                <a:highlight>
                  <a:srgbClr val="FFFFFF"/>
                </a:highlight>
                <a:latin typeface="Times New Roman" panose="02020603050405020304" pitchFamily="18" charset="0"/>
                <a:ea typeface="Calibri" panose="020F0502020204030204" pitchFamily="34" charset="0"/>
              </a:rPr>
              <a:t>,  </a:t>
            </a:r>
            <a:r>
              <a:rPr lang="en-US" sz="1800" dirty="0" err="1">
                <a:solidFill>
                  <a:srgbClr val="202124"/>
                </a:solidFill>
                <a:effectLst/>
                <a:highlight>
                  <a:srgbClr val="FFFFFF"/>
                </a:highlight>
                <a:latin typeface="Times New Roman" panose="02020603050405020304" pitchFamily="18" charset="0"/>
                <a:ea typeface="Calibri" panose="020F0502020204030204" pitchFamily="34" charset="0"/>
              </a:rPr>
              <a:t>Licență</a:t>
            </a:r>
            <a:r>
              <a:rPr lang="en-US" sz="1800" dirty="0">
                <a:solidFill>
                  <a:srgbClr val="202124"/>
                </a:solidFill>
                <a:effectLst/>
                <a:highlight>
                  <a:srgbClr val="FFFFFF"/>
                </a:highlight>
                <a:latin typeface="Times New Roman" panose="02020603050405020304" pitchFamily="18" charset="0"/>
                <a:ea typeface="Calibri" panose="020F0502020204030204" pitchFamily="34" charset="0"/>
              </a:rPr>
              <a:t>, f/r</a:t>
            </a:r>
            <a:endParaRPr lang="en-US" sz="1800" dirty="0">
              <a:effectLst/>
              <a:latin typeface="Calibri" panose="020F0502020204030204" pitchFamily="34" charset="0"/>
              <a:ea typeface="Calibri" panose="020F0502020204030204" pitchFamily="34" charset="0"/>
            </a:endParaRPr>
          </a:p>
          <a:p>
            <a:endParaRPr lang="en-US" dirty="0"/>
          </a:p>
        </p:txBody>
      </p:sp>
      <p:pic>
        <p:nvPicPr>
          <p:cNvPr id="4" name="Рисунок 3">
            <a:extLst>
              <a:ext uri="{FF2B5EF4-FFF2-40B4-BE49-F238E27FC236}">
                <a16:creationId xmlns:a16="http://schemas.microsoft.com/office/drawing/2014/main" id="{436DCC08-CF51-A332-74E2-A16F4BB25F73}"/>
              </a:ext>
            </a:extLst>
          </p:cNvPr>
          <p:cNvPicPr>
            <a:picLocks noChangeAspect="1"/>
          </p:cNvPicPr>
          <p:nvPr/>
        </p:nvPicPr>
        <p:blipFill>
          <a:blip r:embed="rId2"/>
          <a:stretch>
            <a:fillRect/>
          </a:stretch>
        </p:blipFill>
        <p:spPr>
          <a:xfrm>
            <a:off x="695400" y="1340767"/>
            <a:ext cx="4680519" cy="1944217"/>
          </a:xfrm>
          <a:prstGeom prst="rect">
            <a:avLst/>
          </a:prstGeom>
        </p:spPr>
      </p:pic>
      <p:pic>
        <p:nvPicPr>
          <p:cNvPr id="5" name="Рисунок 4">
            <a:extLst>
              <a:ext uri="{FF2B5EF4-FFF2-40B4-BE49-F238E27FC236}">
                <a16:creationId xmlns:a16="http://schemas.microsoft.com/office/drawing/2014/main" id="{D4252C91-D09F-793A-5153-18DA1BEE15D9}"/>
              </a:ext>
            </a:extLst>
          </p:cNvPr>
          <p:cNvPicPr>
            <a:picLocks noChangeAspect="1"/>
          </p:cNvPicPr>
          <p:nvPr/>
        </p:nvPicPr>
        <p:blipFill>
          <a:blip r:embed="rId3"/>
          <a:stretch>
            <a:fillRect/>
          </a:stretch>
        </p:blipFill>
        <p:spPr>
          <a:xfrm>
            <a:off x="5807968" y="1268760"/>
            <a:ext cx="5472608" cy="1944217"/>
          </a:xfrm>
          <a:prstGeom prst="rect">
            <a:avLst/>
          </a:prstGeom>
        </p:spPr>
      </p:pic>
      <p:pic>
        <p:nvPicPr>
          <p:cNvPr id="6" name="Рисунок 5">
            <a:extLst>
              <a:ext uri="{FF2B5EF4-FFF2-40B4-BE49-F238E27FC236}">
                <a16:creationId xmlns:a16="http://schemas.microsoft.com/office/drawing/2014/main" id="{16348A3E-60A5-481D-E765-EAFFFB3667A2}"/>
              </a:ext>
            </a:extLst>
          </p:cNvPr>
          <p:cNvPicPr>
            <a:picLocks noChangeAspect="1"/>
          </p:cNvPicPr>
          <p:nvPr/>
        </p:nvPicPr>
        <p:blipFill>
          <a:blip r:embed="rId4"/>
          <a:stretch>
            <a:fillRect/>
          </a:stretch>
        </p:blipFill>
        <p:spPr>
          <a:xfrm>
            <a:off x="609601" y="3573017"/>
            <a:ext cx="4982344" cy="2088231"/>
          </a:xfrm>
          <a:prstGeom prst="rect">
            <a:avLst/>
          </a:prstGeom>
        </p:spPr>
      </p:pic>
      <p:pic>
        <p:nvPicPr>
          <p:cNvPr id="7" name="Рисунок 6">
            <a:extLst>
              <a:ext uri="{FF2B5EF4-FFF2-40B4-BE49-F238E27FC236}">
                <a16:creationId xmlns:a16="http://schemas.microsoft.com/office/drawing/2014/main" id="{CBEC1716-F8D0-59E6-228E-C13DB28C1702}"/>
              </a:ext>
            </a:extLst>
          </p:cNvPr>
          <p:cNvPicPr>
            <a:picLocks noChangeAspect="1"/>
          </p:cNvPicPr>
          <p:nvPr/>
        </p:nvPicPr>
        <p:blipFill>
          <a:blip r:embed="rId5"/>
          <a:stretch>
            <a:fillRect/>
          </a:stretch>
        </p:blipFill>
        <p:spPr>
          <a:xfrm>
            <a:off x="5951984" y="3429000"/>
            <a:ext cx="5425874" cy="2232248"/>
          </a:xfrm>
          <a:prstGeom prst="rect">
            <a:avLst/>
          </a:prstGeom>
        </p:spPr>
      </p:pic>
    </p:spTree>
    <p:extLst>
      <p:ext uri="{BB962C8B-B14F-4D97-AF65-F5344CB8AC3E}">
        <p14:creationId xmlns:p14="http://schemas.microsoft.com/office/powerpoint/2010/main" val="445527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3609D0F-52D3-F274-008B-C5929F0FDEC6}"/>
              </a:ext>
            </a:extLst>
          </p:cNvPr>
          <p:cNvSpPr>
            <a:spLocks noGrp="1"/>
          </p:cNvSpPr>
          <p:nvPr>
            <p:ph idx="1"/>
          </p:nvPr>
        </p:nvSpPr>
        <p:spPr>
          <a:xfrm>
            <a:off x="609600" y="332657"/>
            <a:ext cx="10972800" cy="5793508"/>
          </a:xfrm>
        </p:spPr>
        <p:txBody>
          <a:bodyPr/>
          <a:lstStyle/>
          <a:p>
            <a:r>
              <a:rPr lang="en-US" dirty="0" err="1"/>
              <a:t>Evaluarea</a:t>
            </a:r>
            <a:r>
              <a:rPr lang="en-US" dirty="0"/>
              <a:t> </a:t>
            </a:r>
            <a:r>
              <a:rPr lang="en-US" dirty="0" err="1"/>
              <a:t>calității</a:t>
            </a:r>
            <a:r>
              <a:rPr lang="en-US" dirty="0"/>
              <a:t> </a:t>
            </a:r>
            <a:r>
              <a:rPr lang="en-US" dirty="0" err="1"/>
              <a:t>Stagiului</a:t>
            </a:r>
            <a:r>
              <a:rPr lang="en-US" dirty="0"/>
              <a:t> de practica de </a:t>
            </a:r>
            <a:r>
              <a:rPr lang="en-US" dirty="0" err="1"/>
              <a:t>specialitate</a:t>
            </a:r>
            <a:r>
              <a:rPr lang="en-US" dirty="0"/>
              <a:t> 2, </a:t>
            </a:r>
            <a:r>
              <a:rPr lang="en-US" dirty="0" err="1"/>
              <a:t>anul</a:t>
            </a:r>
            <a:r>
              <a:rPr lang="en-US" dirty="0"/>
              <a:t> III, </a:t>
            </a:r>
            <a:r>
              <a:rPr lang="en-US" dirty="0" err="1"/>
              <a:t>Jurnalism</a:t>
            </a:r>
            <a:r>
              <a:rPr lang="en-US" dirty="0"/>
              <a:t>,  </a:t>
            </a:r>
            <a:r>
              <a:rPr lang="en-US" dirty="0" err="1"/>
              <a:t>Licență</a:t>
            </a:r>
            <a:r>
              <a:rPr lang="en-US" dirty="0"/>
              <a:t>, zi</a:t>
            </a:r>
          </a:p>
          <a:p>
            <a:endParaRPr lang="en-US" dirty="0"/>
          </a:p>
        </p:txBody>
      </p:sp>
      <p:pic>
        <p:nvPicPr>
          <p:cNvPr id="4" name="Рисунок 3">
            <a:extLst>
              <a:ext uri="{FF2B5EF4-FFF2-40B4-BE49-F238E27FC236}">
                <a16:creationId xmlns:a16="http://schemas.microsoft.com/office/drawing/2014/main" id="{4BC8ED37-DEAD-BE7A-D5F0-2D591817B6D5}"/>
              </a:ext>
            </a:extLst>
          </p:cNvPr>
          <p:cNvPicPr>
            <a:picLocks noChangeAspect="1"/>
          </p:cNvPicPr>
          <p:nvPr/>
        </p:nvPicPr>
        <p:blipFill>
          <a:blip r:embed="rId2"/>
          <a:stretch>
            <a:fillRect/>
          </a:stretch>
        </p:blipFill>
        <p:spPr>
          <a:xfrm>
            <a:off x="1055441" y="980729"/>
            <a:ext cx="4708832" cy="1800200"/>
          </a:xfrm>
          <a:prstGeom prst="rect">
            <a:avLst/>
          </a:prstGeom>
        </p:spPr>
      </p:pic>
      <p:pic>
        <p:nvPicPr>
          <p:cNvPr id="5" name="Рисунок 4">
            <a:extLst>
              <a:ext uri="{FF2B5EF4-FFF2-40B4-BE49-F238E27FC236}">
                <a16:creationId xmlns:a16="http://schemas.microsoft.com/office/drawing/2014/main" id="{D488646F-2324-A410-4C36-741611B114FB}"/>
              </a:ext>
            </a:extLst>
          </p:cNvPr>
          <p:cNvPicPr>
            <a:picLocks noChangeAspect="1"/>
          </p:cNvPicPr>
          <p:nvPr/>
        </p:nvPicPr>
        <p:blipFill>
          <a:blip r:embed="rId3"/>
          <a:stretch>
            <a:fillRect/>
          </a:stretch>
        </p:blipFill>
        <p:spPr>
          <a:xfrm>
            <a:off x="6096000" y="844419"/>
            <a:ext cx="5154673" cy="2072820"/>
          </a:xfrm>
          <a:prstGeom prst="rect">
            <a:avLst/>
          </a:prstGeom>
        </p:spPr>
      </p:pic>
      <p:pic>
        <p:nvPicPr>
          <p:cNvPr id="6" name="Рисунок 5">
            <a:extLst>
              <a:ext uri="{FF2B5EF4-FFF2-40B4-BE49-F238E27FC236}">
                <a16:creationId xmlns:a16="http://schemas.microsoft.com/office/drawing/2014/main" id="{164AFD48-5566-D3F4-0142-3BA2C549CE73}"/>
              </a:ext>
            </a:extLst>
          </p:cNvPr>
          <p:cNvPicPr>
            <a:picLocks noChangeAspect="1"/>
          </p:cNvPicPr>
          <p:nvPr/>
        </p:nvPicPr>
        <p:blipFill>
          <a:blip r:embed="rId4"/>
          <a:stretch>
            <a:fillRect/>
          </a:stretch>
        </p:blipFill>
        <p:spPr>
          <a:xfrm>
            <a:off x="767409" y="3087925"/>
            <a:ext cx="5328591" cy="2429308"/>
          </a:xfrm>
          <a:prstGeom prst="rect">
            <a:avLst/>
          </a:prstGeom>
        </p:spPr>
      </p:pic>
      <p:pic>
        <p:nvPicPr>
          <p:cNvPr id="7" name="Рисунок 6">
            <a:extLst>
              <a:ext uri="{FF2B5EF4-FFF2-40B4-BE49-F238E27FC236}">
                <a16:creationId xmlns:a16="http://schemas.microsoft.com/office/drawing/2014/main" id="{809A4DC5-3C2A-722E-0CEF-D6D07B066DB8}"/>
              </a:ext>
            </a:extLst>
          </p:cNvPr>
          <p:cNvPicPr>
            <a:picLocks noChangeAspect="1"/>
          </p:cNvPicPr>
          <p:nvPr/>
        </p:nvPicPr>
        <p:blipFill>
          <a:blip r:embed="rId5"/>
          <a:stretch>
            <a:fillRect/>
          </a:stretch>
        </p:blipFill>
        <p:spPr>
          <a:xfrm>
            <a:off x="6456040" y="3224235"/>
            <a:ext cx="4896544" cy="2220989"/>
          </a:xfrm>
          <a:prstGeom prst="rect">
            <a:avLst/>
          </a:prstGeom>
        </p:spPr>
      </p:pic>
    </p:spTree>
    <p:extLst>
      <p:ext uri="{BB962C8B-B14F-4D97-AF65-F5344CB8AC3E}">
        <p14:creationId xmlns:p14="http://schemas.microsoft.com/office/powerpoint/2010/main" val="300482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872704-7FEE-C982-E52D-10D9AB829336}"/>
              </a:ext>
            </a:extLst>
          </p:cNvPr>
          <p:cNvSpPr>
            <a:spLocks noGrp="1"/>
          </p:cNvSpPr>
          <p:nvPr>
            <p:ph type="title"/>
          </p:nvPr>
        </p:nvSpPr>
        <p:spPr/>
        <p:txBody>
          <a:bodyPr/>
          <a:lstStyle/>
          <a:p>
            <a:r>
              <a:rPr lang="en-US" b="1" dirty="0" err="1">
                <a:latin typeface="Times New Roman" panose="02020603050405020304" pitchFamily="18" charset="0"/>
                <a:cs typeface="Times New Roman" panose="02020603050405020304" pitchFamily="18" charset="0"/>
              </a:rPr>
              <a:t>Metodologia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evalu</a:t>
            </a:r>
            <a:r>
              <a:rPr lang="ro-RO" b="1" dirty="0">
                <a:latin typeface="Times New Roman" panose="02020603050405020304" pitchFamily="18" charset="0"/>
                <a:cs typeface="Times New Roman" panose="02020603050405020304" pitchFamily="18" charset="0"/>
              </a:rPr>
              <a:t>ă</a:t>
            </a:r>
            <a:r>
              <a:rPr lang="en-US" b="1" dirty="0" err="1">
                <a:latin typeface="Times New Roman" panose="02020603050405020304" pitchFamily="18" charset="0"/>
                <a:cs typeface="Times New Roman" panose="02020603050405020304" pitchFamily="18" charset="0"/>
              </a:rPr>
              <a:t>rii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criterii</a:t>
            </a:r>
            <a:endParaRPr lang="en-US"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FC01488B-B84D-2C90-A971-4117705CF9EF}"/>
              </a:ext>
            </a:extLst>
          </p:cNvPr>
          <p:cNvGraphicFramePr>
            <a:graphicFrameLocks noGrp="1"/>
          </p:cNvGraphicFramePr>
          <p:nvPr>
            <p:ph idx="1"/>
            <p:extLst>
              <p:ext uri="{D42A27DB-BD31-4B8C-83A1-F6EECF244321}">
                <p14:modId xmlns:p14="http://schemas.microsoft.com/office/powerpoint/2010/main" val="1234037409"/>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273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8080894-0FD4-AF55-B2C2-039D5AED8648}"/>
              </a:ext>
            </a:extLst>
          </p:cNvPr>
          <p:cNvSpPr>
            <a:spLocks noGrp="1"/>
          </p:cNvSpPr>
          <p:nvPr>
            <p:ph idx="1"/>
          </p:nvPr>
        </p:nvSpPr>
        <p:spPr>
          <a:xfrm>
            <a:off x="609600" y="476673"/>
            <a:ext cx="10972800" cy="5649492"/>
          </a:xfrm>
        </p:spPr>
        <p:txBody>
          <a:bodyPr/>
          <a:lstStyle/>
          <a:p>
            <a:r>
              <a:rPr lang="en-US" dirty="0" err="1"/>
              <a:t>Evaluarea</a:t>
            </a:r>
            <a:r>
              <a:rPr lang="en-US" dirty="0"/>
              <a:t> </a:t>
            </a:r>
            <a:r>
              <a:rPr lang="en-US" dirty="0" err="1"/>
              <a:t>calității</a:t>
            </a:r>
            <a:r>
              <a:rPr lang="en-US" dirty="0"/>
              <a:t> </a:t>
            </a:r>
            <a:r>
              <a:rPr lang="en-US" dirty="0" err="1"/>
              <a:t>stagiului</a:t>
            </a:r>
            <a:r>
              <a:rPr lang="en-US" dirty="0"/>
              <a:t> </a:t>
            </a:r>
            <a:r>
              <a:rPr lang="en-US" dirty="0" err="1"/>
              <a:t>profesional</a:t>
            </a:r>
            <a:r>
              <a:rPr lang="en-US" dirty="0"/>
              <a:t>, </a:t>
            </a:r>
            <a:r>
              <a:rPr lang="en-US" dirty="0" err="1"/>
              <a:t>ciclul</a:t>
            </a:r>
            <a:r>
              <a:rPr lang="en-US" dirty="0"/>
              <a:t> II, Master,  </a:t>
            </a:r>
            <a:r>
              <a:rPr lang="en-US" dirty="0" err="1"/>
              <a:t>Managementul</a:t>
            </a:r>
            <a:r>
              <a:rPr lang="en-US" dirty="0"/>
              <a:t> Media, Marketing </a:t>
            </a:r>
            <a:r>
              <a:rPr lang="en-US" dirty="0" err="1"/>
              <a:t>Conline</a:t>
            </a:r>
            <a:r>
              <a:rPr lang="en-US" dirty="0"/>
              <a:t> </a:t>
            </a:r>
            <a:r>
              <a:rPr lang="en-US" dirty="0" err="1"/>
              <a:t>și</a:t>
            </a:r>
            <a:r>
              <a:rPr lang="en-US" dirty="0"/>
              <a:t> Business </a:t>
            </a:r>
            <a:r>
              <a:rPr lang="en-US" dirty="0" err="1"/>
              <a:t>Comunicare</a:t>
            </a:r>
            <a:endParaRPr lang="en-US" dirty="0"/>
          </a:p>
          <a:p>
            <a:endParaRPr lang="en-US" dirty="0"/>
          </a:p>
        </p:txBody>
      </p:sp>
      <p:pic>
        <p:nvPicPr>
          <p:cNvPr id="4" name="Рисунок 3">
            <a:extLst>
              <a:ext uri="{FF2B5EF4-FFF2-40B4-BE49-F238E27FC236}">
                <a16:creationId xmlns:a16="http://schemas.microsoft.com/office/drawing/2014/main" id="{5400C01E-1548-FCD8-5789-6A0CAADC5FB2}"/>
              </a:ext>
            </a:extLst>
          </p:cNvPr>
          <p:cNvPicPr>
            <a:picLocks noChangeAspect="1"/>
          </p:cNvPicPr>
          <p:nvPr/>
        </p:nvPicPr>
        <p:blipFill>
          <a:blip r:embed="rId2"/>
          <a:stretch>
            <a:fillRect/>
          </a:stretch>
        </p:blipFill>
        <p:spPr>
          <a:xfrm>
            <a:off x="839417" y="1340768"/>
            <a:ext cx="5040559" cy="2304256"/>
          </a:xfrm>
          <a:prstGeom prst="rect">
            <a:avLst/>
          </a:prstGeom>
        </p:spPr>
      </p:pic>
      <p:pic>
        <p:nvPicPr>
          <p:cNvPr id="5" name="Рисунок 4">
            <a:extLst>
              <a:ext uri="{FF2B5EF4-FFF2-40B4-BE49-F238E27FC236}">
                <a16:creationId xmlns:a16="http://schemas.microsoft.com/office/drawing/2014/main" id="{66ED887A-A09E-8627-ED5C-BC1116099E9F}"/>
              </a:ext>
            </a:extLst>
          </p:cNvPr>
          <p:cNvPicPr>
            <a:picLocks noChangeAspect="1"/>
          </p:cNvPicPr>
          <p:nvPr/>
        </p:nvPicPr>
        <p:blipFill>
          <a:blip r:embed="rId3"/>
          <a:stretch>
            <a:fillRect/>
          </a:stretch>
        </p:blipFill>
        <p:spPr>
          <a:xfrm>
            <a:off x="6023992" y="1228598"/>
            <a:ext cx="5472608" cy="2200401"/>
          </a:xfrm>
          <a:prstGeom prst="rect">
            <a:avLst/>
          </a:prstGeom>
        </p:spPr>
      </p:pic>
      <p:pic>
        <p:nvPicPr>
          <p:cNvPr id="6" name="Рисунок 5">
            <a:extLst>
              <a:ext uri="{FF2B5EF4-FFF2-40B4-BE49-F238E27FC236}">
                <a16:creationId xmlns:a16="http://schemas.microsoft.com/office/drawing/2014/main" id="{2D489A31-D826-ADD0-7D46-3BD05A793061}"/>
              </a:ext>
            </a:extLst>
          </p:cNvPr>
          <p:cNvPicPr>
            <a:picLocks noChangeAspect="1"/>
          </p:cNvPicPr>
          <p:nvPr/>
        </p:nvPicPr>
        <p:blipFill>
          <a:blip r:embed="rId4"/>
          <a:stretch>
            <a:fillRect/>
          </a:stretch>
        </p:blipFill>
        <p:spPr>
          <a:xfrm>
            <a:off x="911425" y="3789040"/>
            <a:ext cx="5184576" cy="1931333"/>
          </a:xfrm>
          <a:prstGeom prst="rect">
            <a:avLst/>
          </a:prstGeom>
        </p:spPr>
      </p:pic>
      <p:pic>
        <p:nvPicPr>
          <p:cNvPr id="7" name="Рисунок 6">
            <a:extLst>
              <a:ext uri="{FF2B5EF4-FFF2-40B4-BE49-F238E27FC236}">
                <a16:creationId xmlns:a16="http://schemas.microsoft.com/office/drawing/2014/main" id="{AB465448-AE6E-1DA7-10EF-612F1AE93B77}"/>
              </a:ext>
            </a:extLst>
          </p:cNvPr>
          <p:cNvPicPr>
            <a:picLocks noChangeAspect="1"/>
          </p:cNvPicPr>
          <p:nvPr/>
        </p:nvPicPr>
        <p:blipFill>
          <a:blip r:embed="rId5"/>
          <a:stretch>
            <a:fillRect/>
          </a:stretch>
        </p:blipFill>
        <p:spPr>
          <a:xfrm>
            <a:off x="6397826" y="3645025"/>
            <a:ext cx="4954757" cy="1931334"/>
          </a:xfrm>
          <a:prstGeom prst="rect">
            <a:avLst/>
          </a:prstGeom>
        </p:spPr>
      </p:pic>
    </p:spTree>
    <p:extLst>
      <p:ext uri="{BB962C8B-B14F-4D97-AF65-F5344CB8AC3E}">
        <p14:creationId xmlns:p14="http://schemas.microsoft.com/office/powerpoint/2010/main" val="948684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0808A37-8068-1E56-5FA9-E7ED955F511C}"/>
              </a:ext>
            </a:extLst>
          </p:cNvPr>
          <p:cNvSpPr>
            <a:spLocks noGrp="1"/>
          </p:cNvSpPr>
          <p:nvPr>
            <p:ph idx="1"/>
          </p:nvPr>
        </p:nvSpPr>
        <p:spPr>
          <a:xfrm>
            <a:off x="609600" y="332657"/>
            <a:ext cx="10972800" cy="5793508"/>
          </a:xfrm>
        </p:spPr>
        <p:txBody>
          <a:bodyPr/>
          <a:lstStyle/>
          <a:p>
            <a:r>
              <a:rPr lang="it-IT" dirty="0"/>
              <a:t>Evaluarea calității stagiului profesional, Program de master,  Diplomaţie, Securitate, Business şi Comunicare</a:t>
            </a:r>
          </a:p>
          <a:p>
            <a:endParaRPr lang="en-US" dirty="0"/>
          </a:p>
        </p:txBody>
      </p:sp>
      <p:pic>
        <p:nvPicPr>
          <p:cNvPr id="4" name="Рисунок 3">
            <a:extLst>
              <a:ext uri="{FF2B5EF4-FFF2-40B4-BE49-F238E27FC236}">
                <a16:creationId xmlns:a16="http://schemas.microsoft.com/office/drawing/2014/main" id="{06B394C7-8AD3-FCE0-BDF5-106DDFA22C86}"/>
              </a:ext>
            </a:extLst>
          </p:cNvPr>
          <p:cNvPicPr>
            <a:picLocks noChangeAspect="1"/>
          </p:cNvPicPr>
          <p:nvPr/>
        </p:nvPicPr>
        <p:blipFill>
          <a:blip r:embed="rId2"/>
          <a:stretch>
            <a:fillRect/>
          </a:stretch>
        </p:blipFill>
        <p:spPr>
          <a:xfrm>
            <a:off x="609601" y="1124745"/>
            <a:ext cx="5126360" cy="2592288"/>
          </a:xfrm>
          <a:prstGeom prst="rect">
            <a:avLst/>
          </a:prstGeom>
        </p:spPr>
      </p:pic>
      <p:pic>
        <p:nvPicPr>
          <p:cNvPr id="5" name="Рисунок 4">
            <a:extLst>
              <a:ext uri="{FF2B5EF4-FFF2-40B4-BE49-F238E27FC236}">
                <a16:creationId xmlns:a16="http://schemas.microsoft.com/office/drawing/2014/main" id="{E9A0E299-DBD5-76EE-4AD9-8E5B29C60E50}"/>
              </a:ext>
            </a:extLst>
          </p:cNvPr>
          <p:cNvPicPr>
            <a:picLocks noChangeAspect="1"/>
          </p:cNvPicPr>
          <p:nvPr/>
        </p:nvPicPr>
        <p:blipFill>
          <a:blip r:embed="rId3"/>
          <a:stretch>
            <a:fillRect/>
          </a:stretch>
        </p:blipFill>
        <p:spPr>
          <a:xfrm>
            <a:off x="6096000" y="1124745"/>
            <a:ext cx="5256584" cy="2304255"/>
          </a:xfrm>
          <a:prstGeom prst="rect">
            <a:avLst/>
          </a:prstGeom>
        </p:spPr>
      </p:pic>
      <p:pic>
        <p:nvPicPr>
          <p:cNvPr id="6" name="Рисунок 5">
            <a:extLst>
              <a:ext uri="{FF2B5EF4-FFF2-40B4-BE49-F238E27FC236}">
                <a16:creationId xmlns:a16="http://schemas.microsoft.com/office/drawing/2014/main" id="{E9389389-D9EE-C174-9DAE-AC6A25E8AECF}"/>
              </a:ext>
            </a:extLst>
          </p:cNvPr>
          <p:cNvPicPr>
            <a:picLocks noChangeAspect="1"/>
          </p:cNvPicPr>
          <p:nvPr/>
        </p:nvPicPr>
        <p:blipFill>
          <a:blip r:embed="rId4"/>
          <a:stretch>
            <a:fillRect/>
          </a:stretch>
        </p:blipFill>
        <p:spPr>
          <a:xfrm>
            <a:off x="767408" y="3699993"/>
            <a:ext cx="5126361" cy="2105271"/>
          </a:xfrm>
          <a:prstGeom prst="rect">
            <a:avLst/>
          </a:prstGeom>
        </p:spPr>
      </p:pic>
      <p:pic>
        <p:nvPicPr>
          <p:cNvPr id="7" name="Рисунок 6">
            <a:extLst>
              <a:ext uri="{FF2B5EF4-FFF2-40B4-BE49-F238E27FC236}">
                <a16:creationId xmlns:a16="http://schemas.microsoft.com/office/drawing/2014/main" id="{CE1EC0C8-A117-0AB7-A7F2-BF78EAA06313}"/>
              </a:ext>
            </a:extLst>
          </p:cNvPr>
          <p:cNvPicPr>
            <a:picLocks noChangeAspect="1"/>
          </p:cNvPicPr>
          <p:nvPr/>
        </p:nvPicPr>
        <p:blipFill>
          <a:blip r:embed="rId5"/>
          <a:stretch>
            <a:fillRect/>
          </a:stretch>
        </p:blipFill>
        <p:spPr>
          <a:xfrm>
            <a:off x="6456041" y="3549799"/>
            <a:ext cx="4940828" cy="1967433"/>
          </a:xfrm>
          <a:prstGeom prst="rect">
            <a:avLst/>
          </a:prstGeom>
        </p:spPr>
      </p:pic>
    </p:spTree>
    <p:extLst>
      <p:ext uri="{BB962C8B-B14F-4D97-AF65-F5344CB8AC3E}">
        <p14:creationId xmlns:p14="http://schemas.microsoft.com/office/powerpoint/2010/main" val="35947349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56E7ED9-1C29-EEE7-56FC-D8E160492861}"/>
              </a:ext>
            </a:extLst>
          </p:cNvPr>
          <p:cNvSpPr>
            <a:spLocks noGrp="1"/>
          </p:cNvSpPr>
          <p:nvPr>
            <p:ph idx="1"/>
          </p:nvPr>
        </p:nvSpPr>
        <p:spPr>
          <a:xfrm>
            <a:off x="609600" y="404665"/>
            <a:ext cx="10972800" cy="5721500"/>
          </a:xfrm>
        </p:spPr>
        <p:txBody>
          <a:bodyPr/>
          <a:lstStyle/>
          <a:p>
            <a:pPr marL="0" marR="0">
              <a:lnSpc>
                <a:spcPct val="107000"/>
              </a:lnSpc>
              <a:spcAft>
                <a:spcPts val="800"/>
              </a:spcAft>
              <a:buNone/>
            </a:pPr>
            <a:r>
              <a:rPr lang="ro-RO" sz="1800" b="1" dirty="0">
                <a:effectLst/>
                <a:latin typeface="Times New Roman" panose="02020603050405020304" pitchFamily="18" charset="0"/>
                <a:ea typeface="Times New Roman" panose="02020603050405020304" pitchFamily="18" charset="0"/>
              </a:rPr>
              <a:t>Concluzi generale.</a:t>
            </a:r>
            <a:endParaRPr lang="en-US" sz="1800" dirty="0">
              <a:effectLst/>
              <a:latin typeface="Calibri" panose="020F0502020204030204" pitchFamily="34" charset="0"/>
              <a:ea typeface="Calibri" panose="020F0502020204030204" pitchFamily="34" charset="0"/>
            </a:endParaRPr>
          </a:p>
          <a:p>
            <a:pPr marL="342900" marR="0" lvl="0" indent="-342900" algn="just">
              <a:lnSpc>
                <a:spcPct val="107000"/>
              </a:lnSpc>
              <a:spcAft>
                <a:spcPts val="800"/>
              </a:spcAft>
              <a:buClr>
                <a:srgbClr val="000000"/>
              </a:buClr>
              <a:buFont typeface="Arial" panose="020B0604020202020204" pitchFamily="34" charset="0"/>
              <a:buChar char="▪"/>
            </a:pPr>
            <a:r>
              <a:rPr lang="ro-RO" sz="1800" dirty="0">
                <a:solidFill>
                  <a:srgbClr val="000000"/>
                </a:solidFill>
                <a:effectLst/>
                <a:latin typeface="Times New Roman" panose="02020603050405020304" pitchFamily="18" charset="0"/>
                <a:ea typeface="Times New Roman" panose="02020603050405020304" pitchFamily="18" charset="0"/>
                <a:cs typeface="Noto Sans Symbols"/>
              </a:rPr>
              <a:t>Stagiiile de practică reprezintă  o  componentă esențială a pregătirii viitorilor specialiști în domeniul relațiilor internaționale  prin implicarea studenților în aplicarea practică a cunoștințelor teoretice acumulate. </a:t>
            </a:r>
            <a:endParaRPr lang="en-US" sz="1800" dirty="0">
              <a:effectLst/>
              <a:latin typeface="Noto Sans Symbols"/>
              <a:ea typeface="Noto Sans Symbols"/>
              <a:cs typeface="Noto Sans Symbols"/>
            </a:endParaRPr>
          </a:p>
          <a:p>
            <a:pPr marL="342900" marR="0" lvl="0" indent="-342900" algn="just">
              <a:lnSpc>
                <a:spcPct val="107000"/>
              </a:lnSpc>
              <a:spcAft>
                <a:spcPts val="800"/>
              </a:spcAft>
              <a:buClr>
                <a:srgbClr val="000000"/>
              </a:buClr>
              <a:buFont typeface="Arial" panose="020B0604020202020204" pitchFamily="34" charset="0"/>
              <a:buChar char="▪"/>
            </a:pPr>
            <a:r>
              <a:rPr lang="ro-RO" sz="1800" dirty="0">
                <a:solidFill>
                  <a:srgbClr val="000000"/>
                </a:solidFill>
                <a:effectLst/>
                <a:latin typeface="Times New Roman" panose="02020603050405020304" pitchFamily="18" charset="0"/>
                <a:ea typeface="Times New Roman" panose="02020603050405020304" pitchFamily="18" charset="0"/>
                <a:cs typeface="Noto Sans Symbols"/>
              </a:rPr>
              <a:t>Obiectivul fundamental al acestei activității este dobândirea de către studenți a abilităților practice printr-o implicare directă alături de specialiștii din domeniul specific profesiei.</a:t>
            </a:r>
            <a:endParaRPr lang="en-US" sz="1800" dirty="0">
              <a:effectLst/>
              <a:latin typeface="Noto Sans Symbols"/>
              <a:ea typeface="Noto Sans Symbols"/>
              <a:cs typeface="Noto Sans Symbols"/>
            </a:endParaRPr>
          </a:p>
          <a:p>
            <a:pPr marL="342900" marR="0" lvl="0" indent="-342900" algn="just">
              <a:lnSpc>
                <a:spcPct val="107000"/>
              </a:lnSpc>
              <a:spcAft>
                <a:spcPts val="800"/>
              </a:spcAft>
              <a:buClr>
                <a:srgbClr val="000000"/>
              </a:buClr>
              <a:buFont typeface="Arial" panose="020B0604020202020204" pitchFamily="34" charset="0"/>
              <a:buChar char="▪"/>
            </a:pPr>
            <a:r>
              <a:rPr lang="ro-RO" sz="1800" dirty="0">
                <a:solidFill>
                  <a:srgbClr val="000000"/>
                </a:solidFill>
                <a:effectLst/>
                <a:latin typeface="Times New Roman" panose="02020603050405020304" pitchFamily="18" charset="0"/>
                <a:ea typeface="Times New Roman" panose="02020603050405020304" pitchFamily="18" charset="0"/>
                <a:cs typeface="Noto Sans Symbols"/>
              </a:rPr>
              <a:t>Datele sondajului anonim cu privire la evaluarea calității desfășurării stagiilor de practică atât la ciclul Licenţă cît şi Ma</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S</a:t>
            </a:r>
            <a:r>
              <a:rPr lang="ro-RO" sz="1800" dirty="0">
                <a:solidFill>
                  <a:srgbClr val="000000"/>
                </a:solidFill>
                <a:effectLst/>
                <a:latin typeface="Times New Roman" panose="02020603050405020304" pitchFamily="18" charset="0"/>
                <a:ea typeface="Times New Roman" panose="02020603050405020304" pitchFamily="18" charset="0"/>
                <a:cs typeface="Noto Sans Symbols"/>
              </a:rPr>
              <a:t>ter, relevă o atitudine și evaluare </a:t>
            </a:r>
            <a:r>
              <a:rPr lang="ro-RO" sz="1800" i="1" dirty="0">
                <a:solidFill>
                  <a:srgbClr val="000000"/>
                </a:solidFill>
                <a:effectLst/>
                <a:latin typeface="Times New Roman" panose="02020603050405020304" pitchFamily="18" charset="0"/>
                <a:ea typeface="Times New Roman" panose="02020603050405020304" pitchFamily="18" charset="0"/>
                <a:cs typeface="Noto Sans Symbols"/>
              </a:rPr>
              <a:t>pozitivă</a:t>
            </a:r>
            <a:r>
              <a:rPr lang="ro-RO" sz="1800" dirty="0">
                <a:solidFill>
                  <a:srgbClr val="000000"/>
                </a:solidFill>
                <a:effectLst/>
                <a:latin typeface="Times New Roman" panose="02020603050405020304" pitchFamily="18" charset="0"/>
                <a:ea typeface="Times New Roman" panose="02020603050405020304" pitchFamily="18" charset="0"/>
                <a:cs typeface="Noto Sans Symbols"/>
              </a:rPr>
              <a:t> a stagiarilor  față de stagiul însuși, cât și subiecții principali (stagiar, decanat, catedra, conducător științific). </a:t>
            </a:r>
            <a:endParaRPr lang="en-US" sz="1800" dirty="0">
              <a:effectLst/>
              <a:latin typeface="Noto Sans Symbols"/>
              <a:ea typeface="Noto Sans Symbols"/>
              <a:cs typeface="Noto Sans Symbols"/>
            </a:endParaRPr>
          </a:p>
          <a:p>
            <a:pPr marL="342900" marR="0" lvl="0" indent="-342900" algn="just">
              <a:lnSpc>
                <a:spcPct val="107000"/>
              </a:lnSpc>
              <a:spcAft>
                <a:spcPts val="1400"/>
              </a:spcAft>
              <a:buClr>
                <a:srgbClr val="000000"/>
              </a:buClr>
              <a:buFont typeface="Arial" panose="020B0604020202020204" pitchFamily="34" charset="0"/>
              <a:buChar char="▪"/>
            </a:pPr>
            <a:r>
              <a:rPr lang="ro-RO" sz="1800" dirty="0">
                <a:solidFill>
                  <a:srgbClr val="000000"/>
                </a:solidFill>
                <a:effectLst/>
                <a:latin typeface="Times New Roman" panose="02020603050405020304" pitchFamily="18" charset="0"/>
                <a:ea typeface="Times New Roman" panose="02020603050405020304" pitchFamily="18" charset="0"/>
                <a:cs typeface="Noto Sans Symbols"/>
              </a:rPr>
              <a:t>Cu toate că au existat unele lacune organizatorice, stagiiile de practică s-au desfășurat în condiții optime, cu rezultate înalt apreciate de către respondenți. </a:t>
            </a:r>
            <a:endParaRPr lang="en-US" sz="1800" dirty="0">
              <a:effectLst/>
              <a:latin typeface="Noto Sans Symbols"/>
              <a:ea typeface="Noto Sans Symbols"/>
              <a:cs typeface="Noto Sans Symbols"/>
            </a:endParaRPr>
          </a:p>
          <a:p>
            <a:endParaRPr lang="en-US" dirty="0"/>
          </a:p>
        </p:txBody>
      </p:sp>
    </p:spTree>
    <p:extLst>
      <p:ext uri="{BB962C8B-B14F-4D97-AF65-F5344CB8AC3E}">
        <p14:creationId xmlns:p14="http://schemas.microsoft.com/office/powerpoint/2010/main" val="41262786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784096-2469-A4FF-89A5-456869178570}"/>
              </a:ext>
            </a:extLst>
          </p:cNvPr>
          <p:cNvSpPr>
            <a:spLocks noGrp="1"/>
          </p:cNvSpPr>
          <p:nvPr>
            <p:ph type="title"/>
          </p:nvPr>
        </p:nvSpPr>
        <p:spPr/>
        <p:txBody>
          <a:bodyPr>
            <a:normAutofit/>
          </a:bodyPr>
          <a:lstStyle/>
          <a:p>
            <a:r>
              <a:rPr lang="ro-RO" sz="1800" b="1" dirty="0">
                <a:solidFill>
                  <a:srgbClr val="000000"/>
                </a:solidFill>
                <a:effectLst/>
                <a:latin typeface="Times New Roman" panose="02020603050405020304" pitchFamily="18" charset="0"/>
                <a:ea typeface="Times New Roman" panose="02020603050405020304" pitchFamily="18" charset="0"/>
              </a:rPr>
              <a:t>Rezultatele sondajului anonim al studenților ciclul Licență  şi Master</a:t>
            </a:r>
            <a:br>
              <a:rPr lang="en-US" sz="1800" dirty="0">
                <a:effectLst/>
                <a:latin typeface="Calibri" panose="020F0502020204030204" pitchFamily="34" charset="0"/>
                <a:ea typeface="Calibri" panose="020F0502020204030204" pitchFamily="34" charset="0"/>
              </a:rPr>
            </a:br>
            <a:r>
              <a:rPr lang="ro-RO" sz="1800" b="1" dirty="0">
                <a:solidFill>
                  <a:srgbClr val="000000"/>
                </a:solidFill>
                <a:effectLst/>
                <a:latin typeface="Times New Roman" panose="02020603050405020304" pitchFamily="18" charset="0"/>
                <a:ea typeface="Times New Roman" panose="02020603050405020304" pitchFamily="18" charset="0"/>
              </a:rPr>
              <a:t>cu privire la evaluarea calității desfășurării </a:t>
            </a:r>
            <a:br>
              <a:rPr lang="en-US" sz="1800" dirty="0">
                <a:effectLst/>
                <a:latin typeface="Calibri" panose="020F0502020204030204" pitchFamily="34" charset="0"/>
                <a:ea typeface="Calibri" panose="020F0502020204030204" pitchFamily="34" charset="0"/>
              </a:rPr>
            </a:br>
            <a:r>
              <a:rPr lang="ro-RO" sz="1800" b="1" dirty="0">
                <a:solidFill>
                  <a:srgbClr val="000000"/>
                </a:solidFill>
                <a:effectLst/>
                <a:latin typeface="Times New Roman" panose="02020603050405020304" pitchFamily="18" charset="0"/>
                <a:ea typeface="Times New Roman" panose="02020603050405020304" pitchFamily="18" charset="0"/>
              </a:rPr>
              <a:t>stagiului de practică</a:t>
            </a:r>
            <a:r>
              <a:rPr lang="en-US" sz="1800" b="1" dirty="0">
                <a:solidFill>
                  <a:srgbClr val="000000"/>
                </a:solidFill>
                <a:effectLst/>
                <a:latin typeface="Times New Roman" panose="02020603050405020304" pitchFamily="18" charset="0"/>
                <a:ea typeface="Times New Roman" panose="02020603050405020304" pitchFamily="18" charset="0"/>
              </a:rPr>
              <a:t> LA FACULTATEA </a:t>
            </a:r>
            <a:r>
              <a:rPr lang="ro-RO" sz="1800" b="1" dirty="0">
                <a:solidFill>
                  <a:srgbClr val="000000"/>
                </a:solidFill>
                <a:effectLst/>
                <a:latin typeface="Times New Roman" panose="02020603050405020304" pitchFamily="18" charset="0"/>
                <a:ea typeface="Times New Roman" panose="02020603050405020304" pitchFamily="18" charset="0"/>
              </a:rPr>
              <a:t>IID</a:t>
            </a:r>
            <a:endParaRPr lang="en-US" sz="1800" dirty="0"/>
          </a:p>
        </p:txBody>
      </p:sp>
      <p:sp>
        <p:nvSpPr>
          <p:cNvPr id="3" name="Объект 2">
            <a:extLst>
              <a:ext uri="{FF2B5EF4-FFF2-40B4-BE49-F238E27FC236}">
                <a16:creationId xmlns:a16="http://schemas.microsoft.com/office/drawing/2014/main" id="{974D1BF2-4FAF-4F6A-0C96-7CAF22E6ED4E}"/>
              </a:ext>
            </a:extLst>
          </p:cNvPr>
          <p:cNvSpPr>
            <a:spLocks noGrp="1"/>
          </p:cNvSpPr>
          <p:nvPr>
            <p:ph idx="1"/>
          </p:nvPr>
        </p:nvSpPr>
        <p:spPr>
          <a:xfrm>
            <a:off x="609600" y="1417639"/>
            <a:ext cx="10972800" cy="4708526"/>
          </a:xfrm>
        </p:spPr>
        <p:txBody>
          <a:bodyPr/>
          <a:lstStyle/>
          <a:p>
            <a:r>
              <a:rPr lang="en-US" dirty="0"/>
              <a:t>Luând </a:t>
            </a:r>
            <a:r>
              <a:rPr lang="en-US" dirty="0" err="1"/>
              <a:t>în</a:t>
            </a:r>
            <a:r>
              <a:rPr lang="en-US" dirty="0"/>
              <a:t> </a:t>
            </a:r>
            <a:r>
              <a:rPr lang="en-US" dirty="0" err="1"/>
              <a:t>considerație</a:t>
            </a:r>
            <a:r>
              <a:rPr lang="en-US" dirty="0"/>
              <a:t> </a:t>
            </a:r>
            <a:r>
              <a:rPr lang="en-US" dirty="0" err="1"/>
              <a:t>întreaga</a:t>
            </a:r>
            <a:r>
              <a:rPr lang="en-US" dirty="0"/>
              <a:t> </a:t>
            </a:r>
            <a:r>
              <a:rPr lang="en-US" dirty="0" err="1"/>
              <a:t>perioadă</a:t>
            </a:r>
            <a:r>
              <a:rPr lang="en-US" dirty="0"/>
              <a:t> a </a:t>
            </a:r>
            <a:r>
              <a:rPr lang="en-US" dirty="0" err="1"/>
              <a:t>stagiului</a:t>
            </a:r>
            <a:r>
              <a:rPr lang="en-US" dirty="0"/>
              <a:t> </a:t>
            </a:r>
            <a:r>
              <a:rPr lang="en-US" dirty="0" err="1"/>
              <a:t>profesional</a:t>
            </a:r>
            <a:r>
              <a:rPr lang="en-US" dirty="0"/>
              <a:t>, cum </a:t>
            </a:r>
            <a:r>
              <a:rPr lang="en-US" dirty="0" err="1"/>
              <a:t>ați</a:t>
            </a:r>
            <a:r>
              <a:rPr lang="en-US" dirty="0"/>
              <a:t> </a:t>
            </a:r>
            <a:r>
              <a:rPr lang="en-US" dirty="0" err="1"/>
              <a:t>evalua</a:t>
            </a:r>
            <a:r>
              <a:rPr lang="en-US" dirty="0"/>
              <a:t> </a:t>
            </a:r>
            <a:r>
              <a:rPr lang="en-US" dirty="0" err="1"/>
              <a:t>următoarele</a:t>
            </a:r>
            <a:r>
              <a:rPr lang="en-US" dirty="0"/>
              <a:t>:  						</a:t>
            </a:r>
          </a:p>
          <a:p>
            <a:endParaRPr lang="en-US" dirty="0"/>
          </a:p>
        </p:txBody>
      </p:sp>
      <p:graphicFrame>
        <p:nvGraphicFramePr>
          <p:cNvPr id="10" name="Таблица 9">
            <a:extLst>
              <a:ext uri="{FF2B5EF4-FFF2-40B4-BE49-F238E27FC236}">
                <a16:creationId xmlns:a16="http://schemas.microsoft.com/office/drawing/2014/main" id="{DF0A36CD-F3F1-1C61-56D0-030098165B09}"/>
              </a:ext>
            </a:extLst>
          </p:cNvPr>
          <p:cNvGraphicFramePr>
            <a:graphicFrameLocks noGrp="1"/>
          </p:cNvGraphicFramePr>
          <p:nvPr>
            <p:extLst>
              <p:ext uri="{D42A27DB-BD31-4B8C-83A1-F6EECF244321}">
                <p14:modId xmlns:p14="http://schemas.microsoft.com/office/powerpoint/2010/main" val="4104196393"/>
              </p:ext>
            </p:extLst>
          </p:nvPr>
        </p:nvGraphicFramePr>
        <p:xfrm>
          <a:off x="1415480" y="2132856"/>
          <a:ext cx="7920880" cy="3168352"/>
        </p:xfrm>
        <a:graphic>
          <a:graphicData uri="http://schemas.openxmlformats.org/drawingml/2006/table">
            <a:tbl>
              <a:tblPr>
                <a:tableStyleId>{5C22544A-7EE6-4342-B048-85BDC9FD1C3A}</a:tableStyleId>
              </a:tblPr>
              <a:tblGrid>
                <a:gridCol w="3606253">
                  <a:extLst>
                    <a:ext uri="{9D8B030D-6E8A-4147-A177-3AD203B41FA5}">
                      <a16:colId xmlns:a16="http://schemas.microsoft.com/office/drawing/2014/main" val="3476897814"/>
                    </a:ext>
                  </a:extLst>
                </a:gridCol>
                <a:gridCol w="772769">
                  <a:extLst>
                    <a:ext uri="{9D8B030D-6E8A-4147-A177-3AD203B41FA5}">
                      <a16:colId xmlns:a16="http://schemas.microsoft.com/office/drawing/2014/main" val="3597111901"/>
                    </a:ext>
                  </a:extLst>
                </a:gridCol>
                <a:gridCol w="917664">
                  <a:extLst>
                    <a:ext uri="{9D8B030D-6E8A-4147-A177-3AD203B41FA5}">
                      <a16:colId xmlns:a16="http://schemas.microsoft.com/office/drawing/2014/main" val="1840594188"/>
                    </a:ext>
                  </a:extLst>
                </a:gridCol>
                <a:gridCol w="627875">
                  <a:extLst>
                    <a:ext uri="{9D8B030D-6E8A-4147-A177-3AD203B41FA5}">
                      <a16:colId xmlns:a16="http://schemas.microsoft.com/office/drawing/2014/main" val="3218824349"/>
                    </a:ext>
                  </a:extLst>
                </a:gridCol>
                <a:gridCol w="988207">
                  <a:extLst>
                    <a:ext uri="{9D8B030D-6E8A-4147-A177-3AD203B41FA5}">
                      <a16:colId xmlns:a16="http://schemas.microsoft.com/office/drawing/2014/main" val="198610663"/>
                    </a:ext>
                  </a:extLst>
                </a:gridCol>
                <a:gridCol w="1008112">
                  <a:extLst>
                    <a:ext uri="{9D8B030D-6E8A-4147-A177-3AD203B41FA5}">
                      <a16:colId xmlns:a16="http://schemas.microsoft.com/office/drawing/2014/main" val="978104203"/>
                    </a:ext>
                  </a:extLst>
                </a:gridCol>
              </a:tblGrid>
              <a:tr h="307802">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 </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Excelent</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Foarte bine</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ctr"/>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Bine</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ctr" fontAlgn="ctr"/>
                      <a:r>
                        <a:rPr lang="en-US" sz="1000" u="none" strike="noStrike">
                          <a:effectLst/>
                          <a:latin typeface="Times New Roman" panose="02020603050405020304" pitchFamily="18" charset="0"/>
                          <a:cs typeface="Times New Roman" panose="02020603050405020304" pitchFamily="18" charset="0"/>
                        </a:rPr>
                        <a:t>Satisfăcător</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ctr"/>
                </a:tc>
                <a:tc>
                  <a:txBody>
                    <a:bodyPr/>
                    <a:lstStyle/>
                    <a:p>
                      <a:pPr algn="l" fontAlgn="b"/>
                      <a:r>
                        <a:rPr lang="en-US" sz="1000" u="none" strike="noStrike" dirty="0" err="1">
                          <a:effectLst/>
                          <a:latin typeface="Times New Roman" panose="02020603050405020304" pitchFamily="18" charset="0"/>
                          <a:cs typeface="Times New Roman" panose="02020603050405020304" pitchFamily="18" charset="0"/>
                        </a:rPr>
                        <a:t>Nesatisfăcător</a:t>
                      </a:r>
                      <a:endParaRPr lang="en-US" sz="1000" b="0" i="0" u="none" strike="noStrike" dirty="0">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2492243452"/>
                  </a:ext>
                </a:extLst>
              </a:tr>
              <a:tr h="317839">
                <a:tc>
                  <a:txBody>
                    <a:bodyPr/>
                    <a:lstStyle/>
                    <a:p>
                      <a:pPr algn="l" fontAlgn="b"/>
                      <a:r>
                        <a:rPr lang="pt-BR" sz="1000" u="none" strike="noStrike" dirty="0">
                          <a:effectLst/>
                          <a:latin typeface="Times New Roman" panose="02020603050405020304" pitchFamily="18" charset="0"/>
                          <a:cs typeface="Times New Roman" panose="02020603050405020304" pitchFamily="18" charset="0"/>
                        </a:rPr>
                        <a:t>Procesul de organizare a practicii de către decanat</a:t>
                      </a:r>
                      <a:endParaRPr lang="pt-BR" sz="1000" b="0" i="0" u="none" strike="noStrike" dirty="0">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7</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1</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101429694"/>
                  </a:ext>
                </a:extLst>
              </a:tr>
              <a:tr h="351295">
                <a:tc>
                  <a:txBody>
                    <a:bodyPr/>
                    <a:lstStyle/>
                    <a:p>
                      <a:pPr algn="l" fontAlgn="b"/>
                      <a:r>
                        <a:rPr lang="pt-BR" sz="1000" u="none" strike="noStrike" dirty="0">
                          <a:effectLst/>
                          <a:latin typeface="Times New Roman" panose="02020603050405020304" pitchFamily="18" charset="0"/>
                          <a:cs typeface="Times New Roman" panose="02020603050405020304" pitchFamily="18" charset="0"/>
                        </a:rPr>
                        <a:t>Procesul de organizare a practicii de către catedră</a:t>
                      </a:r>
                      <a:endParaRPr lang="pt-BR" sz="1000" b="0" i="0" u="none" strike="noStrike" dirty="0">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6</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1</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4094241601"/>
                  </a:ext>
                </a:extLst>
              </a:tr>
              <a:tr h="401480">
                <a:tc>
                  <a:txBody>
                    <a:bodyPr/>
                    <a:lstStyle/>
                    <a:p>
                      <a:pPr algn="l" fontAlgn="b"/>
                      <a:r>
                        <a:rPr lang="en-US" sz="1000" u="none" strike="noStrike">
                          <a:effectLst/>
                          <a:latin typeface="Times New Roman" panose="02020603050405020304" pitchFamily="18" charset="0"/>
                          <a:cs typeface="Times New Roman" panose="02020603050405020304" pitchFamily="18" charset="0"/>
                        </a:rPr>
                        <a:t>Activitatea și ajutorul profesorului responsabil de stagiu ( cond. șt.)</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dirty="0">
                          <a:effectLst/>
                          <a:latin typeface="Times New Roman" panose="02020603050405020304" pitchFamily="18" charset="0"/>
                          <a:cs typeface="Times New Roman" panose="02020603050405020304" pitchFamily="18" charset="0"/>
                        </a:rPr>
                        <a:t>6</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4</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3454017116"/>
                  </a:ext>
                </a:extLst>
              </a:tr>
              <a:tr h="309475">
                <a:tc>
                  <a:txBody>
                    <a:bodyPr/>
                    <a:lstStyle/>
                    <a:p>
                      <a:pPr algn="l" fontAlgn="b"/>
                      <a:r>
                        <a:rPr lang="en-US" sz="1000" u="none" strike="noStrike" dirty="0" err="1">
                          <a:effectLst/>
                          <a:latin typeface="Times New Roman" panose="02020603050405020304" pitchFamily="18" charset="0"/>
                          <a:cs typeface="Times New Roman" panose="02020603050405020304" pitchFamily="18" charset="0"/>
                        </a:rPr>
                        <a:t>Mediul</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profesional</a:t>
                      </a:r>
                      <a:r>
                        <a:rPr lang="en-US" sz="1000" u="none" strike="noStrike" dirty="0">
                          <a:effectLst/>
                          <a:latin typeface="Times New Roman" panose="02020603050405020304" pitchFamily="18" charset="0"/>
                          <a:cs typeface="Times New Roman" panose="02020603050405020304" pitchFamily="18" charset="0"/>
                        </a:rPr>
                        <a:t> al </a:t>
                      </a:r>
                      <a:r>
                        <a:rPr lang="en-US" sz="1000" u="none" strike="noStrike" dirty="0" err="1">
                          <a:effectLst/>
                          <a:latin typeface="Times New Roman" panose="02020603050405020304" pitchFamily="18" charset="0"/>
                          <a:cs typeface="Times New Roman" panose="02020603050405020304" pitchFamily="18" charset="0"/>
                        </a:rPr>
                        <a:t>stagiului</a:t>
                      </a:r>
                      <a:endParaRPr lang="en-US" sz="1000" b="0" i="0" u="none" strike="noStrike" dirty="0">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6</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dirty="0">
                          <a:effectLst/>
                          <a:latin typeface="Times New Roman" panose="02020603050405020304" pitchFamily="18" charset="0"/>
                          <a:cs typeface="Times New Roman" panose="02020603050405020304" pitchFamily="18" charset="0"/>
                        </a:rPr>
                        <a:t>4</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3671490158"/>
                  </a:ext>
                </a:extLst>
              </a:tr>
              <a:tr h="292746">
                <a:tc>
                  <a:txBody>
                    <a:bodyPr/>
                    <a:lstStyle/>
                    <a:p>
                      <a:pPr algn="l" fontAlgn="b"/>
                      <a:r>
                        <a:rPr lang="en-US" sz="1000" u="none" strike="noStrike" dirty="0" err="1">
                          <a:effectLst/>
                          <a:latin typeface="Times New Roman" panose="02020603050405020304" pitchFamily="18" charset="0"/>
                          <a:cs typeface="Times New Roman" panose="02020603050405020304" pitchFamily="18" charset="0"/>
                        </a:rPr>
                        <a:t>Atmosfera</a:t>
                      </a:r>
                      <a:r>
                        <a:rPr lang="en-US" sz="1000" u="none" strike="noStrike" dirty="0">
                          <a:effectLst/>
                          <a:latin typeface="Times New Roman" panose="02020603050405020304" pitchFamily="18" charset="0"/>
                          <a:cs typeface="Times New Roman" panose="02020603050405020304" pitchFamily="18" charset="0"/>
                        </a:rPr>
                        <a:t> de </a:t>
                      </a:r>
                      <a:r>
                        <a:rPr lang="en-US" sz="1000" u="none" strike="noStrike" dirty="0" err="1">
                          <a:effectLst/>
                          <a:latin typeface="Times New Roman" panose="02020603050405020304" pitchFamily="18" charset="0"/>
                          <a:cs typeface="Times New Roman" panose="02020603050405020304" pitchFamily="18" charset="0"/>
                        </a:rPr>
                        <a:t>lucru</a:t>
                      </a:r>
                      <a:r>
                        <a:rPr lang="en-US" sz="1000" u="none" strike="noStrike" dirty="0">
                          <a:effectLst/>
                          <a:latin typeface="Times New Roman" panose="02020603050405020304" pitchFamily="18" charset="0"/>
                          <a:cs typeface="Times New Roman" panose="02020603050405020304" pitchFamily="18" charset="0"/>
                        </a:rPr>
                        <a:t> la </a:t>
                      </a:r>
                      <a:r>
                        <a:rPr lang="en-US" sz="1000" u="none" strike="noStrike" dirty="0" err="1">
                          <a:effectLst/>
                          <a:latin typeface="Times New Roman" panose="02020603050405020304" pitchFamily="18" charset="0"/>
                          <a:cs typeface="Times New Roman" panose="02020603050405020304" pitchFamily="18" charset="0"/>
                        </a:rPr>
                        <a:t>locul</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stagiului</a:t>
                      </a:r>
                      <a:endParaRPr lang="en-US" sz="1000" b="0" i="0" u="none" strike="noStrike" dirty="0">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8</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dirty="0">
                          <a:effectLst/>
                          <a:latin typeface="Times New Roman" panose="02020603050405020304" pitchFamily="18" charset="0"/>
                          <a:cs typeface="Times New Roman" panose="02020603050405020304" pitchFamily="18" charset="0"/>
                        </a:rPr>
                        <a:t>3</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1743429868"/>
                  </a:ext>
                </a:extLst>
              </a:tr>
              <a:tr h="259290">
                <a:tc>
                  <a:txBody>
                    <a:bodyPr/>
                    <a:lstStyle/>
                    <a:p>
                      <a:pPr algn="l" fontAlgn="b"/>
                      <a:r>
                        <a:rPr lang="pt-BR" sz="1000" u="none" strike="noStrike">
                          <a:effectLst/>
                          <a:latin typeface="Times New Roman" panose="02020603050405020304" pitchFamily="18" charset="0"/>
                          <a:cs typeface="Times New Roman" panose="02020603050405020304" pitchFamily="18" charset="0"/>
                        </a:rPr>
                        <a:t>Ajutorul acordat de instituția gazdă</a:t>
                      </a:r>
                      <a:endParaRPr lang="pt-BR"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7</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dirty="0">
                          <a:effectLst/>
                          <a:latin typeface="Times New Roman" panose="02020603050405020304" pitchFamily="18" charset="0"/>
                          <a:cs typeface="Times New Roman" panose="02020603050405020304" pitchFamily="18" charset="0"/>
                        </a:rPr>
                        <a:t>1</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dirty="0">
                          <a:effectLst/>
                          <a:latin typeface="Times New Roman" panose="02020603050405020304" pitchFamily="18" charset="0"/>
                          <a:cs typeface="Times New Roman" panose="02020603050405020304" pitchFamily="18" charset="0"/>
                        </a:rPr>
                        <a:t>2</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1147099925"/>
                  </a:ext>
                </a:extLst>
              </a:tr>
              <a:tr h="334567">
                <a:tc>
                  <a:txBody>
                    <a:bodyPr/>
                    <a:lstStyle/>
                    <a:p>
                      <a:pPr algn="l" fontAlgn="b"/>
                      <a:r>
                        <a:rPr lang="en-US" sz="1000" u="none" strike="noStrike">
                          <a:effectLst/>
                          <a:latin typeface="Times New Roman" panose="02020603050405020304" pitchFamily="18" charset="0"/>
                          <a:cs typeface="Times New Roman" panose="02020603050405020304" pitchFamily="18" charset="0"/>
                        </a:rPr>
                        <a:t>Dezvoltarea Dvs. personală și profesională pe parcursul stagiului</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10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1</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 </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a:effectLst/>
                          <a:latin typeface="Times New Roman" panose="02020603050405020304" pitchFamily="18" charset="0"/>
                          <a:cs typeface="Times New Roman" panose="02020603050405020304" pitchFamily="18" charset="0"/>
                        </a:rPr>
                        <a:t> </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1086153325"/>
                  </a:ext>
                </a:extLst>
              </a:tr>
              <a:tr h="342932">
                <a:tc>
                  <a:txBody>
                    <a:bodyPr/>
                    <a:lstStyle/>
                    <a:p>
                      <a:pPr algn="l" fontAlgn="b"/>
                      <a:r>
                        <a:rPr lang="en-US" sz="1000" u="none" strike="noStrike">
                          <a:effectLst/>
                          <a:latin typeface="Times New Roman" panose="02020603050405020304" pitchFamily="18" charset="0"/>
                          <a:cs typeface="Times New Roman" panose="02020603050405020304" pitchFamily="18" charset="0"/>
                        </a:rPr>
                        <a:t>În ce măsură stagiul a răspuns așteptărilor Dvs.</a:t>
                      </a:r>
                      <a:endParaRPr lang="en-US" sz="1000" b="0" i="0" u="none" strike="noStrike">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8</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1</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dirty="0">
                          <a:effectLst/>
                          <a:latin typeface="Times New Roman" panose="02020603050405020304" pitchFamily="18" charset="0"/>
                          <a:cs typeface="Times New Roman" panose="02020603050405020304" pitchFamily="18" charset="0"/>
                        </a:rPr>
                        <a:t>2</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 </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3046543989"/>
                  </a:ext>
                </a:extLst>
              </a:tr>
              <a:tr h="250926">
                <a:tc>
                  <a:txBody>
                    <a:bodyPr/>
                    <a:lstStyle/>
                    <a:p>
                      <a:pPr algn="l" fontAlgn="b"/>
                      <a:r>
                        <a:rPr lang="en-US" sz="1000" u="none" strike="noStrike" dirty="0" err="1">
                          <a:effectLst/>
                          <a:latin typeface="Times New Roman" panose="02020603050405020304" pitchFamily="18" charset="0"/>
                          <a:cs typeface="Times New Roman" panose="02020603050405020304" pitchFamily="18" charset="0"/>
                        </a:rPr>
                        <a:t>Întreaga</a:t>
                      </a:r>
                      <a:r>
                        <a:rPr lang="en-US" sz="1000" u="none" strike="noStrike" dirty="0">
                          <a:effectLst/>
                          <a:latin typeface="Times New Roman" panose="02020603050405020304" pitchFamily="18" charset="0"/>
                          <a:cs typeface="Times New Roman" panose="02020603050405020304" pitchFamily="18" charset="0"/>
                        </a:rPr>
                        <a:t> </a:t>
                      </a:r>
                      <a:r>
                        <a:rPr lang="en-US" sz="1000" u="none" strike="noStrike" dirty="0" err="1">
                          <a:effectLst/>
                          <a:latin typeface="Times New Roman" panose="02020603050405020304" pitchFamily="18" charset="0"/>
                          <a:cs typeface="Times New Roman" panose="02020603050405020304" pitchFamily="18" charset="0"/>
                        </a:rPr>
                        <a:t>experiență</a:t>
                      </a:r>
                      <a:endParaRPr lang="en-US" sz="1000" b="0" i="0" u="none" strike="noStrike" dirty="0">
                        <a:solidFill>
                          <a:srgbClr val="202124"/>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8</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2</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0</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r" fontAlgn="b"/>
                      <a:r>
                        <a:rPr lang="en-US" sz="1000" u="none" strike="noStrike">
                          <a:effectLst/>
                          <a:latin typeface="Times New Roman" panose="02020603050405020304" pitchFamily="18" charset="0"/>
                          <a:cs typeface="Times New Roman" panose="02020603050405020304" pitchFamily="18" charset="0"/>
                        </a:rPr>
                        <a:t>3</a:t>
                      </a:r>
                      <a:endParaRPr lang="en-US" sz="1000" b="0" i="0" u="none" strike="noStrike">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tc>
                  <a:txBody>
                    <a:bodyPr/>
                    <a:lstStyle/>
                    <a:p>
                      <a:pPr algn="l" fontAlgn="b"/>
                      <a:r>
                        <a:rPr lang="en-US" sz="1000" u="none" strike="noStrike" dirty="0">
                          <a:effectLst/>
                          <a:latin typeface="Times New Roman" panose="02020603050405020304" pitchFamily="18" charset="0"/>
                          <a:cs typeface="Times New Roman" panose="02020603050405020304" pitchFamily="18" charset="0"/>
                        </a:rPr>
                        <a:t> </a:t>
                      </a:r>
                      <a:endParaRPr lang="en-US"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32" marR="7232" marT="7232" marB="0" anchor="b"/>
                </a:tc>
                <a:extLst>
                  <a:ext uri="{0D108BD9-81ED-4DB2-BD59-A6C34878D82A}">
                    <a16:rowId xmlns:a16="http://schemas.microsoft.com/office/drawing/2014/main" val="190851278"/>
                  </a:ext>
                </a:extLst>
              </a:tr>
            </a:tbl>
          </a:graphicData>
        </a:graphic>
      </p:graphicFrame>
    </p:spTree>
    <p:extLst>
      <p:ext uri="{BB962C8B-B14F-4D97-AF65-F5344CB8AC3E}">
        <p14:creationId xmlns:p14="http://schemas.microsoft.com/office/powerpoint/2010/main" val="4170648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1523589-D058-144E-039F-E8E3CFD89754}"/>
              </a:ext>
            </a:extLst>
          </p:cNvPr>
          <p:cNvSpPr>
            <a:spLocks noGrp="1"/>
          </p:cNvSpPr>
          <p:nvPr>
            <p:ph idx="1"/>
          </p:nvPr>
        </p:nvSpPr>
        <p:spPr>
          <a:xfrm>
            <a:off x="609600" y="404664"/>
            <a:ext cx="10972800" cy="5721500"/>
          </a:xfrm>
        </p:spPr>
        <p:txBody>
          <a:bodyPr/>
          <a:lstStyle/>
          <a:p>
            <a:r>
              <a:rPr lang="it-IT" sz="1800" b="0" i="0" u="none" strike="noStrike" dirty="0">
                <a:solidFill>
                  <a:srgbClr val="000000"/>
                </a:solidFill>
                <a:effectLst/>
                <a:latin typeface="Calibri" panose="020F0502020204030204" pitchFamily="34" charset="0"/>
              </a:rPr>
              <a:t>2</a:t>
            </a:r>
            <a:r>
              <a:rPr lang="ro-RO" sz="1800" b="0" i="0" u="none" strike="noStrike" dirty="0">
                <a:solidFill>
                  <a:srgbClr val="000000"/>
                </a:solidFill>
                <a:effectLst/>
                <a:latin typeface="Calibri" panose="020F0502020204030204" pitchFamily="34" charset="0"/>
              </a:rPr>
              <a:t>.</a:t>
            </a:r>
            <a:r>
              <a:rPr lang="it-IT" dirty="0"/>
              <a:t> </a:t>
            </a:r>
            <a:r>
              <a:rPr lang="it-IT" sz="1800" b="0" i="0" u="none" strike="noStrike" dirty="0">
                <a:solidFill>
                  <a:srgbClr val="202124"/>
                </a:solidFill>
                <a:effectLst/>
                <a:latin typeface="Docs-Roboto"/>
              </a:rPr>
              <a:t>Evaluați procesul de organizare și desfășurare a stagiului profesional cu o notă de la 1 la 10.  </a:t>
            </a:r>
            <a:endParaRPr lang="ro-RO" sz="1800" b="0" i="0" u="none" strike="noStrike" dirty="0">
              <a:solidFill>
                <a:srgbClr val="202124"/>
              </a:solidFill>
              <a:effectLst/>
              <a:latin typeface="Docs-Roboto"/>
            </a:endParaRPr>
          </a:p>
          <a:p>
            <a:r>
              <a:rPr lang="en-US" sz="1800" dirty="0">
                <a:solidFill>
                  <a:srgbClr val="202124"/>
                </a:solidFill>
                <a:latin typeface="Docs-Roboto"/>
              </a:rPr>
              <a:t>Evaluați PROPRIA </a:t>
            </a:r>
            <a:r>
              <a:rPr lang="en-US" sz="1800" dirty="0" err="1">
                <a:solidFill>
                  <a:srgbClr val="202124"/>
                </a:solidFill>
                <a:latin typeface="Docs-Roboto"/>
              </a:rPr>
              <a:t>Dvs</a:t>
            </a:r>
            <a:r>
              <a:rPr lang="en-US" sz="1800" dirty="0">
                <a:solidFill>
                  <a:srgbClr val="202124"/>
                </a:solidFill>
                <a:latin typeface="Docs-Roboto"/>
              </a:rPr>
              <a:t>. </a:t>
            </a:r>
            <a:r>
              <a:rPr lang="en-US" sz="1800" dirty="0" err="1">
                <a:solidFill>
                  <a:srgbClr val="202124"/>
                </a:solidFill>
                <a:latin typeface="Docs-Roboto"/>
              </a:rPr>
              <a:t>activitate</a:t>
            </a:r>
            <a:r>
              <a:rPr lang="en-US" sz="1800" dirty="0">
                <a:solidFill>
                  <a:srgbClr val="202124"/>
                </a:solidFill>
                <a:latin typeface="Docs-Roboto"/>
              </a:rPr>
              <a:t> de student </a:t>
            </a:r>
            <a:r>
              <a:rPr lang="en-US" sz="1800" dirty="0" err="1">
                <a:solidFill>
                  <a:srgbClr val="202124"/>
                </a:solidFill>
                <a:latin typeface="Docs-Roboto"/>
              </a:rPr>
              <a:t>stagiar</a:t>
            </a:r>
            <a:r>
              <a:rPr lang="en-US" sz="1800" dirty="0">
                <a:solidFill>
                  <a:srgbClr val="202124"/>
                </a:solidFill>
                <a:latin typeface="Docs-Roboto"/>
              </a:rPr>
              <a:t> cu o </a:t>
            </a:r>
            <a:r>
              <a:rPr lang="en-US" sz="1800" dirty="0" err="1">
                <a:solidFill>
                  <a:srgbClr val="202124"/>
                </a:solidFill>
                <a:latin typeface="Docs-Roboto"/>
              </a:rPr>
              <a:t>notă</a:t>
            </a:r>
            <a:r>
              <a:rPr lang="en-US" sz="1800" dirty="0">
                <a:solidFill>
                  <a:srgbClr val="202124"/>
                </a:solidFill>
                <a:latin typeface="Docs-Roboto"/>
              </a:rPr>
              <a:t> de la 1 la 10</a:t>
            </a:r>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r>
              <a:rPr lang="en-US" sz="1200" dirty="0" err="1"/>
              <a:t>D</a:t>
            </a:r>
            <a:r>
              <a:rPr lang="en-US" sz="1200" dirty="0" err="1">
                <a:latin typeface="Times New Roman" panose="02020603050405020304" pitchFamily="18" charset="0"/>
                <a:cs typeface="Times New Roman" panose="02020603050405020304" pitchFamily="18" charset="0"/>
              </a:rPr>
              <a:t>istribuția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evaluărilor</a:t>
            </a:r>
            <a:r>
              <a:rPr lang="en-US" sz="1200" dirty="0">
                <a:latin typeface="Times New Roman" panose="02020603050405020304" pitchFamily="18" charset="0"/>
                <a:cs typeface="Times New Roman" panose="02020603050405020304" pitchFamily="18" charset="0"/>
              </a:rPr>
              <a:t> pe </a:t>
            </a:r>
            <a:r>
              <a:rPr lang="en-US" sz="1200" dirty="0" err="1">
                <a:latin typeface="Times New Roman" panose="02020603050405020304" pitchFamily="18" charset="0"/>
                <a:cs typeface="Times New Roman" panose="02020603050405020304" pitchFamily="18" charset="0"/>
              </a:rPr>
              <a:t>criterii</a:t>
            </a:r>
            <a:endParaRPr lang="ro-RO" sz="1200" dirty="0">
              <a:solidFill>
                <a:srgbClr val="202124"/>
              </a:solidFill>
              <a:latin typeface="Times New Roman" panose="02020603050405020304" pitchFamily="18" charset="0"/>
              <a:cs typeface="Times New Roman" panose="02020603050405020304" pitchFamily="18" charset="0"/>
            </a:endParaRPr>
          </a:p>
          <a:p>
            <a:pPr marL="0" indent="0">
              <a:buNone/>
            </a:pPr>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endParaRPr lang="ro-RO" sz="1800" dirty="0">
              <a:solidFill>
                <a:srgbClr val="202124"/>
              </a:solidFill>
              <a:latin typeface="Docs-Roboto"/>
            </a:endParaRPr>
          </a:p>
          <a:p>
            <a:endParaRPr lang="en-US" dirty="0"/>
          </a:p>
        </p:txBody>
      </p:sp>
      <p:graphicFrame>
        <p:nvGraphicFramePr>
          <p:cNvPr id="4" name="Таблица 3">
            <a:extLst>
              <a:ext uri="{FF2B5EF4-FFF2-40B4-BE49-F238E27FC236}">
                <a16:creationId xmlns:a16="http://schemas.microsoft.com/office/drawing/2014/main" id="{5FB86C28-AA2F-C656-05AB-17A7DCD4325A}"/>
              </a:ext>
            </a:extLst>
          </p:cNvPr>
          <p:cNvGraphicFramePr>
            <a:graphicFrameLocks noGrp="1"/>
          </p:cNvGraphicFramePr>
          <p:nvPr>
            <p:extLst>
              <p:ext uri="{D42A27DB-BD31-4B8C-83A1-F6EECF244321}">
                <p14:modId xmlns:p14="http://schemas.microsoft.com/office/powerpoint/2010/main" val="2988840677"/>
              </p:ext>
            </p:extLst>
          </p:nvPr>
        </p:nvGraphicFramePr>
        <p:xfrm>
          <a:off x="911424" y="1316356"/>
          <a:ext cx="3888432" cy="1824610"/>
        </p:xfrm>
        <a:graphic>
          <a:graphicData uri="http://schemas.openxmlformats.org/drawingml/2006/table">
            <a:tbl>
              <a:tblPr>
                <a:tableStyleId>{5C22544A-7EE6-4342-B048-85BDC9FD1C3A}</a:tableStyleId>
              </a:tblPr>
              <a:tblGrid>
                <a:gridCol w="1894364">
                  <a:extLst>
                    <a:ext uri="{9D8B030D-6E8A-4147-A177-3AD203B41FA5}">
                      <a16:colId xmlns:a16="http://schemas.microsoft.com/office/drawing/2014/main" val="1679786548"/>
                    </a:ext>
                  </a:extLst>
                </a:gridCol>
                <a:gridCol w="1994068">
                  <a:extLst>
                    <a:ext uri="{9D8B030D-6E8A-4147-A177-3AD203B41FA5}">
                      <a16:colId xmlns:a16="http://schemas.microsoft.com/office/drawing/2014/main" val="501824245"/>
                    </a:ext>
                  </a:extLst>
                </a:gridCol>
              </a:tblGrid>
              <a:tr h="182461">
                <a:tc>
                  <a:txBody>
                    <a:bodyPr/>
                    <a:lstStyle/>
                    <a:p>
                      <a:pPr algn="l" fontAlgn="b"/>
                      <a:r>
                        <a:rPr lang="en-US" sz="1100" u="none" strike="noStrike">
                          <a:effectLst/>
                        </a:rPr>
                        <a:t>nota 1</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8178814"/>
                  </a:ext>
                </a:extLst>
              </a:tr>
              <a:tr h="182461">
                <a:tc>
                  <a:txBody>
                    <a:bodyPr/>
                    <a:lstStyle/>
                    <a:p>
                      <a:pPr algn="l" fontAlgn="b"/>
                      <a:r>
                        <a:rPr lang="en-US" sz="1100" u="none" strike="noStrike">
                          <a:effectLst/>
                        </a:rPr>
                        <a:t>nota 2</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92332254"/>
                  </a:ext>
                </a:extLst>
              </a:tr>
              <a:tr h="182461">
                <a:tc>
                  <a:txBody>
                    <a:bodyPr/>
                    <a:lstStyle/>
                    <a:p>
                      <a:pPr algn="l" fontAlgn="b"/>
                      <a:r>
                        <a:rPr lang="en-US" sz="1100" u="none" strike="noStrike">
                          <a:effectLst/>
                        </a:rPr>
                        <a:t>nota 3</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98517684"/>
                  </a:ext>
                </a:extLst>
              </a:tr>
              <a:tr h="182461">
                <a:tc>
                  <a:txBody>
                    <a:bodyPr/>
                    <a:lstStyle/>
                    <a:p>
                      <a:pPr algn="l" fontAlgn="b"/>
                      <a:r>
                        <a:rPr lang="en-US" sz="1100" u="none" strike="noStrike" dirty="0">
                          <a:effectLst/>
                        </a:rPr>
                        <a:t>nota 4</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15532506"/>
                  </a:ext>
                </a:extLst>
              </a:tr>
              <a:tr h="182461">
                <a:tc>
                  <a:txBody>
                    <a:bodyPr/>
                    <a:lstStyle/>
                    <a:p>
                      <a:pPr algn="l" fontAlgn="b"/>
                      <a:r>
                        <a:rPr lang="en-US" sz="1100" u="none" strike="noStrike" dirty="0">
                          <a:effectLst/>
                        </a:rPr>
                        <a:t>nota 5</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3071520"/>
                  </a:ext>
                </a:extLst>
              </a:tr>
              <a:tr h="182461">
                <a:tc>
                  <a:txBody>
                    <a:bodyPr/>
                    <a:lstStyle/>
                    <a:p>
                      <a:pPr algn="l" fontAlgn="b"/>
                      <a:r>
                        <a:rPr lang="en-US" sz="1100" u="none" strike="noStrike" dirty="0">
                          <a:effectLst/>
                        </a:rPr>
                        <a:t>nota 6</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1665931"/>
                  </a:ext>
                </a:extLst>
              </a:tr>
              <a:tr h="182461">
                <a:tc>
                  <a:txBody>
                    <a:bodyPr/>
                    <a:lstStyle/>
                    <a:p>
                      <a:pPr algn="l" fontAlgn="b"/>
                      <a:r>
                        <a:rPr lang="en-US" sz="1100" u="none" strike="noStrike" dirty="0">
                          <a:effectLst/>
                        </a:rPr>
                        <a:t>nota 7</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8820288"/>
                  </a:ext>
                </a:extLst>
              </a:tr>
              <a:tr h="182461">
                <a:tc>
                  <a:txBody>
                    <a:bodyPr/>
                    <a:lstStyle/>
                    <a:p>
                      <a:pPr algn="l" fontAlgn="b"/>
                      <a:r>
                        <a:rPr lang="en-US" sz="1100" u="none" strike="noStrike">
                          <a:effectLst/>
                        </a:rPr>
                        <a:t>nota 8</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60388702"/>
                  </a:ext>
                </a:extLst>
              </a:tr>
              <a:tr h="182461">
                <a:tc>
                  <a:txBody>
                    <a:bodyPr/>
                    <a:lstStyle/>
                    <a:p>
                      <a:pPr algn="l" fontAlgn="b"/>
                      <a:r>
                        <a:rPr lang="en-US" sz="1100" u="none" strike="noStrike">
                          <a:effectLst/>
                        </a:rPr>
                        <a:t>nota 9</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89058805"/>
                  </a:ext>
                </a:extLst>
              </a:tr>
              <a:tr h="182461">
                <a:tc>
                  <a:txBody>
                    <a:bodyPr/>
                    <a:lstStyle/>
                    <a:p>
                      <a:pPr algn="l" fontAlgn="b"/>
                      <a:r>
                        <a:rPr lang="en-US" sz="1100" u="none" strike="noStrike" dirty="0">
                          <a:effectLst/>
                        </a:rPr>
                        <a:t>nota 10</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23963487"/>
                  </a:ext>
                </a:extLst>
              </a:tr>
            </a:tbl>
          </a:graphicData>
        </a:graphic>
      </p:graphicFrame>
      <p:graphicFrame>
        <p:nvGraphicFramePr>
          <p:cNvPr id="5" name="Таблица 4">
            <a:extLst>
              <a:ext uri="{FF2B5EF4-FFF2-40B4-BE49-F238E27FC236}">
                <a16:creationId xmlns:a16="http://schemas.microsoft.com/office/drawing/2014/main" id="{5FF4E343-372A-347B-4781-071AFE80948E}"/>
              </a:ext>
            </a:extLst>
          </p:cNvPr>
          <p:cNvGraphicFramePr>
            <a:graphicFrameLocks noGrp="1"/>
          </p:cNvGraphicFramePr>
          <p:nvPr>
            <p:extLst>
              <p:ext uri="{D42A27DB-BD31-4B8C-83A1-F6EECF244321}">
                <p14:modId xmlns:p14="http://schemas.microsoft.com/office/powerpoint/2010/main" val="230157170"/>
              </p:ext>
            </p:extLst>
          </p:nvPr>
        </p:nvGraphicFramePr>
        <p:xfrm>
          <a:off x="6312024" y="1316356"/>
          <a:ext cx="4752528" cy="1752600"/>
        </p:xfrm>
        <a:graphic>
          <a:graphicData uri="http://schemas.openxmlformats.org/drawingml/2006/table">
            <a:tbl>
              <a:tblPr>
                <a:tableStyleId>{5C22544A-7EE6-4342-B048-85BDC9FD1C3A}</a:tableStyleId>
              </a:tblPr>
              <a:tblGrid>
                <a:gridCol w="3913847">
                  <a:extLst>
                    <a:ext uri="{9D8B030D-6E8A-4147-A177-3AD203B41FA5}">
                      <a16:colId xmlns:a16="http://schemas.microsoft.com/office/drawing/2014/main" val="2202103421"/>
                    </a:ext>
                  </a:extLst>
                </a:gridCol>
                <a:gridCol w="838681">
                  <a:extLst>
                    <a:ext uri="{9D8B030D-6E8A-4147-A177-3AD203B41FA5}">
                      <a16:colId xmlns:a16="http://schemas.microsoft.com/office/drawing/2014/main" val="1644076522"/>
                    </a:ext>
                  </a:extLst>
                </a:gridCol>
              </a:tblGrid>
              <a:tr h="160859">
                <a:tc>
                  <a:txBody>
                    <a:bodyPr/>
                    <a:lstStyle/>
                    <a:p>
                      <a:pPr algn="l" fontAlgn="b"/>
                      <a:r>
                        <a:rPr lang="en-US" sz="1100" u="none" strike="noStrike">
                          <a:effectLst/>
                        </a:rPr>
                        <a:t>nota 1</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02320140"/>
                  </a:ext>
                </a:extLst>
              </a:tr>
              <a:tr h="160859">
                <a:tc>
                  <a:txBody>
                    <a:bodyPr/>
                    <a:lstStyle/>
                    <a:p>
                      <a:pPr algn="l" fontAlgn="b"/>
                      <a:r>
                        <a:rPr lang="en-US" sz="1100" u="none" strike="noStrike" dirty="0">
                          <a:effectLst/>
                        </a:rPr>
                        <a:t>nota 2</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65665679"/>
                  </a:ext>
                </a:extLst>
              </a:tr>
              <a:tr h="160859">
                <a:tc>
                  <a:txBody>
                    <a:bodyPr/>
                    <a:lstStyle/>
                    <a:p>
                      <a:pPr algn="l" fontAlgn="b"/>
                      <a:r>
                        <a:rPr lang="en-US" sz="1100" u="none" strike="noStrike">
                          <a:effectLst/>
                        </a:rPr>
                        <a:t>nota 3</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66281480"/>
                  </a:ext>
                </a:extLst>
              </a:tr>
              <a:tr h="160859">
                <a:tc>
                  <a:txBody>
                    <a:bodyPr/>
                    <a:lstStyle/>
                    <a:p>
                      <a:pPr algn="l" fontAlgn="b"/>
                      <a:r>
                        <a:rPr lang="en-US" sz="1100" u="none" strike="noStrike" dirty="0">
                          <a:effectLst/>
                        </a:rPr>
                        <a:t>nota 4</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dirty="0">
                          <a:effectLst/>
                        </a:rPr>
                        <a:t>0</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30255683"/>
                  </a:ext>
                </a:extLst>
              </a:tr>
              <a:tr h="160859">
                <a:tc>
                  <a:txBody>
                    <a:bodyPr/>
                    <a:lstStyle/>
                    <a:p>
                      <a:pPr algn="l" fontAlgn="b"/>
                      <a:r>
                        <a:rPr lang="en-US" sz="1100" u="none" strike="noStrike">
                          <a:effectLst/>
                        </a:rPr>
                        <a:t>nota 5</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53750337"/>
                  </a:ext>
                </a:extLst>
              </a:tr>
              <a:tr h="160859">
                <a:tc>
                  <a:txBody>
                    <a:bodyPr/>
                    <a:lstStyle/>
                    <a:p>
                      <a:pPr algn="l" fontAlgn="b"/>
                      <a:r>
                        <a:rPr lang="en-US" sz="1100" u="none" strike="noStrike">
                          <a:effectLst/>
                        </a:rPr>
                        <a:t>nota 6</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50617573"/>
                  </a:ext>
                </a:extLst>
              </a:tr>
              <a:tr h="160859">
                <a:tc>
                  <a:txBody>
                    <a:bodyPr/>
                    <a:lstStyle/>
                    <a:p>
                      <a:pPr algn="l" fontAlgn="b"/>
                      <a:r>
                        <a:rPr lang="en-US" sz="1100" u="none" strike="noStrike">
                          <a:effectLst/>
                        </a:rPr>
                        <a:t>nota 7</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1878235"/>
                  </a:ext>
                </a:extLst>
              </a:tr>
              <a:tr h="160859">
                <a:tc>
                  <a:txBody>
                    <a:bodyPr/>
                    <a:lstStyle/>
                    <a:p>
                      <a:pPr algn="l" fontAlgn="b"/>
                      <a:r>
                        <a:rPr lang="en-US" sz="1100" u="none" strike="noStrike">
                          <a:effectLst/>
                        </a:rPr>
                        <a:t>nota 8</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7704158"/>
                  </a:ext>
                </a:extLst>
              </a:tr>
              <a:tr h="160859">
                <a:tc>
                  <a:txBody>
                    <a:bodyPr/>
                    <a:lstStyle/>
                    <a:p>
                      <a:pPr algn="l" fontAlgn="b"/>
                      <a:r>
                        <a:rPr lang="en-US" sz="1100" u="none" strike="noStrike" dirty="0">
                          <a:effectLst/>
                        </a:rPr>
                        <a:t>nota 9</a:t>
                      </a:r>
                      <a:endParaRPr lang="en-US" sz="1100" b="0" i="0" u="none" strike="noStrike" dirty="0">
                        <a:solidFill>
                          <a:srgbClr val="202124"/>
                        </a:solidFill>
                        <a:effectLst/>
                        <a:latin typeface="Docs-Roboto"/>
                      </a:endParaRPr>
                    </a:p>
                  </a:txBody>
                  <a:tcPr marL="7620" marR="7620" marT="7620"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70716306"/>
                  </a:ext>
                </a:extLst>
              </a:tr>
              <a:tr h="160859">
                <a:tc>
                  <a:txBody>
                    <a:bodyPr/>
                    <a:lstStyle/>
                    <a:p>
                      <a:pPr algn="l" fontAlgn="b"/>
                      <a:r>
                        <a:rPr lang="en-US" sz="1100" u="none" strike="noStrike">
                          <a:effectLst/>
                        </a:rPr>
                        <a:t>nota 10</a:t>
                      </a:r>
                      <a:endParaRPr lang="en-US" sz="1100" b="0" i="0" u="none" strike="noStrike">
                        <a:solidFill>
                          <a:srgbClr val="202124"/>
                        </a:solidFill>
                        <a:effectLst/>
                        <a:latin typeface="Docs-Roboto"/>
                      </a:endParaRPr>
                    </a:p>
                  </a:txBody>
                  <a:tcPr marL="7620" marR="7620" marT="7620" marB="0" anchor="b"/>
                </a:tc>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11398013"/>
                  </a:ext>
                </a:extLst>
              </a:tr>
            </a:tbl>
          </a:graphicData>
        </a:graphic>
      </p:graphicFrame>
      <p:pic>
        <p:nvPicPr>
          <p:cNvPr id="6" name="Picture 2">
            <a:extLst>
              <a:ext uri="{FF2B5EF4-FFF2-40B4-BE49-F238E27FC236}">
                <a16:creationId xmlns:a16="http://schemas.microsoft.com/office/drawing/2014/main" id="{1CFD7D4E-5B11-AF50-5CA6-4967D8093333}"/>
              </a:ext>
            </a:extLst>
          </p:cNvPr>
          <p:cNvPicPr>
            <a:picLocks noChangeAspect="1"/>
          </p:cNvPicPr>
          <p:nvPr/>
        </p:nvPicPr>
        <p:blipFill>
          <a:blip r:embed="rId2"/>
          <a:stretch>
            <a:fillRect/>
          </a:stretch>
        </p:blipFill>
        <p:spPr>
          <a:xfrm>
            <a:off x="1343472" y="3501008"/>
            <a:ext cx="8867328" cy="2808312"/>
          </a:xfrm>
          <a:prstGeom prst="rect">
            <a:avLst/>
          </a:prstGeom>
        </p:spPr>
      </p:pic>
    </p:spTree>
    <p:extLst>
      <p:ext uri="{BB962C8B-B14F-4D97-AF65-F5344CB8AC3E}">
        <p14:creationId xmlns:p14="http://schemas.microsoft.com/office/powerpoint/2010/main" val="2381612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254FEB-BF6A-8596-C024-96AD8AAA87E4}"/>
              </a:ext>
            </a:extLst>
          </p:cNvPr>
          <p:cNvSpPr>
            <a:spLocks noGrp="1"/>
          </p:cNvSpPr>
          <p:nvPr>
            <p:ph type="title"/>
          </p:nvPr>
        </p:nvSpPr>
        <p:spPr/>
        <p:txBody>
          <a:bodyPr>
            <a:noAutofit/>
          </a:bodyPr>
          <a:lstStyle/>
          <a:p>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Rezultatele sondajului anonim al studenților ciclul Licență  şi Master</a:t>
            </a:r>
            <a:r>
              <a:rPr lang="ro-RO"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 privire la evaluarea calității desfășurării </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stagiului de practică</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FACULTATEA </a:t>
            </a:r>
            <a:r>
              <a:rPr lang="ro-RO"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ȘTIINȚE ECONOMICE</a:t>
            </a:r>
            <a:endParaRPr lang="en-US" sz="2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FE5A430-FF4E-7740-2179-31F7EC5D029C}"/>
              </a:ext>
            </a:extLst>
          </p:cNvPr>
          <p:cNvSpPr>
            <a:spLocks noGrp="1"/>
          </p:cNvSpPr>
          <p:nvPr>
            <p:ph idx="1"/>
          </p:nvPr>
        </p:nvSpPr>
        <p:spPr>
          <a:xfrm>
            <a:off x="609600" y="1417639"/>
            <a:ext cx="10972800" cy="4708526"/>
          </a:xfrm>
        </p:spPr>
        <p:txBody>
          <a:bodyPr/>
          <a:lstStyle/>
          <a:p>
            <a:pPr marL="0" indent="0">
              <a:buNone/>
            </a:pPr>
            <a:r>
              <a:rPr lang="en-US" sz="1400" b="0" i="0" dirty="0">
                <a:solidFill>
                  <a:srgbClr val="202124"/>
                </a:solidFill>
                <a:effectLst/>
                <a:latin typeface="Roboto" panose="02000000000000000000" pitchFamily="2" charset="0"/>
              </a:rPr>
              <a:t>Luând </a:t>
            </a:r>
            <a:r>
              <a:rPr lang="en-US" sz="1400" b="0" i="0" dirty="0" err="1">
                <a:solidFill>
                  <a:srgbClr val="202124"/>
                </a:solidFill>
                <a:effectLst/>
                <a:latin typeface="Roboto" panose="02000000000000000000" pitchFamily="2" charset="0"/>
              </a:rPr>
              <a:t>în</a:t>
            </a:r>
            <a:r>
              <a:rPr lang="en-US" sz="1400" b="0" i="0" dirty="0">
                <a:solidFill>
                  <a:srgbClr val="202124"/>
                </a:solidFill>
                <a:effectLst/>
                <a:latin typeface="Roboto" panose="02000000000000000000" pitchFamily="2" charset="0"/>
              </a:rPr>
              <a:t> </a:t>
            </a:r>
            <a:r>
              <a:rPr lang="en-US" sz="1400" b="0" i="0" dirty="0" err="1">
                <a:solidFill>
                  <a:srgbClr val="202124"/>
                </a:solidFill>
                <a:effectLst/>
                <a:latin typeface="Roboto" panose="02000000000000000000" pitchFamily="2" charset="0"/>
              </a:rPr>
              <a:t>considerație</a:t>
            </a:r>
            <a:r>
              <a:rPr lang="en-US" sz="1400" b="0" i="0" dirty="0">
                <a:solidFill>
                  <a:srgbClr val="202124"/>
                </a:solidFill>
                <a:effectLst/>
                <a:latin typeface="Roboto" panose="02000000000000000000" pitchFamily="2" charset="0"/>
              </a:rPr>
              <a:t> </a:t>
            </a:r>
            <a:r>
              <a:rPr lang="en-US" sz="1400" b="0" i="0" dirty="0" err="1">
                <a:solidFill>
                  <a:srgbClr val="202124"/>
                </a:solidFill>
                <a:effectLst/>
                <a:latin typeface="Roboto" panose="02000000000000000000" pitchFamily="2" charset="0"/>
              </a:rPr>
              <a:t>întreaga</a:t>
            </a:r>
            <a:r>
              <a:rPr lang="en-US" sz="1400" b="0" i="0" dirty="0">
                <a:solidFill>
                  <a:srgbClr val="202124"/>
                </a:solidFill>
                <a:effectLst/>
                <a:latin typeface="Roboto" panose="02000000000000000000" pitchFamily="2" charset="0"/>
              </a:rPr>
              <a:t> </a:t>
            </a:r>
            <a:r>
              <a:rPr lang="en-US" sz="1400" b="0" i="0" dirty="0" err="1">
                <a:solidFill>
                  <a:srgbClr val="202124"/>
                </a:solidFill>
                <a:effectLst/>
                <a:latin typeface="Roboto" panose="02000000000000000000" pitchFamily="2" charset="0"/>
              </a:rPr>
              <a:t>perioadă</a:t>
            </a:r>
            <a:r>
              <a:rPr lang="en-US" sz="1400" b="0" i="0" dirty="0">
                <a:solidFill>
                  <a:srgbClr val="202124"/>
                </a:solidFill>
                <a:effectLst/>
                <a:latin typeface="Roboto" panose="02000000000000000000" pitchFamily="2" charset="0"/>
              </a:rPr>
              <a:t> a </a:t>
            </a:r>
            <a:r>
              <a:rPr lang="en-US" sz="1400" b="0" i="0" dirty="0" err="1">
                <a:solidFill>
                  <a:srgbClr val="202124"/>
                </a:solidFill>
                <a:effectLst/>
                <a:latin typeface="Roboto" panose="02000000000000000000" pitchFamily="2" charset="0"/>
              </a:rPr>
              <a:t>stagiului</a:t>
            </a:r>
            <a:r>
              <a:rPr lang="en-US" sz="1400" b="0" i="0" dirty="0">
                <a:solidFill>
                  <a:srgbClr val="202124"/>
                </a:solidFill>
                <a:effectLst/>
                <a:latin typeface="Roboto" panose="02000000000000000000" pitchFamily="2" charset="0"/>
              </a:rPr>
              <a:t> </a:t>
            </a:r>
            <a:r>
              <a:rPr lang="en-US" sz="1400" b="0" i="0" dirty="0" err="1">
                <a:solidFill>
                  <a:srgbClr val="202124"/>
                </a:solidFill>
                <a:effectLst/>
                <a:latin typeface="Roboto" panose="02000000000000000000" pitchFamily="2" charset="0"/>
              </a:rPr>
              <a:t>profesional</a:t>
            </a:r>
            <a:r>
              <a:rPr lang="en-US" sz="1400" b="0" i="0" dirty="0">
                <a:solidFill>
                  <a:srgbClr val="202124"/>
                </a:solidFill>
                <a:effectLst/>
                <a:latin typeface="Roboto" panose="02000000000000000000" pitchFamily="2" charset="0"/>
              </a:rPr>
              <a:t>, cum </a:t>
            </a:r>
            <a:r>
              <a:rPr lang="en-US" sz="1400" b="0" i="0" dirty="0" err="1">
                <a:solidFill>
                  <a:srgbClr val="202124"/>
                </a:solidFill>
                <a:effectLst/>
                <a:latin typeface="Roboto" panose="02000000000000000000" pitchFamily="2" charset="0"/>
              </a:rPr>
              <a:t>ați</a:t>
            </a:r>
            <a:r>
              <a:rPr lang="en-US" sz="1400" b="0" i="0" dirty="0">
                <a:solidFill>
                  <a:srgbClr val="202124"/>
                </a:solidFill>
                <a:effectLst/>
                <a:latin typeface="Roboto" panose="02000000000000000000" pitchFamily="2" charset="0"/>
              </a:rPr>
              <a:t> </a:t>
            </a:r>
            <a:r>
              <a:rPr lang="en-US" sz="1400" b="0" i="0" dirty="0" err="1">
                <a:solidFill>
                  <a:srgbClr val="202124"/>
                </a:solidFill>
                <a:effectLst/>
                <a:latin typeface="Roboto" panose="02000000000000000000" pitchFamily="2" charset="0"/>
              </a:rPr>
              <a:t>evalua</a:t>
            </a:r>
            <a:r>
              <a:rPr lang="en-US" sz="1400" b="0" i="0" dirty="0">
                <a:solidFill>
                  <a:srgbClr val="202124"/>
                </a:solidFill>
                <a:effectLst/>
                <a:latin typeface="Roboto" panose="02000000000000000000" pitchFamily="2" charset="0"/>
              </a:rPr>
              <a:t> </a:t>
            </a:r>
            <a:r>
              <a:rPr lang="en-US" sz="1400" b="0" i="0" dirty="0" err="1">
                <a:solidFill>
                  <a:srgbClr val="202124"/>
                </a:solidFill>
                <a:effectLst/>
                <a:latin typeface="Roboto" panose="02000000000000000000" pitchFamily="2" charset="0"/>
              </a:rPr>
              <a:t>următoarele</a:t>
            </a:r>
            <a:r>
              <a:rPr lang="en-US" sz="1400" b="0" i="0" dirty="0">
                <a:solidFill>
                  <a:srgbClr val="202124"/>
                </a:solidFill>
                <a:effectLst/>
                <a:latin typeface="Roboto" panose="02000000000000000000" pitchFamily="2" charset="0"/>
              </a:rPr>
              <a:t>:</a:t>
            </a:r>
            <a:r>
              <a:rPr lang="ro-RO" sz="1400" dirty="0">
                <a:solidFill>
                  <a:srgbClr val="202124"/>
                </a:solidFill>
                <a:latin typeface="Roboto" panose="02000000000000000000" pitchFamily="2" charset="0"/>
              </a:rPr>
              <a:t> </a:t>
            </a:r>
            <a:r>
              <a:rPr lang="ro-RO" sz="1400" b="0" i="0" dirty="0">
                <a:solidFill>
                  <a:srgbClr val="202124"/>
                </a:solidFill>
                <a:effectLst/>
                <a:latin typeface="Roboto" panose="02000000000000000000" pitchFamily="2" charset="0"/>
              </a:rPr>
              <a:t>evalua următoarele (studenții au avut posibilitate să acorde aprecieri de la 1 la 5: indicatorul 1 reprezintă o performanță minimală; indicatorul 5  reprezintă o performanță maximală):</a:t>
            </a:r>
          </a:p>
          <a:p>
            <a:endParaRPr lang="en-US" dirty="0"/>
          </a:p>
        </p:txBody>
      </p:sp>
      <p:graphicFrame>
        <p:nvGraphicFramePr>
          <p:cNvPr id="7" name="Диаграмма 6">
            <a:extLst>
              <a:ext uri="{FF2B5EF4-FFF2-40B4-BE49-F238E27FC236}">
                <a16:creationId xmlns:a16="http://schemas.microsoft.com/office/drawing/2014/main" id="{FE895BAD-1026-0C22-55C0-A18553E45E01}"/>
              </a:ext>
            </a:extLst>
          </p:cNvPr>
          <p:cNvGraphicFramePr/>
          <p:nvPr>
            <p:extLst>
              <p:ext uri="{D42A27DB-BD31-4B8C-83A1-F6EECF244321}">
                <p14:modId xmlns:p14="http://schemas.microsoft.com/office/powerpoint/2010/main" val="2874097048"/>
              </p:ext>
            </p:extLst>
          </p:nvPr>
        </p:nvGraphicFramePr>
        <p:xfrm>
          <a:off x="911424" y="2420888"/>
          <a:ext cx="9073008"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1083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CA341E-0CDD-2A0D-3B5D-589818F80E6B}"/>
              </a:ext>
            </a:extLst>
          </p:cNvPr>
          <p:cNvSpPr>
            <a:spLocks noGrp="1"/>
          </p:cNvSpPr>
          <p:nvPr>
            <p:ph idx="1"/>
          </p:nvPr>
        </p:nvSpPr>
        <p:spPr>
          <a:xfrm>
            <a:off x="609600" y="476673"/>
            <a:ext cx="10972800" cy="5649492"/>
          </a:xfrm>
        </p:spPr>
        <p:txBody>
          <a:bodyPr/>
          <a:lstStyle/>
          <a:p>
            <a:pPr marR="11680" algn="just"/>
            <a:r>
              <a:rPr lang="en-US" sz="1200" b="0" i="1" u="none" strike="noStrike" baseline="0" dirty="0">
                <a:latin typeface="Times New Roman" panose="02020603050405020304" pitchFamily="18" charset="0"/>
              </a:rPr>
              <a:t>Evaluați</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procesul</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de</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organizare</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și</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desfășurarea</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stagiului</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de</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practică</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cu</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onotă</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de</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la</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1</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la</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10</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și</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Evaluați</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PROPRIA</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Dvs</a:t>
            </a:r>
            <a:r>
              <a:rPr lang="en-US" sz="1200" b="0" i="1" u="none" strike="noStrike" baseline="0" dirty="0">
                <a:latin typeface="Times New Roman" panose="02020603050405020304" pitchFamily="18" charset="0"/>
              </a:rPr>
              <a:t>.</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Activitate</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de</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student</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stagiar</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cu</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o</a:t>
            </a:r>
            <a:r>
              <a:rPr lang="ro-RO" sz="1200" b="0" i="1" u="none" strike="noStrike" baseline="0" dirty="0">
                <a:latin typeface="Times New Roman" panose="02020603050405020304" pitchFamily="18" charset="0"/>
              </a:rPr>
              <a:t> </a:t>
            </a:r>
            <a:r>
              <a:rPr lang="en-US" sz="1200" b="0" i="1" u="none" strike="noStrike" baseline="0" dirty="0" err="1">
                <a:latin typeface="Times New Roman" panose="02020603050405020304" pitchFamily="18" charset="0"/>
              </a:rPr>
              <a:t>notă</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de</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la</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1</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la</a:t>
            </a:r>
            <a:r>
              <a:rPr lang="ro-RO" sz="1200" b="0" i="1" u="none" strike="noStrike" baseline="0" dirty="0">
                <a:latin typeface="Times New Roman" panose="02020603050405020304" pitchFamily="18" charset="0"/>
              </a:rPr>
              <a:t> </a:t>
            </a:r>
            <a:r>
              <a:rPr lang="en-US" sz="1200" b="0" i="1" u="none" strike="noStrike" baseline="0" dirty="0">
                <a:latin typeface="Times New Roman" panose="02020603050405020304" pitchFamily="18" charset="0"/>
              </a:rPr>
              <a:t>10</a:t>
            </a:r>
            <a:r>
              <a:rPr lang="ro-RO" sz="1200" b="0" i="1"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t>
            </a:r>
            <a:r>
              <a:rPr lang="en-US" sz="1200" b="0" i="0" u="none" strike="noStrike" baseline="0" dirty="0" err="1">
                <a:latin typeface="Times New Roman" panose="02020603050405020304" pitchFamily="18" charset="0"/>
              </a:rPr>
              <a:t>studenții</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au</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avut</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posibilitate</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să</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acorde</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aprecieri</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de</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la</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1</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la</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10:</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indicatorul</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1</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reprezintă</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o</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performanță</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minimală</a:t>
            </a:r>
            <a:r>
              <a:rPr lang="en-US" sz="1200" b="0" i="0" u="none" strike="noStrike" baseline="0" dirty="0">
                <a:latin typeface="Times New Roman" panose="02020603050405020304" pitchFamily="18" charset="0"/>
              </a:rPr>
              <a:t>;</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indicatorul</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10</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reprezintă</a:t>
            </a:r>
            <a:r>
              <a:rPr lang="ro-RO" sz="1200" b="0" i="0" u="none" strike="noStrike" baseline="0" dirty="0">
                <a:latin typeface="Times New Roman" panose="02020603050405020304" pitchFamily="18" charset="0"/>
              </a:rPr>
              <a:t> </a:t>
            </a:r>
            <a:r>
              <a:rPr lang="en-US" sz="1200" b="0" i="0" u="none" strike="noStrike" baseline="0" dirty="0">
                <a:latin typeface="Times New Roman" panose="02020603050405020304" pitchFamily="18" charset="0"/>
              </a:rPr>
              <a:t>o</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performanță</a:t>
            </a:r>
            <a:r>
              <a:rPr lang="ro-RO" sz="1200" b="0" i="0" u="none" strike="noStrike" baseline="0" dirty="0">
                <a:latin typeface="Times New Roman" panose="02020603050405020304" pitchFamily="18" charset="0"/>
              </a:rPr>
              <a:t> </a:t>
            </a:r>
            <a:r>
              <a:rPr lang="en-US" sz="1200" b="0" i="0" u="none" strike="noStrike" baseline="0" dirty="0" err="1">
                <a:latin typeface="Times New Roman" panose="02020603050405020304" pitchFamily="18" charset="0"/>
              </a:rPr>
              <a:t>maximală</a:t>
            </a:r>
            <a:r>
              <a:rPr lang="en-US" sz="1200" b="0" i="0" u="none" strike="noStrike" baseline="0" dirty="0">
                <a:latin typeface="Times New Roman" panose="02020603050405020304" pitchFamily="18" charset="0"/>
              </a:rPr>
              <a:t>)</a:t>
            </a:r>
            <a:r>
              <a:rPr lang="en-US" sz="1200" b="0" i="1" u="none" strike="noStrike" baseline="0" dirty="0">
                <a:latin typeface="Times New Roman" panose="02020603050405020304" pitchFamily="18" charset="0"/>
              </a:rPr>
              <a:t>:</a:t>
            </a:r>
            <a:endParaRPr lang="ro-RO" sz="1200" b="0" i="1" u="none" strike="noStrike" baseline="0" dirty="0">
              <a:latin typeface="Times New Roman" panose="02020603050405020304" pitchFamily="18" charset="0"/>
            </a:endParaRPr>
          </a:p>
          <a:p>
            <a:pPr marR="11680" algn="just"/>
            <a:endParaRPr lang="en-US" sz="1200" dirty="0"/>
          </a:p>
        </p:txBody>
      </p:sp>
      <p:graphicFrame>
        <p:nvGraphicFramePr>
          <p:cNvPr id="20" name="Диаграмма 19">
            <a:extLst>
              <a:ext uri="{FF2B5EF4-FFF2-40B4-BE49-F238E27FC236}">
                <a16:creationId xmlns:a16="http://schemas.microsoft.com/office/drawing/2014/main" id="{2925619D-9846-06BF-BE14-EE7CD171EC20}"/>
              </a:ext>
            </a:extLst>
          </p:cNvPr>
          <p:cNvGraphicFramePr/>
          <p:nvPr>
            <p:extLst>
              <p:ext uri="{D42A27DB-BD31-4B8C-83A1-F6EECF244321}">
                <p14:modId xmlns:p14="http://schemas.microsoft.com/office/powerpoint/2010/main" val="1903802218"/>
              </p:ext>
            </p:extLst>
          </p:nvPr>
        </p:nvGraphicFramePr>
        <p:xfrm>
          <a:off x="839416" y="1484784"/>
          <a:ext cx="4824536"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Диаграмма 22">
            <a:extLst>
              <a:ext uri="{FF2B5EF4-FFF2-40B4-BE49-F238E27FC236}">
                <a16:creationId xmlns:a16="http://schemas.microsoft.com/office/drawing/2014/main" id="{6A21BE12-49E1-0557-F523-A01EBCF4E84A}"/>
              </a:ext>
            </a:extLst>
          </p:cNvPr>
          <p:cNvGraphicFramePr/>
          <p:nvPr>
            <p:extLst>
              <p:ext uri="{D42A27DB-BD31-4B8C-83A1-F6EECF244321}">
                <p14:modId xmlns:p14="http://schemas.microsoft.com/office/powerpoint/2010/main" val="1401114527"/>
              </p:ext>
            </p:extLst>
          </p:nvPr>
        </p:nvGraphicFramePr>
        <p:xfrm>
          <a:off x="6096000" y="1556792"/>
          <a:ext cx="5400600" cy="38164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1004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6E69AEA-FCF4-467C-6E69-99A99D56F5F0}"/>
              </a:ext>
            </a:extLst>
          </p:cNvPr>
          <p:cNvSpPr>
            <a:spLocks noGrp="1"/>
          </p:cNvSpPr>
          <p:nvPr>
            <p:ph type="title"/>
          </p:nvPr>
        </p:nvSpPr>
        <p:spPr>
          <a:xfrm>
            <a:off x="609600" y="274638"/>
            <a:ext cx="10972800" cy="1210146"/>
          </a:xfrm>
        </p:spPr>
        <p:txBody>
          <a:bodyPr>
            <a:noAutofit/>
          </a:bodyPr>
          <a:lstStyle/>
          <a:p>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Rezultatele sondajului anonim al studenților ciclul Licență  şi Master</a:t>
            </a:r>
            <a:r>
              <a:rPr lang="ro-RO"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 privire la evaluarea calității desfășurării </a:t>
            </a:r>
            <a:br>
              <a:rPr lang="en-US" sz="2000" dirty="0">
                <a:effectLst/>
                <a:latin typeface="Times New Roman" panose="02020603050405020304" pitchFamily="18" charset="0"/>
                <a:ea typeface="Calibri" panose="020F0502020204030204" pitchFamily="34" charset="0"/>
                <a:cs typeface="Times New Roman" panose="02020603050405020304" pitchFamily="18" charset="0"/>
              </a:rPr>
            </a:br>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stagiului de practică</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 FACULTATEA </a:t>
            </a:r>
            <a:r>
              <a:rPr lang="ro-RO"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drept</a:t>
            </a:r>
            <a:endParaRPr lang="en-US" sz="2000" dirty="0"/>
          </a:p>
        </p:txBody>
      </p:sp>
      <p:sp>
        <p:nvSpPr>
          <p:cNvPr id="3" name="Объект 2">
            <a:extLst>
              <a:ext uri="{FF2B5EF4-FFF2-40B4-BE49-F238E27FC236}">
                <a16:creationId xmlns:a16="http://schemas.microsoft.com/office/drawing/2014/main" id="{FD7C3474-77CF-D7B8-0AF2-73C46DA6426E}"/>
              </a:ext>
            </a:extLst>
          </p:cNvPr>
          <p:cNvSpPr>
            <a:spLocks noGrp="1"/>
          </p:cNvSpPr>
          <p:nvPr>
            <p:ph idx="1"/>
          </p:nvPr>
        </p:nvSpPr>
        <p:spPr/>
        <p:txBody>
          <a:bodyPr/>
          <a:lstStyle/>
          <a:p>
            <a:r>
              <a:rPr lang="en-US" sz="1600" b="0" i="0" dirty="0">
                <a:solidFill>
                  <a:srgbClr val="202124"/>
                </a:solidFill>
                <a:effectLst/>
                <a:latin typeface="Roboto" panose="02000000000000000000" pitchFamily="2" charset="0"/>
              </a:rPr>
              <a:t>Luând </a:t>
            </a:r>
            <a:r>
              <a:rPr lang="en-US" sz="1600" b="0" i="0" dirty="0" err="1">
                <a:solidFill>
                  <a:srgbClr val="202124"/>
                </a:solidFill>
                <a:effectLst/>
                <a:latin typeface="Roboto" panose="02000000000000000000" pitchFamily="2" charset="0"/>
              </a:rPr>
              <a:t>în</a:t>
            </a:r>
            <a:r>
              <a:rPr lang="en-US" sz="1600" b="0" i="0" dirty="0">
                <a:solidFill>
                  <a:srgbClr val="202124"/>
                </a:solidFill>
                <a:effectLst/>
                <a:latin typeface="Roboto" panose="02000000000000000000" pitchFamily="2" charset="0"/>
              </a:rPr>
              <a:t> </a:t>
            </a:r>
            <a:r>
              <a:rPr lang="en-US" sz="1600" b="0" i="0" dirty="0" err="1">
                <a:solidFill>
                  <a:srgbClr val="202124"/>
                </a:solidFill>
                <a:effectLst/>
                <a:latin typeface="Roboto" panose="02000000000000000000" pitchFamily="2" charset="0"/>
              </a:rPr>
              <a:t>considerație</a:t>
            </a:r>
            <a:r>
              <a:rPr lang="en-US" sz="1600" b="0" i="0" dirty="0">
                <a:solidFill>
                  <a:srgbClr val="202124"/>
                </a:solidFill>
                <a:effectLst/>
                <a:latin typeface="Roboto" panose="02000000000000000000" pitchFamily="2" charset="0"/>
              </a:rPr>
              <a:t> </a:t>
            </a:r>
            <a:r>
              <a:rPr lang="en-US" sz="1600" b="0" i="0" dirty="0" err="1">
                <a:solidFill>
                  <a:srgbClr val="202124"/>
                </a:solidFill>
                <a:effectLst/>
                <a:latin typeface="Roboto" panose="02000000000000000000" pitchFamily="2" charset="0"/>
              </a:rPr>
              <a:t>întreaga</a:t>
            </a:r>
            <a:r>
              <a:rPr lang="en-US" sz="1600" b="0" i="0" dirty="0">
                <a:solidFill>
                  <a:srgbClr val="202124"/>
                </a:solidFill>
                <a:effectLst/>
                <a:latin typeface="Roboto" panose="02000000000000000000" pitchFamily="2" charset="0"/>
              </a:rPr>
              <a:t> </a:t>
            </a:r>
            <a:r>
              <a:rPr lang="en-US" sz="1600" b="0" i="0" dirty="0" err="1">
                <a:solidFill>
                  <a:srgbClr val="202124"/>
                </a:solidFill>
                <a:effectLst/>
                <a:latin typeface="Roboto" panose="02000000000000000000" pitchFamily="2" charset="0"/>
              </a:rPr>
              <a:t>perioadă</a:t>
            </a:r>
            <a:r>
              <a:rPr lang="en-US" sz="1600" b="0" i="0" dirty="0">
                <a:solidFill>
                  <a:srgbClr val="202124"/>
                </a:solidFill>
                <a:effectLst/>
                <a:latin typeface="Roboto" panose="02000000000000000000" pitchFamily="2" charset="0"/>
              </a:rPr>
              <a:t> a </a:t>
            </a:r>
            <a:r>
              <a:rPr lang="en-US" sz="1600" b="0" i="0" dirty="0" err="1">
                <a:solidFill>
                  <a:srgbClr val="202124"/>
                </a:solidFill>
                <a:effectLst/>
                <a:latin typeface="Roboto" panose="02000000000000000000" pitchFamily="2" charset="0"/>
              </a:rPr>
              <a:t>stagiului</a:t>
            </a:r>
            <a:r>
              <a:rPr lang="en-US" sz="1600" b="0" i="0" dirty="0">
                <a:solidFill>
                  <a:srgbClr val="202124"/>
                </a:solidFill>
                <a:effectLst/>
                <a:latin typeface="Roboto" panose="02000000000000000000" pitchFamily="2" charset="0"/>
              </a:rPr>
              <a:t> </a:t>
            </a:r>
            <a:r>
              <a:rPr lang="en-US" sz="1600" b="0" i="0" dirty="0" err="1">
                <a:solidFill>
                  <a:srgbClr val="202124"/>
                </a:solidFill>
                <a:effectLst/>
                <a:latin typeface="Roboto" panose="02000000000000000000" pitchFamily="2" charset="0"/>
              </a:rPr>
              <a:t>profesional</a:t>
            </a:r>
            <a:r>
              <a:rPr lang="en-US" sz="1600" b="0" i="0" dirty="0">
                <a:solidFill>
                  <a:srgbClr val="202124"/>
                </a:solidFill>
                <a:effectLst/>
                <a:latin typeface="Roboto" panose="02000000000000000000" pitchFamily="2" charset="0"/>
              </a:rPr>
              <a:t>, cum </a:t>
            </a:r>
            <a:r>
              <a:rPr lang="en-US" sz="1600" b="0" i="0" dirty="0" err="1">
                <a:solidFill>
                  <a:srgbClr val="202124"/>
                </a:solidFill>
                <a:effectLst/>
                <a:latin typeface="Roboto" panose="02000000000000000000" pitchFamily="2" charset="0"/>
              </a:rPr>
              <a:t>ați</a:t>
            </a:r>
            <a:r>
              <a:rPr lang="en-US" sz="1600" b="0" i="0" dirty="0">
                <a:solidFill>
                  <a:srgbClr val="202124"/>
                </a:solidFill>
                <a:effectLst/>
                <a:latin typeface="Roboto" panose="02000000000000000000" pitchFamily="2" charset="0"/>
              </a:rPr>
              <a:t> </a:t>
            </a:r>
            <a:r>
              <a:rPr lang="en-US" sz="1600" b="0" i="0" dirty="0" err="1">
                <a:solidFill>
                  <a:srgbClr val="202124"/>
                </a:solidFill>
                <a:effectLst/>
                <a:latin typeface="Roboto" panose="02000000000000000000" pitchFamily="2" charset="0"/>
              </a:rPr>
              <a:t>evalua</a:t>
            </a:r>
            <a:r>
              <a:rPr lang="en-US" sz="1600" b="0" i="0" dirty="0">
                <a:solidFill>
                  <a:srgbClr val="202124"/>
                </a:solidFill>
                <a:effectLst/>
                <a:latin typeface="Roboto" panose="02000000000000000000" pitchFamily="2" charset="0"/>
              </a:rPr>
              <a:t> </a:t>
            </a:r>
            <a:r>
              <a:rPr lang="en-US" sz="1600" b="0" i="0" dirty="0" err="1">
                <a:solidFill>
                  <a:srgbClr val="202124"/>
                </a:solidFill>
                <a:effectLst/>
                <a:latin typeface="Roboto" panose="02000000000000000000" pitchFamily="2" charset="0"/>
              </a:rPr>
              <a:t>următoarele</a:t>
            </a:r>
            <a:r>
              <a:rPr lang="en-US" sz="1600" b="0" i="0" dirty="0">
                <a:solidFill>
                  <a:srgbClr val="202124"/>
                </a:solidFill>
                <a:effectLst/>
                <a:latin typeface="Roboto" panose="02000000000000000000" pitchFamily="2" charset="0"/>
              </a:rPr>
              <a:t>:</a:t>
            </a:r>
            <a:r>
              <a:rPr lang="ro-RO" sz="1600" dirty="0">
                <a:solidFill>
                  <a:srgbClr val="202124"/>
                </a:solidFill>
                <a:latin typeface="Roboto" panose="02000000000000000000" pitchFamily="2" charset="0"/>
              </a:rPr>
              <a:t> </a:t>
            </a:r>
            <a:r>
              <a:rPr lang="ro-RO" sz="1600" b="0" i="0" dirty="0">
                <a:solidFill>
                  <a:srgbClr val="202124"/>
                </a:solidFill>
                <a:effectLst/>
                <a:latin typeface="Roboto" panose="02000000000000000000" pitchFamily="2" charset="0"/>
              </a:rPr>
              <a:t>evalua următoarele (studenții au avut posibilitate să acorde aprecieri de la 1 la 5: indicatorul 1 reprezintă o performanță minimală; indicatorul 5  reprezintă o performanță maximală):</a:t>
            </a:r>
          </a:p>
          <a:p>
            <a:endParaRPr lang="en-US" dirty="0"/>
          </a:p>
        </p:txBody>
      </p:sp>
      <p:graphicFrame>
        <p:nvGraphicFramePr>
          <p:cNvPr id="4" name="Диаграмма 3">
            <a:extLst>
              <a:ext uri="{FF2B5EF4-FFF2-40B4-BE49-F238E27FC236}">
                <a16:creationId xmlns:a16="http://schemas.microsoft.com/office/drawing/2014/main" id="{8DF521D1-39C3-DFC7-3A98-F3E5342514E4}"/>
              </a:ext>
            </a:extLst>
          </p:cNvPr>
          <p:cNvGraphicFramePr/>
          <p:nvPr>
            <p:extLst>
              <p:ext uri="{D42A27DB-BD31-4B8C-83A1-F6EECF244321}">
                <p14:modId xmlns:p14="http://schemas.microsoft.com/office/powerpoint/2010/main" val="1199129492"/>
              </p:ext>
            </p:extLst>
          </p:nvPr>
        </p:nvGraphicFramePr>
        <p:xfrm>
          <a:off x="911424" y="2708920"/>
          <a:ext cx="9865096" cy="26642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24242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91A27D4-6181-F60E-5746-B74488E097A9}"/>
              </a:ext>
            </a:extLst>
          </p:cNvPr>
          <p:cNvSpPr>
            <a:spLocks noGrp="1"/>
          </p:cNvSpPr>
          <p:nvPr>
            <p:ph idx="1"/>
          </p:nvPr>
        </p:nvSpPr>
        <p:spPr>
          <a:xfrm>
            <a:off x="609600" y="404665"/>
            <a:ext cx="10972800" cy="5721500"/>
          </a:xfrm>
        </p:spPr>
        <p:txBody>
          <a:bodyPr/>
          <a:lstStyle/>
          <a:p>
            <a:r>
              <a:rPr lang="en-US" sz="1600" b="0" i="1" u="none" strike="noStrike" baseline="0" dirty="0">
                <a:latin typeface="Times New Roman" panose="02020603050405020304" pitchFamily="18" charset="0"/>
              </a:rPr>
              <a:t>Evaluați</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procesul</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de</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organizare</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și</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desfășurarea</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stagiului</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de</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practică</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cu</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onotă</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de</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la</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1</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la</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10</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și</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Evaluați</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PROPRIA</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Dvs</a:t>
            </a:r>
            <a:r>
              <a:rPr lang="en-US" sz="1600" b="0" i="1" u="none" strike="noStrike" baseline="0" dirty="0">
                <a:latin typeface="Times New Roman" panose="02020603050405020304" pitchFamily="18" charset="0"/>
              </a:rPr>
              <a:t>.</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Activitate</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de</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student</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stagiar</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cu</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o</a:t>
            </a:r>
            <a:r>
              <a:rPr lang="ro-RO" sz="1600" b="0" i="1" u="none" strike="noStrike" baseline="0" dirty="0">
                <a:latin typeface="Times New Roman" panose="02020603050405020304" pitchFamily="18" charset="0"/>
              </a:rPr>
              <a:t> </a:t>
            </a:r>
            <a:r>
              <a:rPr lang="en-US" sz="1600" b="0" i="1" u="none" strike="noStrike" baseline="0" dirty="0" err="1">
                <a:latin typeface="Times New Roman" panose="02020603050405020304" pitchFamily="18" charset="0"/>
              </a:rPr>
              <a:t>notă</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de</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la</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1</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la</a:t>
            </a:r>
            <a:r>
              <a:rPr lang="ro-RO" sz="1600" b="0" i="1" u="none" strike="noStrike" baseline="0" dirty="0">
                <a:latin typeface="Times New Roman" panose="02020603050405020304" pitchFamily="18" charset="0"/>
              </a:rPr>
              <a:t> </a:t>
            </a:r>
            <a:r>
              <a:rPr lang="en-US" sz="1600" b="0" i="1" u="none" strike="noStrike" baseline="0" dirty="0">
                <a:latin typeface="Times New Roman" panose="02020603050405020304" pitchFamily="18" charset="0"/>
              </a:rPr>
              <a:t>10</a:t>
            </a:r>
            <a:r>
              <a:rPr lang="ro-RO" sz="1600" b="0" i="1"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a:t>
            </a:r>
            <a:r>
              <a:rPr lang="en-US" sz="1600" b="0" i="0" u="none" strike="noStrike" baseline="0" dirty="0" err="1">
                <a:latin typeface="Times New Roman" panose="02020603050405020304" pitchFamily="18" charset="0"/>
              </a:rPr>
              <a:t>studenții</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au</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avut</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posibilitate</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să</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acorde</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aprecieri</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de</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la</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1</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la</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10:</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indicatorul</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1</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reprezintă</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o</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performanță</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minimală</a:t>
            </a:r>
            <a:r>
              <a:rPr lang="en-US" sz="1600" b="0" i="0" u="none" strike="noStrike" baseline="0" dirty="0">
                <a:latin typeface="Times New Roman" panose="02020603050405020304" pitchFamily="18" charset="0"/>
              </a:rPr>
              <a:t>;</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indicatorul</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10</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reprezintă</a:t>
            </a:r>
            <a:r>
              <a:rPr lang="ro-RO" sz="1600" b="0" i="0" u="none" strike="noStrike" baseline="0" dirty="0">
                <a:latin typeface="Times New Roman" panose="02020603050405020304" pitchFamily="18" charset="0"/>
              </a:rPr>
              <a:t> </a:t>
            </a:r>
            <a:r>
              <a:rPr lang="en-US" sz="1600" b="0" i="0" u="none" strike="noStrike" baseline="0" dirty="0">
                <a:latin typeface="Times New Roman" panose="02020603050405020304" pitchFamily="18" charset="0"/>
              </a:rPr>
              <a:t>o</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performanță</a:t>
            </a:r>
            <a:r>
              <a:rPr lang="ro-RO" sz="1600" b="0" i="0" u="none" strike="noStrike" baseline="0" dirty="0">
                <a:latin typeface="Times New Roman" panose="02020603050405020304" pitchFamily="18" charset="0"/>
              </a:rPr>
              <a:t> </a:t>
            </a:r>
            <a:r>
              <a:rPr lang="en-US" sz="1600" b="0" i="0" u="none" strike="noStrike" baseline="0" dirty="0" err="1">
                <a:latin typeface="Times New Roman" panose="02020603050405020304" pitchFamily="18" charset="0"/>
              </a:rPr>
              <a:t>maximală</a:t>
            </a:r>
            <a:r>
              <a:rPr lang="en-US" sz="1600" b="0" i="0" u="none" strike="noStrike" baseline="0" dirty="0">
                <a:latin typeface="Times New Roman" panose="02020603050405020304" pitchFamily="18" charset="0"/>
              </a:rPr>
              <a:t>)</a:t>
            </a:r>
            <a:r>
              <a:rPr lang="en-US" sz="1600" b="0" i="1" u="none" strike="noStrike" baseline="0" dirty="0">
                <a:latin typeface="Times New Roman" panose="02020603050405020304" pitchFamily="18" charset="0"/>
              </a:rPr>
              <a:t>:</a:t>
            </a:r>
            <a:endParaRPr lang="ro-RO" sz="1600" b="0" i="1" u="none" strike="noStrike" baseline="0" dirty="0">
              <a:latin typeface="Times New Roman" panose="02020603050405020304" pitchFamily="18" charset="0"/>
            </a:endParaRPr>
          </a:p>
          <a:p>
            <a:endParaRPr lang="en-US" dirty="0"/>
          </a:p>
        </p:txBody>
      </p:sp>
      <p:graphicFrame>
        <p:nvGraphicFramePr>
          <p:cNvPr id="4" name="Диаграмма 3">
            <a:extLst>
              <a:ext uri="{FF2B5EF4-FFF2-40B4-BE49-F238E27FC236}">
                <a16:creationId xmlns:a16="http://schemas.microsoft.com/office/drawing/2014/main" id="{993FB0E7-4F43-A601-7181-B66C8196DF11}"/>
              </a:ext>
            </a:extLst>
          </p:cNvPr>
          <p:cNvGraphicFramePr/>
          <p:nvPr>
            <p:extLst>
              <p:ext uri="{D42A27DB-BD31-4B8C-83A1-F6EECF244321}">
                <p14:modId xmlns:p14="http://schemas.microsoft.com/office/powerpoint/2010/main" val="3398288212"/>
              </p:ext>
            </p:extLst>
          </p:nvPr>
        </p:nvGraphicFramePr>
        <p:xfrm>
          <a:off x="839416" y="1988840"/>
          <a:ext cx="4824536"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a:extLst>
              <a:ext uri="{FF2B5EF4-FFF2-40B4-BE49-F238E27FC236}">
                <a16:creationId xmlns:a16="http://schemas.microsoft.com/office/drawing/2014/main" id="{A760E8DC-1A58-5E30-096A-99897A98C3DD}"/>
              </a:ext>
            </a:extLst>
          </p:cNvPr>
          <p:cNvGraphicFramePr/>
          <p:nvPr>
            <p:extLst>
              <p:ext uri="{D42A27DB-BD31-4B8C-83A1-F6EECF244321}">
                <p14:modId xmlns:p14="http://schemas.microsoft.com/office/powerpoint/2010/main" val="2963759601"/>
              </p:ext>
            </p:extLst>
          </p:nvPr>
        </p:nvGraphicFramePr>
        <p:xfrm>
          <a:off x="6096000" y="2060848"/>
          <a:ext cx="5616624"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68893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FB4A738-3FE8-06D1-DEA9-0DCE10DCF427}"/>
              </a:ext>
            </a:extLst>
          </p:cNvPr>
          <p:cNvSpPr>
            <a:spLocks noGrp="1"/>
          </p:cNvSpPr>
          <p:nvPr>
            <p:ph idx="1"/>
          </p:nvPr>
        </p:nvSpPr>
        <p:spPr>
          <a:xfrm>
            <a:off x="609600" y="1124745"/>
            <a:ext cx="10972800" cy="5001420"/>
          </a:xfrm>
        </p:spPr>
        <p:txBody>
          <a:bodyPr/>
          <a:lstStyle/>
          <a:p>
            <a:pPr algn="ctr"/>
            <a:endParaRPr lang="ro-RO" sz="4400" b="1" dirty="0">
              <a:solidFill>
                <a:srgbClr val="002060"/>
              </a:solidFill>
              <a:latin typeface="Times New Roman" panose="02020603050405020304" pitchFamily="18" charset="0"/>
              <a:cs typeface="Times New Roman" panose="02020603050405020304" pitchFamily="18" charset="0"/>
            </a:endParaRPr>
          </a:p>
          <a:p>
            <a:pPr algn="ctr"/>
            <a:endParaRPr lang="ro-RO" sz="4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ro-RO" sz="4400" b="1" dirty="0">
                <a:solidFill>
                  <a:srgbClr val="002060"/>
                </a:solidFill>
                <a:latin typeface="Times New Roman" panose="02020603050405020304" pitchFamily="18" charset="0"/>
                <a:cs typeface="Times New Roman" panose="02020603050405020304" pitchFamily="18" charset="0"/>
              </a:rPr>
              <a:t>4. CONCLUZII</a:t>
            </a:r>
            <a:endParaRPr 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849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29F404-194C-14F1-EA6D-485ECA212342}"/>
              </a:ext>
            </a:extLst>
          </p:cNvPr>
          <p:cNvSpPr>
            <a:spLocks noGrp="1"/>
          </p:cNvSpPr>
          <p:nvPr>
            <p:ph type="title"/>
          </p:nvPr>
        </p:nvSpPr>
        <p:spPr>
          <a:xfrm>
            <a:off x="609600" y="332656"/>
            <a:ext cx="10972800" cy="1584176"/>
          </a:xfrm>
        </p:spPr>
        <p:txBody>
          <a:bodyPr>
            <a:normAutofit fontScale="90000"/>
          </a:bodyPr>
          <a:lstStyle/>
          <a:p>
            <a:pPr algn="l"/>
            <a:r>
              <a:rPr lang="ro-RO" sz="3600" b="1" dirty="0">
                <a:latin typeface="Times New Roman" panose="02020603050405020304" pitchFamily="18" charset="0"/>
                <a:cs typeface="Times New Roman" panose="02020603050405020304" pitchFamily="18" charset="0"/>
              </a:rPr>
              <a:t>                     1. Metodologia, instrumentarul</a:t>
            </a:r>
            <a:br>
              <a:rPr lang="ro-RO" sz="3600" b="1" dirty="0">
                <a:latin typeface="Times New Roman" panose="02020603050405020304" pitchFamily="18" charset="0"/>
                <a:cs typeface="Times New Roman" panose="02020603050405020304" pitchFamily="18" charset="0"/>
              </a:rPr>
            </a:br>
            <a:r>
              <a:rPr lang="ro-RO" sz="1600" b="1" dirty="0">
                <a:latin typeface="Times New Roman" panose="02020603050405020304" pitchFamily="18" charset="0"/>
                <a:cs typeface="Times New Roman" panose="02020603050405020304" pitchFamily="18" charset="0"/>
              </a:rPr>
              <a:t>a.</a:t>
            </a:r>
            <a:r>
              <a:rPr lang="ro-RO" sz="1600" b="1" dirty="0">
                <a:effectLst/>
                <a:latin typeface="Times New Roman" panose="02020603050405020304" pitchFamily="18" charset="0"/>
                <a:ea typeface="Calibri" panose="020F0502020204030204" pitchFamily="34" charset="0"/>
              </a:rPr>
              <a:t> Se descrie fiecare tip stagiului de practica aparte</a:t>
            </a:r>
            <a:br>
              <a:rPr lang="ro-RO" sz="1600" b="1" dirty="0">
                <a:latin typeface="Times New Roman" panose="02020603050405020304" pitchFamily="18" charset="0"/>
                <a:cs typeface="Times New Roman" panose="02020603050405020304" pitchFamily="18" charset="0"/>
              </a:rPr>
            </a:br>
            <a:r>
              <a:rPr lang="ro-RO" sz="1600" b="1" dirty="0">
                <a:latin typeface="Times New Roman" panose="02020603050405020304" pitchFamily="18" charset="0"/>
                <a:cs typeface="Times New Roman" panose="02020603050405020304" pitchFamily="18" charset="0"/>
              </a:rPr>
              <a:t>b.</a:t>
            </a:r>
            <a:r>
              <a:rPr lang="en-US" sz="1600" b="1" dirty="0">
                <a:latin typeface="Times New Roman" panose="02020603050405020304" pitchFamily="18" charset="0"/>
                <a:cs typeface="Times New Roman" panose="02020603050405020304" pitchFamily="18" charset="0"/>
              </a:rPr>
              <a:t> </a:t>
            </a:r>
            <a:r>
              <a:rPr lang="en-US" sz="1600" b="1" i="0" u="none" strike="noStrike" baseline="0" dirty="0">
                <a:latin typeface="Times New Roman" panose="02020603050405020304" pitchFamily="18" charset="0"/>
              </a:rPr>
              <a:t>Se indica </a:t>
            </a:r>
            <a:r>
              <a:rPr lang="en-US" sz="1600" b="1" i="0" u="none" strike="noStrike" baseline="0" dirty="0" err="1">
                <a:latin typeface="Times New Roman" panose="02020603050405020304" pitchFamily="18" charset="0"/>
              </a:rPr>
              <a:t>perioada</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realizării</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sau</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planificată</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pentru</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desfășurare</a:t>
            </a:r>
            <a:br>
              <a:rPr lang="ro-RO" sz="1600" b="1" i="0" u="none" strike="noStrike" baseline="0" dirty="0">
                <a:latin typeface="Times New Roman" panose="02020603050405020304" pitchFamily="18" charset="0"/>
              </a:rPr>
            </a:br>
            <a:r>
              <a:rPr lang="ro-RO" sz="1600" b="1" i="0" u="none" strike="noStrike" baseline="0" dirty="0">
                <a:latin typeface="Times New Roman" panose="02020603050405020304" pitchFamily="18" charset="0"/>
              </a:rPr>
              <a:t>c.</a:t>
            </a:r>
            <a:r>
              <a:rPr lang="en-US" sz="1600" b="1" i="0" u="none" strike="noStrike" baseline="0" dirty="0">
                <a:latin typeface="Times New Roman" panose="02020603050405020304" pitchFamily="18" charset="0"/>
              </a:rPr>
              <a:t> Se indica </a:t>
            </a:r>
            <a:r>
              <a:rPr lang="en-US" sz="1600" b="1" i="0" u="none" strike="noStrike" baseline="0" dirty="0" err="1">
                <a:latin typeface="Times New Roman" panose="02020603050405020304" pitchFamily="18" charset="0"/>
              </a:rPr>
              <a:t>denumirea</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si</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linkul</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documentului</a:t>
            </a:r>
            <a:r>
              <a:rPr lang="en-US" sz="1600" b="1" i="0" u="none" strike="noStrike" baseline="0" dirty="0">
                <a:latin typeface="Times New Roman" panose="02020603050405020304" pitchFamily="18" charset="0"/>
              </a:rPr>
              <a:t> </a:t>
            </a:r>
            <a:r>
              <a:rPr lang="en-US" sz="1600" b="1" i="0" u="none" strike="noStrike" baseline="0" dirty="0" err="1">
                <a:latin typeface="Times New Roman" panose="02020603050405020304" pitchFamily="18" charset="0"/>
              </a:rPr>
              <a:t>respectiv</a:t>
            </a:r>
            <a:endParaRPr lang="en-US" sz="1600" b="1" dirty="0">
              <a:latin typeface="Times New Roman" panose="02020603050405020304" pitchFamily="18" charset="0"/>
              <a:cs typeface="Times New Roman" panose="02020603050405020304" pitchFamily="18" charset="0"/>
            </a:endParaRPr>
          </a:p>
        </p:txBody>
      </p:sp>
      <p:graphicFrame>
        <p:nvGraphicFramePr>
          <p:cNvPr id="29" name="Объект 28">
            <a:extLst>
              <a:ext uri="{FF2B5EF4-FFF2-40B4-BE49-F238E27FC236}">
                <a16:creationId xmlns:a16="http://schemas.microsoft.com/office/drawing/2014/main" id="{23CCBD8C-29E6-2223-14B7-F5B480E489FD}"/>
              </a:ext>
            </a:extLst>
          </p:cNvPr>
          <p:cNvGraphicFramePr>
            <a:graphicFrameLocks noGrp="1"/>
          </p:cNvGraphicFramePr>
          <p:nvPr>
            <p:ph idx="1"/>
            <p:extLst>
              <p:ext uri="{D42A27DB-BD31-4B8C-83A1-F6EECF244321}">
                <p14:modId xmlns:p14="http://schemas.microsoft.com/office/powerpoint/2010/main" val="218742324"/>
              </p:ext>
            </p:extLst>
          </p:nvPr>
        </p:nvGraphicFramePr>
        <p:xfrm>
          <a:off x="1127448" y="2132856"/>
          <a:ext cx="9721081" cy="2955350"/>
        </p:xfrm>
        <a:graphic>
          <a:graphicData uri="http://schemas.openxmlformats.org/drawingml/2006/table">
            <a:tbl>
              <a:tblPr firstRow="1" firstCol="1" bandRow="1"/>
              <a:tblGrid>
                <a:gridCol w="774869">
                  <a:extLst>
                    <a:ext uri="{9D8B030D-6E8A-4147-A177-3AD203B41FA5}">
                      <a16:colId xmlns:a16="http://schemas.microsoft.com/office/drawing/2014/main" val="1803736051"/>
                    </a:ext>
                  </a:extLst>
                </a:gridCol>
                <a:gridCol w="1127082">
                  <a:extLst>
                    <a:ext uri="{9D8B030D-6E8A-4147-A177-3AD203B41FA5}">
                      <a16:colId xmlns:a16="http://schemas.microsoft.com/office/drawing/2014/main" val="1711445652"/>
                    </a:ext>
                  </a:extLst>
                </a:gridCol>
                <a:gridCol w="915754">
                  <a:extLst>
                    <a:ext uri="{9D8B030D-6E8A-4147-A177-3AD203B41FA5}">
                      <a16:colId xmlns:a16="http://schemas.microsoft.com/office/drawing/2014/main" val="858593251"/>
                    </a:ext>
                  </a:extLst>
                </a:gridCol>
                <a:gridCol w="995589">
                  <a:extLst>
                    <a:ext uri="{9D8B030D-6E8A-4147-A177-3AD203B41FA5}">
                      <a16:colId xmlns:a16="http://schemas.microsoft.com/office/drawing/2014/main" val="3786045434"/>
                    </a:ext>
                  </a:extLst>
                </a:gridCol>
                <a:gridCol w="938451">
                  <a:extLst>
                    <a:ext uri="{9D8B030D-6E8A-4147-A177-3AD203B41FA5}">
                      <a16:colId xmlns:a16="http://schemas.microsoft.com/office/drawing/2014/main" val="3096287343"/>
                    </a:ext>
                  </a:extLst>
                </a:gridCol>
                <a:gridCol w="754519">
                  <a:extLst>
                    <a:ext uri="{9D8B030D-6E8A-4147-A177-3AD203B41FA5}">
                      <a16:colId xmlns:a16="http://schemas.microsoft.com/office/drawing/2014/main" val="1486775617"/>
                    </a:ext>
                  </a:extLst>
                </a:gridCol>
                <a:gridCol w="887577">
                  <a:extLst>
                    <a:ext uri="{9D8B030D-6E8A-4147-A177-3AD203B41FA5}">
                      <a16:colId xmlns:a16="http://schemas.microsoft.com/office/drawing/2014/main" val="597709279"/>
                    </a:ext>
                  </a:extLst>
                </a:gridCol>
                <a:gridCol w="940800">
                  <a:extLst>
                    <a:ext uri="{9D8B030D-6E8A-4147-A177-3AD203B41FA5}">
                      <a16:colId xmlns:a16="http://schemas.microsoft.com/office/drawing/2014/main" val="2970021528"/>
                    </a:ext>
                  </a:extLst>
                </a:gridCol>
                <a:gridCol w="612069">
                  <a:extLst>
                    <a:ext uri="{9D8B030D-6E8A-4147-A177-3AD203B41FA5}">
                      <a16:colId xmlns:a16="http://schemas.microsoft.com/office/drawing/2014/main" val="4269641013"/>
                    </a:ext>
                  </a:extLst>
                </a:gridCol>
                <a:gridCol w="929060">
                  <a:extLst>
                    <a:ext uri="{9D8B030D-6E8A-4147-A177-3AD203B41FA5}">
                      <a16:colId xmlns:a16="http://schemas.microsoft.com/office/drawing/2014/main" val="4089132046"/>
                    </a:ext>
                  </a:extLst>
                </a:gridCol>
                <a:gridCol w="845311">
                  <a:extLst>
                    <a:ext uri="{9D8B030D-6E8A-4147-A177-3AD203B41FA5}">
                      <a16:colId xmlns:a16="http://schemas.microsoft.com/office/drawing/2014/main" val="1731402088"/>
                    </a:ext>
                  </a:extLst>
                </a:gridCol>
              </a:tblGrid>
              <a:tr h="1185328">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Program de studiu (specialitatea)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Tipul stagiului de practica, nr de credite ECTS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a:effectLst/>
                          <a:latin typeface="Times New Roman" panose="02020603050405020304" pitchFamily="18" charset="0"/>
                          <a:ea typeface="Calibri" panose="020F0502020204030204" pitchFamily="34" charset="0"/>
                          <a:cs typeface="Times New Roman" panose="02020603050405020304" pitchFamily="18" charset="0"/>
                        </a:rPr>
                        <a:t>Obiective (3-5)</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Locul de desfășurare (documente confirmative)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Responsabil /mentor, Forma de raportare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Numărul de studenți admiși / ealuați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Perioada desfășurării</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a:effectLst/>
                          <a:latin typeface="Times New Roman" panose="02020603050405020304" pitchFamily="18" charset="0"/>
                          <a:ea typeface="Calibri" panose="020F0502020204030204" pitchFamily="34" charset="0"/>
                          <a:cs typeface="Times New Roman" panose="02020603050405020304" pitchFamily="18" charset="0"/>
                        </a:rPr>
                        <a:t>Documente confirmative (Ordine)</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a:effectLst/>
                          <a:latin typeface="Times New Roman" panose="02020603050405020304" pitchFamily="18" charset="0"/>
                          <a:ea typeface="Calibri" panose="020F0502020204030204" pitchFamily="34" charset="0"/>
                          <a:cs typeface="Times New Roman" panose="02020603050405020304" pitchFamily="18" charset="0"/>
                        </a:rPr>
                        <a:t>Documente reglementorii: regulament, ghid, curriculum </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a:effectLst/>
                          <a:latin typeface="Times New Roman" panose="02020603050405020304" pitchFamily="18" charset="0"/>
                          <a:ea typeface="Calibri" panose="020F0502020204030204" pitchFamily="34" charset="0"/>
                          <a:cs typeface="Times New Roman" panose="02020603050405020304" pitchFamily="18" charset="0"/>
                        </a:rPr>
                        <a:t>Structura raportului de practica a stagiarului</a:t>
                      </a:r>
                      <a:endParaRPr lang="en-U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b="1" dirty="0">
                          <a:effectLst/>
                          <a:latin typeface="Times New Roman" panose="02020603050405020304" pitchFamily="18" charset="0"/>
                          <a:ea typeface="Calibri" panose="020F0502020204030204" pitchFamily="34" charset="0"/>
                          <a:cs typeface="Times New Roman" panose="02020603050405020304" pitchFamily="18" charset="0"/>
                        </a:rPr>
                        <a:t>Forma de evaluare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7639988"/>
                  </a:ext>
                </a:extLst>
              </a:tr>
              <a:tr h="470856">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201555"/>
                  </a:ext>
                </a:extLst>
              </a:tr>
              <a:tr h="391949">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1361888"/>
                  </a:ext>
                </a:extLst>
              </a:tr>
              <a:tr h="385050">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8821037"/>
                  </a:ext>
                </a:extLst>
              </a:tr>
              <a:tr h="522167">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ro-RO"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932063"/>
                  </a:ext>
                </a:extLst>
              </a:tr>
            </a:tbl>
          </a:graphicData>
        </a:graphic>
      </p:graphicFrame>
      <p:sp>
        <p:nvSpPr>
          <p:cNvPr id="30" name="Rectangle 16">
            <a:extLst>
              <a:ext uri="{FF2B5EF4-FFF2-40B4-BE49-F238E27FC236}">
                <a16:creationId xmlns:a16="http://schemas.microsoft.com/office/drawing/2014/main" id="{DBE07D4F-AEDA-6AA5-1B80-E1D8BACE88E5}"/>
              </a:ext>
            </a:extLst>
          </p:cNvPr>
          <p:cNvSpPr>
            <a:spLocks noChangeArrowheads="1"/>
          </p:cNvSpPr>
          <p:nvPr/>
        </p:nvSpPr>
        <p:spPr bwMode="auto">
          <a:xfrm>
            <a:off x="2941638" y="2965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266181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488F87-31EB-7A1E-D397-0CACC0422A1A}"/>
              </a:ext>
            </a:extLst>
          </p:cNvPr>
          <p:cNvSpPr>
            <a:spLocks noGrp="1"/>
          </p:cNvSpPr>
          <p:nvPr>
            <p:ph type="title"/>
          </p:nvPr>
        </p:nvSpPr>
        <p:spPr>
          <a:xfrm>
            <a:off x="609600" y="274638"/>
            <a:ext cx="10972800" cy="1066130"/>
          </a:xfrm>
        </p:spPr>
        <p:txBody>
          <a:bodyPr/>
          <a:lstStyle/>
          <a:p>
            <a:r>
              <a:rPr lang="ro-RO" b="1" dirty="0">
                <a:solidFill>
                  <a:srgbClr val="002060"/>
                </a:solidFill>
                <a:latin typeface="Times New Roman" panose="02020603050405020304" pitchFamily="18" charset="0"/>
                <a:cs typeface="Times New Roman" panose="02020603050405020304" pitchFamily="18" charset="0"/>
              </a:rPr>
              <a:t>4.Concluzii</a:t>
            </a:r>
            <a:endParaRPr lang="en-US" b="1" dirty="0">
              <a:solidFill>
                <a:srgbClr val="002060"/>
              </a:solidFill>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6BAC756C-6752-BF99-C779-5CC057FB955E}"/>
              </a:ext>
            </a:extLst>
          </p:cNvPr>
          <p:cNvGraphicFramePr>
            <a:graphicFrameLocks noGrp="1"/>
          </p:cNvGraphicFramePr>
          <p:nvPr>
            <p:ph idx="1"/>
            <p:extLst>
              <p:ext uri="{D42A27DB-BD31-4B8C-83A1-F6EECF244321}">
                <p14:modId xmlns:p14="http://schemas.microsoft.com/office/powerpoint/2010/main" val="439924822"/>
              </p:ext>
            </p:extLst>
          </p:nvPr>
        </p:nvGraphicFramePr>
        <p:xfrm>
          <a:off x="609600" y="1268760"/>
          <a:ext cx="109728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9580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03B511-4A5F-6B85-0935-093542627A24}"/>
              </a:ext>
            </a:extLst>
          </p:cNvPr>
          <p:cNvSpPr>
            <a:spLocks noGrp="1"/>
          </p:cNvSpPr>
          <p:nvPr>
            <p:ph type="title"/>
          </p:nvPr>
        </p:nvSpPr>
        <p:spPr>
          <a:xfrm>
            <a:off x="609600" y="274638"/>
            <a:ext cx="10972800" cy="994122"/>
          </a:xfrm>
        </p:spPr>
        <p:txBody>
          <a:bodyPr/>
          <a:lstStyle/>
          <a:p>
            <a:r>
              <a:rPr lang="ro-RO" b="1" dirty="0">
                <a:solidFill>
                  <a:srgbClr val="002060"/>
                </a:solidFill>
                <a:latin typeface="Times New Roman" panose="02020603050405020304" pitchFamily="18" charset="0"/>
                <a:cs typeface="Times New Roman" panose="02020603050405020304" pitchFamily="18" charset="0"/>
              </a:rPr>
              <a:t>4.Concluzii</a:t>
            </a:r>
            <a:endParaRPr lang="en-US" dirty="0"/>
          </a:p>
        </p:txBody>
      </p:sp>
      <p:sp>
        <p:nvSpPr>
          <p:cNvPr id="3" name="Объект 2">
            <a:extLst>
              <a:ext uri="{FF2B5EF4-FFF2-40B4-BE49-F238E27FC236}">
                <a16:creationId xmlns:a16="http://schemas.microsoft.com/office/drawing/2014/main" id="{2DA8BAEF-013A-831D-2873-408FACF20806}"/>
              </a:ext>
            </a:extLst>
          </p:cNvPr>
          <p:cNvSpPr>
            <a:spLocks noGrp="1"/>
          </p:cNvSpPr>
          <p:nvPr>
            <p:ph idx="1"/>
          </p:nvPr>
        </p:nvSpPr>
        <p:spPr>
          <a:xfrm>
            <a:off x="609600" y="1052736"/>
            <a:ext cx="10972800" cy="5073429"/>
          </a:xfrm>
        </p:spPr>
        <p:txBody>
          <a:bodyPr>
            <a:normAutofit fontScale="92500" lnSpcReduction="20000"/>
          </a:bodyPr>
          <a:lstStyle/>
          <a:p>
            <a:r>
              <a:rPr lang="ro-RO" sz="1700" dirty="0">
                <a:effectLst/>
                <a:latin typeface="Times New Roman" panose="02020603050405020304" pitchFamily="18" charset="0"/>
                <a:ea typeface="Calibri" panose="020F0502020204030204" pitchFamily="34" charset="0"/>
                <a:cs typeface="Times New Roman" panose="02020603050405020304" pitchFamily="18" charset="0"/>
              </a:rPr>
              <a:t>Analiza răspunsurilor arată că o majoritate semnificativă a studenților sunt mulțumiți de modul în care se desfășoară stagiile profesionale, fără a dori schimbări majore.</a:t>
            </a:r>
          </a:p>
          <a:p>
            <a:r>
              <a:rPr lang="en-US" sz="1700" dirty="0">
                <a:latin typeface="Times New Roman" panose="02020603050405020304" pitchFamily="18" charset="0"/>
                <a:cs typeface="Times New Roman" panose="02020603050405020304" pitchFamily="18" charset="0"/>
              </a:rPr>
              <a:t> </a:t>
            </a:r>
            <a:r>
              <a:rPr lang="ro-RO" sz="1700" dirty="0">
                <a:latin typeface="Times New Roman" panose="02020603050405020304" pitchFamily="18" charset="0"/>
                <a:cs typeface="Times New Roman" panose="02020603050405020304" pitchFamily="18" charset="0"/>
              </a:rPr>
              <a:t>ASTFEL </a:t>
            </a:r>
            <a:r>
              <a:rPr lang="en-US" sz="1700" dirty="0" err="1">
                <a:latin typeface="Times New Roman" panose="02020603050405020304" pitchFamily="18" charset="0"/>
                <a:cs typeface="Times New Roman" panose="02020603050405020304" pitchFamily="18" charset="0"/>
              </a:rPr>
              <a:t>Rezultatele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analizei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răspunsurilor</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indică</a:t>
            </a:r>
            <a:r>
              <a:rPr lang="en-US" sz="1700" dirty="0">
                <a:latin typeface="Times New Roman" panose="02020603050405020304" pitchFamily="18" charset="0"/>
                <a:cs typeface="Times New Roman" panose="02020603050405020304" pitchFamily="18" charset="0"/>
              </a:rPr>
              <a:t> un grad </a:t>
            </a:r>
            <a:r>
              <a:rPr lang="en-US" sz="1700" dirty="0" err="1">
                <a:latin typeface="Times New Roman" panose="02020603050405020304" pitchFamily="18" charset="0"/>
                <a:cs typeface="Times New Roman" panose="02020603050405020304" pitchFamily="18" charset="0"/>
              </a:rPr>
              <a:t>ridicat</a:t>
            </a:r>
            <a:r>
              <a:rPr lang="en-US" sz="1700" dirty="0">
                <a:latin typeface="Times New Roman" panose="02020603050405020304" pitchFamily="18" charset="0"/>
                <a:cs typeface="Times New Roman" panose="02020603050405020304" pitchFamily="18" charset="0"/>
              </a:rPr>
              <a:t> de </a:t>
            </a:r>
            <a:r>
              <a:rPr lang="en-US" sz="1700" dirty="0" err="1">
                <a:latin typeface="Times New Roman" panose="02020603050405020304" pitchFamily="18" charset="0"/>
                <a:cs typeface="Times New Roman" panose="02020603050405020304" pitchFamily="18" charset="0"/>
              </a:rPr>
              <a:t>satisfacție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în</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rândul</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studenților</a:t>
            </a:r>
            <a:r>
              <a:rPr lang="en-US" sz="1700" dirty="0">
                <a:latin typeface="Times New Roman" panose="02020603050405020304" pitchFamily="18" charset="0"/>
                <a:cs typeface="Times New Roman" panose="02020603050405020304" pitchFamily="18" charset="0"/>
              </a:rPr>
              <a:t> cu </a:t>
            </a:r>
            <a:r>
              <a:rPr lang="en-US" sz="1700" dirty="0" err="1">
                <a:latin typeface="Times New Roman" panose="02020603050405020304" pitchFamily="18" charset="0"/>
                <a:cs typeface="Times New Roman" panose="02020603050405020304" pitchFamily="18" charset="0"/>
              </a:rPr>
              <a:t>privire</a:t>
            </a:r>
            <a:r>
              <a:rPr lang="en-US" sz="1700" dirty="0">
                <a:latin typeface="Times New Roman" panose="02020603050405020304" pitchFamily="18" charset="0"/>
                <a:cs typeface="Times New Roman" panose="02020603050405020304" pitchFamily="18" charset="0"/>
              </a:rPr>
              <a:t> la </a:t>
            </a:r>
            <a:r>
              <a:rPr lang="en-US" sz="1700" dirty="0" err="1">
                <a:latin typeface="Times New Roman" panose="02020603050405020304" pitchFamily="18" charset="0"/>
                <a:cs typeface="Times New Roman" panose="02020603050405020304" pitchFamily="18" charset="0"/>
              </a:rPr>
              <a:t>desfășurarea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stagiilor</a:t>
            </a:r>
            <a:r>
              <a:rPr lang="en-US" sz="1700" dirty="0">
                <a:latin typeface="Times New Roman" panose="02020603050405020304" pitchFamily="18" charset="0"/>
                <a:cs typeface="Times New Roman" panose="02020603050405020304" pitchFamily="18" charset="0"/>
              </a:rPr>
              <a:t> de </a:t>
            </a:r>
            <a:r>
              <a:rPr lang="en-US" sz="1700" dirty="0" err="1">
                <a:latin typeface="Times New Roman" panose="02020603050405020304" pitchFamily="18" charset="0"/>
                <a:cs typeface="Times New Roman" panose="02020603050405020304" pitchFamily="18" charset="0"/>
              </a:rPr>
              <a:t>practică</a:t>
            </a:r>
            <a:r>
              <a:rPr lang="ro-RO"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Majoritatea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respondenților</a:t>
            </a:r>
            <a:r>
              <a:rPr lang="en-US" sz="1700" dirty="0">
                <a:latin typeface="Times New Roman" panose="02020603050405020304" pitchFamily="18" charset="0"/>
                <a:cs typeface="Times New Roman" panose="02020603050405020304" pitchFamily="18" charset="0"/>
              </a:rPr>
              <a:t> nu au </a:t>
            </a:r>
            <a:r>
              <a:rPr lang="en-US" sz="1700" dirty="0" err="1">
                <a:latin typeface="Times New Roman" panose="02020603050405020304" pitchFamily="18" charset="0"/>
                <a:cs typeface="Times New Roman" panose="02020603050405020304" pitchFamily="18" charset="0"/>
              </a:rPr>
              <a:t>exprimat</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dorința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unor</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modificări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majore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ceea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confirmă</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relevanța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și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eficiența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actualului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cadru</a:t>
            </a:r>
            <a:r>
              <a:rPr lang="en-US" sz="1700" dirty="0">
                <a:latin typeface="Times New Roman" panose="02020603050405020304" pitchFamily="18" charset="0"/>
                <a:cs typeface="Times New Roman" panose="02020603050405020304" pitchFamily="18" charset="0"/>
              </a:rPr>
              <a:t> de </a:t>
            </a:r>
            <a:r>
              <a:rPr lang="en-US" sz="1700" dirty="0" err="1">
                <a:latin typeface="Times New Roman" panose="02020603050405020304" pitchFamily="18" charset="0"/>
                <a:cs typeface="Times New Roman" panose="02020603050405020304" pitchFamily="18" charset="0"/>
              </a:rPr>
              <a:t>organizare</a:t>
            </a:r>
            <a:r>
              <a:rPr lang="en-US" sz="1700" dirty="0">
                <a:latin typeface="Times New Roman" panose="02020603050405020304" pitchFamily="18" charset="0"/>
                <a:cs typeface="Times New Roman" panose="02020603050405020304" pitchFamily="18" charset="0"/>
              </a:rPr>
              <a:t>.</a:t>
            </a:r>
          </a:p>
          <a:p>
            <a:r>
              <a:rPr lang="en-US" sz="1700" dirty="0">
                <a:latin typeface="Times New Roman" panose="02020603050405020304" pitchFamily="18" charset="0"/>
                <a:cs typeface="Times New Roman" panose="02020603050405020304" pitchFamily="18" charset="0"/>
              </a:rPr>
              <a:t>Cu </a:t>
            </a:r>
            <a:r>
              <a:rPr lang="en-US" sz="1700" dirty="0" err="1">
                <a:latin typeface="Times New Roman" panose="02020603050405020304" pitchFamily="18" charset="0"/>
                <a:cs typeface="Times New Roman" panose="02020603050405020304" pitchFamily="18" charset="0"/>
              </a:rPr>
              <a:t>toate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acestea</a:t>
            </a:r>
            <a:r>
              <a:rPr lang="en-US" sz="1700" dirty="0">
                <a:latin typeface="Times New Roman" panose="02020603050405020304" pitchFamily="18" charset="0"/>
                <a:cs typeface="Times New Roman" panose="02020603050405020304" pitchFamily="18" charset="0"/>
              </a:rPr>
              <a:t>, au </a:t>
            </a:r>
            <a:r>
              <a:rPr lang="en-US" sz="1700" dirty="0" err="1">
                <a:latin typeface="Times New Roman" panose="02020603050405020304" pitchFamily="18" charset="0"/>
                <a:cs typeface="Times New Roman" panose="02020603050405020304" pitchFamily="18" charset="0"/>
              </a:rPr>
              <a:t>fost</a:t>
            </a:r>
            <a:r>
              <a:rPr lang="en-US" sz="1700" dirty="0">
                <a:latin typeface="Times New Roman" panose="02020603050405020304" pitchFamily="18" charset="0"/>
                <a:cs typeface="Times New Roman" panose="02020603050405020304" pitchFamily="18" charset="0"/>
              </a:rPr>
              <a:t> formulate </a:t>
            </a:r>
            <a:r>
              <a:rPr lang="ro-RO" sz="1700" dirty="0">
                <a:latin typeface="Times New Roman" panose="02020603050405020304" pitchFamily="18" charset="0"/>
                <a:cs typeface="Times New Roman" panose="02020603050405020304" pitchFamily="18" charset="0"/>
              </a:rPr>
              <a:t> unele </a:t>
            </a:r>
            <a:r>
              <a:rPr lang="en-US" sz="1700" dirty="0" err="1">
                <a:latin typeface="Times New Roman" panose="02020603050405020304" pitchFamily="18" charset="0"/>
                <a:cs typeface="Times New Roman" panose="02020603050405020304" pitchFamily="18" charset="0"/>
              </a:rPr>
              <a:t>sugestii</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importante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pentru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îmbunătățirea</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experienței</a:t>
            </a:r>
            <a:r>
              <a:rPr lang="en-US" sz="1700" dirty="0">
                <a:latin typeface="Times New Roman" panose="02020603050405020304" pitchFamily="18" charset="0"/>
                <a:cs typeface="Times New Roman" panose="02020603050405020304" pitchFamily="18" charset="0"/>
              </a:rPr>
              <a:t> de </a:t>
            </a:r>
            <a:r>
              <a:rPr lang="en-US" sz="1700" dirty="0" err="1">
                <a:latin typeface="Times New Roman" panose="02020603050405020304" pitchFamily="18" charset="0"/>
                <a:cs typeface="Times New Roman" panose="02020603050405020304" pitchFamily="18" charset="0"/>
              </a:rPr>
              <a:t>stagiu</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Printre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propunerile</a:t>
            </a:r>
            <a:r>
              <a:rPr lang="en-US" sz="1700" dirty="0">
                <a:latin typeface="Times New Roman" panose="02020603050405020304" pitchFamily="18" charset="0"/>
                <a:cs typeface="Times New Roman" panose="02020603050405020304" pitchFamily="18" charset="0"/>
              </a:rPr>
              <a:t> </a:t>
            </a:r>
            <a:r>
              <a:rPr lang="en-US" sz="1700" dirty="0" err="1">
                <a:latin typeface="Times New Roman" panose="02020603050405020304" pitchFamily="18" charset="0"/>
                <a:cs typeface="Times New Roman" panose="02020603050405020304" pitchFamily="18" charset="0"/>
              </a:rPr>
              <a:t>studenților</a:t>
            </a:r>
            <a:r>
              <a:rPr lang="en-US" sz="1700" dirty="0">
                <a:latin typeface="Times New Roman" panose="02020603050405020304" pitchFamily="18" charset="0"/>
                <a:cs typeface="Times New Roman" panose="02020603050405020304" pitchFamily="18" charset="0"/>
              </a:rPr>
              <a:t> se </a:t>
            </a:r>
            <a:r>
              <a:rPr lang="en-US" sz="1700" dirty="0" err="1">
                <a:latin typeface="Times New Roman" panose="02020603050405020304" pitchFamily="18" charset="0"/>
                <a:cs typeface="Times New Roman" panose="02020603050405020304" pitchFamily="18" charset="0"/>
              </a:rPr>
              <a:t>numără</a:t>
            </a:r>
            <a:r>
              <a:rPr lang="en-US" sz="1700" dirty="0">
                <a:latin typeface="Times New Roman" panose="02020603050405020304" pitchFamily="18" charset="0"/>
                <a:cs typeface="Times New Roman" panose="02020603050405020304" pitchFamily="18" charset="0"/>
              </a:rPr>
              <a:t>:</a:t>
            </a:r>
            <a:r>
              <a:rPr lang="ro-RO" sz="1700" dirty="0">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îmbunătăți</a:t>
            </a:r>
            <a:r>
              <a:rPr lang="ro-RO" sz="1700" dirty="0">
                <a:solidFill>
                  <a:srgbClr val="202124"/>
                </a:solidFill>
                <a:latin typeface="Times New Roman" panose="02020603050405020304" pitchFamily="18" charset="0"/>
                <a:cs typeface="Times New Roman" panose="02020603050405020304" pitchFamily="18" charset="0"/>
              </a:rPr>
              <a:t>REA</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comunic</a:t>
            </a:r>
            <a:r>
              <a:rPr lang="ro-RO" sz="1700" dirty="0">
                <a:solidFill>
                  <a:srgbClr val="202124"/>
                </a:solidFill>
                <a:latin typeface="Times New Roman" panose="02020603050405020304" pitchFamily="18" charset="0"/>
                <a:cs typeface="Times New Roman" panose="02020603050405020304" pitchFamily="18" charset="0"/>
              </a:rPr>
              <a:t>Ă</a:t>
            </a:r>
            <a:r>
              <a:rPr lang="en-US" sz="1700" dirty="0">
                <a:solidFill>
                  <a:srgbClr val="202124"/>
                </a:solidFill>
                <a:latin typeface="Times New Roman" panose="02020603050405020304" pitchFamily="18" charset="0"/>
                <a:cs typeface="Times New Roman" panose="02020603050405020304" pitchFamily="18" charset="0"/>
              </a:rPr>
              <a:t>r</a:t>
            </a:r>
            <a:r>
              <a:rPr lang="ro-RO" sz="1700" dirty="0">
                <a:solidFill>
                  <a:srgbClr val="202124"/>
                </a:solidFill>
                <a:latin typeface="Times New Roman" panose="02020603050405020304" pitchFamily="18" charset="0"/>
                <a:cs typeface="Times New Roman" panose="02020603050405020304" pitchFamily="18" charset="0"/>
              </a:rPr>
              <a:t>II</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inițială</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dintre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instituție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universitate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și</a:t>
            </a:r>
            <a:r>
              <a:rPr lang="en-US" sz="1700" dirty="0">
                <a:solidFill>
                  <a:srgbClr val="202124"/>
                </a:solidFill>
                <a:latin typeface="Times New Roman" panose="02020603050405020304" pitchFamily="18" charset="0"/>
                <a:cs typeface="Times New Roman" panose="02020603050405020304" pitchFamily="18" charset="0"/>
              </a:rPr>
              <a:t> student, </a:t>
            </a:r>
            <a:r>
              <a:rPr lang="en-US" sz="1700" dirty="0" err="1">
                <a:solidFill>
                  <a:srgbClr val="202124"/>
                </a:solidFill>
                <a:latin typeface="Times New Roman" panose="02020603050405020304" pitchFamily="18" charset="0"/>
                <a:cs typeface="Times New Roman" panose="02020603050405020304" pitchFamily="18" charset="0"/>
              </a:rPr>
              <a:t>oferind</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informații</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mai</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detaliate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despre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obiectivele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și</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așteptările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stagiului</a:t>
            </a:r>
            <a:r>
              <a:rPr lang="en-US" sz="1700" dirty="0">
                <a:solidFill>
                  <a:srgbClr val="202124"/>
                </a:solidFill>
                <a:latin typeface="Times New Roman" panose="02020603050405020304" pitchFamily="18" charset="0"/>
                <a:cs typeface="Times New Roman" panose="02020603050405020304" pitchFamily="18" charset="0"/>
              </a:rPr>
              <a:t>. De </a:t>
            </a:r>
            <a:r>
              <a:rPr lang="en-US" sz="1700" dirty="0" err="1">
                <a:solidFill>
                  <a:srgbClr val="202124"/>
                </a:solidFill>
                <a:latin typeface="Times New Roman" panose="02020603050405020304" pitchFamily="18" charset="0"/>
                <a:cs typeface="Times New Roman" panose="02020603050405020304" pitchFamily="18" charset="0"/>
              </a:rPr>
              <a:t>asemenea</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aș</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sugera</a:t>
            </a:r>
            <a:r>
              <a:rPr lang="en-US" sz="1700" dirty="0">
                <a:solidFill>
                  <a:srgbClr val="202124"/>
                </a:solidFill>
                <a:latin typeface="Times New Roman" panose="02020603050405020304" pitchFamily="18" charset="0"/>
                <a:cs typeface="Times New Roman" panose="02020603050405020304" pitchFamily="18" charset="0"/>
              </a:rPr>
              <a:t> un </a:t>
            </a:r>
            <a:r>
              <a:rPr lang="en-US" sz="1700" dirty="0" err="1">
                <a:solidFill>
                  <a:srgbClr val="202124"/>
                </a:solidFill>
                <a:latin typeface="Times New Roman" panose="02020603050405020304" pitchFamily="18" charset="0"/>
                <a:cs typeface="Times New Roman" panose="02020603050405020304" pitchFamily="18" charset="0"/>
              </a:rPr>
              <a:t>ghid</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clar</a:t>
            </a:r>
            <a:r>
              <a:rPr lang="en-US" sz="1700" dirty="0">
                <a:solidFill>
                  <a:srgbClr val="202124"/>
                </a:solidFill>
                <a:latin typeface="Times New Roman" panose="02020603050405020304" pitchFamily="18" charset="0"/>
                <a:cs typeface="Times New Roman" panose="02020603050405020304" pitchFamily="18" charset="0"/>
              </a:rPr>
              <a:t> cu </a:t>
            </a:r>
            <a:r>
              <a:rPr lang="en-US" sz="1700" dirty="0" err="1">
                <a:solidFill>
                  <a:srgbClr val="202124"/>
                </a:solidFill>
                <a:latin typeface="Times New Roman" panose="02020603050405020304" pitchFamily="18" charset="0"/>
                <a:cs typeface="Times New Roman" panose="02020603050405020304" pitchFamily="18" charset="0"/>
              </a:rPr>
              <a:t>etapele</a:t>
            </a:r>
            <a:r>
              <a:rPr lang="en-US" sz="1700" dirty="0">
                <a:solidFill>
                  <a:srgbClr val="202124"/>
                </a:solidFill>
                <a:latin typeface="Times New Roman" panose="02020603050405020304" pitchFamily="18" charset="0"/>
                <a:cs typeface="Times New Roman" panose="02020603050405020304" pitchFamily="18" charset="0"/>
              </a:rPr>
              <a:t> de </a:t>
            </a:r>
            <a:r>
              <a:rPr lang="en-US" sz="1700" dirty="0" err="1">
                <a:solidFill>
                  <a:srgbClr val="202124"/>
                </a:solidFill>
                <a:latin typeface="Times New Roman" panose="02020603050405020304" pitchFamily="18" charset="0"/>
                <a:cs typeface="Times New Roman" panose="02020603050405020304" pitchFamily="18" charset="0"/>
              </a:rPr>
              <a:t>parcurs</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și</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exemple</a:t>
            </a:r>
            <a:r>
              <a:rPr lang="en-US" sz="1700" dirty="0">
                <a:solidFill>
                  <a:srgbClr val="202124"/>
                </a:solidFill>
                <a:latin typeface="Times New Roman" panose="02020603050405020304" pitchFamily="18" charset="0"/>
                <a:cs typeface="Times New Roman" panose="02020603050405020304" pitchFamily="18" charset="0"/>
              </a:rPr>
              <a:t> de </a:t>
            </a:r>
            <a:r>
              <a:rPr lang="en-US" sz="1700" dirty="0" err="1">
                <a:solidFill>
                  <a:srgbClr val="202124"/>
                </a:solidFill>
                <a:latin typeface="Times New Roman" panose="02020603050405020304" pitchFamily="18" charset="0"/>
                <a:cs typeface="Times New Roman" panose="02020603050405020304" pitchFamily="18" charset="0"/>
              </a:rPr>
              <a:t>proiecte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pentru</a:t>
            </a:r>
            <a:r>
              <a:rPr lang="en-US" sz="1700" dirty="0">
                <a:solidFill>
                  <a:srgbClr val="202124"/>
                </a:solidFill>
                <a:latin typeface="Times New Roman" panose="02020603050405020304" pitchFamily="18" charset="0"/>
                <a:cs typeface="Times New Roman" panose="02020603050405020304" pitchFamily="18" charset="0"/>
              </a:rPr>
              <a:t> a </a:t>
            </a:r>
            <a:r>
              <a:rPr lang="en-US" sz="1700" dirty="0" err="1">
                <a:solidFill>
                  <a:srgbClr val="202124"/>
                </a:solidFill>
                <a:latin typeface="Times New Roman" panose="02020603050405020304" pitchFamily="18" charset="0"/>
                <a:cs typeface="Times New Roman" panose="02020603050405020304" pitchFamily="18" charset="0"/>
              </a:rPr>
              <a:t>facilita</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integrarea</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practicanților</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încă</a:t>
            </a:r>
            <a:r>
              <a:rPr lang="en-US" sz="1700" dirty="0">
                <a:solidFill>
                  <a:srgbClr val="202124"/>
                </a:solidFill>
                <a:latin typeface="Times New Roman" panose="02020603050405020304" pitchFamily="18" charset="0"/>
                <a:cs typeface="Times New Roman" panose="02020603050405020304" pitchFamily="18" charset="0"/>
              </a:rPr>
              <a:t> din </a:t>
            </a:r>
            <a:r>
              <a:rPr lang="en-US" sz="1700" dirty="0" err="1">
                <a:solidFill>
                  <a:srgbClr val="202124"/>
                </a:solidFill>
                <a:latin typeface="Times New Roman" panose="02020603050405020304" pitchFamily="18" charset="0"/>
                <a:cs typeface="Times New Roman" panose="02020603050405020304" pitchFamily="18" charset="0"/>
              </a:rPr>
              <a:t>primele</a:t>
            </a:r>
            <a:r>
              <a:rPr lang="en-US" sz="1700" dirty="0">
                <a:solidFill>
                  <a:srgbClr val="202124"/>
                </a:solidFill>
                <a:latin typeface="Times New Roman" panose="02020603050405020304" pitchFamily="18" charset="0"/>
                <a:cs typeface="Times New Roman" panose="02020603050405020304" pitchFamily="18" charset="0"/>
              </a:rPr>
              <a:t> </a:t>
            </a:r>
            <a:r>
              <a:rPr lang="en-US" sz="1700" dirty="0" err="1">
                <a:solidFill>
                  <a:srgbClr val="202124"/>
                </a:solidFill>
                <a:latin typeface="Times New Roman" panose="02020603050405020304" pitchFamily="18" charset="0"/>
                <a:cs typeface="Times New Roman" panose="02020603050405020304" pitchFamily="18" charset="0"/>
              </a:rPr>
              <a:t>zile</a:t>
            </a:r>
            <a:r>
              <a:rPr lang="ro-RO" sz="1700" dirty="0">
                <a:solidFill>
                  <a:srgbClr val="202124"/>
                </a:solidFill>
                <a:latin typeface="Times New Roman" panose="02020603050405020304" pitchFamily="18" charset="0"/>
                <a:cs typeface="Times New Roman" panose="02020603050405020304" pitchFamily="18" charset="0"/>
              </a:rPr>
              <a:t>,.</a:t>
            </a:r>
          </a:p>
          <a:p>
            <a:r>
              <a:rPr lang="en-US" sz="1600" dirty="0" err="1">
                <a:latin typeface="Times New Roman" panose="02020603050405020304" pitchFamily="18" charset="0"/>
                <a:cs typeface="Times New Roman" panose="02020603050405020304" pitchFamily="18" charset="0"/>
              </a:rPr>
              <a:t>Mulți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studenți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-au </a:t>
            </a:r>
            <a:r>
              <a:rPr lang="en-US" sz="1600" dirty="0" err="1">
                <a:latin typeface="Times New Roman" panose="02020603050405020304" pitchFamily="18" charset="0"/>
                <a:cs typeface="Times New Roman" panose="02020603050405020304" pitchFamily="18" charset="0"/>
              </a:rPr>
              <a:t>exprimat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recunoștința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față</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profesionalismul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instituțiilor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partenere</a:t>
            </a:r>
            <a:r>
              <a:rPr lang="en-US" sz="1600" dirty="0">
                <a:latin typeface="Times New Roman" panose="02020603050405020304" pitchFamily="18" charset="0"/>
                <a:cs typeface="Times New Roman" panose="02020603050405020304" pitchFamily="18" charset="0"/>
              </a:rPr>
              <a:t> care au </a:t>
            </a:r>
            <a:r>
              <a:rPr lang="en-US" sz="1600" dirty="0" err="1">
                <a:latin typeface="Times New Roman" panose="02020603050405020304" pitchFamily="18" charset="0"/>
                <a:cs typeface="Times New Roman" panose="02020603050405020304" pitchFamily="18" charset="0"/>
              </a:rPr>
              <a:t>găzduit</a:t>
            </a:r>
            <a:r>
              <a:rPr lang="en-US" sz="1600" dirty="0">
                <a:latin typeface="Times New Roman" panose="02020603050405020304" pitchFamily="18" charset="0"/>
                <a:cs typeface="Times New Roman" panose="02020603050405020304" pitchFamily="18" charset="0"/>
              </a:rPr>
              <a:t> practica.</a:t>
            </a:r>
            <a:endParaRPr lang="ro-RO" sz="1700" dirty="0">
              <a:latin typeface="Times New Roman" panose="02020603050405020304" pitchFamily="18" charset="0"/>
              <a:cs typeface="Times New Roman" panose="02020603050405020304" pitchFamily="18" charset="0"/>
            </a:endParaRPr>
          </a:p>
          <a:p>
            <a:pPr marL="0" marR="0" algn="just">
              <a:lnSpc>
                <a:spcPct val="107000"/>
              </a:lnSpc>
              <a:spcBef>
                <a:spcPts val="0"/>
              </a:spcBef>
              <a:spcAft>
                <a:spcPts val="800"/>
              </a:spcAft>
            </a:pPr>
            <a:r>
              <a:rPr lang="ro-RO" sz="1700" dirty="0">
                <a:effectLst/>
                <a:latin typeface="Times New Roman" panose="02020603050405020304" pitchFamily="18" charset="0"/>
                <a:ea typeface="Calibri" panose="020F0502020204030204" pitchFamily="34" charset="0"/>
                <a:cs typeface="Times New Roman" panose="02020603050405020304" pitchFamily="18" charset="0"/>
              </a:rPr>
              <a:t>Impactul pozitiv al stagiului asupra învățării a fost subliniat prin faptul că acesta ajută la înțelegerea și aplicarea materiei teoretice în practică.</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ro-RO" sz="1700" dirty="0">
                <a:effectLst/>
                <a:latin typeface="Times New Roman" panose="02020603050405020304" pitchFamily="18" charset="0"/>
                <a:ea typeface="Calibri" panose="020F0502020204030204" pitchFamily="34" charset="0"/>
                <a:cs typeface="Times New Roman" panose="02020603050405020304" pitchFamily="18" charset="0"/>
              </a:rPr>
              <a:t>Comentariile generale includ răspunsuri precum „Nu am comentarii.”, „Nimic de adăugat.” și „Totul e bine.”, indicând o satisfacție generală.</a:t>
            </a:r>
            <a:endParaRPr lang="en-US" sz="1700" dirty="0">
              <a:latin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39555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9CA8E-58BA-741D-5311-43A42685E75F}"/>
              </a:ext>
            </a:extLst>
          </p:cNvPr>
          <p:cNvSpPr>
            <a:spLocks noGrp="1"/>
          </p:cNvSpPr>
          <p:nvPr>
            <p:ph type="title"/>
          </p:nvPr>
        </p:nvSpPr>
        <p:spPr/>
        <p:txBody>
          <a:bodyPr/>
          <a:lstStyle/>
          <a:p>
            <a:r>
              <a:rPr lang="en-US" sz="4400" b="1" dirty="0">
                <a:solidFill>
                  <a:srgbClr val="001F5F"/>
                </a:solidFill>
                <a:latin typeface="Times New Roman"/>
                <a:cs typeface="Times New Roman"/>
              </a:rPr>
              <a:t>PROIECT</a:t>
            </a:r>
            <a:r>
              <a:rPr lang="en-US" sz="4400" b="1" spc="-114" dirty="0">
                <a:solidFill>
                  <a:srgbClr val="001F5F"/>
                </a:solidFill>
                <a:latin typeface="Times New Roman"/>
                <a:cs typeface="Times New Roman"/>
              </a:rPr>
              <a:t> </a:t>
            </a:r>
            <a:r>
              <a:rPr lang="en-US" sz="4400" b="1" dirty="0">
                <a:solidFill>
                  <a:srgbClr val="001F5F"/>
                </a:solidFill>
                <a:latin typeface="Times New Roman"/>
                <a:cs typeface="Times New Roman"/>
              </a:rPr>
              <a:t>DE</a:t>
            </a:r>
            <a:r>
              <a:rPr lang="en-US" sz="4400" b="1" spc="-90" dirty="0">
                <a:solidFill>
                  <a:srgbClr val="001F5F"/>
                </a:solidFill>
                <a:latin typeface="Times New Roman"/>
                <a:cs typeface="Times New Roman"/>
              </a:rPr>
              <a:t> </a:t>
            </a:r>
            <a:r>
              <a:rPr lang="en-US" sz="4400" b="1" spc="-10" dirty="0">
                <a:solidFill>
                  <a:srgbClr val="001F5F"/>
                </a:solidFill>
                <a:latin typeface="Times New Roman"/>
                <a:cs typeface="Times New Roman"/>
              </a:rPr>
              <a:t>DECIZIE</a:t>
            </a:r>
            <a:endParaRPr lang="en-US" b="1" dirty="0"/>
          </a:p>
        </p:txBody>
      </p:sp>
      <p:sp>
        <p:nvSpPr>
          <p:cNvPr id="3" name="Объект 2">
            <a:extLst>
              <a:ext uri="{FF2B5EF4-FFF2-40B4-BE49-F238E27FC236}">
                <a16:creationId xmlns:a16="http://schemas.microsoft.com/office/drawing/2014/main" id="{254CE4B2-1A6E-D026-A975-970EA2748B4A}"/>
              </a:ext>
            </a:extLst>
          </p:cNvPr>
          <p:cNvSpPr>
            <a:spLocks noGrp="1"/>
          </p:cNvSpPr>
          <p:nvPr>
            <p:ph idx="1"/>
          </p:nvPr>
        </p:nvSpPr>
        <p:spPr>
          <a:xfrm>
            <a:off x="609600" y="1417639"/>
            <a:ext cx="10972800" cy="4708526"/>
          </a:xfrm>
        </p:spPr>
        <p:txBody>
          <a:bodyPr>
            <a:normAutofit fontScale="85000" lnSpcReduction="10000"/>
          </a:bodyPr>
          <a:lstStyle/>
          <a:p>
            <a:pPr marL="527685" marR="5080" indent="-515620">
              <a:lnSpc>
                <a:spcPct val="100000"/>
              </a:lnSpc>
              <a:spcBef>
                <a:spcPts val="100"/>
              </a:spcBef>
              <a:buFont typeface="Arial MT"/>
              <a:buChar char="•"/>
              <a:tabLst>
                <a:tab pos="527685" algn="l"/>
              </a:tabLst>
            </a:pPr>
            <a:r>
              <a:rPr lang="en-US" sz="2000" b="1" dirty="0">
                <a:latin typeface="Times New Roman"/>
                <a:cs typeface="Times New Roman"/>
              </a:rPr>
              <a:t>A</a:t>
            </a:r>
            <a:r>
              <a:rPr lang="en-US" sz="2000" b="1" spc="110" dirty="0">
                <a:latin typeface="Times New Roman"/>
                <a:cs typeface="Times New Roman"/>
              </a:rPr>
              <a:t> </a:t>
            </a:r>
            <a:r>
              <a:rPr lang="en-US" sz="2000" b="1" dirty="0" err="1">
                <a:latin typeface="Times New Roman"/>
                <a:cs typeface="Times New Roman"/>
              </a:rPr>
              <a:t>lua</a:t>
            </a:r>
            <a:r>
              <a:rPr lang="en-US" sz="2000" b="1" spc="245" dirty="0">
                <a:latin typeface="Times New Roman"/>
                <a:cs typeface="Times New Roman"/>
              </a:rPr>
              <a:t> </a:t>
            </a:r>
            <a:r>
              <a:rPr lang="en-US" sz="2000" b="1" dirty="0">
                <a:latin typeface="Times New Roman"/>
                <a:cs typeface="Times New Roman"/>
              </a:rPr>
              <a:t>act</a:t>
            </a:r>
            <a:r>
              <a:rPr lang="en-US" sz="2000" b="1" spc="235" dirty="0">
                <a:latin typeface="Times New Roman"/>
                <a:cs typeface="Times New Roman"/>
              </a:rPr>
              <a:t> </a:t>
            </a:r>
            <a:r>
              <a:rPr lang="en-US" sz="2000" b="1" dirty="0">
                <a:latin typeface="Times New Roman"/>
                <a:cs typeface="Times New Roman"/>
              </a:rPr>
              <a:t>de</a:t>
            </a:r>
            <a:r>
              <a:rPr lang="en-US" sz="2000" b="1" spc="240" dirty="0">
                <a:latin typeface="Times New Roman"/>
                <a:cs typeface="Times New Roman"/>
              </a:rPr>
              <a:t> </a:t>
            </a:r>
            <a:r>
              <a:rPr lang="en-US" sz="2000" b="1" dirty="0" err="1">
                <a:latin typeface="Times New Roman"/>
                <a:cs typeface="Times New Roman"/>
              </a:rPr>
              <a:t>rezultatele</a:t>
            </a:r>
            <a:r>
              <a:rPr lang="en-US" sz="2000" b="1" spc="235" dirty="0">
                <a:latin typeface="Times New Roman"/>
                <a:cs typeface="Times New Roman"/>
              </a:rPr>
              <a:t> </a:t>
            </a:r>
            <a:r>
              <a:rPr lang="en-US" sz="2000" b="1" dirty="0" err="1">
                <a:latin typeface="Times New Roman"/>
                <a:cs typeface="Times New Roman"/>
              </a:rPr>
              <a:t>verificării</a:t>
            </a:r>
            <a:r>
              <a:rPr lang="en-US" sz="2000" b="1" spc="245" dirty="0">
                <a:latin typeface="Times New Roman"/>
                <a:cs typeface="Times New Roman"/>
              </a:rPr>
              <a:t> </a:t>
            </a:r>
            <a:r>
              <a:rPr lang="en-US" sz="2000" b="1" dirty="0" err="1">
                <a:latin typeface="Times New Roman"/>
                <a:cs typeface="Times New Roman"/>
              </a:rPr>
              <a:t>calității</a:t>
            </a:r>
            <a:r>
              <a:rPr lang="en-US" sz="2000" b="1" spc="254" dirty="0">
                <a:latin typeface="Times New Roman"/>
                <a:cs typeface="Times New Roman"/>
              </a:rPr>
              <a:t> </a:t>
            </a:r>
            <a:r>
              <a:rPr lang="en-US" sz="2000" b="1" dirty="0" err="1">
                <a:latin typeface="Times New Roman"/>
                <a:cs typeface="Times New Roman"/>
              </a:rPr>
              <a:t>și</a:t>
            </a:r>
            <a:r>
              <a:rPr lang="en-US" sz="2000" b="1" spc="235" dirty="0">
                <a:latin typeface="Times New Roman"/>
                <a:cs typeface="Times New Roman"/>
              </a:rPr>
              <a:t> </a:t>
            </a:r>
            <a:r>
              <a:rPr lang="en-US" sz="2000" b="1" dirty="0" err="1">
                <a:latin typeface="Times New Roman"/>
                <a:cs typeface="Times New Roman"/>
              </a:rPr>
              <a:t>eficienței</a:t>
            </a:r>
            <a:r>
              <a:rPr lang="en-US" sz="2000" b="1" spc="250" dirty="0">
                <a:latin typeface="Times New Roman"/>
                <a:cs typeface="Times New Roman"/>
              </a:rPr>
              <a:t> </a:t>
            </a:r>
            <a:r>
              <a:rPr lang="en-US" sz="2000" b="1" dirty="0" err="1">
                <a:latin typeface="Times New Roman"/>
                <a:cs typeface="Times New Roman"/>
              </a:rPr>
              <a:t>stagiilor</a:t>
            </a:r>
            <a:r>
              <a:rPr lang="en-US" sz="2000" b="1" spc="254" dirty="0">
                <a:latin typeface="Times New Roman"/>
                <a:cs typeface="Times New Roman"/>
              </a:rPr>
              <a:t> </a:t>
            </a:r>
            <a:r>
              <a:rPr lang="en-US" sz="2000" b="1" dirty="0">
                <a:latin typeface="Times New Roman"/>
                <a:cs typeface="Times New Roman"/>
              </a:rPr>
              <a:t>de</a:t>
            </a:r>
            <a:r>
              <a:rPr lang="en-US" sz="2000" b="1" spc="245" dirty="0">
                <a:latin typeface="Times New Roman"/>
                <a:cs typeface="Times New Roman"/>
              </a:rPr>
              <a:t> </a:t>
            </a:r>
            <a:r>
              <a:rPr lang="en-US" sz="2000" b="1" dirty="0" err="1">
                <a:latin typeface="Times New Roman"/>
                <a:cs typeface="Times New Roman"/>
              </a:rPr>
              <a:t>practică</a:t>
            </a:r>
            <a:r>
              <a:rPr lang="en-US" sz="2000" b="1" spc="235" dirty="0">
                <a:latin typeface="Times New Roman"/>
                <a:cs typeface="Times New Roman"/>
              </a:rPr>
              <a:t> </a:t>
            </a:r>
            <a:r>
              <a:rPr lang="en-US" sz="2000" b="1" spc="-25" dirty="0">
                <a:latin typeface="Times New Roman"/>
                <a:cs typeface="Times New Roman"/>
              </a:rPr>
              <a:t>la </a:t>
            </a:r>
            <a:r>
              <a:rPr lang="en-US" sz="2000" b="1" dirty="0" err="1">
                <a:latin typeface="Times New Roman"/>
                <a:cs typeface="Times New Roman"/>
              </a:rPr>
              <a:t>programele</a:t>
            </a:r>
            <a:r>
              <a:rPr lang="en-US" sz="2000" b="1" spc="-50" dirty="0">
                <a:latin typeface="Times New Roman"/>
                <a:cs typeface="Times New Roman"/>
              </a:rPr>
              <a:t> </a:t>
            </a:r>
            <a:r>
              <a:rPr lang="en-US" sz="2000" b="1" dirty="0">
                <a:latin typeface="Times New Roman"/>
                <a:cs typeface="Times New Roman"/>
              </a:rPr>
              <a:t>de</a:t>
            </a:r>
            <a:r>
              <a:rPr lang="en-US" sz="2000" b="1" spc="-30" dirty="0">
                <a:latin typeface="Times New Roman"/>
                <a:cs typeface="Times New Roman"/>
              </a:rPr>
              <a:t> </a:t>
            </a:r>
            <a:r>
              <a:rPr lang="en-US" sz="2000" b="1" dirty="0" err="1">
                <a:latin typeface="Times New Roman"/>
                <a:cs typeface="Times New Roman"/>
              </a:rPr>
              <a:t>studiu</a:t>
            </a:r>
            <a:r>
              <a:rPr lang="en-US" sz="2000" b="1" spc="-50" dirty="0">
                <a:latin typeface="Times New Roman"/>
                <a:cs typeface="Times New Roman"/>
              </a:rPr>
              <a:t> </a:t>
            </a:r>
            <a:r>
              <a:rPr lang="en-US" sz="2000" b="1" dirty="0" err="1">
                <a:latin typeface="Times New Roman"/>
                <a:cs typeface="Times New Roman"/>
              </a:rPr>
              <a:t>Licența</a:t>
            </a:r>
            <a:r>
              <a:rPr lang="en-US" sz="2000" b="1" spc="-60" dirty="0">
                <a:latin typeface="Times New Roman"/>
                <a:cs typeface="Times New Roman"/>
              </a:rPr>
              <a:t> </a:t>
            </a:r>
            <a:r>
              <a:rPr lang="en-US" sz="2000" b="1" dirty="0">
                <a:latin typeface="Times New Roman"/>
                <a:cs typeface="Times New Roman"/>
              </a:rPr>
              <a:t>/</a:t>
            </a:r>
            <a:r>
              <a:rPr lang="en-US" sz="2000" b="1" spc="-20" dirty="0">
                <a:latin typeface="Times New Roman"/>
                <a:cs typeface="Times New Roman"/>
              </a:rPr>
              <a:t> </a:t>
            </a:r>
            <a:r>
              <a:rPr lang="en-US" sz="2000" b="1" dirty="0">
                <a:latin typeface="Times New Roman"/>
                <a:cs typeface="Times New Roman"/>
              </a:rPr>
              <a:t>Master,</a:t>
            </a:r>
            <a:r>
              <a:rPr lang="en-US" sz="2000" b="1" spc="-55" dirty="0">
                <a:latin typeface="Times New Roman"/>
                <a:cs typeface="Times New Roman"/>
              </a:rPr>
              <a:t> </a:t>
            </a:r>
            <a:r>
              <a:rPr lang="en-US" sz="2000" b="1" spc="-20" dirty="0">
                <a:latin typeface="Times New Roman"/>
                <a:cs typeface="Times New Roman"/>
              </a:rPr>
              <a:t>ULIM</a:t>
            </a:r>
            <a:endParaRPr lang="en-US" sz="2000" b="1" dirty="0">
              <a:latin typeface="Times New Roman"/>
              <a:cs typeface="Times New Roman"/>
            </a:endParaRPr>
          </a:p>
          <a:p>
            <a:pPr marL="527685" indent="-514984">
              <a:lnSpc>
                <a:spcPct val="100000"/>
              </a:lnSpc>
              <a:buFont typeface="Arial MT"/>
              <a:buChar char="•"/>
              <a:tabLst>
                <a:tab pos="527685" algn="l"/>
              </a:tabLst>
            </a:pPr>
            <a:r>
              <a:rPr lang="en-US" sz="2000" b="1" dirty="0">
                <a:latin typeface="Times New Roman"/>
                <a:cs typeface="Times New Roman"/>
              </a:rPr>
              <a:t>A</a:t>
            </a:r>
            <a:r>
              <a:rPr lang="en-US" sz="2000" b="1" spc="-80" dirty="0">
                <a:latin typeface="Times New Roman"/>
                <a:cs typeface="Times New Roman"/>
              </a:rPr>
              <a:t> </a:t>
            </a:r>
            <a:r>
              <a:rPr lang="en-US" sz="2000" b="1" dirty="0">
                <a:latin typeface="Times New Roman"/>
                <a:cs typeface="Times New Roman"/>
              </a:rPr>
              <a:t>continua</a:t>
            </a:r>
            <a:r>
              <a:rPr lang="en-US" sz="2000" b="1" spc="40" dirty="0">
                <a:latin typeface="Times New Roman"/>
                <a:cs typeface="Times New Roman"/>
              </a:rPr>
              <a:t> </a:t>
            </a:r>
            <a:r>
              <a:rPr lang="en-US" sz="2000" b="1" dirty="0" err="1">
                <a:latin typeface="Times New Roman"/>
                <a:cs typeface="Times New Roman"/>
              </a:rPr>
              <a:t>colaborarea</a:t>
            </a:r>
            <a:r>
              <a:rPr lang="en-US" sz="2000" b="1" spc="40" dirty="0">
                <a:latin typeface="Times New Roman"/>
                <a:cs typeface="Times New Roman"/>
              </a:rPr>
              <a:t> </a:t>
            </a:r>
            <a:r>
              <a:rPr lang="en-US" sz="2000" b="1" dirty="0">
                <a:latin typeface="Times New Roman"/>
                <a:cs typeface="Times New Roman"/>
              </a:rPr>
              <a:t>ULIM</a:t>
            </a:r>
            <a:r>
              <a:rPr lang="en-US" sz="2000" b="1" spc="55" dirty="0">
                <a:latin typeface="Times New Roman"/>
                <a:cs typeface="Times New Roman"/>
              </a:rPr>
              <a:t> </a:t>
            </a:r>
            <a:r>
              <a:rPr lang="en-US" sz="2000" b="1" dirty="0">
                <a:latin typeface="Times New Roman"/>
                <a:cs typeface="Times New Roman"/>
              </a:rPr>
              <a:t>cu</a:t>
            </a:r>
            <a:r>
              <a:rPr lang="en-US" sz="2000" b="1" spc="50" dirty="0">
                <a:latin typeface="Times New Roman"/>
                <a:cs typeface="Times New Roman"/>
              </a:rPr>
              <a:t> </a:t>
            </a:r>
            <a:r>
              <a:rPr lang="en-US" sz="2000" b="1" dirty="0" err="1">
                <a:latin typeface="Times New Roman"/>
                <a:cs typeface="Times New Roman"/>
              </a:rPr>
              <a:t>partenerii</a:t>
            </a:r>
            <a:r>
              <a:rPr lang="en-US" sz="2000" b="1" spc="55" dirty="0">
                <a:latin typeface="Times New Roman"/>
                <a:cs typeface="Times New Roman"/>
              </a:rPr>
              <a:t> </a:t>
            </a:r>
            <a:r>
              <a:rPr lang="en-US" sz="2000" b="1" dirty="0" err="1">
                <a:latin typeface="Times New Roman"/>
                <a:cs typeface="Times New Roman"/>
              </a:rPr>
              <a:t>sociali</a:t>
            </a:r>
            <a:r>
              <a:rPr lang="en-US" sz="2000" b="1" spc="45" dirty="0">
                <a:latin typeface="Times New Roman"/>
                <a:cs typeface="Times New Roman"/>
              </a:rPr>
              <a:t> </a:t>
            </a:r>
            <a:r>
              <a:rPr lang="en-US" sz="2000" b="1" dirty="0">
                <a:latin typeface="Times New Roman"/>
                <a:cs typeface="Times New Roman"/>
              </a:rPr>
              <a:t>(</a:t>
            </a:r>
            <a:r>
              <a:rPr lang="en-US" sz="2000" b="1" dirty="0" err="1">
                <a:latin typeface="Times New Roman"/>
                <a:cs typeface="Times New Roman"/>
              </a:rPr>
              <a:t>instituții</a:t>
            </a:r>
            <a:r>
              <a:rPr lang="en-US" sz="2000" b="1" spc="45" dirty="0">
                <a:latin typeface="Times New Roman"/>
                <a:cs typeface="Times New Roman"/>
              </a:rPr>
              <a:t> </a:t>
            </a:r>
            <a:r>
              <a:rPr lang="en-US" sz="2000" b="1" dirty="0" err="1">
                <a:latin typeface="Times New Roman"/>
                <a:cs typeface="Times New Roman"/>
              </a:rPr>
              <a:t>publice</a:t>
            </a:r>
            <a:r>
              <a:rPr lang="en-US" sz="2000" b="1" spc="50" dirty="0">
                <a:latin typeface="Times New Roman"/>
                <a:cs typeface="Times New Roman"/>
              </a:rPr>
              <a:t> </a:t>
            </a:r>
            <a:r>
              <a:rPr lang="en-US" sz="2000" b="1" dirty="0" err="1">
                <a:latin typeface="Times New Roman"/>
                <a:cs typeface="Times New Roman"/>
              </a:rPr>
              <a:t>și</a:t>
            </a:r>
            <a:r>
              <a:rPr lang="en-US" sz="2000" b="1" spc="55" dirty="0">
                <a:latin typeface="Times New Roman"/>
                <a:cs typeface="Times New Roman"/>
              </a:rPr>
              <a:t> </a:t>
            </a:r>
            <a:r>
              <a:rPr lang="en-US" sz="2000" b="1" spc="-10" dirty="0">
                <a:latin typeface="Times New Roman"/>
                <a:cs typeface="Times New Roman"/>
              </a:rPr>
              <a:t>private)</a:t>
            </a:r>
            <a:endParaRPr lang="en-US" sz="2000" b="1" dirty="0">
              <a:latin typeface="Times New Roman"/>
              <a:cs typeface="Times New Roman"/>
            </a:endParaRPr>
          </a:p>
          <a:p>
            <a:pPr marL="527685">
              <a:lnSpc>
                <a:spcPct val="100000"/>
              </a:lnSpc>
              <a:tabLst>
                <a:tab pos="2455545" algn="l"/>
              </a:tabLst>
            </a:pPr>
            <a:r>
              <a:rPr lang="ro-RO" sz="2000" b="1" dirty="0">
                <a:latin typeface="Times New Roman"/>
                <a:cs typeface="Times New Roman"/>
              </a:rPr>
              <a:t>c</a:t>
            </a:r>
            <a:r>
              <a:rPr lang="en-US" sz="2000" b="1" dirty="0">
                <a:latin typeface="Times New Roman"/>
                <a:cs typeface="Times New Roman"/>
              </a:rPr>
              <a:t>are</a:t>
            </a:r>
            <a:r>
              <a:rPr lang="ro-RO" sz="2000" b="1" dirty="0">
                <a:latin typeface="Times New Roman"/>
                <a:cs typeface="Times New Roman"/>
              </a:rPr>
              <a:t> </a:t>
            </a:r>
            <a:r>
              <a:rPr lang="en-US" sz="2000" b="1" spc="-25" dirty="0">
                <a:latin typeface="Times New Roman"/>
                <a:cs typeface="Times New Roman"/>
              </a:rPr>
              <a:t> </a:t>
            </a:r>
            <a:r>
              <a:rPr lang="en-US" sz="2000" b="1" dirty="0" err="1">
                <a:latin typeface="Times New Roman"/>
                <a:cs typeface="Times New Roman"/>
              </a:rPr>
              <a:t>ar</a:t>
            </a:r>
            <a:r>
              <a:rPr lang="en-US" sz="2000" b="1" spc="-10" dirty="0">
                <a:latin typeface="Times New Roman"/>
                <a:cs typeface="Times New Roman"/>
              </a:rPr>
              <a:t> </a:t>
            </a:r>
            <a:r>
              <a:rPr lang="ro-RO" sz="2000" b="1" spc="-10" dirty="0">
                <a:latin typeface="Times New Roman"/>
                <a:cs typeface="Times New Roman"/>
              </a:rPr>
              <a:t> </a:t>
            </a:r>
            <a:r>
              <a:rPr lang="en-US" sz="2000" b="1" spc="-10" dirty="0" err="1">
                <a:latin typeface="Times New Roman"/>
                <a:cs typeface="Times New Roman"/>
              </a:rPr>
              <a:t>asigura</a:t>
            </a:r>
            <a:r>
              <a:rPr lang="en-US" sz="2000" b="1" dirty="0">
                <a:latin typeface="Times New Roman"/>
                <a:cs typeface="Times New Roman"/>
              </a:rPr>
              <a:t>	</a:t>
            </a:r>
            <a:r>
              <a:rPr lang="en-US" sz="2000" b="1" dirty="0" err="1">
                <a:latin typeface="Times New Roman"/>
                <a:cs typeface="Times New Roman"/>
              </a:rPr>
              <a:t>efectuarea</a:t>
            </a:r>
            <a:r>
              <a:rPr lang="en-US" sz="2000" b="1" spc="-55" dirty="0">
                <a:latin typeface="Times New Roman"/>
                <a:cs typeface="Times New Roman"/>
              </a:rPr>
              <a:t> </a:t>
            </a:r>
            <a:r>
              <a:rPr lang="ro-RO" sz="2000" b="1" spc="-55" dirty="0">
                <a:latin typeface="Times New Roman"/>
                <a:cs typeface="Times New Roman"/>
              </a:rPr>
              <a:t> </a:t>
            </a:r>
            <a:r>
              <a:rPr lang="en-US" sz="2000" b="1" dirty="0" err="1">
                <a:latin typeface="Times New Roman"/>
                <a:cs typeface="Times New Roman"/>
              </a:rPr>
              <a:t>stagiilor</a:t>
            </a:r>
            <a:r>
              <a:rPr lang="en-US" sz="2000" b="1" spc="-35" dirty="0">
                <a:latin typeface="Times New Roman"/>
                <a:cs typeface="Times New Roman"/>
              </a:rPr>
              <a:t> </a:t>
            </a:r>
            <a:r>
              <a:rPr lang="en-US" sz="2000" b="1" dirty="0">
                <a:latin typeface="Times New Roman"/>
                <a:cs typeface="Times New Roman"/>
              </a:rPr>
              <a:t>de</a:t>
            </a:r>
            <a:r>
              <a:rPr lang="en-US" sz="2000" b="1" spc="-15" dirty="0">
                <a:latin typeface="Times New Roman"/>
                <a:cs typeface="Times New Roman"/>
              </a:rPr>
              <a:t> </a:t>
            </a:r>
            <a:r>
              <a:rPr lang="en-US" sz="2000" b="1" dirty="0" err="1">
                <a:latin typeface="Times New Roman"/>
                <a:cs typeface="Times New Roman"/>
              </a:rPr>
              <a:t>practică</a:t>
            </a:r>
            <a:r>
              <a:rPr lang="en-US" sz="2000" b="1" spc="-60" dirty="0">
                <a:latin typeface="Times New Roman"/>
                <a:cs typeface="Times New Roman"/>
              </a:rPr>
              <a:t> </a:t>
            </a:r>
            <a:r>
              <a:rPr lang="en-US" sz="2000" b="1" dirty="0">
                <a:latin typeface="Times New Roman"/>
                <a:cs typeface="Times New Roman"/>
              </a:rPr>
              <a:t>a</a:t>
            </a:r>
            <a:r>
              <a:rPr lang="en-US" sz="2000" b="1" spc="-5" dirty="0">
                <a:latin typeface="Times New Roman"/>
                <a:cs typeface="Times New Roman"/>
              </a:rPr>
              <a:t> </a:t>
            </a:r>
            <a:r>
              <a:rPr lang="en-US" sz="2000" b="1" dirty="0" err="1">
                <a:latin typeface="Times New Roman"/>
                <a:cs typeface="Times New Roman"/>
              </a:rPr>
              <a:t>studenților</a:t>
            </a:r>
            <a:r>
              <a:rPr lang="en-US" sz="2000" b="1" spc="-40" dirty="0">
                <a:latin typeface="Times New Roman"/>
                <a:cs typeface="Times New Roman"/>
              </a:rPr>
              <a:t> </a:t>
            </a:r>
            <a:r>
              <a:rPr lang="en-US" sz="2000" b="1" spc="-10" dirty="0">
                <a:latin typeface="Times New Roman"/>
                <a:cs typeface="Times New Roman"/>
              </a:rPr>
              <a:t>ULIM.</a:t>
            </a:r>
            <a:endParaRPr lang="en-US" sz="2000" b="1" dirty="0">
              <a:latin typeface="Times New Roman"/>
              <a:cs typeface="Times New Roman"/>
            </a:endParaRPr>
          </a:p>
          <a:p>
            <a:pPr marL="4404360">
              <a:lnSpc>
                <a:spcPts val="2390"/>
              </a:lnSpc>
              <a:spcBef>
                <a:spcPts val="15"/>
              </a:spcBef>
            </a:pPr>
            <a:r>
              <a:rPr lang="en-US" sz="2000" b="1" i="1" dirty="0" err="1">
                <a:latin typeface="Times New Roman"/>
                <a:cs typeface="Times New Roman"/>
              </a:rPr>
              <a:t>Responsabili</a:t>
            </a:r>
            <a:r>
              <a:rPr lang="en-US" sz="2000" b="1" i="1" dirty="0">
                <a:latin typeface="Times New Roman"/>
                <a:cs typeface="Times New Roman"/>
              </a:rPr>
              <a:t>:</a:t>
            </a:r>
            <a:r>
              <a:rPr lang="en-US" sz="2000" b="1" i="1" spc="-55" dirty="0">
                <a:latin typeface="Times New Roman"/>
                <a:cs typeface="Times New Roman"/>
              </a:rPr>
              <a:t> </a:t>
            </a:r>
            <a:r>
              <a:rPr lang="en-US" sz="2000" b="1" i="1" dirty="0" err="1">
                <a:latin typeface="Times New Roman"/>
                <a:cs typeface="Times New Roman"/>
              </a:rPr>
              <a:t>decanii</a:t>
            </a:r>
            <a:r>
              <a:rPr lang="en-US" sz="2000" b="1" i="1" dirty="0">
                <a:latin typeface="Times New Roman"/>
                <a:cs typeface="Times New Roman"/>
              </a:rPr>
              <a:t>,</a:t>
            </a:r>
            <a:r>
              <a:rPr lang="en-US" sz="2000" b="1" i="1" spc="-45" dirty="0">
                <a:latin typeface="Times New Roman"/>
                <a:cs typeface="Times New Roman"/>
              </a:rPr>
              <a:t> </a:t>
            </a:r>
            <a:r>
              <a:rPr lang="en-US" sz="2000" b="1" i="1" dirty="0" err="1">
                <a:latin typeface="Times New Roman"/>
                <a:cs typeface="Times New Roman"/>
              </a:rPr>
              <a:t>responsabili</a:t>
            </a:r>
            <a:r>
              <a:rPr lang="en-US" sz="2000" b="1" i="1" spc="-55" dirty="0">
                <a:latin typeface="Times New Roman"/>
                <a:cs typeface="Times New Roman"/>
              </a:rPr>
              <a:t> </a:t>
            </a:r>
            <a:r>
              <a:rPr lang="en-US" sz="2000" b="1" i="1" dirty="0">
                <a:latin typeface="Times New Roman"/>
                <a:cs typeface="Times New Roman"/>
              </a:rPr>
              <a:t>de</a:t>
            </a:r>
            <a:r>
              <a:rPr lang="en-US" sz="2000" b="1" i="1" spc="-25" dirty="0">
                <a:latin typeface="Times New Roman"/>
                <a:cs typeface="Times New Roman"/>
              </a:rPr>
              <a:t> </a:t>
            </a:r>
            <a:r>
              <a:rPr lang="en-US" sz="2000" b="1" i="1" dirty="0" err="1">
                <a:latin typeface="Times New Roman"/>
                <a:cs typeface="Times New Roman"/>
              </a:rPr>
              <a:t>stagiul</a:t>
            </a:r>
            <a:r>
              <a:rPr lang="en-US" sz="2000" b="1" i="1" spc="-60" dirty="0">
                <a:latin typeface="Times New Roman"/>
                <a:cs typeface="Times New Roman"/>
              </a:rPr>
              <a:t> </a:t>
            </a:r>
            <a:r>
              <a:rPr lang="en-US" sz="2000" b="1" i="1" dirty="0">
                <a:latin typeface="Times New Roman"/>
                <a:cs typeface="Times New Roman"/>
              </a:rPr>
              <a:t>de</a:t>
            </a:r>
            <a:r>
              <a:rPr lang="en-US" sz="2000" b="1" i="1" spc="-25" dirty="0">
                <a:latin typeface="Times New Roman"/>
                <a:cs typeface="Times New Roman"/>
              </a:rPr>
              <a:t> </a:t>
            </a:r>
            <a:r>
              <a:rPr lang="en-US" sz="2000" b="1" i="1" spc="-10" dirty="0" err="1">
                <a:latin typeface="Times New Roman"/>
                <a:cs typeface="Times New Roman"/>
              </a:rPr>
              <a:t>practică</a:t>
            </a:r>
            <a:endParaRPr lang="en-US" sz="2000" b="1" dirty="0">
              <a:latin typeface="Times New Roman"/>
              <a:cs typeface="Times New Roman"/>
            </a:endParaRPr>
          </a:p>
          <a:p>
            <a:pPr marL="527685" marR="5080" indent="-515620">
              <a:lnSpc>
                <a:spcPts val="2880"/>
              </a:lnSpc>
              <a:spcBef>
                <a:spcPts val="85"/>
              </a:spcBef>
              <a:buFont typeface="Arial MT"/>
              <a:buChar char="•"/>
              <a:tabLst>
                <a:tab pos="527685" algn="l"/>
              </a:tabLst>
            </a:pPr>
            <a:r>
              <a:rPr lang="en-US" sz="2000" b="1" dirty="0">
                <a:latin typeface="Times New Roman"/>
                <a:cs typeface="Times New Roman"/>
              </a:rPr>
              <a:t>A</a:t>
            </a:r>
            <a:r>
              <a:rPr lang="en-US" sz="2000" b="1" spc="5" dirty="0">
                <a:latin typeface="Times New Roman"/>
                <a:cs typeface="Times New Roman"/>
              </a:rPr>
              <a:t> </a:t>
            </a:r>
            <a:r>
              <a:rPr lang="en-US" sz="2000" b="1" dirty="0" err="1">
                <a:latin typeface="Times New Roman"/>
                <a:cs typeface="Times New Roman"/>
              </a:rPr>
              <a:t>monitoriza</a:t>
            </a:r>
            <a:r>
              <a:rPr lang="en-US" sz="2000" b="1" spc="125" dirty="0">
                <a:latin typeface="Times New Roman"/>
                <a:cs typeface="Times New Roman"/>
              </a:rPr>
              <a:t> </a:t>
            </a:r>
            <a:r>
              <a:rPr lang="en-US" sz="2000" b="1" dirty="0" err="1">
                <a:latin typeface="Times New Roman"/>
                <a:cs typeface="Times New Roman"/>
              </a:rPr>
              <a:t>și</a:t>
            </a:r>
            <a:r>
              <a:rPr lang="en-US" sz="2000" b="1" spc="114" dirty="0">
                <a:latin typeface="Times New Roman"/>
                <a:cs typeface="Times New Roman"/>
              </a:rPr>
              <a:t> </a:t>
            </a:r>
            <a:r>
              <a:rPr lang="en-US" sz="2000" b="1" dirty="0" err="1">
                <a:latin typeface="Times New Roman"/>
                <a:cs typeface="Times New Roman"/>
              </a:rPr>
              <a:t>evalua</a:t>
            </a:r>
            <a:r>
              <a:rPr lang="en-US" sz="2000" b="1" spc="114" dirty="0">
                <a:latin typeface="Times New Roman"/>
                <a:cs typeface="Times New Roman"/>
              </a:rPr>
              <a:t> </a:t>
            </a:r>
            <a:r>
              <a:rPr lang="en-US" sz="2000" b="1" dirty="0" err="1">
                <a:latin typeface="Times New Roman"/>
                <a:cs typeface="Times New Roman"/>
              </a:rPr>
              <a:t>calitatea</a:t>
            </a:r>
            <a:r>
              <a:rPr lang="en-US" sz="2000" b="1" spc="130" dirty="0">
                <a:latin typeface="Times New Roman"/>
                <a:cs typeface="Times New Roman"/>
              </a:rPr>
              <a:t> </a:t>
            </a:r>
            <a:r>
              <a:rPr lang="en-US" sz="2000" b="1" dirty="0" err="1">
                <a:latin typeface="Times New Roman"/>
                <a:cs typeface="Times New Roman"/>
              </a:rPr>
              <a:t>stagiilor</a:t>
            </a:r>
            <a:r>
              <a:rPr lang="en-US" sz="2000" b="1" spc="130" dirty="0">
                <a:latin typeface="Times New Roman"/>
                <a:cs typeface="Times New Roman"/>
              </a:rPr>
              <a:t> </a:t>
            </a:r>
            <a:r>
              <a:rPr lang="en-US" sz="2000" b="1" dirty="0">
                <a:latin typeface="Times New Roman"/>
                <a:cs typeface="Times New Roman"/>
              </a:rPr>
              <a:t>de</a:t>
            </a:r>
            <a:r>
              <a:rPr lang="en-US" sz="2000" b="1" spc="114" dirty="0">
                <a:latin typeface="Times New Roman"/>
                <a:cs typeface="Times New Roman"/>
              </a:rPr>
              <a:t> </a:t>
            </a:r>
            <a:r>
              <a:rPr lang="en-US" sz="2000" b="1" dirty="0" err="1">
                <a:latin typeface="Times New Roman"/>
                <a:cs typeface="Times New Roman"/>
              </a:rPr>
              <a:t>practică</a:t>
            </a:r>
            <a:r>
              <a:rPr lang="en-US" sz="2000" b="1" spc="125" dirty="0">
                <a:latin typeface="Times New Roman"/>
                <a:cs typeface="Times New Roman"/>
              </a:rPr>
              <a:t> </a:t>
            </a:r>
            <a:r>
              <a:rPr lang="en-US" sz="2000" b="1" dirty="0">
                <a:latin typeface="Times New Roman"/>
                <a:cs typeface="Times New Roman"/>
              </a:rPr>
              <a:t>pe</a:t>
            </a:r>
            <a:r>
              <a:rPr lang="en-US" sz="2000" b="1" spc="130" dirty="0">
                <a:latin typeface="Times New Roman"/>
                <a:cs typeface="Times New Roman"/>
              </a:rPr>
              <a:t> </a:t>
            </a:r>
            <a:r>
              <a:rPr lang="en-US" sz="2000" b="1" dirty="0" err="1">
                <a:latin typeface="Times New Roman"/>
                <a:cs typeface="Times New Roman"/>
              </a:rPr>
              <a:t>parcursul</a:t>
            </a:r>
            <a:r>
              <a:rPr lang="en-US" sz="2000" b="1" spc="114" dirty="0">
                <a:latin typeface="Times New Roman"/>
                <a:cs typeface="Times New Roman"/>
              </a:rPr>
              <a:t> </a:t>
            </a:r>
            <a:r>
              <a:rPr lang="en-US" sz="2000" b="1" dirty="0" err="1">
                <a:latin typeface="Times New Roman"/>
                <a:cs typeface="Times New Roman"/>
              </a:rPr>
              <a:t>întregului</a:t>
            </a:r>
            <a:r>
              <a:rPr lang="en-US" sz="2000" b="1" spc="130" dirty="0">
                <a:latin typeface="Times New Roman"/>
                <a:cs typeface="Times New Roman"/>
              </a:rPr>
              <a:t> </a:t>
            </a:r>
            <a:r>
              <a:rPr lang="en-US" sz="2000" b="1" spc="-25" dirty="0">
                <a:latin typeface="Times New Roman"/>
                <a:cs typeface="Times New Roman"/>
              </a:rPr>
              <a:t>an </a:t>
            </a:r>
            <a:r>
              <a:rPr lang="en-US" sz="2000" b="1" dirty="0">
                <a:latin typeface="Times New Roman"/>
                <a:cs typeface="Times New Roman"/>
              </a:rPr>
              <a:t>academic</a:t>
            </a:r>
            <a:r>
              <a:rPr lang="en-US" sz="2000" b="1" spc="-35" dirty="0">
                <a:latin typeface="Times New Roman"/>
                <a:cs typeface="Times New Roman"/>
              </a:rPr>
              <a:t> </a:t>
            </a:r>
            <a:r>
              <a:rPr lang="en-US" sz="2000" b="1" dirty="0">
                <a:latin typeface="Times New Roman"/>
                <a:cs typeface="Times New Roman"/>
              </a:rPr>
              <a:t>(</a:t>
            </a:r>
            <a:r>
              <a:rPr lang="en-US" sz="2000" b="1" dirty="0" err="1">
                <a:latin typeface="Times New Roman"/>
                <a:cs typeface="Times New Roman"/>
              </a:rPr>
              <a:t>sondaje</a:t>
            </a:r>
            <a:r>
              <a:rPr lang="en-US" sz="2000" b="1" spc="-30" dirty="0">
                <a:latin typeface="Times New Roman"/>
                <a:cs typeface="Times New Roman"/>
              </a:rPr>
              <a:t> </a:t>
            </a:r>
            <a:r>
              <a:rPr lang="en-US" sz="2000" b="1" dirty="0" err="1">
                <a:latin typeface="Times New Roman"/>
                <a:cs typeface="Times New Roman"/>
              </a:rPr>
              <a:t>anonime</a:t>
            </a:r>
            <a:r>
              <a:rPr lang="en-US" sz="2000" b="1" dirty="0">
                <a:latin typeface="Times New Roman"/>
                <a:cs typeface="Times New Roman"/>
              </a:rPr>
              <a:t>,</a:t>
            </a:r>
            <a:r>
              <a:rPr lang="en-US" sz="2000" b="1" spc="-10" dirty="0">
                <a:latin typeface="Times New Roman"/>
                <a:cs typeface="Times New Roman"/>
              </a:rPr>
              <a:t> </a:t>
            </a:r>
            <a:r>
              <a:rPr lang="en-US" sz="2000" b="1" dirty="0" err="1">
                <a:latin typeface="Times New Roman"/>
                <a:cs typeface="Times New Roman"/>
              </a:rPr>
              <a:t>sondaje</a:t>
            </a:r>
            <a:r>
              <a:rPr lang="en-US" sz="2000" b="1" spc="-35" dirty="0">
                <a:latin typeface="Times New Roman"/>
                <a:cs typeface="Times New Roman"/>
              </a:rPr>
              <a:t> </a:t>
            </a:r>
            <a:r>
              <a:rPr lang="en-US" sz="2000" b="1" dirty="0">
                <a:latin typeface="Times New Roman"/>
                <a:cs typeface="Times New Roman"/>
              </a:rPr>
              <a:t>ale</a:t>
            </a:r>
            <a:r>
              <a:rPr lang="en-US" sz="2000" b="1" spc="-30" dirty="0">
                <a:latin typeface="Times New Roman"/>
                <a:cs typeface="Times New Roman"/>
              </a:rPr>
              <a:t> </a:t>
            </a:r>
            <a:r>
              <a:rPr lang="en-US" sz="2000" b="1" dirty="0" err="1">
                <a:latin typeface="Times New Roman"/>
                <a:cs typeface="Times New Roman"/>
              </a:rPr>
              <a:t>calității</a:t>
            </a:r>
            <a:r>
              <a:rPr lang="en-US" sz="2000" b="1" spc="-50" dirty="0">
                <a:latin typeface="Times New Roman"/>
                <a:cs typeface="Times New Roman"/>
              </a:rPr>
              <a:t> </a:t>
            </a:r>
            <a:r>
              <a:rPr lang="en-US" sz="2000" b="1" dirty="0" err="1">
                <a:latin typeface="Times New Roman"/>
                <a:cs typeface="Times New Roman"/>
              </a:rPr>
              <a:t>curriculare</a:t>
            </a:r>
            <a:r>
              <a:rPr lang="en-US" sz="2000" b="1" spc="-40" dirty="0">
                <a:latin typeface="Times New Roman"/>
                <a:cs typeface="Times New Roman"/>
              </a:rPr>
              <a:t> </a:t>
            </a:r>
            <a:r>
              <a:rPr lang="en-US" sz="2000" b="1" spc="-10" dirty="0" err="1">
                <a:latin typeface="Times New Roman"/>
                <a:cs typeface="Times New Roman"/>
              </a:rPr>
              <a:t>etc</a:t>
            </a:r>
            <a:r>
              <a:rPr lang="en-US" sz="2000" b="1" spc="-10" dirty="0">
                <a:latin typeface="Times New Roman"/>
                <a:cs typeface="Times New Roman"/>
              </a:rPr>
              <a:t>).</a:t>
            </a:r>
            <a:endParaRPr lang="en-US" sz="2000" b="1" dirty="0">
              <a:latin typeface="Times New Roman"/>
              <a:cs typeface="Times New Roman"/>
            </a:endParaRPr>
          </a:p>
          <a:p>
            <a:pPr marL="4404360">
              <a:lnSpc>
                <a:spcPts val="2320"/>
              </a:lnSpc>
            </a:pPr>
            <a:r>
              <a:rPr lang="en-US" sz="2000" b="1" i="1" dirty="0" err="1">
                <a:latin typeface="Times New Roman"/>
                <a:cs typeface="Times New Roman"/>
              </a:rPr>
              <a:t>Responsabili</a:t>
            </a:r>
            <a:r>
              <a:rPr lang="en-US" sz="2000" b="1" i="1" dirty="0">
                <a:latin typeface="Times New Roman"/>
                <a:cs typeface="Times New Roman"/>
              </a:rPr>
              <a:t>:</a:t>
            </a:r>
            <a:r>
              <a:rPr lang="en-US" sz="2000" b="1" i="1" spc="-55" dirty="0">
                <a:latin typeface="Times New Roman"/>
                <a:cs typeface="Times New Roman"/>
              </a:rPr>
              <a:t> </a:t>
            </a:r>
            <a:r>
              <a:rPr lang="en-US" sz="2000" b="1" i="1" dirty="0" err="1">
                <a:latin typeface="Times New Roman"/>
                <a:cs typeface="Times New Roman"/>
              </a:rPr>
              <a:t>decanii</a:t>
            </a:r>
            <a:r>
              <a:rPr lang="en-US" sz="2000" b="1" i="1" dirty="0">
                <a:latin typeface="Times New Roman"/>
                <a:cs typeface="Times New Roman"/>
              </a:rPr>
              <a:t>,</a:t>
            </a:r>
            <a:r>
              <a:rPr lang="en-US" sz="2000" b="1" i="1" spc="-45" dirty="0">
                <a:latin typeface="Times New Roman"/>
                <a:cs typeface="Times New Roman"/>
              </a:rPr>
              <a:t> </a:t>
            </a:r>
            <a:r>
              <a:rPr lang="en-US" sz="2000" b="1" i="1" dirty="0" err="1">
                <a:latin typeface="Times New Roman"/>
                <a:cs typeface="Times New Roman"/>
              </a:rPr>
              <a:t>responsabili</a:t>
            </a:r>
            <a:r>
              <a:rPr lang="en-US" sz="2000" b="1" i="1" spc="-55" dirty="0">
                <a:latin typeface="Times New Roman"/>
                <a:cs typeface="Times New Roman"/>
              </a:rPr>
              <a:t> </a:t>
            </a:r>
            <a:r>
              <a:rPr lang="en-US" sz="2000" b="1" i="1" dirty="0">
                <a:latin typeface="Times New Roman"/>
                <a:cs typeface="Times New Roman"/>
              </a:rPr>
              <a:t>de</a:t>
            </a:r>
            <a:r>
              <a:rPr lang="en-US" sz="2000" b="1" i="1" spc="-25" dirty="0">
                <a:latin typeface="Times New Roman"/>
                <a:cs typeface="Times New Roman"/>
              </a:rPr>
              <a:t> </a:t>
            </a:r>
            <a:r>
              <a:rPr lang="en-US" sz="2000" b="1" i="1" dirty="0" err="1">
                <a:latin typeface="Times New Roman"/>
                <a:cs typeface="Times New Roman"/>
              </a:rPr>
              <a:t>stagiul</a:t>
            </a:r>
            <a:r>
              <a:rPr lang="en-US" sz="2000" b="1" i="1" spc="-60" dirty="0">
                <a:latin typeface="Times New Roman"/>
                <a:cs typeface="Times New Roman"/>
              </a:rPr>
              <a:t> </a:t>
            </a:r>
            <a:r>
              <a:rPr lang="en-US" sz="2000" b="1" i="1" dirty="0">
                <a:latin typeface="Times New Roman"/>
                <a:cs typeface="Times New Roman"/>
              </a:rPr>
              <a:t>de</a:t>
            </a:r>
            <a:r>
              <a:rPr lang="en-US" sz="2000" b="1" i="1" spc="-25" dirty="0">
                <a:latin typeface="Times New Roman"/>
                <a:cs typeface="Times New Roman"/>
              </a:rPr>
              <a:t> </a:t>
            </a:r>
            <a:r>
              <a:rPr lang="en-US" sz="2000" b="1" i="1" spc="-10" dirty="0" err="1">
                <a:latin typeface="Times New Roman"/>
                <a:cs typeface="Times New Roman"/>
              </a:rPr>
              <a:t>practică</a:t>
            </a:r>
            <a:endParaRPr lang="en-US" sz="2000" b="1" dirty="0">
              <a:latin typeface="Times New Roman"/>
              <a:cs typeface="Times New Roman"/>
            </a:endParaRPr>
          </a:p>
          <a:p>
            <a:pPr marL="527685" marR="7620" indent="-515620">
              <a:lnSpc>
                <a:spcPct val="100000"/>
              </a:lnSpc>
              <a:buFont typeface="Arial MT"/>
              <a:buChar char="•"/>
              <a:tabLst>
                <a:tab pos="527685" algn="l"/>
              </a:tabLst>
            </a:pPr>
            <a:r>
              <a:rPr lang="en-US" sz="2000" b="1" dirty="0">
                <a:latin typeface="Times New Roman"/>
                <a:cs typeface="Times New Roman"/>
              </a:rPr>
              <a:t>A</a:t>
            </a:r>
            <a:r>
              <a:rPr lang="en-US" sz="2000" b="1" spc="235" dirty="0">
                <a:latin typeface="Times New Roman"/>
                <a:cs typeface="Times New Roman"/>
              </a:rPr>
              <a:t> </a:t>
            </a:r>
            <a:r>
              <a:rPr lang="en-US" sz="2000" b="1" dirty="0" err="1">
                <a:latin typeface="Times New Roman"/>
                <a:cs typeface="Times New Roman"/>
              </a:rPr>
              <a:t>monitoriza</a:t>
            </a:r>
            <a:r>
              <a:rPr lang="en-US" sz="2000" b="1" spc="305" dirty="0">
                <a:latin typeface="Times New Roman"/>
                <a:cs typeface="Times New Roman"/>
              </a:rPr>
              <a:t> </a:t>
            </a:r>
            <a:r>
              <a:rPr lang="en-US" sz="2000" b="1" dirty="0" err="1">
                <a:latin typeface="Times New Roman"/>
                <a:cs typeface="Times New Roman"/>
              </a:rPr>
              <a:t>și</a:t>
            </a:r>
            <a:r>
              <a:rPr lang="en-US" sz="2000" b="1" spc="325" dirty="0">
                <a:latin typeface="Times New Roman"/>
                <a:cs typeface="Times New Roman"/>
              </a:rPr>
              <a:t> </a:t>
            </a:r>
            <a:r>
              <a:rPr lang="en-US" sz="2000" b="1" dirty="0" err="1">
                <a:latin typeface="Times New Roman"/>
                <a:cs typeface="Times New Roman"/>
              </a:rPr>
              <a:t>evalua</a:t>
            </a:r>
            <a:r>
              <a:rPr lang="en-US" sz="2000" b="1" spc="330" dirty="0">
                <a:latin typeface="Times New Roman"/>
                <a:cs typeface="Times New Roman"/>
              </a:rPr>
              <a:t> </a:t>
            </a:r>
            <a:r>
              <a:rPr lang="en-US" sz="2000" b="1" dirty="0" err="1">
                <a:latin typeface="Times New Roman"/>
                <a:cs typeface="Times New Roman"/>
              </a:rPr>
              <a:t>calitatea</a:t>
            </a:r>
            <a:r>
              <a:rPr lang="en-US" sz="2000" b="1" spc="320" dirty="0">
                <a:latin typeface="Times New Roman"/>
                <a:cs typeface="Times New Roman"/>
              </a:rPr>
              <a:t> </a:t>
            </a:r>
            <a:r>
              <a:rPr lang="en-US" sz="2000" b="1" dirty="0" err="1">
                <a:latin typeface="Times New Roman"/>
                <a:cs typeface="Times New Roman"/>
              </a:rPr>
              <a:t>rapoartelor</a:t>
            </a:r>
            <a:r>
              <a:rPr lang="en-US" sz="2000" b="1" spc="335" dirty="0">
                <a:latin typeface="Times New Roman"/>
                <a:cs typeface="Times New Roman"/>
              </a:rPr>
              <a:t> </a:t>
            </a:r>
            <a:r>
              <a:rPr lang="en-US" sz="2000" b="1" spc="-25" dirty="0">
                <a:latin typeface="Times New Roman"/>
                <a:cs typeface="Times New Roman"/>
              </a:rPr>
              <a:t>EVALUAREA</a:t>
            </a:r>
            <a:r>
              <a:rPr lang="en-US" sz="2000" b="1" spc="240" dirty="0">
                <a:latin typeface="Times New Roman"/>
                <a:cs typeface="Times New Roman"/>
              </a:rPr>
              <a:t> </a:t>
            </a:r>
            <a:r>
              <a:rPr lang="en-US" sz="2000" b="1" dirty="0">
                <a:latin typeface="Times New Roman"/>
                <a:cs typeface="Times New Roman"/>
              </a:rPr>
              <a:t>CALITĂȚII</a:t>
            </a:r>
            <a:r>
              <a:rPr lang="en-US" sz="2000" b="1" spc="330" dirty="0">
                <a:latin typeface="Times New Roman"/>
                <a:cs typeface="Times New Roman"/>
              </a:rPr>
              <a:t> </a:t>
            </a:r>
            <a:r>
              <a:rPr lang="en-US" sz="2000" b="1" dirty="0">
                <a:latin typeface="Times New Roman"/>
                <a:cs typeface="Times New Roman"/>
              </a:rPr>
              <a:t>ȘI</a:t>
            </a:r>
            <a:r>
              <a:rPr lang="en-US" sz="2000" b="1" spc="330" dirty="0">
                <a:latin typeface="Times New Roman"/>
                <a:cs typeface="Times New Roman"/>
              </a:rPr>
              <a:t> </a:t>
            </a:r>
            <a:r>
              <a:rPr lang="en-US" sz="2000" b="1" spc="-10" dirty="0">
                <a:latin typeface="Times New Roman"/>
                <a:cs typeface="Times New Roman"/>
              </a:rPr>
              <a:t>EFICIENȚEI </a:t>
            </a:r>
            <a:r>
              <a:rPr lang="en-US" sz="2000" b="1" spc="-20" dirty="0">
                <a:latin typeface="Times New Roman"/>
                <a:cs typeface="Times New Roman"/>
              </a:rPr>
              <a:t>STAGIILOR</a:t>
            </a:r>
            <a:r>
              <a:rPr lang="en-US" sz="2000" b="1" spc="-100" dirty="0">
                <a:latin typeface="Times New Roman"/>
                <a:cs typeface="Times New Roman"/>
              </a:rPr>
              <a:t> </a:t>
            </a:r>
            <a:r>
              <a:rPr lang="en-US" sz="2000" b="1" dirty="0">
                <a:latin typeface="Times New Roman"/>
                <a:cs typeface="Times New Roman"/>
              </a:rPr>
              <a:t>DE</a:t>
            </a:r>
            <a:r>
              <a:rPr lang="en-US" sz="2000" b="1" spc="-55" dirty="0">
                <a:latin typeface="Times New Roman"/>
                <a:cs typeface="Times New Roman"/>
              </a:rPr>
              <a:t> </a:t>
            </a:r>
            <a:r>
              <a:rPr lang="en-US" sz="2000" b="1" dirty="0">
                <a:latin typeface="Times New Roman"/>
                <a:cs typeface="Times New Roman"/>
              </a:rPr>
              <a:t>PRACTICĂ</a:t>
            </a:r>
            <a:r>
              <a:rPr lang="en-US" sz="2000" b="1" spc="-50" dirty="0">
                <a:latin typeface="Times New Roman"/>
                <a:cs typeface="Times New Roman"/>
              </a:rPr>
              <a:t> </a:t>
            </a:r>
            <a:r>
              <a:rPr lang="en-US" sz="2000" b="1" spc="-10" dirty="0">
                <a:latin typeface="Times New Roman"/>
                <a:cs typeface="Times New Roman"/>
              </a:rPr>
              <a:t>LA</a:t>
            </a:r>
            <a:r>
              <a:rPr lang="en-US" sz="2000" b="1" spc="-114" dirty="0">
                <a:latin typeface="Times New Roman"/>
                <a:cs typeface="Times New Roman"/>
              </a:rPr>
              <a:t> </a:t>
            </a:r>
            <a:r>
              <a:rPr lang="en-US" sz="2000" b="1" spc="-10" dirty="0">
                <a:latin typeface="Times New Roman"/>
                <a:cs typeface="Times New Roman"/>
              </a:rPr>
              <a:t>FACULTATE.</a:t>
            </a:r>
            <a:endParaRPr lang="en-US" sz="2000" b="1" dirty="0">
              <a:latin typeface="Times New Roman"/>
              <a:cs typeface="Times New Roman"/>
            </a:endParaRPr>
          </a:p>
          <a:p>
            <a:pPr marL="5151755">
              <a:lnSpc>
                <a:spcPts val="2355"/>
              </a:lnSpc>
            </a:pPr>
            <a:r>
              <a:rPr lang="en-US" sz="2000" b="1" i="1" dirty="0" err="1">
                <a:latin typeface="Times New Roman"/>
                <a:cs typeface="Times New Roman"/>
              </a:rPr>
              <a:t>Responsabili</a:t>
            </a:r>
            <a:r>
              <a:rPr lang="en-US" sz="2000" b="1" i="1" dirty="0">
                <a:latin typeface="Times New Roman"/>
                <a:cs typeface="Times New Roman"/>
              </a:rPr>
              <a:t>:</a:t>
            </a:r>
            <a:r>
              <a:rPr lang="en-US" sz="2000" b="1" i="1" spc="-45" dirty="0">
                <a:latin typeface="Times New Roman"/>
                <a:cs typeface="Times New Roman"/>
              </a:rPr>
              <a:t> </a:t>
            </a:r>
            <a:r>
              <a:rPr lang="en-US" sz="2000" b="1" i="1" spc="-10" dirty="0" err="1">
                <a:latin typeface="Times New Roman"/>
                <a:cs typeface="Times New Roman"/>
              </a:rPr>
              <a:t>Președinții</a:t>
            </a:r>
            <a:r>
              <a:rPr lang="en-US" sz="2000" b="1" i="1" spc="-45" dirty="0">
                <a:latin typeface="Times New Roman"/>
                <a:cs typeface="Times New Roman"/>
              </a:rPr>
              <a:t> </a:t>
            </a:r>
            <a:r>
              <a:rPr lang="en-US" sz="2000" b="1" i="1" dirty="0" err="1">
                <a:latin typeface="Times New Roman"/>
                <a:cs typeface="Times New Roman"/>
              </a:rPr>
              <a:t>CpAC</a:t>
            </a:r>
            <a:r>
              <a:rPr lang="en-US" sz="2000" b="1" i="1" spc="-10" dirty="0">
                <a:latin typeface="Times New Roman"/>
                <a:cs typeface="Times New Roman"/>
              </a:rPr>
              <a:t> </a:t>
            </a:r>
            <a:r>
              <a:rPr lang="en-US" sz="2000" b="1" i="1" dirty="0" err="1">
                <a:latin typeface="Times New Roman"/>
                <a:cs typeface="Times New Roman"/>
              </a:rPr>
              <a:t>facultății</a:t>
            </a:r>
            <a:r>
              <a:rPr lang="en-US" sz="2000" b="1" i="1" dirty="0">
                <a:latin typeface="Times New Roman"/>
                <a:cs typeface="Times New Roman"/>
              </a:rPr>
              <a:t>,</a:t>
            </a:r>
            <a:r>
              <a:rPr lang="en-US" sz="2000" b="1" i="1" spc="-50" dirty="0">
                <a:latin typeface="Times New Roman"/>
                <a:cs typeface="Times New Roman"/>
              </a:rPr>
              <a:t> </a:t>
            </a:r>
            <a:r>
              <a:rPr lang="en-US" sz="2000" b="1" i="1" spc="-10" dirty="0">
                <a:latin typeface="Times New Roman"/>
                <a:cs typeface="Times New Roman"/>
              </a:rPr>
              <a:t>decani</a:t>
            </a:r>
            <a:endParaRPr lang="en-US" sz="2000" b="1" dirty="0"/>
          </a:p>
        </p:txBody>
      </p:sp>
    </p:spTree>
    <p:extLst>
      <p:ext uri="{BB962C8B-B14F-4D97-AF65-F5344CB8AC3E}">
        <p14:creationId xmlns:p14="http://schemas.microsoft.com/office/powerpoint/2010/main" val="584463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1544" y="1412776"/>
            <a:ext cx="8229600" cy="3240360"/>
          </a:xfrm>
        </p:spPr>
        <p:txBody>
          <a:bodyPr/>
          <a:lstStyle/>
          <a:p>
            <a:pPr marL="0" indent="0" algn="ctr">
              <a:buNone/>
            </a:pPr>
            <a:r>
              <a:rPr lang="ro-RO" sz="7200" dirty="0">
                <a:latin typeface="Times New Roman" panose="02020603050405020304" pitchFamily="18" charset="0"/>
                <a:cs typeface="Times New Roman" panose="02020603050405020304" pitchFamily="18" charset="0"/>
              </a:rPr>
              <a:t>Mulțumesc </a:t>
            </a:r>
          </a:p>
          <a:p>
            <a:pPr marL="0" indent="0" algn="ctr">
              <a:buNone/>
            </a:pPr>
            <a:r>
              <a:rPr lang="ro-RO" sz="7200" dirty="0">
                <a:latin typeface="Times New Roman" panose="02020603050405020304" pitchFamily="18" charset="0"/>
                <a:cs typeface="Times New Roman" panose="02020603050405020304" pitchFamily="18" charset="0"/>
              </a:rPr>
              <a:t>pentru atenție! </a:t>
            </a:r>
            <a:endParaRPr lang="ru-RU"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282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F74D0A-15ED-20C6-BE5A-DB7B1857F194}"/>
              </a:ext>
            </a:extLst>
          </p:cNvPr>
          <p:cNvSpPr>
            <a:spLocks noGrp="1"/>
          </p:cNvSpPr>
          <p:nvPr>
            <p:ph type="title"/>
          </p:nvPr>
        </p:nvSpPr>
        <p:spPr>
          <a:xfrm>
            <a:off x="609600" y="274638"/>
            <a:ext cx="10972800" cy="994122"/>
          </a:xfrm>
        </p:spPr>
        <p:txBody>
          <a:bodyPr/>
          <a:lstStyle/>
          <a:p>
            <a:r>
              <a:rPr lang="ro-RO" sz="4000" dirty="0">
                <a:latin typeface="Times New Roman" panose="02020603050405020304" pitchFamily="18" charset="0"/>
                <a:cs typeface="Times New Roman" panose="02020603050405020304" pitchFamily="18" charset="0"/>
              </a:rPr>
              <a:t>1. Metodologia, instrumentarii</a:t>
            </a:r>
            <a:endParaRPr lang="en-US" sz="4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9672786-AD9E-F8C6-2606-9A54E939064F}"/>
              </a:ext>
            </a:extLst>
          </p:cNvPr>
          <p:cNvSpPr>
            <a:spLocks noGrp="1"/>
          </p:cNvSpPr>
          <p:nvPr>
            <p:ph idx="1"/>
          </p:nvPr>
        </p:nvSpPr>
        <p:spPr>
          <a:xfrm>
            <a:off x="609600" y="1124744"/>
            <a:ext cx="10972800" cy="5001421"/>
          </a:xfrm>
        </p:spPr>
        <p:txBody>
          <a:bodyPr/>
          <a:lstStyle/>
          <a:p>
            <a:pPr marR="74250" algn="ctr"/>
            <a:r>
              <a:rPr lang="it-IT" sz="1800" b="1" i="0" u="none" strike="noStrike" baseline="0" dirty="0">
                <a:solidFill>
                  <a:srgbClr val="1F2023"/>
                </a:solidFill>
                <a:latin typeface="Times New Roman" panose="02020603050405020304" pitchFamily="18" charset="0"/>
              </a:rPr>
              <a:t>Chestionarul -Evaluarea calității stagiului profesional</a:t>
            </a:r>
            <a:endParaRPr lang="ro-RO" sz="1800" b="1" i="0" u="none" strike="noStrike" baseline="0" dirty="0">
              <a:solidFill>
                <a:srgbClr val="1F2023"/>
              </a:solidFill>
              <a:latin typeface="Times New Roman" panose="02020603050405020304" pitchFamily="18" charset="0"/>
            </a:endParaRPr>
          </a:p>
          <a:p>
            <a:pPr marR="74250" algn="ctr"/>
            <a:endParaRPr lang="en-US" dirty="0"/>
          </a:p>
        </p:txBody>
      </p:sp>
      <p:graphicFrame>
        <p:nvGraphicFramePr>
          <p:cNvPr id="7" name="Таблица 6">
            <a:extLst>
              <a:ext uri="{FF2B5EF4-FFF2-40B4-BE49-F238E27FC236}">
                <a16:creationId xmlns:a16="http://schemas.microsoft.com/office/drawing/2014/main" id="{4FD5A51B-F7E1-8D4B-F21E-9167156586CC}"/>
              </a:ext>
            </a:extLst>
          </p:cNvPr>
          <p:cNvGraphicFramePr>
            <a:graphicFrameLocks noGrp="1"/>
          </p:cNvGraphicFramePr>
          <p:nvPr>
            <p:extLst>
              <p:ext uri="{D42A27DB-BD31-4B8C-83A1-F6EECF244321}">
                <p14:modId xmlns:p14="http://schemas.microsoft.com/office/powerpoint/2010/main" val="25879418"/>
              </p:ext>
            </p:extLst>
          </p:nvPr>
        </p:nvGraphicFramePr>
        <p:xfrm>
          <a:off x="609600" y="1628799"/>
          <a:ext cx="11319049" cy="4638116"/>
        </p:xfrm>
        <a:graphic>
          <a:graphicData uri="http://schemas.openxmlformats.org/drawingml/2006/table">
            <a:tbl>
              <a:tblPr firstRow="1" bandRow="1">
                <a:tableStyleId>{5C22544A-7EE6-4342-B048-85BDC9FD1C3A}</a:tableStyleId>
              </a:tblPr>
              <a:tblGrid>
                <a:gridCol w="6329644">
                  <a:extLst>
                    <a:ext uri="{9D8B030D-6E8A-4147-A177-3AD203B41FA5}">
                      <a16:colId xmlns:a16="http://schemas.microsoft.com/office/drawing/2014/main" val="2323425276"/>
                    </a:ext>
                  </a:extLst>
                </a:gridCol>
                <a:gridCol w="935513">
                  <a:extLst>
                    <a:ext uri="{9D8B030D-6E8A-4147-A177-3AD203B41FA5}">
                      <a16:colId xmlns:a16="http://schemas.microsoft.com/office/drawing/2014/main" val="1117271275"/>
                    </a:ext>
                  </a:extLst>
                </a:gridCol>
                <a:gridCol w="1013473">
                  <a:extLst>
                    <a:ext uri="{9D8B030D-6E8A-4147-A177-3AD203B41FA5}">
                      <a16:colId xmlns:a16="http://schemas.microsoft.com/office/drawing/2014/main" val="3476356593"/>
                    </a:ext>
                  </a:extLst>
                </a:gridCol>
                <a:gridCol w="857554">
                  <a:extLst>
                    <a:ext uri="{9D8B030D-6E8A-4147-A177-3AD203B41FA5}">
                      <a16:colId xmlns:a16="http://schemas.microsoft.com/office/drawing/2014/main" val="3874022628"/>
                    </a:ext>
                  </a:extLst>
                </a:gridCol>
                <a:gridCol w="1088824">
                  <a:extLst>
                    <a:ext uri="{9D8B030D-6E8A-4147-A177-3AD203B41FA5}">
                      <a16:colId xmlns:a16="http://schemas.microsoft.com/office/drawing/2014/main" val="2254274687"/>
                    </a:ext>
                  </a:extLst>
                </a:gridCol>
                <a:gridCol w="1094041">
                  <a:extLst>
                    <a:ext uri="{9D8B030D-6E8A-4147-A177-3AD203B41FA5}">
                      <a16:colId xmlns:a16="http://schemas.microsoft.com/office/drawing/2014/main" val="874421703"/>
                    </a:ext>
                  </a:extLst>
                </a:gridCol>
              </a:tblGrid>
              <a:tr h="488629">
                <a:tc>
                  <a:txBody>
                    <a:bodyPr/>
                    <a:lstStyle/>
                    <a:p>
                      <a:pPr>
                        <a:lnSpc>
                          <a:spcPct val="150000"/>
                        </a:lnSpc>
                      </a:pP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Luând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în</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considerație</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întreaga</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perioadă</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astagiului</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profesional</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cum</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ați</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evalua</a:t>
                      </a:r>
                      <a:r>
                        <a:rPr lang="ro-RO"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următoarele</a:t>
                      </a:r>
                      <a:r>
                        <a:rPr lang="en-US" sz="1200" b="0" i="0" u="none" strike="noStrike" kern="1200" baseline="0" dirty="0">
                          <a:solidFill>
                            <a:schemeClr val="lt1"/>
                          </a:solidFill>
                          <a:latin typeface="Times New Roman" panose="02020603050405020304" pitchFamily="18" charset="0"/>
                          <a:ea typeface="+mn-ea"/>
                          <a:cs typeface="Times New Roman" panose="02020603050405020304" pitchFamily="18" charset="0"/>
                        </a:rPr>
                        <a:t>:</a:t>
                      </a:r>
                    </a:p>
                  </a:txBody>
                  <a:tcPr/>
                </a:tc>
                <a:tc>
                  <a:txBody>
                    <a:bodyPr/>
                    <a:lstStyle/>
                    <a:p>
                      <a:r>
                        <a:rPr lang="ro-RO" sz="1200" dirty="0">
                          <a:solidFill>
                            <a:schemeClr val="tx1"/>
                          </a:solidFill>
                          <a:latin typeface="Times New Roman" panose="02020603050405020304" pitchFamily="18" charset="0"/>
                          <a:cs typeface="Times New Roman" panose="02020603050405020304" pitchFamily="18" charset="0"/>
                        </a:rPr>
                        <a:t>exelent</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o-RO" sz="1200" dirty="0">
                          <a:solidFill>
                            <a:schemeClr val="tx1"/>
                          </a:solidFill>
                          <a:latin typeface="Times New Roman" panose="02020603050405020304" pitchFamily="18" charset="0"/>
                          <a:cs typeface="Times New Roman" panose="02020603050405020304" pitchFamily="18" charset="0"/>
                        </a:rPr>
                        <a:t>Foarte </a:t>
                      </a:r>
                    </a:p>
                    <a:p>
                      <a:r>
                        <a:rPr lang="ro-RO" sz="1200" dirty="0">
                          <a:solidFill>
                            <a:schemeClr val="tx1"/>
                          </a:solidFill>
                          <a:latin typeface="Times New Roman" panose="02020603050405020304" pitchFamily="18" charset="0"/>
                          <a:cs typeface="Times New Roman" panose="02020603050405020304" pitchFamily="18" charset="0"/>
                        </a:rPr>
                        <a:t>bine</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o-RO" sz="1200" dirty="0">
                          <a:solidFill>
                            <a:schemeClr val="tx1"/>
                          </a:solidFill>
                          <a:latin typeface="Times New Roman" panose="02020603050405020304" pitchFamily="18" charset="0"/>
                          <a:cs typeface="Times New Roman" panose="02020603050405020304" pitchFamily="18" charset="0"/>
                        </a:rPr>
                        <a:t>bine</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o-RO" sz="1200" dirty="0">
                          <a:solidFill>
                            <a:schemeClr val="tx1"/>
                          </a:solidFill>
                          <a:latin typeface="Times New Roman" panose="02020603050405020304" pitchFamily="18" charset="0"/>
                          <a:cs typeface="Times New Roman" panose="02020603050405020304" pitchFamily="18" charset="0"/>
                        </a:rPr>
                        <a:t>satisfăcător</a:t>
                      </a:r>
                      <a:endParaRPr lang="en-US" sz="12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o-RO" sz="1200" dirty="0">
                          <a:solidFill>
                            <a:schemeClr val="tx1"/>
                          </a:solidFill>
                          <a:latin typeface="Times New Roman" panose="02020603050405020304" pitchFamily="18" charset="0"/>
                          <a:cs typeface="Times New Roman" panose="02020603050405020304" pitchFamily="18" charset="0"/>
                        </a:rPr>
                        <a:t>nesatisfăcător</a:t>
                      </a:r>
                      <a:endParaRPr lang="en-US" sz="12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94488965"/>
                  </a:ext>
                </a:extLst>
              </a:tr>
              <a:tr h="400926">
                <a:tc>
                  <a:txBody>
                    <a:bodyPr/>
                    <a:lstStyle/>
                    <a:p>
                      <a:pPr>
                        <a:lnSpc>
                          <a:spcPct val="150000"/>
                        </a:lnSpc>
                      </a:pPr>
                      <a:r>
                        <a:rPr lang="pt-BR"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1. Procesul de organizare a practicii de către decanat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30391421"/>
                  </a:ext>
                </a:extLst>
              </a:tr>
              <a:tr h="473407">
                <a:tc>
                  <a:txBody>
                    <a:bodyPr/>
                    <a:lstStyle/>
                    <a:p>
                      <a:pPr>
                        <a:lnSpc>
                          <a:spcPct val="150000"/>
                        </a:lnSpc>
                      </a:pPr>
                      <a:r>
                        <a:rPr lang="pt-BR"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2. Procesul de organizare a practicii de către catedră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02867222"/>
                  </a:ext>
                </a:extLst>
              </a:tr>
              <a:tr h="473407">
                <a:tc>
                  <a:txBody>
                    <a:bodyPr/>
                    <a:lstStyle/>
                    <a:p>
                      <a:pPr>
                        <a:lnSpc>
                          <a:spcPct val="150000"/>
                        </a:lnSpc>
                      </a:pP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3.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Activitatea</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și</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ajutorul</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profesorului</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responsabil</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de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stagiu</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 cond. </a:t>
                      </a:r>
                      <a:r>
                        <a:rPr lang="en-US" sz="1200" b="0" i="0" u="none" strike="noStrike" kern="1200" baseline="0" dirty="0" err="1">
                          <a:solidFill>
                            <a:schemeClr val="dk1"/>
                          </a:solidFill>
                          <a:latin typeface="Times New Roman" panose="02020603050405020304" pitchFamily="18" charset="0"/>
                          <a:ea typeface="+mn-ea"/>
                          <a:cs typeface="Times New Roman" panose="02020603050405020304" pitchFamily="18" charset="0"/>
                        </a:rPr>
                        <a:t>șt</a:t>
                      </a:r>
                      <a:r>
                        <a:rPr lang="en-US"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445659973"/>
                  </a:ext>
                </a:extLst>
              </a:tr>
              <a:tr h="2485386">
                <a:tc>
                  <a:txBody>
                    <a:bodyPr/>
                    <a:lstStyle/>
                    <a:p>
                      <a:pPr>
                        <a:lnSpc>
                          <a:spcPct val="150000"/>
                        </a:lnSpc>
                      </a:pPr>
                      <a:r>
                        <a:rPr lang="en-US" sz="1200" dirty="0">
                          <a:latin typeface="Times New Roman" panose="02020603050405020304" pitchFamily="18" charset="0"/>
                          <a:cs typeface="Times New Roman" panose="02020603050405020304" pitchFamily="18" charset="0"/>
                        </a:rPr>
                        <a:t>4. </a:t>
                      </a:r>
                      <a:r>
                        <a:rPr lang="en-US" sz="1200" dirty="0" err="1">
                          <a:latin typeface="Times New Roman" panose="02020603050405020304" pitchFamily="18" charset="0"/>
                          <a:cs typeface="Times New Roman" panose="02020603050405020304" pitchFamily="18" charset="0"/>
                        </a:rPr>
                        <a:t>Mediul</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profesional</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al</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stagiului</a:t>
                      </a:r>
                      <a:endParaRPr lang="en-US" sz="1200" dirty="0">
                        <a:latin typeface="Times New Roman" panose="02020603050405020304" pitchFamily="18" charset="0"/>
                        <a:cs typeface="Times New Roman" panose="02020603050405020304" pitchFamily="18" charset="0"/>
                      </a:endParaRPr>
                    </a:p>
                    <a:p>
                      <a:pPr>
                        <a:lnSpc>
                          <a:spcPct val="150000"/>
                        </a:lnSpc>
                      </a:pPr>
                      <a:r>
                        <a:rPr lang="en-US" sz="1200" dirty="0">
                          <a:latin typeface="Times New Roman" panose="02020603050405020304" pitchFamily="18" charset="0"/>
                          <a:cs typeface="Times New Roman" panose="02020603050405020304" pitchFamily="18" charset="0"/>
                        </a:rPr>
                        <a:t>5. </a:t>
                      </a:r>
                      <a:r>
                        <a:rPr lang="en-US" sz="1200" dirty="0" err="1">
                          <a:latin typeface="Times New Roman" panose="02020603050405020304" pitchFamily="18" charset="0"/>
                          <a:cs typeface="Times New Roman" panose="02020603050405020304" pitchFamily="18" charset="0"/>
                        </a:rPr>
                        <a:t>Atmosfera</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lucru</a:t>
                      </a:r>
                      <a:r>
                        <a:rPr lang="en-US" sz="1200" dirty="0">
                          <a:latin typeface="Times New Roman" panose="02020603050405020304" pitchFamily="18" charset="0"/>
                          <a:cs typeface="Times New Roman" panose="02020603050405020304" pitchFamily="18" charset="0"/>
                        </a:rPr>
                        <a:t> la </a:t>
                      </a:r>
                      <a:r>
                        <a:rPr lang="en-US" sz="1200" dirty="0" err="1">
                          <a:latin typeface="Times New Roman" panose="02020603050405020304" pitchFamily="18" charset="0"/>
                          <a:cs typeface="Times New Roman" panose="02020603050405020304" pitchFamily="18" charset="0"/>
                        </a:rPr>
                        <a:t>locul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stagiului</a:t>
                      </a:r>
                      <a:endParaRPr lang="en-US" sz="1200" dirty="0">
                        <a:latin typeface="Times New Roman" panose="02020603050405020304" pitchFamily="18" charset="0"/>
                        <a:cs typeface="Times New Roman" panose="02020603050405020304" pitchFamily="18" charset="0"/>
                      </a:endParaRPr>
                    </a:p>
                    <a:p>
                      <a:pPr>
                        <a:lnSpc>
                          <a:spcPct val="150000"/>
                        </a:lnSpc>
                      </a:pPr>
                      <a:r>
                        <a:rPr lang="en-US" sz="1200" dirty="0">
                          <a:latin typeface="Times New Roman" panose="02020603050405020304" pitchFamily="18" charset="0"/>
                          <a:cs typeface="Times New Roman" panose="02020603050405020304" pitchFamily="18" charset="0"/>
                        </a:rPr>
                        <a:t>6. </a:t>
                      </a:r>
                      <a:r>
                        <a:rPr lang="en-US" sz="1200" dirty="0" err="1">
                          <a:latin typeface="Times New Roman" panose="02020603050405020304" pitchFamily="18" charset="0"/>
                          <a:cs typeface="Times New Roman" panose="02020603050405020304" pitchFamily="18" charset="0"/>
                        </a:rPr>
                        <a:t>Ajutorul</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acordat</a:t>
                      </a:r>
                      <a:r>
                        <a:rPr lang="en-US" sz="1200" dirty="0">
                          <a:latin typeface="Times New Roman" panose="02020603050405020304" pitchFamily="18" charset="0"/>
                          <a:cs typeface="Times New Roman" panose="02020603050405020304" pitchFamily="18" charset="0"/>
                        </a:rPr>
                        <a:t> de </a:t>
                      </a:r>
                      <a:r>
                        <a:rPr lang="en-US" sz="1200" dirty="0" err="1">
                          <a:latin typeface="Times New Roman" panose="02020603050405020304" pitchFamily="18" charset="0"/>
                          <a:cs typeface="Times New Roman" panose="02020603050405020304" pitchFamily="18" charset="0"/>
                        </a:rPr>
                        <a:t>instituția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gazdă</a:t>
                      </a:r>
                      <a:endParaRPr lang="en-US" sz="1200" dirty="0">
                        <a:latin typeface="Times New Roman" panose="02020603050405020304" pitchFamily="18" charset="0"/>
                        <a:cs typeface="Times New Roman" panose="02020603050405020304" pitchFamily="18" charset="0"/>
                      </a:endParaRPr>
                    </a:p>
                    <a:p>
                      <a:pPr>
                        <a:lnSpc>
                          <a:spcPct val="150000"/>
                        </a:lnSpc>
                      </a:pPr>
                      <a:r>
                        <a:rPr lang="en-US" sz="1200" dirty="0">
                          <a:latin typeface="Times New Roman" panose="02020603050405020304" pitchFamily="18" charset="0"/>
                          <a:cs typeface="Times New Roman" panose="02020603050405020304" pitchFamily="18" charset="0"/>
                        </a:rPr>
                        <a:t>7. </a:t>
                      </a:r>
                      <a:r>
                        <a:rPr lang="en-US" sz="1200" dirty="0" err="1">
                          <a:latin typeface="Times New Roman" panose="02020603050405020304" pitchFamily="18" charset="0"/>
                          <a:cs typeface="Times New Roman" panose="02020603050405020304" pitchFamily="18" charset="0"/>
                        </a:rPr>
                        <a:t>Dezvoltarea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Dvs.personală</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și</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profesională</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parcursul</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stagiului</a:t>
                      </a:r>
                      <a:endParaRPr lang="en-US" sz="1200" dirty="0">
                        <a:latin typeface="Times New Roman" panose="02020603050405020304" pitchFamily="18" charset="0"/>
                        <a:cs typeface="Times New Roman" panose="02020603050405020304" pitchFamily="18" charset="0"/>
                      </a:endParaRPr>
                    </a:p>
                    <a:p>
                      <a:pPr>
                        <a:lnSpc>
                          <a:spcPct val="150000"/>
                        </a:lnSpc>
                      </a:pPr>
                      <a:r>
                        <a:rPr lang="en-US" sz="1200" dirty="0">
                          <a:latin typeface="Times New Roman" panose="02020603050405020304" pitchFamily="18" charset="0"/>
                          <a:cs typeface="Times New Roman" panose="02020603050405020304" pitchFamily="18" charset="0"/>
                        </a:rPr>
                        <a:t>8. </a:t>
                      </a:r>
                      <a:r>
                        <a:rPr lang="en-US" sz="1200" dirty="0" err="1">
                          <a:latin typeface="Times New Roman" panose="02020603050405020304" pitchFamily="18" charset="0"/>
                          <a:cs typeface="Times New Roman" panose="02020603050405020304" pitchFamily="18" charset="0"/>
                        </a:rPr>
                        <a:t>În</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măsură</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stagiul</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răspuns</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așteptărilor</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Dvs</a:t>
                      </a:r>
                      <a:r>
                        <a:rPr lang="en-US" sz="1200" dirty="0">
                          <a:latin typeface="Times New Roman" panose="02020603050405020304" pitchFamily="18" charset="0"/>
                          <a:cs typeface="Times New Roman" panose="02020603050405020304" pitchFamily="18" charset="0"/>
                        </a:rPr>
                        <a:t>.</a:t>
                      </a:r>
                    </a:p>
                    <a:p>
                      <a:pPr>
                        <a:lnSpc>
                          <a:spcPct val="150000"/>
                        </a:lnSpc>
                      </a:pPr>
                      <a:r>
                        <a:rPr lang="en-US" sz="1200" dirty="0">
                          <a:latin typeface="Times New Roman" panose="02020603050405020304" pitchFamily="18" charset="0"/>
                          <a:cs typeface="Times New Roman" panose="02020603050405020304" pitchFamily="18" charset="0"/>
                        </a:rPr>
                        <a:t>9.</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Întreaga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experiență</a:t>
                      </a:r>
                      <a:endParaRPr lang="en-US" sz="1200" dirty="0">
                        <a:latin typeface="Times New Roman" panose="02020603050405020304" pitchFamily="18" charset="0"/>
                        <a:cs typeface="Times New Roman" panose="02020603050405020304" pitchFamily="18" charset="0"/>
                      </a:endParaRPr>
                    </a:p>
                    <a:p>
                      <a:pPr>
                        <a:lnSpc>
                          <a:spcPct val="150000"/>
                        </a:lnSpc>
                      </a:pPr>
                      <a:r>
                        <a:rPr lang="en-US" sz="1200" dirty="0">
                          <a:latin typeface="Times New Roman" panose="02020603050405020304" pitchFamily="18" charset="0"/>
                          <a:cs typeface="Times New Roman" panose="02020603050405020304" pitchFamily="18" charset="0"/>
                        </a:rPr>
                        <a:t>10. Evaluați</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procesul</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organizare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și</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desfășurare</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stagiului</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profesional</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cu</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o</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notă</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la1la10.</a:t>
                      </a:r>
                    </a:p>
                    <a:p>
                      <a:pPr>
                        <a:lnSpc>
                          <a:spcPct val="150000"/>
                        </a:lnSpc>
                      </a:pPr>
                      <a:r>
                        <a:rPr lang="en-US" sz="1200" dirty="0">
                          <a:latin typeface="Times New Roman" panose="02020603050405020304" pitchFamily="18" charset="0"/>
                          <a:cs typeface="Times New Roman" panose="02020603050405020304" pitchFamily="18" charset="0"/>
                        </a:rPr>
                        <a:t>11 .Evaluați</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PROPRIA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Dvs</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activitate</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student</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stagiar</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cu</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o</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notă</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la</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1</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la10.</a:t>
                      </a:r>
                    </a:p>
                    <a:p>
                      <a:pPr>
                        <a:lnSpc>
                          <a:spcPct val="150000"/>
                        </a:lnSpc>
                      </a:pPr>
                      <a:r>
                        <a:rPr lang="en-US" sz="1200" dirty="0">
                          <a:latin typeface="Times New Roman" panose="02020603050405020304" pitchFamily="18" charset="0"/>
                          <a:cs typeface="Times New Roman" panose="02020603050405020304" pitchFamily="18" charset="0"/>
                        </a:rPr>
                        <a:t>12. Ce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ați</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schimba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în</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procesul</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organizare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sau</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desfășurare</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a</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stagiului</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profesional</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de</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traducere</a:t>
                      </a:r>
                      <a:r>
                        <a:rPr lang="en-US" sz="1200" dirty="0">
                          <a:latin typeface="Times New Roman" panose="02020603050405020304" pitchFamily="18" charset="0"/>
                          <a:cs typeface="Times New Roman" panose="02020603050405020304" pitchFamily="18" charset="0"/>
                        </a:rPr>
                        <a:t>?</a:t>
                      </a:r>
                    </a:p>
                    <a:p>
                      <a:pPr>
                        <a:lnSpc>
                          <a:spcPct val="150000"/>
                        </a:lnSpc>
                      </a:pPr>
                      <a:r>
                        <a:rPr lang="en-US" sz="1200" dirty="0">
                          <a:latin typeface="Times New Roman" panose="02020603050405020304" pitchFamily="18" charset="0"/>
                          <a:cs typeface="Times New Roman" panose="02020603050405020304" pitchFamily="18" charset="0"/>
                        </a:rPr>
                        <a:t>13. </a:t>
                      </a:r>
                      <a:r>
                        <a:rPr lang="en-US" sz="1200" dirty="0" err="1">
                          <a:latin typeface="Times New Roman" panose="02020603050405020304" pitchFamily="18" charset="0"/>
                          <a:cs typeface="Times New Roman" panose="02020603050405020304" pitchFamily="18" charset="0"/>
                        </a:rPr>
                        <a:t>Comentarii</a:t>
                      </a:r>
                      <a:r>
                        <a:rPr lang="en-US" sz="1200" dirty="0">
                          <a:latin typeface="Times New Roman" panose="02020603050405020304" pitchFamily="18" charset="0"/>
                          <a:cs typeface="Times New Roman" panose="02020603050405020304" pitchFamily="18" charset="0"/>
                        </a:rPr>
                        <a:t>,</a:t>
                      </a:r>
                      <a:r>
                        <a:rPr lang="ro-RO"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sugestii,idei</a:t>
                      </a:r>
                      <a:r>
                        <a:rPr lang="ro-RO"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etc.</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815178609"/>
                  </a:ext>
                </a:extLst>
              </a:tr>
            </a:tbl>
          </a:graphicData>
        </a:graphic>
      </p:graphicFrame>
    </p:spTree>
    <p:extLst>
      <p:ext uri="{BB962C8B-B14F-4D97-AF65-F5344CB8AC3E}">
        <p14:creationId xmlns:p14="http://schemas.microsoft.com/office/powerpoint/2010/main" val="151193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B465CA-331A-1C7B-47FD-DF1A5E60A64D}"/>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1.3. const</a:t>
            </a:r>
            <a:r>
              <a:rPr lang="ro-RO" b="1" dirty="0">
                <a:latin typeface="Times New Roman" panose="02020603050405020304" pitchFamily="18" charset="0"/>
                <a:cs typeface="Times New Roman" panose="02020603050405020304" pitchFamily="18" charset="0"/>
              </a:rPr>
              <a:t>atări</a:t>
            </a:r>
            <a:endParaRPr lang="en-US" b="1" dirty="0">
              <a:latin typeface="Times New Roman" panose="02020603050405020304" pitchFamily="18" charset="0"/>
              <a:cs typeface="Times New Roman" panose="02020603050405020304" pitchFamily="18" charset="0"/>
            </a:endParaRPr>
          </a:p>
        </p:txBody>
      </p:sp>
      <p:graphicFrame>
        <p:nvGraphicFramePr>
          <p:cNvPr id="4" name="Объект 3">
            <a:extLst>
              <a:ext uri="{FF2B5EF4-FFF2-40B4-BE49-F238E27FC236}">
                <a16:creationId xmlns:a16="http://schemas.microsoft.com/office/drawing/2014/main" id="{59C95DE0-DC5E-F900-66CA-6868B593831C}"/>
              </a:ext>
            </a:extLst>
          </p:cNvPr>
          <p:cNvGraphicFramePr>
            <a:graphicFrameLocks noGrp="1"/>
          </p:cNvGraphicFramePr>
          <p:nvPr>
            <p:ph idx="1"/>
            <p:extLst>
              <p:ext uri="{D42A27DB-BD31-4B8C-83A1-F6EECF244321}">
                <p14:modId xmlns:p14="http://schemas.microsoft.com/office/powerpoint/2010/main" val="3029263253"/>
              </p:ext>
            </p:extLst>
          </p:nvPr>
        </p:nvGraphicFramePr>
        <p:xfrm>
          <a:off x="609600" y="1196752"/>
          <a:ext cx="109728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666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id="{9AB6BA24-39F6-EB70-0607-67BBBCF5C38A}"/>
              </a:ext>
            </a:extLst>
          </p:cNvPr>
          <p:cNvGraphicFramePr>
            <a:graphicFrameLocks noGrp="1"/>
          </p:cNvGraphicFramePr>
          <p:nvPr>
            <p:ph idx="1"/>
            <p:extLst>
              <p:ext uri="{D42A27DB-BD31-4B8C-83A1-F6EECF244321}">
                <p14:modId xmlns:p14="http://schemas.microsoft.com/office/powerpoint/2010/main" val="1485379146"/>
              </p:ext>
            </p:extLst>
          </p:nvPr>
        </p:nvGraphicFramePr>
        <p:xfrm>
          <a:off x="609600" y="537711"/>
          <a:ext cx="10972800" cy="4691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Группа 7">
            <a:extLst>
              <a:ext uri="{FF2B5EF4-FFF2-40B4-BE49-F238E27FC236}">
                <a16:creationId xmlns:a16="http://schemas.microsoft.com/office/drawing/2014/main" id="{ED2C4916-B2AE-896D-D4A1-B7DC751F4D46}"/>
              </a:ext>
            </a:extLst>
          </p:cNvPr>
          <p:cNvGrpSpPr/>
          <p:nvPr/>
        </p:nvGrpSpPr>
        <p:grpSpPr>
          <a:xfrm>
            <a:off x="619903" y="5185554"/>
            <a:ext cx="3974232" cy="1189971"/>
            <a:chOff x="0" y="3072329"/>
            <a:chExt cx="3950208" cy="1461959"/>
          </a:xfrm>
        </p:grpSpPr>
        <p:sp>
          <p:nvSpPr>
            <p:cNvPr id="9" name="Прямоугольник: скругленные углы 8">
              <a:extLst>
                <a:ext uri="{FF2B5EF4-FFF2-40B4-BE49-F238E27FC236}">
                  <a16:creationId xmlns:a16="http://schemas.microsoft.com/office/drawing/2014/main" id="{8D47922D-2808-883B-4976-B6DBE0A8C461}"/>
                </a:ext>
              </a:extLst>
            </p:cNvPr>
            <p:cNvSpPr/>
            <p:nvPr/>
          </p:nvSpPr>
          <p:spPr>
            <a:xfrm>
              <a:off x="0" y="3072329"/>
              <a:ext cx="3950208" cy="146195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Прямоугольник: скругленные углы 4">
              <a:extLst>
                <a:ext uri="{FF2B5EF4-FFF2-40B4-BE49-F238E27FC236}">
                  <a16:creationId xmlns:a16="http://schemas.microsoft.com/office/drawing/2014/main" id="{DFD06C53-5ADF-7B36-35F7-36747FDC1ABE}"/>
                </a:ext>
              </a:extLst>
            </p:cNvPr>
            <p:cNvSpPr txBox="1"/>
            <p:nvPr/>
          </p:nvSpPr>
          <p:spPr>
            <a:xfrm>
              <a:off x="71367" y="3143696"/>
              <a:ext cx="3807474" cy="13192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ro-RO" sz="3200" b="1" kern="1200" dirty="0">
                  <a:solidFill>
                    <a:schemeClr val="tx1"/>
                  </a:solidFill>
                  <a:latin typeface="Times New Roman" panose="02020603050405020304" pitchFamily="18" charset="0"/>
                  <a:cs typeface="Times New Roman" panose="02020603050405020304" pitchFamily="18" charset="0"/>
                </a:rPr>
                <a:t>Facultatea ȘSE</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11" name="Группа 10">
            <a:extLst>
              <a:ext uri="{FF2B5EF4-FFF2-40B4-BE49-F238E27FC236}">
                <a16:creationId xmlns:a16="http://schemas.microsoft.com/office/drawing/2014/main" id="{0ECF9CE0-4C17-658E-5489-8C57316D0CF8}"/>
              </a:ext>
            </a:extLst>
          </p:cNvPr>
          <p:cNvGrpSpPr/>
          <p:nvPr/>
        </p:nvGrpSpPr>
        <p:grpSpPr>
          <a:xfrm>
            <a:off x="4492062" y="5281926"/>
            <a:ext cx="7090337" cy="1243419"/>
            <a:chOff x="3527965" y="3218525"/>
            <a:chExt cx="7491024" cy="1222100"/>
          </a:xfrm>
        </p:grpSpPr>
        <p:sp>
          <p:nvSpPr>
            <p:cNvPr id="12" name="Прямоугольник: скругленные верхние углы 11">
              <a:extLst>
                <a:ext uri="{FF2B5EF4-FFF2-40B4-BE49-F238E27FC236}">
                  <a16:creationId xmlns:a16="http://schemas.microsoft.com/office/drawing/2014/main" id="{B5B60BE2-F685-B335-DFEF-19931F054787}"/>
                </a:ext>
              </a:extLst>
            </p:cNvPr>
            <p:cNvSpPr/>
            <p:nvPr/>
          </p:nvSpPr>
          <p:spPr>
            <a:xfrm rot="5400000">
              <a:off x="6876720" y="292013"/>
              <a:ext cx="1169567" cy="702259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r>
                <a:rPr lang="ro-RO" dirty="0"/>
                <a:t> </a:t>
              </a:r>
              <a:endParaRPr lang="en-US" dirty="0"/>
            </a:p>
          </p:txBody>
        </p:sp>
        <p:sp>
          <p:nvSpPr>
            <p:cNvPr id="13" name="Прямоугольник: скругленные верхние углы 4">
              <a:extLst>
                <a:ext uri="{FF2B5EF4-FFF2-40B4-BE49-F238E27FC236}">
                  <a16:creationId xmlns:a16="http://schemas.microsoft.com/office/drawing/2014/main" id="{DFEC25FE-33EB-168D-39E5-C2D33D09FF67}"/>
                </a:ext>
              </a:extLst>
            </p:cNvPr>
            <p:cNvSpPr txBox="1"/>
            <p:nvPr/>
          </p:nvSpPr>
          <p:spPr>
            <a:xfrm>
              <a:off x="3527965" y="3271058"/>
              <a:ext cx="7491024" cy="11695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8110" tIns="59055" rIns="118110" bIns="59055" numCol="1" spcCol="1270" anchor="ctr" anchorCtr="0">
              <a:noAutofit/>
            </a:bodyPr>
            <a:lstStyle/>
            <a:p>
              <a:pPr indent="-457200" defTabSz="1377950">
                <a:lnSpc>
                  <a:spcPct val="90000"/>
                </a:lnSpc>
                <a:spcBef>
                  <a:spcPct val="0"/>
                </a:spcBef>
                <a:spcAft>
                  <a:spcPct val="15000"/>
                </a:spcAft>
                <a:buChar char="•"/>
              </a:pPr>
              <a:endParaRPr lang="ro-RO" sz="2000" b="1" kern="1200" dirty="0">
                <a:latin typeface="Times New Roman" panose="02020603050405020304" pitchFamily="18" charset="0"/>
                <a:cs typeface="Times New Roman" panose="02020603050405020304" pitchFamily="18" charset="0"/>
              </a:endParaRPr>
            </a:p>
            <a:p>
              <a:pPr indent="-457200" defTabSz="1377950">
                <a:lnSpc>
                  <a:spcPct val="90000"/>
                </a:lnSpc>
                <a:spcBef>
                  <a:spcPct val="0"/>
                </a:spcBef>
                <a:spcAft>
                  <a:spcPct val="15000"/>
                </a:spcAft>
                <a:buChar char="•"/>
              </a:pPr>
              <a:r>
                <a:rPr lang="ro-RO" sz="2000" b="1" kern="1200" dirty="0">
                  <a:latin typeface="Times New Roman" panose="02020603050405020304" pitchFamily="18" charset="0"/>
                  <a:cs typeface="Times New Roman" panose="02020603050405020304" pitchFamily="18" charset="0"/>
                </a:rPr>
                <a:t>Licență</a:t>
              </a:r>
              <a:r>
                <a:rPr lang="en-US" sz="2000" b="1" kern="1200" dirty="0">
                  <a:latin typeface="Times New Roman" panose="02020603050405020304" pitchFamily="18" charset="0"/>
                  <a:cs typeface="Times New Roman" panose="02020603050405020304" pitchFamily="18" charset="0"/>
                </a:rPr>
                <a:t>:</a:t>
              </a:r>
              <a:r>
                <a:rPr lang="ro-RO" sz="2000" b="1" kern="1200"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3</a:t>
              </a:r>
              <a:r>
                <a:rPr lang="ro-RO" sz="2000" kern="1200" dirty="0">
                  <a:latin typeface="Times New Roman" panose="02020603050405020304" pitchFamily="18" charset="0"/>
                  <a:cs typeface="Times New Roman" panose="02020603050405020304" pitchFamily="18" charset="0"/>
                </a:rPr>
                <a:t> programe, 180 ECTS, studii cu        </a:t>
              </a:r>
            </a:p>
            <a:p>
              <a:pPr defTabSz="1377950">
                <a:lnSpc>
                  <a:spcPct val="90000"/>
                </a:lnSpc>
                <a:spcBef>
                  <a:spcPct val="0"/>
                </a:spcBef>
                <a:spcAft>
                  <a:spcPct val="15000"/>
                </a:spcAft>
              </a:pPr>
              <a:r>
                <a:rPr lang="ro-RO" sz="2000" dirty="0">
                  <a:latin typeface="Times New Roman" panose="02020603050405020304" pitchFamily="18" charset="0"/>
                  <a:cs typeface="Times New Roman" panose="02020603050405020304" pitchFamily="18" charset="0"/>
                </a:rPr>
                <a:t>        </a:t>
              </a:r>
              <a:r>
                <a:rPr lang="ro-RO" sz="2000" kern="1200" dirty="0">
                  <a:latin typeface="Times New Roman" panose="02020603050405020304" pitchFamily="18" charset="0"/>
                  <a:cs typeface="Times New Roman" panose="02020603050405020304" pitchFamily="18" charset="0"/>
                </a:rPr>
                <a:t>frecvență/frecvență redusă</a:t>
              </a:r>
            </a:p>
            <a:p>
              <a:pPr indent="-457200" defTabSz="1377950">
                <a:lnSpc>
                  <a:spcPct val="90000"/>
                </a:lnSpc>
                <a:spcBef>
                  <a:spcPct val="0"/>
                </a:spcBef>
                <a:spcAft>
                  <a:spcPct val="15000"/>
                </a:spcAft>
                <a:buChar char="•"/>
              </a:pPr>
              <a:r>
                <a:rPr lang="ro-RO" sz="2000" b="1" dirty="0">
                  <a:latin typeface="Times New Roman" panose="02020603050405020304" pitchFamily="18" charset="0"/>
                  <a:cs typeface="Times New Roman" panose="02020603050405020304" pitchFamily="18" charset="0"/>
                </a:rPr>
                <a:t>Master</a:t>
              </a:r>
              <a:r>
                <a:rPr lang="en-US" sz="2000" b="1" dirty="0">
                  <a:latin typeface="Times New Roman" panose="02020603050405020304" pitchFamily="18" charset="0"/>
                  <a:cs typeface="Times New Roman" panose="02020603050405020304" pitchFamily="18" charset="0"/>
                </a:rPr>
                <a:t>:</a:t>
              </a:r>
              <a:r>
                <a:rPr lang="ro-RO" sz="2000" b="1" dirty="0">
                  <a:latin typeface="Times New Roman" panose="02020603050405020304" pitchFamily="18" charset="0"/>
                  <a:cs typeface="Times New Roman" panose="02020603050405020304" pitchFamily="18" charset="0"/>
                </a:rPr>
                <a:t> </a:t>
              </a:r>
              <a:r>
                <a:rPr lang="ro-RO" sz="2000" dirty="0">
                  <a:latin typeface="Times New Roman" panose="02020603050405020304" pitchFamily="18" charset="0"/>
                  <a:cs typeface="Times New Roman" panose="02020603050405020304" pitchFamily="18" charset="0"/>
                </a:rPr>
                <a:t>6 programe, 120 ECTS, studii cu frecvență</a:t>
              </a:r>
              <a:endParaRPr lang="en-US" sz="2000" kern="1200" dirty="0">
                <a:latin typeface="Times New Roman" panose="02020603050405020304" pitchFamily="18" charset="0"/>
                <a:cs typeface="Times New Roman" panose="02020603050405020304" pitchFamily="18" charset="0"/>
              </a:endParaRPr>
            </a:p>
            <a:p>
              <a:pPr marL="285750" lvl="1" indent="-285750" algn="l" defTabSz="1377950">
                <a:lnSpc>
                  <a:spcPct val="90000"/>
                </a:lnSpc>
                <a:spcBef>
                  <a:spcPct val="0"/>
                </a:spcBef>
                <a:spcAft>
                  <a:spcPct val="15000"/>
                </a:spcAft>
                <a:buChar char="•"/>
              </a:pPr>
              <a:endParaRPr lang="en-US" sz="3100" kern="1200" dirty="0"/>
            </a:p>
          </p:txBody>
        </p:sp>
      </p:grpSp>
    </p:spTree>
    <p:extLst>
      <p:ext uri="{BB962C8B-B14F-4D97-AF65-F5344CB8AC3E}">
        <p14:creationId xmlns:p14="http://schemas.microsoft.com/office/powerpoint/2010/main" val="1703094268"/>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Капля</Template>
  <TotalTime>6027</TotalTime>
  <Words>5383</Words>
  <Application>Microsoft Office PowerPoint</Application>
  <PresentationFormat>Широкоэкранный</PresentationFormat>
  <Paragraphs>553</Paragraphs>
  <Slides>63</Slides>
  <Notes>1</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63</vt:i4>
      </vt:variant>
    </vt:vector>
  </HeadingPairs>
  <TitlesOfParts>
    <vt:vector size="76" baseType="lpstr">
      <vt:lpstr>Microsoft YaHei</vt:lpstr>
      <vt:lpstr>Arial</vt:lpstr>
      <vt:lpstr>Arial MT</vt:lpstr>
      <vt:lpstr>Calibri</vt:lpstr>
      <vt:lpstr>Docs-Roboto</vt:lpstr>
      <vt:lpstr>Noto Sans Symbols</vt:lpstr>
      <vt:lpstr>Roboto</vt:lpstr>
      <vt:lpstr>Symbol</vt:lpstr>
      <vt:lpstr>Tahoma</vt:lpstr>
      <vt:lpstr>Times New Roman</vt:lpstr>
      <vt:lpstr>Tw Cen MT</vt:lpstr>
      <vt:lpstr>Wingdings</vt:lpstr>
      <vt:lpstr>Капля</vt:lpstr>
      <vt:lpstr>     EVALUAREA CALITĂȚII ȘI EFICIENȚEI STAGIILOR DE PRACTICĂ LA PROGRAMELE DE STUDIU  (CICLUL I-LICENȚA și CICLUL II-MASTERAT), 2024 -2025</vt:lpstr>
      <vt:lpstr>Презентация PowerPoint</vt:lpstr>
      <vt:lpstr> 1. Metodologia  evaluării</vt:lpstr>
      <vt:lpstr>1. Metodologia  evaluării, procedura</vt:lpstr>
      <vt:lpstr>Metodologia evaluării, criterii</vt:lpstr>
      <vt:lpstr>                     1. Metodologia, instrumentarul a. Se descrie fiecare tip stagiului de practica aparte b. Se indica perioada realizării sau planificată pentru desfășurare c. Se indica denumirea si linkul documentului respectiv</vt:lpstr>
      <vt:lpstr>1. Metodologia, instrumentarii</vt:lpstr>
      <vt:lpstr>1.3. constatări</vt:lpstr>
      <vt:lpstr>Презентация PowerPoint</vt:lpstr>
      <vt:lpstr>Презентация PowerPoint</vt:lpstr>
      <vt:lpstr>2. Documente</vt:lpstr>
      <vt:lpstr>1.Documente, Constatări</vt:lpstr>
      <vt:lpstr>1.3. ConstATĂRI </vt:lpstr>
      <vt:lpstr>Презентация PowerPoint</vt:lpstr>
      <vt:lpstr>Презентация PowerPoint</vt:lpstr>
      <vt:lpstr> Constatări, locuri de practica  (acorduri, ordine) </vt:lpstr>
      <vt:lpstr>Презентация PowerPoint</vt:lpstr>
      <vt:lpstr>Constatări, locuri de practica (acorduri, ordine)</vt:lpstr>
      <vt:lpstr>Constatări, locuri de practica (acorduri, ordine)</vt:lpstr>
      <vt:lpstr>Constatări, locuri de practica (acorduri, ordine)</vt:lpstr>
      <vt:lpstr>Constatări, locuri de practica (acorduri, ordine)</vt:lpstr>
      <vt:lpstr>Constatări, locuri de practica (acorduri, ordine)</vt:lpstr>
      <vt:lpstr>Презентация PowerPoint</vt:lpstr>
      <vt:lpstr>1.Documente, Constatări, locuri de practica  (acorduri, ordine)</vt:lpstr>
      <vt:lpstr>Documente, constatări.</vt:lpstr>
      <vt:lpstr>Raport / portofoliu de practică </vt:lpstr>
      <vt:lpstr>1.Documente, Raport, portofoliu de practică</vt:lpstr>
      <vt:lpstr>1.Documente, Raport, portofoliu de practică</vt:lpstr>
      <vt:lpstr>Презентация PowerPoint</vt:lpstr>
      <vt:lpstr>  Rezultatele sondajului anonim al studenților anului III, ciclul Licență cu privire la evaluarea calității desfășurării stagiului profesional de licență  Facultatea limbi străine</vt:lpstr>
      <vt:lpstr>Презентация PowerPoint</vt:lpstr>
      <vt:lpstr>Презентация PowerPoint</vt:lpstr>
      <vt:lpstr>Презентация PowerPoint</vt:lpstr>
      <vt:lpstr>Презентация PowerPoint</vt:lpstr>
      <vt:lpstr>Презентация PowerPoint</vt:lpstr>
      <vt:lpstr>  REZULTATELE SONDAJULUI ANONIM AL STUDENȚILOR PRIVIND EVALUAREA STAGIILOR DE PRACTICĂ ORGANIZATE DE CĂTRE FACULTATEA BIOMEDICINĂ,   ÎN ANUL UNIVERSITAR 2024-2025 </vt:lpstr>
      <vt:lpstr>Презентация PowerPoint</vt:lpstr>
      <vt:lpstr>Презентация PowerPoint</vt:lpstr>
      <vt:lpstr>REZULTATELE SONDAJULUI ANONIM AL STUDENȚILOR PRIVIND EVALUAREA STAGIILOR DE PRACTICĂ ORGANIZATE DE CĂTRE la Facultatea Științe Sociale și ale Educației</vt:lpstr>
      <vt:lpstr>Презентация PowerPoint</vt:lpstr>
      <vt:lpstr>Презентация PowerPoint</vt:lpstr>
      <vt:lpstr>Презентация PowerPoint</vt:lpstr>
      <vt:lpstr>Презентация PowerPoint</vt:lpstr>
      <vt:lpstr>Презентация PowerPoint</vt:lpstr>
      <vt:lpstr> Rezultatele sondajului anonim al studenților ciclul Licență  şi Master cu privire la evaluarea calității desfășurării  stagiului de practică LA FACULTATEA RISPJ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Rezultatele sondajului anonim al studenților ciclul Licență  şi Master cu privire la evaluarea calității desfășurării  stagiului de practică LA FACULTATEA IID</vt:lpstr>
      <vt:lpstr>Презентация PowerPoint</vt:lpstr>
      <vt:lpstr>Rezultatele sondajului anonim al studenților ciclul Licență  şi Master cu privire la evaluarea calității desfășurării  stagiului de practică LA FACULTATEA ȘTIINȚE ECONOMICE</vt:lpstr>
      <vt:lpstr>Презентация PowerPoint</vt:lpstr>
      <vt:lpstr>Rezultatele sondajului anonim al studenților ciclul Licență  şi Master cu privire la evaluarea calității desfășurării  stagiului de practică LA FACULTATEA drept</vt:lpstr>
      <vt:lpstr>Презентация PowerPoint</vt:lpstr>
      <vt:lpstr>Презентация PowerPoint</vt:lpstr>
      <vt:lpstr>4.Concluzii</vt:lpstr>
      <vt:lpstr>4.Concluzii</vt:lpstr>
      <vt:lpstr>PROIECT DE DECIZIE</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ЗАНЯТОСТЬ И БЕЗРАБОТИЦА</dc:title>
  <dc:creator>Пользователь</dc:creator>
  <cp:lastModifiedBy>ProfCol1</cp:lastModifiedBy>
  <cp:revision>447</cp:revision>
  <cp:lastPrinted>2025-05-26T10:25:44Z</cp:lastPrinted>
  <dcterms:created xsi:type="dcterms:W3CDTF">2015-07-23T19:01:23Z</dcterms:created>
  <dcterms:modified xsi:type="dcterms:W3CDTF">2025-05-26T10:45:04Z</dcterms:modified>
</cp:coreProperties>
</file>